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7.xml" ContentType="application/vnd.openxmlformats-officedocument.theme+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theme/theme8.xml" ContentType="application/vnd.openxmlformats-officedocument.theme+xml"/>
  <Override PartName="/ppt/theme/theme9.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732" r:id="rId2"/>
    <p:sldMasterId id="2147483720" r:id="rId3"/>
    <p:sldMasterId id="2147483708" r:id="rId4"/>
    <p:sldMasterId id="2147483696" r:id="rId5"/>
    <p:sldMasterId id="2147483684" r:id="rId6"/>
    <p:sldMasterId id="2147483672" r:id="rId7"/>
    <p:sldMasterId id="2147483660" r:id="rId8"/>
  </p:sldMasterIdLst>
  <p:handoutMasterIdLst>
    <p:handoutMasterId r:id="rId25"/>
  </p:handoutMasterIdLst>
  <p:sldIdLst>
    <p:sldId id="258" r:id="rId9"/>
    <p:sldId id="256" r:id="rId10"/>
    <p:sldId id="257" r:id="rId11"/>
    <p:sldId id="261" r:id="rId12"/>
    <p:sldId id="260" r:id="rId13"/>
    <p:sldId id="264" r:id="rId14"/>
    <p:sldId id="263" r:id="rId15"/>
    <p:sldId id="259" r:id="rId16"/>
    <p:sldId id="267" r:id="rId17"/>
    <p:sldId id="272" r:id="rId18"/>
    <p:sldId id="265" r:id="rId19"/>
    <p:sldId id="269" r:id="rId20"/>
    <p:sldId id="266" r:id="rId21"/>
    <p:sldId id="270" r:id="rId22"/>
    <p:sldId id="271" r:id="rId23"/>
    <p:sldId id="268"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DFAC7"/>
    <a:srgbClr val="EEE1FF"/>
    <a:srgbClr val="FBF7A3"/>
    <a:srgbClr val="F9F261"/>
    <a:srgbClr val="FFFFA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34573" autoAdjust="0"/>
    <p:restoredTop sz="99842" autoAdjust="0"/>
  </p:normalViewPr>
  <p:slideViewPr>
    <p:cSldViewPr>
      <p:cViewPr>
        <p:scale>
          <a:sx n="100" d="100"/>
          <a:sy n="100" d="100"/>
        </p:scale>
        <p:origin x="-618" y="699"/>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462"/>
    </p:cViewPr>
  </p:sorterViewPr>
  <p:notesViewPr>
    <p:cSldViewPr>
      <p:cViewPr varScale="1">
        <p:scale>
          <a:sx n="62" d="100"/>
          <a:sy n="62" d="100"/>
        </p:scale>
        <p:origin x="-2220" y="-63"/>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slide" Target="slides/slide13.xml"/><Relationship Id="rId7" Type="http://schemas.openxmlformats.org/officeDocument/2006/relationships/slideMaster" Target="slideMasters/slideMaster7.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3.xml"/><Relationship Id="rId24" Type="http://schemas.openxmlformats.org/officeDocument/2006/relationships/slide" Target="slides/slide16.xml"/><Relationship Id="rId5" Type="http://schemas.openxmlformats.org/officeDocument/2006/relationships/slideMaster" Target="slideMasters/slideMaster5.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theme" Target="theme/theme1.xml"/><Relationship Id="rId10" Type="http://schemas.openxmlformats.org/officeDocument/2006/relationships/slide" Target="slides/slide2.xml"/><Relationship Id="rId19" Type="http://schemas.openxmlformats.org/officeDocument/2006/relationships/slide" Target="slides/slide11.xml"/><Relationship Id="rId4" Type="http://schemas.openxmlformats.org/officeDocument/2006/relationships/slideMaster" Target="slideMasters/slideMaster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D29AC45-7137-4194-BF3A-B57E28678F45}" type="datetimeFigureOut">
              <a:rPr lang="en-US" smtClean="0"/>
              <a:t>2020-03-21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0A16D16-32FA-4F28-BAB8-B2F6A6EB8464}" type="slidenum">
              <a:rPr lang="en-US" smtClean="0"/>
              <a:t>‹#›</a:t>
            </a:fld>
            <a:endParaRPr lang="en-US"/>
          </a:p>
        </p:txBody>
      </p:sp>
    </p:spTree>
    <p:extLst>
      <p:ext uri="{BB962C8B-B14F-4D97-AF65-F5344CB8AC3E}">
        <p14:creationId xmlns:p14="http://schemas.microsoft.com/office/powerpoint/2010/main" val="817981541"/>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6"/>
            <a:ext cx="7772400"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1"/>
            <a:ext cx="2133600" cy="365125"/>
          </a:xfrm>
          <a:prstGeom prst="rect">
            <a:avLst/>
          </a:prstGeom>
        </p:spPr>
        <p:txBody>
          <a:bodyPr/>
          <a:lstStyle/>
          <a:p>
            <a:fld id="{E3744D7E-A5BB-4306-A750-C25515017678}" type="datetimeFigureOut">
              <a:rPr lang="en-US" smtClean="0"/>
              <a:t>2020-03-21</a:t>
            </a:fld>
            <a:endParaRPr lang="en-US"/>
          </a:p>
        </p:txBody>
      </p:sp>
      <p:sp>
        <p:nvSpPr>
          <p:cNvPr id="5" name="Footer Placeholder 4"/>
          <p:cNvSpPr>
            <a:spLocks noGrp="1"/>
          </p:cNvSpPr>
          <p:nvPr>
            <p:ph type="ftr" sz="quarter" idx="11"/>
          </p:nvPr>
        </p:nvSpPr>
        <p:spPr>
          <a:xfrm>
            <a:off x="3124200" y="6356351"/>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1"/>
            <a:ext cx="2133600" cy="365125"/>
          </a:xfrm>
          <a:prstGeom prst="rect">
            <a:avLst/>
          </a:prstGeom>
        </p:spPr>
        <p:txBody>
          <a:bodyPr/>
          <a:lstStyle/>
          <a:p>
            <a:fld id="{20FC4DBB-8F45-4C8B-860E-B1F39D8F97B9}" type="slidenum">
              <a:rPr lang="en-US" smtClean="0"/>
              <a:t>‹#›</a:t>
            </a:fld>
            <a:endParaRPr lang="en-US"/>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85219" y="186867"/>
            <a:ext cx="1051571" cy="361813"/>
          </a:xfrm>
          <a:prstGeom prst="rect">
            <a:avLst/>
          </a:prstGeom>
        </p:spPr>
      </p:pic>
    </p:spTree>
    <p:extLst>
      <p:ext uri="{BB962C8B-B14F-4D97-AF65-F5344CB8AC3E}">
        <p14:creationId xmlns:p14="http://schemas.microsoft.com/office/powerpoint/2010/main" val="27895123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1"/>
            <a:ext cx="2133600" cy="365125"/>
          </a:xfrm>
          <a:prstGeom prst="rect">
            <a:avLst/>
          </a:prstGeom>
        </p:spPr>
        <p:txBody>
          <a:bodyPr/>
          <a:lstStyle/>
          <a:p>
            <a:fld id="{E3744D7E-A5BB-4306-A750-C25515017678}" type="datetimeFigureOut">
              <a:rPr lang="en-US" smtClean="0"/>
              <a:t>2020-03-21</a:t>
            </a:fld>
            <a:endParaRPr lang="en-US"/>
          </a:p>
        </p:txBody>
      </p:sp>
      <p:sp>
        <p:nvSpPr>
          <p:cNvPr id="5" name="Footer Placeholder 4"/>
          <p:cNvSpPr>
            <a:spLocks noGrp="1"/>
          </p:cNvSpPr>
          <p:nvPr>
            <p:ph type="ftr" sz="quarter" idx="11"/>
          </p:nvPr>
        </p:nvSpPr>
        <p:spPr>
          <a:xfrm>
            <a:off x="3124200" y="6356351"/>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1"/>
            <a:ext cx="2133600" cy="365125"/>
          </a:xfrm>
          <a:prstGeom prst="rect">
            <a:avLst/>
          </a:prstGeom>
        </p:spPr>
        <p:txBody>
          <a:bodyPr/>
          <a:lstStyle/>
          <a:p>
            <a:fld id="{20FC4DBB-8F45-4C8B-860E-B1F39D8F97B9}" type="slidenum">
              <a:rPr lang="en-US" smtClean="0"/>
              <a:t>‹#›</a:t>
            </a:fld>
            <a:endParaRPr lang="en-US"/>
          </a:p>
        </p:txBody>
      </p:sp>
    </p:spTree>
    <p:extLst>
      <p:ext uri="{BB962C8B-B14F-4D97-AF65-F5344CB8AC3E}">
        <p14:creationId xmlns:p14="http://schemas.microsoft.com/office/powerpoint/2010/main" val="1382506267"/>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585152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9"/>
            <a:ext cx="601980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1"/>
            <a:ext cx="2133600" cy="365125"/>
          </a:xfrm>
          <a:prstGeom prst="rect">
            <a:avLst/>
          </a:prstGeom>
        </p:spPr>
        <p:txBody>
          <a:bodyPr/>
          <a:lstStyle/>
          <a:p>
            <a:fld id="{E3744D7E-A5BB-4306-A750-C25515017678}" type="datetimeFigureOut">
              <a:rPr lang="en-US" smtClean="0"/>
              <a:t>2020-03-21</a:t>
            </a:fld>
            <a:endParaRPr lang="en-US"/>
          </a:p>
        </p:txBody>
      </p:sp>
      <p:sp>
        <p:nvSpPr>
          <p:cNvPr id="5" name="Footer Placeholder 4"/>
          <p:cNvSpPr>
            <a:spLocks noGrp="1"/>
          </p:cNvSpPr>
          <p:nvPr>
            <p:ph type="ftr" sz="quarter" idx="11"/>
          </p:nvPr>
        </p:nvSpPr>
        <p:spPr>
          <a:xfrm>
            <a:off x="3124200" y="6356351"/>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1"/>
            <a:ext cx="2133600" cy="365125"/>
          </a:xfrm>
          <a:prstGeom prst="rect">
            <a:avLst/>
          </a:prstGeom>
        </p:spPr>
        <p:txBody>
          <a:bodyPr/>
          <a:lstStyle/>
          <a:p>
            <a:fld id="{20FC4DBB-8F45-4C8B-860E-B1F39D8F97B9}" type="slidenum">
              <a:rPr lang="en-US" smtClean="0"/>
              <a:t>‹#›</a:t>
            </a:fld>
            <a:endParaRPr lang="en-US"/>
          </a:p>
        </p:txBody>
      </p:sp>
    </p:spTree>
    <p:extLst>
      <p:ext uri="{BB962C8B-B14F-4D97-AF65-F5344CB8AC3E}">
        <p14:creationId xmlns:p14="http://schemas.microsoft.com/office/powerpoint/2010/main" val="2599991440"/>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880F04E-B60C-4530-BE27-DE08322B2422}" type="datetimeFigureOut">
              <a:rPr lang="en-US" smtClean="0"/>
              <a:t>2020-03-21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15125635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880F04E-B60C-4530-BE27-DE08322B2422}" type="datetimeFigureOut">
              <a:rPr lang="en-US" smtClean="0"/>
              <a:t>2020-03-21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39498679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880F04E-B60C-4530-BE27-DE08322B2422}" type="datetimeFigureOut">
              <a:rPr lang="en-US" smtClean="0"/>
              <a:t>2020-03-21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6227534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880F04E-B60C-4530-BE27-DE08322B2422}" type="datetimeFigureOut">
              <a:rPr lang="en-US" smtClean="0"/>
              <a:t>2020-03-21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35689487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880F04E-B60C-4530-BE27-DE08322B2422}" type="datetimeFigureOut">
              <a:rPr lang="en-US" smtClean="0"/>
              <a:t>2020-03-21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25481092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880F04E-B60C-4530-BE27-DE08322B2422}" type="datetimeFigureOut">
              <a:rPr lang="en-US" smtClean="0"/>
              <a:t>2020-03-21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332086482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880F04E-B60C-4530-BE27-DE08322B2422}" type="datetimeFigureOut">
              <a:rPr lang="en-US" smtClean="0"/>
              <a:t>2020-03-21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339664644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880F04E-B60C-4530-BE27-DE08322B2422}" type="datetimeFigureOut">
              <a:rPr lang="en-US" smtClean="0"/>
              <a:t>2020-03-21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38657476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1"/>
            <a:ext cx="2133600" cy="365125"/>
          </a:xfrm>
          <a:prstGeom prst="rect">
            <a:avLst/>
          </a:prstGeom>
        </p:spPr>
        <p:txBody>
          <a:bodyPr/>
          <a:lstStyle/>
          <a:p>
            <a:fld id="{E3744D7E-A5BB-4306-A750-C25515017678}" type="datetimeFigureOut">
              <a:rPr lang="en-US" smtClean="0"/>
              <a:t>2020-03-21</a:t>
            </a:fld>
            <a:endParaRPr lang="en-US"/>
          </a:p>
        </p:txBody>
      </p:sp>
      <p:sp>
        <p:nvSpPr>
          <p:cNvPr id="5" name="Footer Placeholder 4"/>
          <p:cNvSpPr>
            <a:spLocks noGrp="1"/>
          </p:cNvSpPr>
          <p:nvPr>
            <p:ph type="ftr" sz="quarter" idx="11"/>
          </p:nvPr>
        </p:nvSpPr>
        <p:spPr>
          <a:xfrm>
            <a:off x="3124200" y="6356351"/>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1"/>
            <a:ext cx="2133600" cy="365125"/>
          </a:xfrm>
          <a:prstGeom prst="rect">
            <a:avLst/>
          </a:prstGeom>
        </p:spPr>
        <p:txBody>
          <a:bodyPr/>
          <a:lstStyle/>
          <a:p>
            <a:fld id="{20FC4DBB-8F45-4C8B-860E-B1F39D8F97B9}" type="slidenum">
              <a:rPr lang="en-US" smtClean="0"/>
              <a:t>‹#›</a:t>
            </a:fld>
            <a:endParaRPr lang="en-US"/>
          </a:p>
        </p:txBody>
      </p:sp>
    </p:spTree>
    <p:extLst>
      <p:ext uri="{BB962C8B-B14F-4D97-AF65-F5344CB8AC3E}">
        <p14:creationId xmlns:p14="http://schemas.microsoft.com/office/powerpoint/2010/main" val="29807693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880F04E-B60C-4530-BE27-DE08322B2422}" type="datetimeFigureOut">
              <a:rPr lang="en-US" smtClean="0"/>
              <a:t>2020-03-21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165494229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880F04E-B60C-4530-BE27-DE08322B2422}" type="datetimeFigureOut">
              <a:rPr lang="en-US" smtClean="0"/>
              <a:t>2020-03-21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318876665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880F04E-B60C-4530-BE27-DE08322B2422}" type="datetimeFigureOut">
              <a:rPr lang="en-US" smtClean="0"/>
              <a:t>2020-03-21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193610754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5690C41-1B19-4491-A062-33F2F29E9A8D}" type="datetimeFigureOut">
              <a:rPr lang="en-US" smtClean="0"/>
              <a:t>2020-03-21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101621307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5690C41-1B19-4491-A062-33F2F29E9A8D}" type="datetimeFigureOut">
              <a:rPr lang="en-US" smtClean="0"/>
              <a:t>2020-03-21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5957061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5690C41-1B19-4491-A062-33F2F29E9A8D}" type="datetimeFigureOut">
              <a:rPr lang="en-US" smtClean="0"/>
              <a:t>2020-03-21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317010233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5690C41-1B19-4491-A062-33F2F29E9A8D}" type="datetimeFigureOut">
              <a:rPr lang="en-US" smtClean="0"/>
              <a:t>2020-03-21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111548977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5690C41-1B19-4491-A062-33F2F29E9A8D}" type="datetimeFigureOut">
              <a:rPr lang="en-US" smtClean="0"/>
              <a:t>2020-03-21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323782031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5690C41-1B19-4491-A062-33F2F29E9A8D}" type="datetimeFigureOut">
              <a:rPr lang="en-US" smtClean="0"/>
              <a:t>2020-03-21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75880558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690C41-1B19-4491-A062-33F2F29E9A8D}" type="datetimeFigureOut">
              <a:rPr lang="en-US" smtClean="0"/>
              <a:t>2020-03-21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42362526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4"/>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1"/>
            <a:ext cx="2133600" cy="365125"/>
          </a:xfrm>
          <a:prstGeom prst="rect">
            <a:avLst/>
          </a:prstGeom>
        </p:spPr>
        <p:txBody>
          <a:bodyPr/>
          <a:lstStyle/>
          <a:p>
            <a:fld id="{E3744D7E-A5BB-4306-A750-C25515017678}" type="datetimeFigureOut">
              <a:rPr lang="en-US" smtClean="0"/>
              <a:t>2020-03-21</a:t>
            </a:fld>
            <a:endParaRPr lang="en-US"/>
          </a:p>
        </p:txBody>
      </p:sp>
      <p:sp>
        <p:nvSpPr>
          <p:cNvPr id="5" name="Footer Placeholder 4"/>
          <p:cNvSpPr>
            <a:spLocks noGrp="1"/>
          </p:cNvSpPr>
          <p:nvPr>
            <p:ph type="ftr" sz="quarter" idx="11"/>
          </p:nvPr>
        </p:nvSpPr>
        <p:spPr>
          <a:xfrm>
            <a:off x="3124200" y="6356351"/>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1"/>
            <a:ext cx="2133600" cy="365125"/>
          </a:xfrm>
          <a:prstGeom prst="rect">
            <a:avLst/>
          </a:prstGeom>
        </p:spPr>
        <p:txBody>
          <a:bodyPr/>
          <a:lstStyle/>
          <a:p>
            <a:fld id="{20FC4DBB-8F45-4C8B-860E-B1F39D8F97B9}" type="slidenum">
              <a:rPr lang="en-US" smtClean="0"/>
              <a:t>‹#›</a:t>
            </a:fld>
            <a:endParaRPr lang="en-US"/>
          </a:p>
        </p:txBody>
      </p:sp>
    </p:spTree>
    <p:extLst>
      <p:ext uri="{BB962C8B-B14F-4D97-AF65-F5344CB8AC3E}">
        <p14:creationId xmlns:p14="http://schemas.microsoft.com/office/powerpoint/2010/main" val="336192627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5690C41-1B19-4491-A062-33F2F29E9A8D}" type="datetimeFigureOut">
              <a:rPr lang="en-US" smtClean="0"/>
              <a:t>2020-03-21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337110614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5690C41-1B19-4491-A062-33F2F29E9A8D}" type="datetimeFigureOut">
              <a:rPr lang="en-US" smtClean="0"/>
              <a:t>2020-03-21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58943823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5690C41-1B19-4491-A062-33F2F29E9A8D}" type="datetimeFigureOut">
              <a:rPr lang="en-US" smtClean="0"/>
              <a:t>2020-03-21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390135576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5690C41-1B19-4491-A062-33F2F29E9A8D}" type="datetimeFigureOut">
              <a:rPr lang="en-US" smtClean="0"/>
              <a:t>2020-03-21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331707247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3D18025-B22E-453D-AA62-4A08DAEF541F}" type="datetimeFigureOut">
              <a:rPr lang="en-US" smtClean="0"/>
              <a:t>2020-03-21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157701805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3D18025-B22E-453D-AA62-4A08DAEF541F}" type="datetimeFigureOut">
              <a:rPr lang="en-US" smtClean="0"/>
              <a:t>2020-03-21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4952825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3D18025-B22E-453D-AA62-4A08DAEF541F}" type="datetimeFigureOut">
              <a:rPr lang="en-US" smtClean="0"/>
              <a:t>2020-03-21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146588423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3D18025-B22E-453D-AA62-4A08DAEF541F}" type="datetimeFigureOut">
              <a:rPr lang="en-US" smtClean="0"/>
              <a:t>2020-03-21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275084405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3D18025-B22E-453D-AA62-4A08DAEF541F}" type="datetimeFigureOut">
              <a:rPr lang="en-US" smtClean="0"/>
              <a:t>2020-03-21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355454625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3D18025-B22E-453D-AA62-4A08DAEF541F}" type="datetimeFigureOut">
              <a:rPr lang="en-US" smtClean="0"/>
              <a:t>2020-03-21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24583549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356351"/>
            <a:ext cx="2133600" cy="365125"/>
          </a:xfrm>
          <a:prstGeom prst="rect">
            <a:avLst/>
          </a:prstGeom>
        </p:spPr>
        <p:txBody>
          <a:bodyPr/>
          <a:lstStyle/>
          <a:p>
            <a:fld id="{E3744D7E-A5BB-4306-A750-C25515017678}" type="datetimeFigureOut">
              <a:rPr lang="en-US" smtClean="0"/>
              <a:t>2020-03-21</a:t>
            </a:fld>
            <a:endParaRPr lang="en-US"/>
          </a:p>
        </p:txBody>
      </p:sp>
      <p:sp>
        <p:nvSpPr>
          <p:cNvPr id="6" name="Footer Placeholder 5"/>
          <p:cNvSpPr>
            <a:spLocks noGrp="1"/>
          </p:cNvSpPr>
          <p:nvPr>
            <p:ph type="ftr" sz="quarter" idx="11"/>
          </p:nvPr>
        </p:nvSpPr>
        <p:spPr>
          <a:xfrm>
            <a:off x="3124200" y="6356351"/>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1"/>
            <a:ext cx="2133600" cy="365125"/>
          </a:xfrm>
          <a:prstGeom prst="rect">
            <a:avLst/>
          </a:prstGeom>
        </p:spPr>
        <p:txBody>
          <a:bodyPr/>
          <a:lstStyle/>
          <a:p>
            <a:fld id="{20FC4DBB-8F45-4C8B-860E-B1F39D8F97B9}" type="slidenum">
              <a:rPr lang="en-US" smtClean="0"/>
              <a:t>‹#›</a:t>
            </a:fld>
            <a:endParaRPr lang="en-US"/>
          </a:p>
        </p:txBody>
      </p:sp>
    </p:spTree>
    <p:extLst>
      <p:ext uri="{BB962C8B-B14F-4D97-AF65-F5344CB8AC3E}">
        <p14:creationId xmlns:p14="http://schemas.microsoft.com/office/powerpoint/2010/main" val="379941470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D18025-B22E-453D-AA62-4A08DAEF541F}" type="datetimeFigureOut">
              <a:rPr lang="en-US" smtClean="0"/>
              <a:t>2020-03-21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309386693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3D18025-B22E-453D-AA62-4A08DAEF541F}" type="datetimeFigureOut">
              <a:rPr lang="en-US" smtClean="0"/>
              <a:t>2020-03-21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384701659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3D18025-B22E-453D-AA62-4A08DAEF541F}" type="datetimeFigureOut">
              <a:rPr lang="en-US" smtClean="0"/>
              <a:t>2020-03-21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258956380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3D18025-B22E-453D-AA62-4A08DAEF541F}" type="datetimeFigureOut">
              <a:rPr lang="en-US" smtClean="0"/>
              <a:t>2020-03-21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299061899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3D18025-B22E-453D-AA62-4A08DAEF541F}" type="datetimeFigureOut">
              <a:rPr lang="en-US" smtClean="0"/>
              <a:t>2020-03-21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306376577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A29F1F3-0306-4ADD-8575-5F845BC34EA0}" type="datetimeFigureOut">
              <a:rPr lang="en-US" smtClean="0"/>
              <a:t>2020-03-21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2124977525"/>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A29F1F3-0306-4ADD-8575-5F845BC34EA0}" type="datetimeFigureOut">
              <a:rPr lang="en-US" smtClean="0"/>
              <a:t>2020-03-21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71791863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A29F1F3-0306-4ADD-8575-5F845BC34EA0}" type="datetimeFigureOut">
              <a:rPr lang="en-US" smtClean="0"/>
              <a:t>2020-03-21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4264163652"/>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A29F1F3-0306-4ADD-8575-5F845BC34EA0}" type="datetimeFigureOut">
              <a:rPr lang="en-US" smtClean="0"/>
              <a:t>2020-03-21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1292741740"/>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A29F1F3-0306-4ADD-8575-5F845BC34EA0}" type="datetimeFigureOut">
              <a:rPr lang="en-US" smtClean="0"/>
              <a:t>2020-03-21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1774829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7"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7"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356351"/>
            <a:ext cx="2133600" cy="365125"/>
          </a:xfrm>
          <a:prstGeom prst="rect">
            <a:avLst/>
          </a:prstGeom>
        </p:spPr>
        <p:txBody>
          <a:bodyPr/>
          <a:lstStyle/>
          <a:p>
            <a:fld id="{E3744D7E-A5BB-4306-A750-C25515017678}" type="datetimeFigureOut">
              <a:rPr lang="en-US" smtClean="0"/>
              <a:t>2020-03-21</a:t>
            </a:fld>
            <a:endParaRPr lang="en-US"/>
          </a:p>
        </p:txBody>
      </p:sp>
      <p:sp>
        <p:nvSpPr>
          <p:cNvPr id="8" name="Footer Placeholder 7"/>
          <p:cNvSpPr>
            <a:spLocks noGrp="1"/>
          </p:cNvSpPr>
          <p:nvPr>
            <p:ph type="ftr" sz="quarter" idx="11"/>
          </p:nvPr>
        </p:nvSpPr>
        <p:spPr>
          <a:xfrm>
            <a:off x="3124200" y="6356351"/>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6553200" y="6356351"/>
            <a:ext cx="2133600" cy="365125"/>
          </a:xfrm>
          <a:prstGeom prst="rect">
            <a:avLst/>
          </a:prstGeom>
        </p:spPr>
        <p:txBody>
          <a:bodyPr/>
          <a:lstStyle/>
          <a:p>
            <a:fld id="{20FC4DBB-8F45-4C8B-860E-B1F39D8F97B9}" type="slidenum">
              <a:rPr lang="en-US" smtClean="0"/>
              <a:t>‹#›</a:t>
            </a:fld>
            <a:endParaRPr lang="en-US"/>
          </a:p>
        </p:txBody>
      </p:sp>
    </p:spTree>
    <p:extLst>
      <p:ext uri="{BB962C8B-B14F-4D97-AF65-F5344CB8AC3E}">
        <p14:creationId xmlns:p14="http://schemas.microsoft.com/office/powerpoint/2010/main" val="6020232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A29F1F3-0306-4ADD-8575-5F845BC34EA0}" type="datetimeFigureOut">
              <a:rPr lang="en-US" smtClean="0"/>
              <a:t>2020-03-21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270874189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29F1F3-0306-4ADD-8575-5F845BC34EA0}" type="datetimeFigureOut">
              <a:rPr lang="en-US" smtClean="0"/>
              <a:t>2020-03-21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1455130542"/>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A29F1F3-0306-4ADD-8575-5F845BC34EA0}" type="datetimeFigureOut">
              <a:rPr lang="en-US" smtClean="0"/>
              <a:t>2020-03-21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2029136250"/>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A29F1F3-0306-4ADD-8575-5F845BC34EA0}" type="datetimeFigureOut">
              <a:rPr lang="en-US" smtClean="0"/>
              <a:t>2020-03-21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29840107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A29F1F3-0306-4ADD-8575-5F845BC34EA0}" type="datetimeFigureOut">
              <a:rPr lang="en-US" smtClean="0"/>
              <a:t>2020-03-21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3457442913"/>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A29F1F3-0306-4ADD-8575-5F845BC34EA0}" type="datetimeFigureOut">
              <a:rPr lang="en-US" smtClean="0"/>
              <a:t>2020-03-21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2358171455"/>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CD378D0-82C9-47C6-BEE5-E347AC6F0A5E}" type="datetimeFigureOut">
              <a:rPr lang="en-US" smtClean="0"/>
              <a:t>2020-03-21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1781968718"/>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D378D0-82C9-47C6-BEE5-E347AC6F0A5E}" type="datetimeFigureOut">
              <a:rPr lang="en-US" smtClean="0"/>
              <a:t>2020-03-21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3266776344"/>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CD378D0-82C9-47C6-BEE5-E347AC6F0A5E}" type="datetimeFigureOut">
              <a:rPr lang="en-US" smtClean="0"/>
              <a:t>2020-03-21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3050414928"/>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CD378D0-82C9-47C6-BEE5-E347AC6F0A5E}" type="datetimeFigureOut">
              <a:rPr lang="en-US" smtClean="0"/>
              <a:t>2020-03-21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28369697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1"/>
            <a:ext cx="2133600" cy="365125"/>
          </a:xfrm>
          <a:prstGeom prst="rect">
            <a:avLst/>
          </a:prstGeom>
        </p:spPr>
        <p:txBody>
          <a:bodyPr/>
          <a:lstStyle/>
          <a:p>
            <a:fld id="{E3744D7E-A5BB-4306-A750-C25515017678}" type="datetimeFigureOut">
              <a:rPr lang="en-US" smtClean="0"/>
              <a:t>2020-03-21</a:t>
            </a:fld>
            <a:endParaRPr lang="en-US"/>
          </a:p>
        </p:txBody>
      </p:sp>
      <p:sp>
        <p:nvSpPr>
          <p:cNvPr id="4" name="Footer Placeholder 3"/>
          <p:cNvSpPr>
            <a:spLocks noGrp="1"/>
          </p:cNvSpPr>
          <p:nvPr>
            <p:ph type="ftr" sz="quarter" idx="11"/>
          </p:nvPr>
        </p:nvSpPr>
        <p:spPr>
          <a:xfrm>
            <a:off x="3124200" y="6356351"/>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6553200" y="6356351"/>
            <a:ext cx="2133600" cy="365125"/>
          </a:xfrm>
          <a:prstGeom prst="rect">
            <a:avLst/>
          </a:prstGeom>
        </p:spPr>
        <p:txBody>
          <a:bodyPr/>
          <a:lstStyle/>
          <a:p>
            <a:fld id="{20FC4DBB-8F45-4C8B-860E-B1F39D8F97B9}" type="slidenum">
              <a:rPr lang="en-US" smtClean="0"/>
              <a:t>‹#›</a:t>
            </a:fld>
            <a:endParaRPr lang="en-US"/>
          </a:p>
        </p:txBody>
      </p:sp>
    </p:spTree>
    <p:extLst>
      <p:ext uri="{BB962C8B-B14F-4D97-AF65-F5344CB8AC3E}">
        <p14:creationId xmlns:p14="http://schemas.microsoft.com/office/powerpoint/2010/main" val="42314623"/>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CD378D0-82C9-47C6-BEE5-E347AC6F0A5E}" type="datetimeFigureOut">
              <a:rPr lang="en-US" smtClean="0"/>
              <a:t>2020-03-21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2256388194"/>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CD378D0-82C9-47C6-BEE5-E347AC6F0A5E}" type="datetimeFigureOut">
              <a:rPr lang="en-US" smtClean="0"/>
              <a:t>2020-03-21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3549190819"/>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D378D0-82C9-47C6-BEE5-E347AC6F0A5E}" type="datetimeFigureOut">
              <a:rPr lang="en-US" smtClean="0"/>
              <a:t>2020-03-21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1348478398"/>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CD378D0-82C9-47C6-BEE5-E347AC6F0A5E}" type="datetimeFigureOut">
              <a:rPr lang="en-US" smtClean="0"/>
              <a:t>2020-03-21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2004643237"/>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CD378D0-82C9-47C6-BEE5-E347AC6F0A5E}" type="datetimeFigureOut">
              <a:rPr lang="en-US" smtClean="0"/>
              <a:t>2020-03-21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3868224917"/>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D378D0-82C9-47C6-BEE5-E347AC6F0A5E}" type="datetimeFigureOut">
              <a:rPr lang="en-US" smtClean="0"/>
              <a:t>2020-03-21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3133981316"/>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D378D0-82C9-47C6-BEE5-E347AC6F0A5E}" type="datetimeFigureOut">
              <a:rPr lang="en-US" smtClean="0"/>
              <a:t>2020-03-21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528225499"/>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96FFCCF-F4AB-4D56-AEE8-39DF7F28FF62}" type="datetimeFigureOut">
              <a:rPr lang="en-US" smtClean="0"/>
              <a:t>2020-03-21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1921249292"/>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96FFCCF-F4AB-4D56-AEE8-39DF7F28FF62}" type="datetimeFigureOut">
              <a:rPr lang="en-US" smtClean="0"/>
              <a:t>2020-03-21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2452502315"/>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96FFCCF-F4AB-4D56-AEE8-39DF7F28FF62}" type="datetimeFigureOut">
              <a:rPr lang="en-US" smtClean="0"/>
              <a:t>2020-03-21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16780540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85219" y="186867"/>
            <a:ext cx="1051571" cy="361813"/>
          </a:xfrm>
          <a:prstGeom prst="rect">
            <a:avLst/>
          </a:prstGeom>
        </p:spPr>
      </p:pic>
    </p:spTree>
    <p:extLst>
      <p:ext uri="{BB962C8B-B14F-4D97-AF65-F5344CB8AC3E}">
        <p14:creationId xmlns:p14="http://schemas.microsoft.com/office/powerpoint/2010/main" val="2895819687"/>
      </p:ext>
    </p:extLst>
  </p:cSld>
  <p:clrMapOvr>
    <a:masterClrMapping/>
  </p:clrMapOvr>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96FFCCF-F4AB-4D56-AEE8-39DF7F28FF62}" type="datetimeFigureOut">
              <a:rPr lang="en-US" smtClean="0"/>
              <a:t>2020-03-21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2187243655"/>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96FFCCF-F4AB-4D56-AEE8-39DF7F28FF62}" type="datetimeFigureOut">
              <a:rPr lang="en-US" smtClean="0"/>
              <a:t>2020-03-21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4108228992"/>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96FFCCF-F4AB-4D56-AEE8-39DF7F28FF62}" type="datetimeFigureOut">
              <a:rPr lang="en-US" smtClean="0"/>
              <a:t>2020-03-21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366710689"/>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6FFCCF-F4AB-4D56-AEE8-39DF7F28FF62}" type="datetimeFigureOut">
              <a:rPr lang="en-US" smtClean="0"/>
              <a:t>2020-03-21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525360345"/>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96FFCCF-F4AB-4D56-AEE8-39DF7F28FF62}" type="datetimeFigureOut">
              <a:rPr lang="en-US" smtClean="0"/>
              <a:t>2020-03-21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2173957409"/>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96FFCCF-F4AB-4D56-AEE8-39DF7F28FF62}" type="datetimeFigureOut">
              <a:rPr lang="en-US" smtClean="0"/>
              <a:t>2020-03-21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1871748360"/>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96FFCCF-F4AB-4D56-AEE8-39DF7F28FF62}" type="datetimeFigureOut">
              <a:rPr lang="en-US" smtClean="0"/>
              <a:t>2020-03-21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1298592222"/>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96FFCCF-F4AB-4D56-AEE8-39DF7F28FF62}" type="datetimeFigureOut">
              <a:rPr lang="en-US" smtClean="0"/>
              <a:t>2020-03-21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3802593938"/>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90DB797-294B-4B2B-9A48-229F3ACF3E1A}" type="datetimeFigureOut">
              <a:rPr lang="en-US" smtClean="0"/>
              <a:t>2020-03-21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3674735493"/>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90DB797-294B-4B2B-9A48-229F3ACF3E1A}" type="datetimeFigureOut">
              <a:rPr lang="en-US" smtClean="0"/>
              <a:t>2020-03-21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36211189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0"/>
            <a:ext cx="3008313" cy="116205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1"/>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2"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1"/>
            <a:ext cx="2133600" cy="365125"/>
          </a:xfrm>
          <a:prstGeom prst="rect">
            <a:avLst/>
          </a:prstGeom>
        </p:spPr>
        <p:txBody>
          <a:bodyPr/>
          <a:lstStyle/>
          <a:p>
            <a:fld id="{E3744D7E-A5BB-4306-A750-C25515017678}" type="datetimeFigureOut">
              <a:rPr lang="en-US" smtClean="0"/>
              <a:t>2020-03-21</a:t>
            </a:fld>
            <a:endParaRPr lang="en-US"/>
          </a:p>
        </p:txBody>
      </p:sp>
      <p:sp>
        <p:nvSpPr>
          <p:cNvPr id="6" name="Footer Placeholder 5"/>
          <p:cNvSpPr>
            <a:spLocks noGrp="1"/>
          </p:cNvSpPr>
          <p:nvPr>
            <p:ph type="ftr" sz="quarter" idx="11"/>
          </p:nvPr>
        </p:nvSpPr>
        <p:spPr>
          <a:xfrm>
            <a:off x="3124200" y="6356351"/>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1"/>
            <a:ext cx="2133600" cy="365125"/>
          </a:xfrm>
          <a:prstGeom prst="rect">
            <a:avLst/>
          </a:prstGeom>
        </p:spPr>
        <p:txBody>
          <a:bodyPr/>
          <a:lstStyle/>
          <a:p>
            <a:fld id="{20FC4DBB-8F45-4C8B-860E-B1F39D8F97B9}" type="slidenum">
              <a:rPr lang="en-US" smtClean="0"/>
              <a:t>‹#›</a:t>
            </a:fld>
            <a:endParaRPr lang="en-US"/>
          </a:p>
        </p:txBody>
      </p:sp>
    </p:spTree>
    <p:extLst>
      <p:ext uri="{BB962C8B-B14F-4D97-AF65-F5344CB8AC3E}">
        <p14:creationId xmlns:p14="http://schemas.microsoft.com/office/powerpoint/2010/main" val="3701636301"/>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90DB797-294B-4B2B-9A48-229F3ACF3E1A}" type="datetimeFigureOut">
              <a:rPr lang="en-US" smtClean="0"/>
              <a:t>2020-03-21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3917465612"/>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90DB797-294B-4B2B-9A48-229F3ACF3E1A}" type="datetimeFigureOut">
              <a:rPr lang="en-US" smtClean="0"/>
              <a:t>2020-03-21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2477521209"/>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90DB797-294B-4B2B-9A48-229F3ACF3E1A}" type="datetimeFigureOut">
              <a:rPr lang="en-US" smtClean="0"/>
              <a:t>2020-03-21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1912850941"/>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90DB797-294B-4B2B-9A48-229F3ACF3E1A}" type="datetimeFigureOut">
              <a:rPr lang="en-US" smtClean="0"/>
              <a:t>2020-03-21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1847785106"/>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0DB797-294B-4B2B-9A48-229F3ACF3E1A}" type="datetimeFigureOut">
              <a:rPr lang="en-US" smtClean="0"/>
              <a:t>2020-03-21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1054621809"/>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90DB797-294B-4B2B-9A48-229F3ACF3E1A}" type="datetimeFigureOut">
              <a:rPr lang="en-US" smtClean="0"/>
              <a:t>2020-03-21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1507398886"/>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90DB797-294B-4B2B-9A48-229F3ACF3E1A}" type="datetimeFigureOut">
              <a:rPr lang="en-US" smtClean="0"/>
              <a:t>2020-03-21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2037254110"/>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90DB797-294B-4B2B-9A48-229F3ACF3E1A}" type="datetimeFigureOut">
              <a:rPr lang="en-US" smtClean="0"/>
              <a:t>2020-03-21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1720150468"/>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90DB797-294B-4B2B-9A48-229F3ACF3E1A}" type="datetimeFigureOut">
              <a:rPr lang="en-US" smtClean="0"/>
              <a:t>2020-03-21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16427384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1"/>
            <a:ext cx="2133600" cy="365125"/>
          </a:xfrm>
          <a:prstGeom prst="rect">
            <a:avLst/>
          </a:prstGeom>
        </p:spPr>
        <p:txBody>
          <a:bodyPr/>
          <a:lstStyle/>
          <a:p>
            <a:fld id="{E3744D7E-A5BB-4306-A750-C25515017678}" type="datetimeFigureOut">
              <a:rPr lang="en-US" smtClean="0"/>
              <a:t>2020-03-21</a:t>
            </a:fld>
            <a:endParaRPr lang="en-US"/>
          </a:p>
        </p:txBody>
      </p:sp>
      <p:sp>
        <p:nvSpPr>
          <p:cNvPr id="6" name="Footer Placeholder 5"/>
          <p:cNvSpPr>
            <a:spLocks noGrp="1"/>
          </p:cNvSpPr>
          <p:nvPr>
            <p:ph type="ftr" sz="quarter" idx="11"/>
          </p:nvPr>
        </p:nvSpPr>
        <p:spPr>
          <a:xfrm>
            <a:off x="3124200" y="6356351"/>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1"/>
            <a:ext cx="2133600" cy="365125"/>
          </a:xfrm>
          <a:prstGeom prst="rect">
            <a:avLst/>
          </a:prstGeom>
        </p:spPr>
        <p:txBody>
          <a:bodyPr/>
          <a:lstStyle/>
          <a:p>
            <a:fld id="{20FC4DBB-8F45-4C8B-860E-B1F39D8F97B9}" type="slidenum">
              <a:rPr lang="en-US" smtClean="0"/>
              <a:t>‹#›</a:t>
            </a:fld>
            <a:endParaRPr lang="en-US"/>
          </a:p>
        </p:txBody>
      </p:sp>
    </p:spTree>
    <p:extLst>
      <p:ext uri="{BB962C8B-B14F-4D97-AF65-F5344CB8AC3E}">
        <p14:creationId xmlns:p14="http://schemas.microsoft.com/office/powerpoint/2010/main" val="11730908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4.xml"/><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theme" Target="../theme/theme7.xml"/><Relationship Id="rId2" Type="http://schemas.openxmlformats.org/officeDocument/2006/relationships/slideLayout" Target="../slideLayouts/slideLayout68.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5.xml"/><Relationship Id="rId3" Type="http://schemas.openxmlformats.org/officeDocument/2006/relationships/slideLayout" Target="../slideLayouts/slideLayout80.xml"/><Relationship Id="rId7" Type="http://schemas.openxmlformats.org/officeDocument/2006/relationships/slideLayout" Target="../slideLayouts/slideLayout84.xml"/><Relationship Id="rId12" Type="http://schemas.openxmlformats.org/officeDocument/2006/relationships/theme" Target="../theme/theme8.xml"/><Relationship Id="rId2" Type="http://schemas.openxmlformats.org/officeDocument/2006/relationships/slideLayout" Target="../slideLayouts/slideLayout79.xml"/><Relationship Id="rId1" Type="http://schemas.openxmlformats.org/officeDocument/2006/relationships/slideLayout" Target="../slideLayouts/slideLayout78.xml"/><Relationship Id="rId6" Type="http://schemas.openxmlformats.org/officeDocument/2006/relationships/slideLayout" Target="../slideLayouts/slideLayout83.xml"/><Relationship Id="rId11" Type="http://schemas.openxmlformats.org/officeDocument/2006/relationships/slideLayout" Target="../slideLayouts/slideLayout88.xml"/><Relationship Id="rId5" Type="http://schemas.openxmlformats.org/officeDocument/2006/relationships/slideLayout" Target="../slideLayouts/slideLayout82.xml"/><Relationship Id="rId10" Type="http://schemas.openxmlformats.org/officeDocument/2006/relationships/slideLayout" Target="../slideLayouts/slideLayout87.xml"/><Relationship Id="rId4" Type="http://schemas.openxmlformats.org/officeDocument/2006/relationships/slideLayout" Target="../slideLayouts/slideLayout81.xml"/><Relationship Id="rId9" Type="http://schemas.openxmlformats.org/officeDocument/2006/relationships/slideLayout" Target="../slideLayouts/slideLayout8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TextBox 6"/>
          <p:cNvSpPr txBox="1"/>
          <p:nvPr userDrawn="1"/>
        </p:nvSpPr>
        <p:spPr>
          <a:xfrm rot="1277928">
            <a:off x="1477194" y="2403965"/>
            <a:ext cx="6112379" cy="1569660"/>
          </a:xfrm>
          <a:prstGeom prst="rect">
            <a:avLst/>
          </a:prstGeom>
          <a:noFill/>
        </p:spPr>
        <p:txBody>
          <a:bodyPr wrap="none" rtlCol="0">
            <a:spAutoFit/>
          </a:bodyPr>
          <a:lstStyle/>
          <a:p>
            <a:r>
              <a:rPr lang="en-US" sz="9600" dirty="0" smtClean="0">
                <a:solidFill>
                  <a:schemeClr val="bg1">
                    <a:lumMod val="95000"/>
                  </a:schemeClr>
                </a:solidFill>
                <a:latin typeface="Impact" panose="020B0806030902050204" pitchFamily="34" charset="0"/>
              </a:rPr>
              <a:t>Preliminary</a:t>
            </a:r>
            <a:endParaRPr lang="en-US" sz="9600" dirty="0">
              <a:solidFill>
                <a:schemeClr val="bg1">
                  <a:lumMod val="95000"/>
                </a:schemeClr>
              </a:solidFill>
              <a:latin typeface="Impact" panose="020B0806030902050204" pitchFamily="34" charset="0"/>
            </a:endParaRPr>
          </a:p>
        </p:txBody>
      </p:sp>
      <p:sp>
        <p:nvSpPr>
          <p:cNvPr id="8" name="TextBox 7"/>
          <p:cNvSpPr txBox="1"/>
          <p:nvPr userDrawn="1"/>
        </p:nvSpPr>
        <p:spPr>
          <a:xfrm>
            <a:off x="-32346" y="6695108"/>
            <a:ext cx="1988412" cy="184666"/>
          </a:xfrm>
          <a:prstGeom prst="rect">
            <a:avLst/>
          </a:prstGeom>
          <a:noFill/>
        </p:spPr>
        <p:txBody>
          <a:bodyPr wrap="square" rtlCol="0">
            <a:spAutoFit/>
          </a:bodyPr>
          <a:lstStyle/>
          <a:p>
            <a:r>
              <a:rPr lang="en-US" sz="600" dirty="0" smtClean="0">
                <a:latin typeface="Arial" panose="020B0604020202020204" pitchFamily="34" charset="0"/>
                <a:cs typeface="Arial" panose="020B0604020202020204" pitchFamily="34" charset="0"/>
              </a:rPr>
              <a:t>Saturn © WebPKI.org 2020-03-18 V3, API V0.63</a:t>
            </a:r>
            <a:endParaRPr lang="en-US" sz="600" dirty="0">
              <a:latin typeface="Arial" panose="020B0604020202020204" pitchFamily="34" charset="0"/>
              <a:cs typeface="Arial" panose="020B0604020202020204" pitchFamily="34" charset="0"/>
            </a:endParaRPr>
          </a:p>
        </p:txBody>
      </p:sp>
      <p:sp>
        <p:nvSpPr>
          <p:cNvPr id="4" name="TextBox 3"/>
          <p:cNvSpPr txBox="1"/>
          <p:nvPr userDrawn="1"/>
        </p:nvSpPr>
        <p:spPr>
          <a:xfrm>
            <a:off x="8532440" y="6700718"/>
            <a:ext cx="648072" cy="184666"/>
          </a:xfrm>
          <a:prstGeom prst="rect">
            <a:avLst/>
          </a:prstGeom>
          <a:noFill/>
        </p:spPr>
        <p:txBody>
          <a:bodyPr wrap="square" rtlCol="0">
            <a:spAutoFit/>
          </a:bodyPr>
          <a:lstStyle/>
          <a:p>
            <a:pPr algn="r"/>
            <a:fld id="{87622713-B415-47DE-A26F-9FE74A2F44E9}" type="slidenum">
              <a:rPr lang="en-US" sz="600" smtClean="0">
                <a:latin typeface="Arial" panose="020B0604020202020204" pitchFamily="34" charset="0"/>
                <a:cs typeface="Arial" panose="020B0604020202020204" pitchFamily="34" charset="0"/>
              </a:rPr>
              <a:pPr algn="r"/>
              <a:t>‹#›</a:t>
            </a:fld>
            <a:r>
              <a:rPr lang="en-US" sz="600" dirty="0" smtClean="0">
                <a:latin typeface="Arial" panose="020B0604020202020204" pitchFamily="34" charset="0"/>
                <a:cs typeface="Arial" panose="020B0604020202020204" pitchFamily="34" charset="0"/>
              </a:rPr>
              <a:t>/16</a:t>
            </a:r>
            <a:endParaRPr lang="en-US" sz="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028095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880F04E-B60C-4530-BE27-DE08322B2422}" type="datetimeFigureOut">
              <a:rPr lang="en-US" smtClean="0"/>
              <a:t>2020-03-21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35EB71-7EEF-411E-9731-D1B10F1854B7}" type="slidenum">
              <a:rPr lang="en-US" smtClean="0"/>
              <a:t>‹#›</a:t>
            </a:fld>
            <a:endParaRPr lang="en-US"/>
          </a:p>
        </p:txBody>
      </p:sp>
    </p:spTree>
    <p:extLst>
      <p:ext uri="{BB962C8B-B14F-4D97-AF65-F5344CB8AC3E}">
        <p14:creationId xmlns:p14="http://schemas.microsoft.com/office/powerpoint/2010/main" val="342308162"/>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690C41-1B19-4491-A062-33F2F29E9A8D}" type="datetimeFigureOut">
              <a:rPr lang="en-US" smtClean="0"/>
              <a:t>2020-03-21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9825A3-2354-42A3-B410-2FC6C24322F6}" type="slidenum">
              <a:rPr lang="en-US" smtClean="0"/>
              <a:t>‹#›</a:t>
            </a:fld>
            <a:endParaRPr lang="en-US"/>
          </a:p>
        </p:txBody>
      </p:sp>
    </p:spTree>
    <p:extLst>
      <p:ext uri="{BB962C8B-B14F-4D97-AF65-F5344CB8AC3E}">
        <p14:creationId xmlns:p14="http://schemas.microsoft.com/office/powerpoint/2010/main" val="573310537"/>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3D18025-B22E-453D-AA62-4A08DAEF541F}" type="datetimeFigureOut">
              <a:rPr lang="en-US" smtClean="0"/>
              <a:t>2020-03-21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A22A5A-8B8E-4A4C-BA42-5198E2C44C2C}" type="slidenum">
              <a:rPr lang="en-US" smtClean="0"/>
              <a:t>‹#›</a:t>
            </a:fld>
            <a:endParaRPr lang="en-US"/>
          </a:p>
        </p:txBody>
      </p:sp>
    </p:spTree>
    <p:extLst>
      <p:ext uri="{BB962C8B-B14F-4D97-AF65-F5344CB8AC3E}">
        <p14:creationId xmlns:p14="http://schemas.microsoft.com/office/powerpoint/2010/main" val="31545949"/>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29F1F3-0306-4ADD-8575-5F845BC34EA0}" type="datetimeFigureOut">
              <a:rPr lang="en-US" smtClean="0"/>
              <a:t>2020-03-21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57864A-740B-4002-BB7F-9C09FD223B10}" type="slidenum">
              <a:rPr lang="en-US" smtClean="0"/>
              <a:t>‹#›</a:t>
            </a:fld>
            <a:endParaRPr lang="en-US"/>
          </a:p>
        </p:txBody>
      </p:sp>
    </p:spTree>
    <p:extLst>
      <p:ext uri="{BB962C8B-B14F-4D97-AF65-F5344CB8AC3E}">
        <p14:creationId xmlns:p14="http://schemas.microsoft.com/office/powerpoint/2010/main" val="3415049973"/>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D378D0-82C9-47C6-BEE5-E347AC6F0A5E}" type="datetimeFigureOut">
              <a:rPr lang="en-US" smtClean="0"/>
              <a:t>2020-03-21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48F381-9096-4555-BC8B-4B5925F79B4A}" type="slidenum">
              <a:rPr lang="en-US" smtClean="0"/>
              <a:t>‹#›</a:t>
            </a:fld>
            <a:endParaRPr lang="en-US"/>
          </a:p>
        </p:txBody>
      </p:sp>
    </p:spTree>
    <p:extLst>
      <p:ext uri="{BB962C8B-B14F-4D97-AF65-F5344CB8AC3E}">
        <p14:creationId xmlns:p14="http://schemas.microsoft.com/office/powerpoint/2010/main" val="72796450"/>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6FFCCF-F4AB-4D56-AEE8-39DF7F28FF62}" type="datetimeFigureOut">
              <a:rPr lang="en-US" smtClean="0"/>
              <a:t>2020-03-21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10F5BF-02A6-4D3E-A36F-9B134CBDEB46}" type="slidenum">
              <a:rPr lang="en-US" smtClean="0"/>
              <a:t>‹#›</a:t>
            </a:fld>
            <a:endParaRPr lang="en-US"/>
          </a:p>
        </p:txBody>
      </p:sp>
    </p:spTree>
    <p:extLst>
      <p:ext uri="{BB962C8B-B14F-4D97-AF65-F5344CB8AC3E}">
        <p14:creationId xmlns:p14="http://schemas.microsoft.com/office/powerpoint/2010/main" val="216409598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0DB797-294B-4B2B-9A48-229F3ACF3E1A}" type="datetimeFigureOut">
              <a:rPr lang="en-US" smtClean="0"/>
              <a:t>2020-03-21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55D8DD-EC1A-48D5-8F3C-289864A69BA7}" type="slidenum">
              <a:rPr lang="en-US" smtClean="0"/>
              <a:t>‹#›</a:t>
            </a:fld>
            <a:endParaRPr lang="en-US"/>
          </a:p>
        </p:txBody>
      </p:sp>
    </p:spTree>
    <p:extLst>
      <p:ext uri="{BB962C8B-B14F-4D97-AF65-F5344CB8AC3E}">
        <p14:creationId xmlns:p14="http://schemas.microsoft.com/office/powerpoint/2010/main" val="11290547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slide" Target="slide8.xml"/><Relationship Id="rId1" Type="http://schemas.openxmlformats.org/officeDocument/2006/relationships/slideLayout" Target="../slideLayouts/slideLayout7.xml"/><Relationship Id="rId6" Type="http://schemas.openxmlformats.org/officeDocument/2006/relationships/hyperlink" Target="https://cyberphone.github.io/doc/security/jsf.html" TargetMode="External"/><Relationship Id="rId5" Type="http://schemas.openxmlformats.org/officeDocument/2006/relationships/slide" Target="slide14.xml"/><Relationship Id="rId4" Type="http://schemas.openxmlformats.org/officeDocument/2006/relationships/slide" Target="slide11.xml"/></Relationships>
</file>

<file path=ppt/slides/_rels/slide1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5.png"/><Relationship Id="rId3" Type="http://schemas.microsoft.com/office/2007/relationships/hdphoto" Target="../media/hdphoto1.wdp"/><Relationship Id="rId7" Type="http://schemas.openxmlformats.org/officeDocument/2006/relationships/image" Target="../media/image130.png"/><Relationship Id="rId2" Type="http://schemas.openxmlformats.org/officeDocument/2006/relationships/image" Target="../media/image5.png"/><Relationship Id="rId16" Type="http://schemas.openxmlformats.org/officeDocument/2006/relationships/image" Target="../media/image10.png"/><Relationship Id="rId1" Type="http://schemas.openxmlformats.org/officeDocument/2006/relationships/slideLayout" Target="../slideLayouts/slideLayout1.xml"/><Relationship Id="rId6" Type="http://schemas.openxmlformats.org/officeDocument/2006/relationships/slide" Target="slide7.xml"/><Relationship Id="rId11" Type="http://schemas.openxmlformats.org/officeDocument/2006/relationships/slide" Target="slide12.xml"/><Relationship Id="rId5" Type="http://schemas.openxmlformats.org/officeDocument/2006/relationships/image" Target="../media/image4.png"/><Relationship Id="rId15" Type="http://schemas.openxmlformats.org/officeDocument/2006/relationships/image" Target="../media/image2.png"/><Relationship Id="rId10" Type="http://schemas.openxmlformats.org/officeDocument/2006/relationships/image" Target="../media/image14.png"/><Relationship Id="rId4" Type="http://schemas.openxmlformats.org/officeDocument/2006/relationships/image" Target="../media/image3.emf"/><Relationship Id="rId9" Type="http://schemas.openxmlformats.org/officeDocument/2006/relationships/image" Target="../media/image1.emf"/><Relationship Id="rId14" Type="http://schemas.openxmlformats.org/officeDocument/2006/relationships/image" Target="../media/image11.emf"/></Relationships>
</file>

<file path=ppt/slides/_rels/slide1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3.emf"/><Relationship Id="rId7" Type="http://schemas.openxmlformats.org/officeDocument/2006/relationships/image" Target="../media/image1.emf"/><Relationship Id="rId2" Type="http://schemas.openxmlformats.org/officeDocument/2006/relationships/image" Target="../media/image2.png"/><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5.png"/><Relationship Id="rId10" Type="http://schemas.openxmlformats.org/officeDocument/2006/relationships/image" Target="../media/image11.emf"/><Relationship Id="rId4" Type="http://schemas.openxmlformats.org/officeDocument/2006/relationships/image" Target="../media/image4.png"/><Relationship Id="rId9"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slide" Target="slide9.xml"/><Relationship Id="rId1" Type="http://schemas.openxmlformats.org/officeDocument/2006/relationships/slideLayout" Target="../slideLayouts/slideLayout7.xml"/><Relationship Id="rId4" Type="http://schemas.openxmlformats.org/officeDocument/2006/relationships/hyperlink" Target="https://cyberphone.github.io/doc/security/jef.html"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cyberphone.github.io/doc/security/jsf.html" TargetMode="External"/><Relationship Id="rId2" Type="http://schemas.openxmlformats.org/officeDocument/2006/relationships/slide" Target="slide10.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slide" Target="slide12.xml"/><Relationship Id="rId2" Type="http://schemas.openxmlformats.org/officeDocument/2006/relationships/slide" Target="slide11.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8" Type="http://schemas.openxmlformats.org/officeDocument/2006/relationships/hyperlink" Target="https://cyberphone.github.io/doc/web/yasmin.html" TargetMode="External"/><Relationship Id="rId3" Type="http://schemas.openxmlformats.org/officeDocument/2006/relationships/slide" Target="slide9.xml"/><Relationship Id="rId7" Type="http://schemas.openxmlformats.org/officeDocument/2006/relationships/hyperlink" Target="https://cyberphone.github.io/doc/security/keygen2.html" TargetMode="External"/><Relationship Id="rId2" Type="http://schemas.openxmlformats.org/officeDocument/2006/relationships/slide" Target="slide2.xml"/><Relationship Id="rId1" Type="http://schemas.openxmlformats.org/officeDocument/2006/relationships/slideLayout" Target="../slideLayouts/slideLayout7.xml"/><Relationship Id="rId6" Type="http://schemas.openxmlformats.org/officeDocument/2006/relationships/hyperlink" Target="https://cyberphone.github.io/doc/defensive-publications/payment-authorization-scheme.pdf" TargetMode="External"/><Relationship Id="rId5" Type="http://schemas.openxmlformats.org/officeDocument/2006/relationships/hyperlink" Target="https://cyberphone.github.io/doc/web/calling-apps-from-the-web.pdf" TargetMode="External"/><Relationship Id="rId4" Type="http://schemas.openxmlformats.org/officeDocument/2006/relationships/slide" Target="slide8.xml"/></Relationships>
</file>

<file path=ppt/slides/_rels/slide2.xml.rels><?xml version="1.0" encoding="UTF-8" standalone="yes"?>
<Relationships xmlns="http://schemas.openxmlformats.org/package/2006/relationships"><Relationship Id="rId8" Type="http://schemas.openxmlformats.org/officeDocument/2006/relationships/slide" Target="slide7.xml"/><Relationship Id="rId13" Type="http://schemas.openxmlformats.org/officeDocument/2006/relationships/image" Target="../media/image8.png"/><Relationship Id="rId18" Type="http://schemas.openxmlformats.org/officeDocument/2006/relationships/image" Target="../media/image12.png"/><Relationship Id="rId3" Type="http://schemas.openxmlformats.org/officeDocument/2006/relationships/image" Target="../media/image3.emf"/><Relationship Id="rId7" Type="http://schemas.openxmlformats.org/officeDocument/2006/relationships/image" Target="../media/image9.png"/><Relationship Id="rId12" Type="http://schemas.openxmlformats.org/officeDocument/2006/relationships/image" Target="../media/image7.png"/><Relationship Id="rId17" Type="http://schemas.openxmlformats.org/officeDocument/2006/relationships/image" Target="../media/image11.emf"/><Relationship Id="rId2" Type="http://schemas.openxmlformats.org/officeDocument/2006/relationships/image" Target="../media/image2.png"/><Relationship Id="rId16" Type="http://schemas.openxmlformats.org/officeDocument/2006/relationships/image" Target="../media/image10.png"/><Relationship Id="rId1" Type="http://schemas.openxmlformats.org/officeDocument/2006/relationships/slideLayout" Target="../slideLayouts/slideLayout1.xml"/><Relationship Id="rId6" Type="http://schemas.microsoft.com/office/2007/relationships/hdphoto" Target="../media/hdphoto1.wdp"/><Relationship Id="rId11" Type="http://schemas.openxmlformats.org/officeDocument/2006/relationships/image" Target="../media/image6.png"/><Relationship Id="rId5" Type="http://schemas.openxmlformats.org/officeDocument/2006/relationships/image" Target="../media/image5.png"/><Relationship Id="rId15" Type="http://schemas.openxmlformats.org/officeDocument/2006/relationships/image" Target="../media/image100.png"/><Relationship Id="rId10" Type="http://schemas.openxmlformats.org/officeDocument/2006/relationships/slide" Target="slide12.xml"/><Relationship Id="rId4" Type="http://schemas.openxmlformats.org/officeDocument/2006/relationships/image" Target="../media/image4.png"/><Relationship Id="rId9" Type="http://schemas.openxmlformats.org/officeDocument/2006/relationships/slide" Target="slide1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3.png"/><Relationship Id="rId1" Type="http://schemas.openxmlformats.org/officeDocument/2006/relationships/slideLayout" Target="../slideLayouts/slideLayout7.xml"/><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3" Type="http://schemas.openxmlformats.org/officeDocument/2006/relationships/slide" Target="slide13.xml"/><Relationship Id="rId2" Type="http://schemas.openxmlformats.org/officeDocument/2006/relationships/slide" Target="slide3.xml"/><Relationship Id="rId1" Type="http://schemas.openxmlformats.org/officeDocument/2006/relationships/slideLayout" Target="../slideLayouts/slideLayout7.xml"/><Relationship Id="rId4" Type="http://schemas.openxmlformats.org/officeDocument/2006/relationships/hyperlink" Target="https://cyberphone.github.io/doc/security/jsf.html" TargetMode="External"/></Relationships>
</file>

<file path=ppt/slides/_rels/slide6.xml.rels><?xml version="1.0" encoding="UTF-8" standalone="yes"?>
<Relationships xmlns="http://schemas.openxmlformats.org/package/2006/relationships"><Relationship Id="rId2" Type="http://schemas.openxmlformats.org/officeDocument/2006/relationships/hyperlink" Target="https://cyberphone.github.io/doc/security/jef.html" TargetMode="Externa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hyperlink" Target="https://cyberphone.github.io/doc/security/jsf.html" TargetMode="External"/><Relationship Id="rId1" Type="http://schemas.openxmlformats.org/officeDocument/2006/relationships/slideLayout" Target="../slideLayouts/slideLayout7.xml"/><Relationship Id="rId4" Type="http://schemas.openxmlformats.org/officeDocument/2006/relationships/hyperlink" Target="https://cyberphone.github.io/doc/security/jef.html" TargetMode="External"/></Relationships>
</file>

<file path=ppt/slides/_rels/slide8.xml.rels><?xml version="1.0" encoding="UTF-8" standalone="yes"?>
<Relationships xmlns="http://schemas.openxmlformats.org/package/2006/relationships"><Relationship Id="rId2" Type="http://schemas.openxmlformats.org/officeDocument/2006/relationships/hyperlink" Target="https://cyberphone.github.io/doc/security/jsf.html" TargetMode="Externa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hyperlink" Target="https://cyberphone.github.io/doc/security/jsf.html" TargetMode="External"/><Relationship Id="rId2" Type="http://schemas.openxmlformats.org/officeDocument/2006/relationships/slide" Target="slide6.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804273" y="980728"/>
            <a:ext cx="5519716" cy="882293"/>
          </a:xfrm>
          <a:prstGeom prst="rect">
            <a:avLst/>
          </a:prstGeom>
          <a:noFill/>
        </p:spPr>
        <p:txBody>
          <a:bodyPr wrap="none" rtlCol="0">
            <a:spAutoFit/>
          </a:bodyPr>
          <a:lstStyle/>
          <a:p>
            <a:pPr algn="ctr">
              <a:spcAft>
                <a:spcPts val="400"/>
              </a:spcAft>
            </a:pPr>
            <a:r>
              <a:rPr lang="en-US" sz="2800" dirty="0" smtClean="0">
                <a:latin typeface="Times New Roman" panose="02020603050405020304" pitchFamily="18" charset="0"/>
                <a:cs typeface="Times New Roman" panose="02020603050405020304" pitchFamily="18" charset="0"/>
              </a:rPr>
              <a:t>Saturn</a:t>
            </a:r>
            <a:r>
              <a:rPr lang="en-US" sz="2800" baseline="20000" dirty="0" smtClean="0">
                <a:latin typeface="Arial" panose="020B0604020202020204" pitchFamily="34" charset="0"/>
                <a:cs typeface="Times New Roman" panose="02020603050405020304" pitchFamily="18" charset="0"/>
              </a:rPr>
              <a:t>™</a:t>
            </a:r>
            <a:endParaRPr lang="en-US" sz="1000" baseline="20000" dirty="0" smtClean="0">
              <a:latin typeface="Arial" panose="020B0604020202020204" pitchFamily="34" charset="0"/>
              <a:cs typeface="Times New Roman" panose="02020603050405020304" pitchFamily="18" charset="0"/>
            </a:endParaRPr>
          </a:p>
          <a:p>
            <a:pPr algn="ctr">
              <a:spcAft>
                <a:spcPts val="600"/>
              </a:spcAft>
            </a:pPr>
            <a:r>
              <a:rPr lang="en-US" sz="2000" dirty="0" smtClean="0">
                <a:latin typeface="Times New Roman" panose="02020603050405020304" pitchFamily="18" charset="0"/>
                <a:cs typeface="Times New Roman" panose="02020603050405020304" pitchFamily="18" charset="0"/>
              </a:rPr>
              <a:t>End-to-End Secured Payment Authorization System</a:t>
            </a:r>
            <a:endParaRPr lang="en-US" sz="2000" dirty="0">
              <a:latin typeface="Times New Roman" panose="02020603050405020304" pitchFamily="18" charset="0"/>
              <a:cs typeface="Times New Roman" panose="02020603050405020304" pitchFamily="18" charset="0"/>
            </a:endParaRPr>
          </a:p>
        </p:txBody>
      </p:sp>
      <p:sp>
        <p:nvSpPr>
          <p:cNvPr id="4" name="TextBox 3"/>
          <p:cNvSpPr txBox="1"/>
          <p:nvPr/>
        </p:nvSpPr>
        <p:spPr>
          <a:xfrm>
            <a:off x="899592" y="2294483"/>
            <a:ext cx="7704856" cy="2718693"/>
          </a:xfrm>
          <a:prstGeom prst="rect">
            <a:avLst/>
          </a:prstGeom>
          <a:noFill/>
        </p:spPr>
        <p:txBody>
          <a:bodyPr wrap="square" rtlCol="0">
            <a:spAutoFit/>
          </a:bodyPr>
          <a:lstStyle/>
          <a:p>
            <a:pPr marL="266700" indent="-180975">
              <a:spcAft>
                <a:spcPts val="800"/>
              </a:spcAft>
              <a:buFont typeface="Arial" panose="020B0604020202020204" pitchFamily="34" charset="0"/>
              <a:buChar char="•"/>
            </a:pPr>
            <a:r>
              <a:rPr lang="en-US" sz="1600" i="1" dirty="0" smtClean="0">
                <a:latin typeface="Arial" panose="020B0604020202020204" pitchFamily="34" charset="0"/>
                <a:cs typeface="Arial" panose="020B0604020202020204" pitchFamily="34" charset="0"/>
              </a:rPr>
              <a:t>Decentralized operation </a:t>
            </a:r>
            <a:r>
              <a:rPr lang="en-US" sz="1600" dirty="0" smtClean="0">
                <a:latin typeface="Arial" panose="020B0604020202020204" pitchFamily="34" charset="0"/>
                <a:cs typeface="Arial" panose="020B0604020202020204" pitchFamily="34" charset="0"/>
              </a:rPr>
              <a:t>accomplishes similar goals as 3D Secure and “Tokenization” but </a:t>
            </a:r>
            <a:r>
              <a:rPr lang="en-US" sz="1600" i="1" dirty="0" smtClean="0">
                <a:latin typeface="Arial" panose="020B0604020202020204" pitchFamily="34" charset="0"/>
                <a:cs typeface="Arial" panose="020B0604020202020204" pitchFamily="34" charset="0"/>
              </a:rPr>
              <a:t>without registries or additional services</a:t>
            </a:r>
          </a:p>
          <a:p>
            <a:pPr marL="266700" indent="-180975">
              <a:spcAft>
                <a:spcPts val="800"/>
              </a:spcAft>
              <a:buFont typeface="Arial" panose="020B0604020202020204" pitchFamily="34" charset="0"/>
              <a:buChar char="•"/>
            </a:pPr>
            <a:r>
              <a:rPr lang="en-US" sz="1600" dirty="0" smtClean="0">
                <a:latin typeface="Arial" panose="020B0604020202020204" pitchFamily="34" charset="0"/>
                <a:cs typeface="Arial" panose="020B0604020202020204" pitchFamily="34" charset="0"/>
              </a:rPr>
              <a:t>Facilitates the design of brand/bank independent, “rich UI” wallets, supporting both card- </a:t>
            </a:r>
            <a:r>
              <a:rPr lang="en-US" sz="1600" dirty="0">
                <a:latin typeface="Arial" panose="020B0604020202020204" pitchFamily="34" charset="0"/>
                <a:cs typeface="Arial" panose="020B0604020202020204" pitchFamily="34" charset="0"/>
              </a:rPr>
              <a:t>and bank-to-bank payments</a:t>
            </a:r>
            <a:endParaRPr lang="en-US" sz="1600" dirty="0" smtClean="0">
              <a:latin typeface="Arial" panose="020B0604020202020204" pitchFamily="34" charset="0"/>
              <a:cs typeface="Arial" panose="020B0604020202020204" pitchFamily="34" charset="0"/>
            </a:endParaRPr>
          </a:p>
          <a:p>
            <a:pPr marL="266700" indent="-180975">
              <a:spcAft>
                <a:spcPts val="800"/>
              </a:spcAft>
              <a:buFont typeface="Arial" panose="020B0604020202020204" pitchFamily="34" charset="0"/>
              <a:buChar char="•"/>
            </a:pPr>
            <a:r>
              <a:rPr lang="en-US" sz="1600" dirty="0" smtClean="0">
                <a:latin typeface="Arial" panose="020B0604020202020204" pitchFamily="34" charset="0"/>
                <a:cs typeface="Arial" panose="020B0604020202020204" pitchFamily="34" charset="0"/>
              </a:rPr>
              <a:t>Equally applicable on the mobile Web, locally in a shop, at an automated gas station, or as a “PC companion” on the Web</a:t>
            </a:r>
          </a:p>
          <a:p>
            <a:pPr marL="266700" indent="-180975">
              <a:spcAft>
                <a:spcPts val="800"/>
              </a:spcAft>
              <a:buFont typeface="Arial" panose="020B0604020202020204" pitchFamily="34" charset="0"/>
              <a:buChar char="•"/>
            </a:pPr>
            <a:r>
              <a:rPr lang="en-US" sz="1600" i="1" dirty="0" smtClean="0">
                <a:latin typeface="Arial" panose="020B0604020202020204" pitchFamily="34" charset="0"/>
                <a:cs typeface="Arial" panose="020B0604020202020204" pitchFamily="34" charset="0"/>
              </a:rPr>
              <a:t>Eliminates</a:t>
            </a:r>
            <a:r>
              <a:rPr lang="en-US" sz="1600" dirty="0" smtClean="0">
                <a:latin typeface="Arial" panose="020B0604020202020204" pitchFamily="34" charset="0"/>
                <a:cs typeface="Arial" panose="020B0604020202020204" pitchFamily="34" charset="0"/>
              </a:rPr>
              <a:t> the traditional payment terminal and </a:t>
            </a:r>
            <a:r>
              <a:rPr lang="en-US" sz="1600" dirty="0">
                <a:latin typeface="Arial" panose="020B0604020202020204" pitchFamily="34" charset="0"/>
                <a:cs typeface="Arial" panose="020B0604020202020204" pitchFamily="34" charset="0"/>
              </a:rPr>
              <a:t>r</a:t>
            </a:r>
            <a:r>
              <a:rPr lang="en-US" sz="1600" dirty="0" smtClean="0">
                <a:latin typeface="Arial" panose="020B0604020202020204" pitchFamily="34" charset="0"/>
                <a:cs typeface="Arial" panose="020B0604020202020204" pitchFamily="34" charset="0"/>
              </a:rPr>
              <a:t>educes merchant PCI requirements to a minimum</a:t>
            </a:r>
          </a:p>
          <a:p>
            <a:pPr marL="266700" indent="-180975">
              <a:spcAft>
                <a:spcPts val="800"/>
              </a:spcAft>
              <a:buFont typeface="Arial" panose="020B0604020202020204" pitchFamily="34" charset="0"/>
              <a:buChar char="•"/>
            </a:pPr>
            <a:r>
              <a:rPr lang="en-US" sz="1600" dirty="0" smtClean="0">
                <a:latin typeface="Arial" panose="020B0604020202020204" pitchFamily="34" charset="0"/>
                <a:cs typeface="Arial" panose="020B0604020202020204" pitchFamily="34" charset="0"/>
              </a:rPr>
              <a:t>Requires a </a:t>
            </a:r>
            <a:r>
              <a:rPr lang="en-US" sz="1600" i="1" dirty="0" smtClean="0">
                <a:latin typeface="Arial" panose="020B0604020202020204" pitchFamily="34" charset="0"/>
                <a:cs typeface="Arial" panose="020B0604020202020204" pitchFamily="34" charset="0"/>
              </a:rPr>
              <a:t>single</a:t>
            </a:r>
            <a:r>
              <a:rPr lang="en-US" sz="1600" dirty="0" smtClean="0">
                <a:latin typeface="Arial" panose="020B0604020202020204" pitchFamily="34" charset="0"/>
                <a:cs typeface="Arial" panose="020B0604020202020204" pitchFamily="34" charset="0"/>
              </a:rPr>
              <a:t> “active” method on the issuer side to function*</a:t>
            </a:r>
            <a:endParaRPr lang="en-US" sz="1600" dirty="0">
              <a:latin typeface="Arial" panose="020B0604020202020204" pitchFamily="34" charset="0"/>
              <a:cs typeface="Arial" panose="020B0604020202020204" pitchFamily="34" charset="0"/>
            </a:endParaRPr>
          </a:p>
        </p:txBody>
      </p:sp>
      <p:sp>
        <p:nvSpPr>
          <p:cNvPr id="6" name="TextBox 5"/>
          <p:cNvSpPr txBox="1"/>
          <p:nvPr/>
        </p:nvSpPr>
        <p:spPr>
          <a:xfrm>
            <a:off x="1691680" y="6021288"/>
            <a:ext cx="5889534" cy="299295"/>
          </a:xfrm>
          <a:prstGeom prst="rect">
            <a:avLst/>
          </a:prstGeom>
          <a:solidFill>
            <a:schemeClr val="bg1"/>
          </a:solidFill>
          <a:ln>
            <a:solidFill>
              <a:schemeClr val="tx1"/>
            </a:solidFill>
            <a:prstDash val="solid"/>
          </a:ln>
          <a:effectLst>
            <a:outerShdw blurRad="50800" dist="38100" dir="2700000" algn="tl" rotWithShape="0">
              <a:prstClr val="black">
                <a:alpha val="40000"/>
              </a:prstClr>
            </a:outerShdw>
          </a:effectLst>
        </p:spPr>
        <p:txBody>
          <a:bodyPr wrap="square" lIns="108000" tIns="72000" rIns="108000" bIns="72000" rtlCol="0" anchor="ctr" anchorCtr="1">
            <a:spAutoFit/>
          </a:bodyPr>
          <a:lstStyle/>
          <a:p>
            <a:r>
              <a:rPr lang="en-US" sz="1000" dirty="0" smtClean="0">
                <a:latin typeface="Arial" panose="020B0604020202020204" pitchFamily="34" charset="0"/>
                <a:cs typeface="Arial" panose="020B0604020202020204" pitchFamily="34" charset="0"/>
              </a:rPr>
              <a:t>Disclaimer: This is a system in development and specifications are subject to change without notice </a:t>
            </a:r>
            <a:endParaRPr lang="en-US" sz="1000" i="1" dirty="0">
              <a:latin typeface="Arial" panose="020B0604020202020204" pitchFamily="34" charset="0"/>
              <a:cs typeface="Arial" panose="020B0604020202020204" pitchFamily="34" charset="0"/>
            </a:endParaRPr>
          </a:p>
        </p:txBody>
      </p:sp>
      <p:sp>
        <p:nvSpPr>
          <p:cNvPr id="5" name="TextBox 4"/>
          <p:cNvSpPr txBox="1"/>
          <p:nvPr/>
        </p:nvSpPr>
        <p:spPr>
          <a:xfrm>
            <a:off x="1009376" y="5480938"/>
            <a:ext cx="5030544" cy="215444"/>
          </a:xfrm>
          <a:prstGeom prst="rect">
            <a:avLst/>
          </a:prstGeom>
          <a:noFill/>
        </p:spPr>
        <p:txBody>
          <a:bodyPr wrap="none" rtlCol="0">
            <a:spAutoFit/>
          </a:bodyPr>
          <a:lstStyle/>
          <a:p>
            <a:r>
              <a:rPr lang="en-US" sz="800" i="1" dirty="0" smtClean="0">
                <a:latin typeface="Arial" panose="020B0604020202020204" pitchFamily="34" charset="0"/>
                <a:cs typeface="Arial" panose="020B0604020202020204" pitchFamily="34" charset="0"/>
              </a:rPr>
              <a:t>* Reservations and reoccurring payments will in non-card-based scenarios need a second method as well </a:t>
            </a:r>
            <a:endParaRPr lang="en-US" sz="800"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3299373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95536" y="1017597"/>
            <a:ext cx="8280920" cy="4139595"/>
          </a:xfrm>
          <a:prstGeom prst="rect">
            <a:avLst/>
          </a:prstGeom>
        </p:spPr>
        <p:txBody>
          <a:bodyPr wrap="square">
            <a:spAutoFit/>
          </a:bodyPr>
          <a:lstStyle/>
          <a:p>
            <a:pPr latinLnBrk="1">
              <a:spcBef>
                <a:spcPts val="300"/>
              </a:spcBef>
              <a:spcAft>
                <a:spcPts val="300"/>
              </a:spcAft>
            </a:pP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606060"/>
                </a:solidFill>
                <a:latin typeface="Verdana"/>
              </a:rPr>
              <a:t>@context</a:t>
            </a:r>
            <a:r>
              <a:rPr lang="en-US" sz="1000" dirty="0">
                <a:solidFill>
                  <a:srgbClr val="000000"/>
                </a:solidFill>
                <a:latin typeface="Verdana"/>
              </a:rPr>
              <a:t>": "</a:t>
            </a:r>
            <a:r>
              <a:rPr lang="en-US" sz="1000" dirty="0">
                <a:solidFill>
                  <a:srgbClr val="0000C0"/>
                </a:solidFill>
                <a:latin typeface="Verdana"/>
              </a:rPr>
              <a:t>https://webpki.github.io/</a:t>
            </a:r>
            <a:r>
              <a:rPr lang="en-US" sz="1000" dirty="0" err="1">
                <a:solidFill>
                  <a:srgbClr val="0000C0"/>
                </a:solidFill>
                <a:latin typeface="Verdana"/>
              </a:rPr>
              <a:t>saturn</a:t>
            </a:r>
            <a:r>
              <a:rPr lang="en-US" sz="1000" dirty="0">
                <a:solidFill>
                  <a:srgbClr val="0000C0"/>
                </a:solidFill>
                <a:latin typeface="Verdana"/>
              </a:rPr>
              <a:t>/v3</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606060"/>
                </a:solidFill>
                <a:latin typeface="Verdana"/>
              </a:rPr>
              <a:t>@qualifier</a:t>
            </a:r>
            <a:r>
              <a:rPr lang="en-US" sz="1000" dirty="0">
                <a:solidFill>
                  <a:srgbClr val="000000"/>
                </a:solidFill>
                <a:latin typeface="Verdana"/>
              </a:rPr>
              <a:t>": "</a:t>
            </a:r>
            <a:r>
              <a:rPr lang="en-US" sz="1000" dirty="0" err="1">
                <a:solidFill>
                  <a:srgbClr val="0000C0"/>
                </a:solidFill>
                <a:latin typeface="Verdana"/>
              </a:rPr>
              <a:t>AuthorizationResponse</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accountReference</a:t>
            </a:r>
            <a:r>
              <a:rPr lang="en-US" sz="1000" dirty="0">
                <a:solidFill>
                  <a:srgbClr val="000000"/>
                </a:solidFill>
                <a:latin typeface="Verdana"/>
              </a:rPr>
              <a:t>": "</a:t>
            </a:r>
            <a:r>
              <a:rPr lang="en-US" sz="1000" dirty="0">
                <a:solidFill>
                  <a:srgbClr val="0000C0"/>
                </a:solidFill>
                <a:latin typeface="Verdana"/>
              </a:rPr>
              <a:t>FR*0124</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encryptedAccountData</a:t>
            </a:r>
            <a:r>
              <a:rPr lang="en-US" sz="1000" dirty="0">
                <a:solidFill>
                  <a:srgbClr val="000000"/>
                </a:solidFill>
                <a:latin typeface="Verdana"/>
              </a:rPr>
              <a:t>": </a:t>
            </a:r>
            <a:r>
              <a:rPr lang="en-US" sz="1000" dirty="0" smtClean="0">
                <a:solidFill>
                  <a:srgbClr val="000000"/>
                </a:solidFill>
                <a:latin typeface="Verdana"/>
              </a:rPr>
              <a:t>{</a:t>
            </a:r>
          </a:p>
          <a:p>
            <a:pPr latinLnBrk="1">
              <a:spcBef>
                <a:spcPts val="300"/>
              </a:spcBef>
              <a:spcAft>
                <a:spcPts val="300"/>
              </a:spcAft>
            </a:pPr>
            <a:r>
              <a:rPr lang="en-US" sz="1000" dirty="0" smtClean="0">
                <a:solidFill>
                  <a:srgbClr val="000000"/>
                </a:solidFill>
                <a:latin typeface="Verdana"/>
              </a:rPr>
              <a:t>        </a:t>
            </a:r>
            <a:r>
              <a:rPr lang="en-US" sz="1000" i="1" dirty="0" smtClean="0">
                <a:solidFill>
                  <a:srgbClr val="000000"/>
                </a:solidFill>
                <a:latin typeface="Verdana"/>
              </a:rPr>
              <a:t>Parameters removed for brevity…</a:t>
            </a:r>
            <a:r>
              <a:rPr lang="en-US" sz="1000" i="1" dirty="0"/>
              <a:t/>
            </a:r>
            <a:br>
              <a:rPr lang="en-US" sz="1000" i="1" dirty="0"/>
            </a:br>
            <a:r>
              <a:rPr lang="en-US" sz="1000" i="1" dirty="0"/>
              <a:t/>
            </a:r>
            <a:br>
              <a:rPr lang="en-US" sz="1000" i="1" dirty="0"/>
            </a:br>
            <a:r>
              <a:rPr lang="en-US" sz="1000" dirty="0">
                <a:solidFill>
                  <a:srgbClr val="000000"/>
                </a:solidFill>
                <a:latin typeface="Verdana"/>
              </a:rPr>
              <a:t>        "</a:t>
            </a:r>
            <a:r>
              <a:rPr lang="en-US" sz="1000" dirty="0" err="1">
                <a:solidFill>
                  <a:srgbClr val="C00000"/>
                </a:solidFill>
                <a:latin typeface="Verdana"/>
              </a:rPr>
              <a:t>cipherText</a:t>
            </a:r>
            <a:r>
              <a:rPr lang="en-US" sz="1000" dirty="0">
                <a:solidFill>
                  <a:srgbClr val="000000"/>
                </a:solidFill>
                <a:latin typeface="Verdana"/>
              </a:rPr>
              <a:t>": "</a:t>
            </a:r>
            <a:r>
              <a:rPr lang="en-US" sz="1000" dirty="0">
                <a:solidFill>
                  <a:srgbClr val="0000C0"/>
                </a:solidFill>
                <a:latin typeface="Verdana"/>
              </a:rPr>
              <a:t>okjRig8y97oHa0kw7buu17XcTZOZAtS1....XG4BoMqDwY0e2fxlGPSHzko5Hs_0UHXz</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referenceId</a:t>
            </a:r>
            <a:r>
              <a:rPr lang="en-US" sz="1000" dirty="0">
                <a:solidFill>
                  <a:srgbClr val="000000"/>
                </a:solidFill>
                <a:latin typeface="Verdana"/>
              </a:rPr>
              <a:t>": "</a:t>
            </a:r>
            <a:r>
              <a:rPr lang="en-US" sz="1000" dirty="0">
                <a:solidFill>
                  <a:srgbClr val="0000C0"/>
                </a:solidFill>
                <a:latin typeface="Verdana"/>
              </a:rPr>
              <a:t>#0100345296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logData</a:t>
            </a:r>
            <a:r>
              <a:rPr lang="en-US" sz="1000" dirty="0">
                <a:solidFill>
                  <a:srgbClr val="000000"/>
                </a:solidFill>
                <a:latin typeface="Verdana"/>
              </a:rPr>
              <a:t>": "</a:t>
            </a:r>
            <a:r>
              <a:rPr lang="en-US" sz="1000" dirty="0">
                <a:solidFill>
                  <a:srgbClr val="0000C0"/>
                </a:solidFill>
                <a:latin typeface="Verdana"/>
              </a:rPr>
              <a:t>CT100002</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timeStamp</a:t>
            </a:r>
            <a:r>
              <a:rPr lang="en-US" sz="1000" dirty="0">
                <a:solidFill>
                  <a:srgbClr val="000000"/>
                </a:solidFill>
                <a:latin typeface="Verdana"/>
              </a:rPr>
              <a:t>": "</a:t>
            </a:r>
            <a:r>
              <a:rPr lang="en-US" sz="1000" dirty="0">
                <a:solidFill>
                  <a:srgbClr val="0000C0"/>
                </a:solidFill>
                <a:latin typeface="Verdana"/>
              </a:rPr>
              <a:t>2020-03-21T06:25:06Z</a:t>
            </a:r>
            <a:r>
              <a:rPr lang="en-US" sz="1000" dirty="0" smtClean="0">
                <a:solidFill>
                  <a:srgbClr val="000000"/>
                </a:solidFill>
                <a:latin typeface="Verdana"/>
              </a:rPr>
              <a:t>",</a:t>
            </a:r>
            <a:br>
              <a:rPr lang="en-US" sz="1000" dirty="0" smtClean="0">
                <a:solidFill>
                  <a:srgbClr val="000000"/>
                </a:solidFill>
                <a:latin typeface="Verdana"/>
              </a:rPr>
            </a:br>
            <a:r>
              <a:rPr lang="en-US" sz="1000" dirty="0">
                <a:solidFill>
                  <a:srgbClr val="000000"/>
                </a:solidFill>
                <a:latin typeface="Verdana"/>
              </a:rPr>
              <a:t>    "</a:t>
            </a:r>
            <a:r>
              <a:rPr lang="en-US" sz="1000" dirty="0">
                <a:solidFill>
                  <a:srgbClr val="C00000"/>
                </a:solidFill>
                <a:latin typeface="Verdana"/>
              </a:rPr>
              <a:t>software</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name</a:t>
            </a:r>
            <a:r>
              <a:rPr lang="en-US" sz="1000" dirty="0">
                <a:solidFill>
                  <a:srgbClr val="000000"/>
                </a:solidFill>
                <a:latin typeface="Verdana"/>
              </a:rPr>
              <a:t>": "</a:t>
            </a:r>
            <a:r>
              <a:rPr lang="en-US" sz="1000" dirty="0">
                <a:solidFill>
                  <a:srgbClr val="0000C0"/>
                </a:solidFill>
                <a:latin typeface="Verdana"/>
              </a:rPr>
              <a:t>WebPKI.org - Bank</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version</a:t>
            </a:r>
            <a:r>
              <a:rPr lang="en-US" sz="1000" dirty="0">
                <a:solidFill>
                  <a:srgbClr val="000000"/>
                </a:solidFill>
                <a:latin typeface="Verdana"/>
              </a:rPr>
              <a:t>": "</a:t>
            </a:r>
            <a:r>
              <a:rPr lang="en-US" sz="1000" dirty="0">
                <a:solidFill>
                  <a:srgbClr val="0000C0"/>
                </a:solidFill>
                <a:latin typeface="Verdana"/>
              </a:rPr>
              <a:t>1.00</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authorizationRequest</a:t>
            </a:r>
            <a:r>
              <a:rPr lang="en-US" sz="1000" dirty="0">
                <a:solidFill>
                  <a:srgbClr val="000000"/>
                </a:solidFill>
                <a:latin typeface="Verdana"/>
              </a:rPr>
              <a:t>": </a:t>
            </a:r>
            <a:r>
              <a:rPr lang="en-US" sz="1000" dirty="0" smtClean="0">
                <a:solidFill>
                  <a:srgbClr val="000000"/>
                </a:solidFill>
                <a:latin typeface="Verdana"/>
              </a:rPr>
              <a:t>{</a:t>
            </a:r>
            <a:br>
              <a:rPr lang="en-US" sz="1000" dirty="0" smtClean="0">
                <a:solidFill>
                  <a:srgbClr val="000000"/>
                </a:solidFill>
                <a:latin typeface="Verdana"/>
              </a:rPr>
            </a:br>
            <a:r>
              <a:rPr lang="en-US" sz="1000" dirty="0" smtClean="0">
                <a:solidFill>
                  <a:srgbClr val="000000"/>
                </a:solidFill>
                <a:latin typeface="Verdana"/>
              </a:rPr>
              <a:t>       </a:t>
            </a:r>
            <a:r>
              <a:rPr lang="en-US" dirty="0" smtClean="0">
                <a:solidFill>
                  <a:srgbClr val="000000"/>
                </a:solidFill>
                <a:latin typeface="Verdana"/>
              </a:rPr>
              <a:t> </a:t>
            </a:r>
            <a:r>
              <a:rPr lang="en-US" sz="1000" i="1" dirty="0" smtClean="0">
                <a:solidFill>
                  <a:srgbClr val="000000"/>
                </a:solidFill>
                <a:latin typeface="Arial" panose="020B0604020202020204" pitchFamily="34" charset="0"/>
                <a:cs typeface="Arial" panose="020B0604020202020204" pitchFamily="34" charset="0"/>
              </a:rPr>
              <a:t>Copy of the original </a:t>
            </a:r>
            <a:r>
              <a:rPr lang="en-US" sz="1000" b="1" dirty="0" err="1" smtClean="0">
                <a:solidFill>
                  <a:schemeClr val="accent5">
                    <a:lumMod val="75000"/>
                  </a:schemeClr>
                </a:solidFill>
                <a:latin typeface="Arial" panose="020B0604020202020204" pitchFamily="34" charset="0"/>
                <a:cs typeface="Arial" panose="020B0604020202020204" pitchFamily="34" charset="0"/>
              </a:rPr>
              <a:t>AuthorizationRequest</a:t>
            </a:r>
            <a:r>
              <a:rPr lang="en-US" sz="1000" i="1" dirty="0"/>
              <a:t/>
            </a:r>
            <a:br>
              <a:rPr lang="en-US" sz="1000" i="1"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authorizationSignature</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algorithm</a:t>
            </a:r>
            <a:r>
              <a:rPr lang="en-US" sz="1000" dirty="0">
                <a:solidFill>
                  <a:srgbClr val="000000"/>
                </a:solidFill>
                <a:latin typeface="Verdana"/>
              </a:rPr>
              <a:t>": "</a:t>
            </a:r>
            <a:r>
              <a:rPr lang="en-US" sz="1000" dirty="0">
                <a:solidFill>
                  <a:srgbClr val="0000C0"/>
                </a:solidFill>
                <a:latin typeface="Verdana"/>
              </a:rPr>
              <a:t>ES256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certificatePath</a:t>
            </a:r>
            <a:r>
              <a:rPr lang="en-US" sz="1000" dirty="0">
                <a:solidFill>
                  <a:srgbClr val="000000"/>
                </a:solidFill>
                <a:latin typeface="Verdana"/>
              </a:rPr>
              <a:t>": ["</a:t>
            </a:r>
            <a:r>
              <a:rPr lang="en-US" sz="1000" dirty="0" err="1">
                <a:solidFill>
                  <a:srgbClr val="0000C0"/>
                </a:solidFill>
                <a:latin typeface="Verdana"/>
              </a:rPr>
              <a:t>MIIBtTCCAVmgAwIB</a:t>
            </a:r>
            <a:r>
              <a:rPr lang="en-US" sz="1000" dirty="0">
                <a:solidFill>
                  <a:srgbClr val="0000C0"/>
                </a:solidFill>
                <a:latin typeface="Verdana"/>
              </a:rPr>
              <a:t>....3FwxFeOawwmz1bM6</a:t>
            </a:r>
            <a:r>
              <a:rPr lang="en-US" sz="1000" dirty="0">
                <a:solidFill>
                  <a:srgbClr val="000000"/>
                </a:solidFill>
                <a:latin typeface="Verdana"/>
              </a:rPr>
              <a:t>", "</a:t>
            </a:r>
            <a:r>
              <a:rPr lang="en-US" sz="1000" dirty="0" err="1">
                <a:solidFill>
                  <a:srgbClr val="0000C0"/>
                </a:solidFill>
                <a:latin typeface="Verdana"/>
              </a:rPr>
              <a:t>MIIDcjCCAVqgAwIB</a:t>
            </a:r>
            <a:r>
              <a:rPr lang="en-US" sz="1000" dirty="0">
                <a:solidFill>
                  <a:srgbClr val="0000C0"/>
                </a:solidFill>
                <a:latin typeface="Verdana"/>
              </a:rPr>
              <a:t>....e_-5TddhlTUMNPvw</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value</a:t>
            </a:r>
            <a:r>
              <a:rPr lang="en-US" sz="1000" dirty="0">
                <a:solidFill>
                  <a:srgbClr val="000000"/>
                </a:solidFill>
                <a:latin typeface="Verdana"/>
              </a:rPr>
              <a:t>": "</a:t>
            </a:r>
            <a:r>
              <a:rPr lang="en-US" sz="1000" dirty="0">
                <a:solidFill>
                  <a:srgbClr val="0000C0"/>
                </a:solidFill>
                <a:latin typeface="Verdana"/>
              </a:rPr>
              <a:t>b03W5RPCmoA2ARILtbdvCrlrAj5i0Cr4....hib3XUqun9KxpbL6Ig7i4pA_ko7Gf4yA</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a:t>
            </a:r>
            <a:endParaRPr lang="en-US" sz="1000" dirty="0">
              <a:latin typeface="Verdana" panose="020B0604030504040204" pitchFamily="34" charset="0"/>
              <a:ea typeface="Verdana" panose="020B0604030504040204" pitchFamily="34" charset="0"/>
              <a:cs typeface="Verdana" panose="020B0604030504040204" pitchFamily="34" charset="0"/>
            </a:endParaRPr>
          </a:p>
        </p:txBody>
      </p:sp>
      <p:sp>
        <p:nvSpPr>
          <p:cNvPr id="8" name="TextBox 7"/>
          <p:cNvSpPr txBox="1"/>
          <p:nvPr/>
        </p:nvSpPr>
        <p:spPr>
          <a:xfrm>
            <a:off x="1775328" y="210126"/>
            <a:ext cx="6325064" cy="338554"/>
          </a:xfrm>
          <a:prstGeom prst="rect">
            <a:avLst/>
          </a:prstGeom>
          <a:noFill/>
        </p:spPr>
        <p:txBody>
          <a:bodyPr wrap="square" rtlCol="0">
            <a:spAutoFit/>
          </a:bodyPr>
          <a:lstStyle/>
          <a:p>
            <a:pPr algn="ctr"/>
            <a:r>
              <a:rPr lang="en-US" sz="1600" dirty="0" smtClean="0">
                <a:sym typeface="Wingdings"/>
              </a:rPr>
              <a:t>⑤</a:t>
            </a:r>
            <a:r>
              <a:rPr lang="en-US" sz="1600" dirty="0" smtClean="0">
                <a:latin typeface="Arial" panose="020B0604020202020204" pitchFamily="34" charset="0"/>
                <a:cs typeface="Arial" panose="020B0604020202020204" pitchFamily="34" charset="0"/>
                <a:sym typeface="Wingdings"/>
              </a:rPr>
              <a:t> User Bank Responds with</a:t>
            </a:r>
            <a:r>
              <a:rPr lang="en-US" sz="1600" dirty="0" smtClean="0">
                <a:latin typeface="Arial" panose="020B0604020202020204" pitchFamily="34" charset="0"/>
                <a:cs typeface="Arial" panose="020B0604020202020204" pitchFamily="34" charset="0"/>
              </a:rPr>
              <a:t> an </a:t>
            </a:r>
            <a:r>
              <a:rPr lang="en-US" sz="1600" dirty="0" err="1" smtClean="0">
                <a:solidFill>
                  <a:schemeClr val="accent5">
                    <a:lumMod val="75000"/>
                  </a:schemeClr>
                </a:solidFill>
                <a:latin typeface="Arial" panose="020B0604020202020204" pitchFamily="34" charset="0"/>
                <a:cs typeface="Arial" panose="020B0604020202020204" pitchFamily="34" charset="0"/>
              </a:rPr>
              <a:t>AuthorizationResponse</a:t>
            </a:r>
            <a:r>
              <a:rPr lang="en-US" sz="1600" dirty="0" smtClean="0">
                <a:solidFill>
                  <a:schemeClr val="accent5">
                    <a:lumMod val="75000"/>
                  </a:schemeClr>
                </a:solidFill>
                <a:latin typeface="Arial" panose="020B0604020202020204" pitchFamily="34" charset="0"/>
                <a:cs typeface="Arial" panose="020B0604020202020204" pitchFamily="34" charset="0"/>
              </a:rPr>
              <a:t> </a:t>
            </a:r>
            <a:r>
              <a:rPr lang="en-US" sz="1600" dirty="0" smtClean="0">
                <a:latin typeface="Arial" panose="020B0604020202020204" pitchFamily="34" charset="0"/>
                <a:cs typeface="Arial" panose="020B0604020202020204" pitchFamily="34" charset="0"/>
              </a:rPr>
              <a:t>Message</a:t>
            </a:r>
            <a:endParaRPr lang="en-US" sz="1600" dirty="0">
              <a:latin typeface="Arial" panose="020B0604020202020204" pitchFamily="34" charset="0"/>
              <a:cs typeface="Arial" panose="020B0604020202020204" pitchFamily="34" charset="0"/>
            </a:endParaRPr>
          </a:p>
        </p:txBody>
      </p:sp>
      <p:sp>
        <p:nvSpPr>
          <p:cNvPr id="9" name="TextBox 8"/>
          <p:cNvSpPr txBox="1"/>
          <p:nvPr/>
        </p:nvSpPr>
        <p:spPr>
          <a:xfrm>
            <a:off x="683568" y="5835877"/>
            <a:ext cx="7704856" cy="761475"/>
          </a:xfrm>
          <a:prstGeom prst="roundRect">
            <a:avLst/>
          </a:prstGeom>
          <a:solidFill>
            <a:schemeClr val="bg1">
              <a:lumMod val="95000"/>
            </a:schemeClr>
          </a:solidFill>
          <a:ln>
            <a:solidFill>
              <a:schemeClr val="tx1"/>
            </a:solidFill>
            <a:prstDash val="solid"/>
          </a:ln>
        </p:spPr>
        <p:txBody>
          <a:bodyPr wrap="squar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After received the </a:t>
            </a:r>
            <a:r>
              <a:rPr lang="en-US" sz="1000" b="1" dirty="0" err="1" smtClean="0">
                <a:solidFill>
                  <a:schemeClr val="accent5">
                    <a:lumMod val="75000"/>
                  </a:schemeClr>
                </a:solidFill>
                <a:latin typeface="Arial" panose="020B0604020202020204" pitchFamily="34" charset="0"/>
                <a:cs typeface="Arial" panose="020B0604020202020204" pitchFamily="34" charset="0"/>
              </a:rPr>
              <a:t>AuthorizationRequest</a:t>
            </a:r>
            <a:r>
              <a:rPr lang="en-US" sz="1000" dirty="0" smtClean="0">
                <a:latin typeface="Arial" panose="020B0604020202020204" pitchFamily="34" charset="0"/>
                <a:cs typeface="Arial" panose="020B0604020202020204" pitchFamily="34" charset="0"/>
              </a:rPr>
              <a:t>, User Bank performs an extensive list of operations to verify the validity of the request, including fetching the Merchant’s (Payee) </a:t>
            </a:r>
            <a:r>
              <a:rPr lang="en-US" sz="1000" dirty="0" err="1" smtClean="0">
                <a:latin typeface="Arial" panose="020B0604020202020204" pitchFamily="34" charset="0"/>
                <a:cs typeface="Arial" panose="020B0604020202020204" pitchFamily="34" charset="0"/>
                <a:hlinkClick r:id="rId2" action="ppaction://hlinksldjump"/>
              </a:rPr>
              <a:t>PayeeAuthority</a:t>
            </a:r>
            <a:r>
              <a:rPr lang="en-US" sz="1000" dirty="0" smtClean="0">
                <a:latin typeface="Arial" panose="020B0604020202020204" pitchFamily="34" charset="0"/>
                <a:cs typeface="Arial" panose="020B0604020202020204" pitchFamily="34" charset="0"/>
              </a:rPr>
              <a:t> and </a:t>
            </a:r>
            <a:r>
              <a:rPr lang="en-US" sz="1000" dirty="0" err="1" smtClean="0">
                <a:latin typeface="Arial" panose="020B0604020202020204" pitchFamily="34" charset="0"/>
                <a:cs typeface="Arial" panose="020B0604020202020204" pitchFamily="34" charset="0"/>
                <a:hlinkClick r:id="rId3" action="ppaction://hlinksldjump"/>
              </a:rPr>
              <a:t>ProviderAuthority</a:t>
            </a:r>
            <a:r>
              <a:rPr lang="en-US" sz="1000" dirty="0" smtClean="0">
                <a:latin typeface="Arial" panose="020B0604020202020204" pitchFamily="34" charset="0"/>
                <a:cs typeface="Arial" panose="020B0604020202020204" pitchFamily="34" charset="0"/>
              </a:rPr>
              <a:t> objects.  If the verification succeeds, User Bank responds with </a:t>
            </a:r>
            <a:r>
              <a:rPr lang="en-US" sz="1000" dirty="0">
                <a:latin typeface="Arial" panose="020B0604020202020204" pitchFamily="34" charset="0"/>
                <a:cs typeface="Arial" panose="020B0604020202020204" pitchFamily="34" charset="0"/>
              </a:rPr>
              <a:t>an </a:t>
            </a:r>
            <a:r>
              <a:rPr lang="en-US" sz="1000" b="1" dirty="0" err="1">
                <a:solidFill>
                  <a:schemeClr val="accent5">
                    <a:lumMod val="75000"/>
                  </a:schemeClr>
                </a:solidFill>
                <a:latin typeface="Arial" panose="020B0604020202020204" pitchFamily="34" charset="0"/>
                <a:cs typeface="Arial" panose="020B0604020202020204" pitchFamily="34" charset="0"/>
              </a:rPr>
              <a:t>AuthorizationResponse</a:t>
            </a:r>
            <a:r>
              <a:rPr lang="en-US" sz="1000" dirty="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message which in addition to the original </a:t>
            </a:r>
            <a:r>
              <a:rPr lang="en-US" sz="1000" b="1" dirty="0" err="1" smtClean="0">
                <a:solidFill>
                  <a:srgbClr val="4BACC6">
                    <a:lumMod val="75000"/>
                  </a:srgbClr>
                </a:solidFill>
                <a:latin typeface="Arial" panose="020B0604020202020204" pitchFamily="34" charset="0"/>
                <a:cs typeface="Arial" panose="020B0604020202020204" pitchFamily="34" charset="0"/>
              </a:rPr>
              <a:t>AuthorizationRequest</a:t>
            </a:r>
            <a:r>
              <a:rPr lang="en-US" sz="1000" dirty="0" smtClean="0">
                <a:latin typeface="Arial" panose="020B0604020202020204" pitchFamily="34" charset="0"/>
                <a:cs typeface="Arial" panose="020B0604020202020204" pitchFamily="34" charset="0"/>
              </a:rPr>
              <a:t>, also holds the user’s account ID encrypted by the Merchant provider’s encryption key.  This information is used for </a:t>
            </a:r>
            <a:r>
              <a:rPr lang="en-US" sz="1000" dirty="0" smtClean="0">
                <a:latin typeface="Arial" panose="020B0604020202020204" pitchFamily="34" charset="0"/>
                <a:cs typeface="Arial" panose="020B0604020202020204" pitchFamily="34" charset="0"/>
                <a:hlinkClick r:id="rId4" action="ppaction://hlinksldjump"/>
              </a:rPr>
              <a:t>Card Payments</a:t>
            </a:r>
            <a:r>
              <a:rPr lang="en-US" sz="1000" dirty="0" smtClean="0">
                <a:latin typeface="Arial" panose="020B0604020202020204" pitchFamily="34" charset="0"/>
                <a:cs typeface="Arial" panose="020B0604020202020204" pitchFamily="34" charset="0"/>
              </a:rPr>
              <a:t> and </a:t>
            </a:r>
            <a:r>
              <a:rPr lang="en-US" sz="1000" dirty="0" smtClean="0">
                <a:latin typeface="Arial" panose="020B0604020202020204" pitchFamily="34" charset="0"/>
                <a:cs typeface="Arial" panose="020B0604020202020204" pitchFamily="34" charset="0"/>
                <a:hlinkClick r:id="rId5" action="ppaction://hlinksldjump"/>
              </a:rPr>
              <a:t>Refunds</a:t>
            </a:r>
            <a:r>
              <a:rPr lang="en-US" sz="1000" dirty="0" smtClean="0">
                <a:latin typeface="Arial" panose="020B0604020202020204" pitchFamily="34" charset="0"/>
                <a:cs typeface="Arial" panose="020B0604020202020204" pitchFamily="34" charset="0"/>
              </a:rPr>
              <a:t>.</a:t>
            </a:r>
            <a:endParaRPr lang="en-US" sz="1000" i="1" dirty="0">
              <a:latin typeface="Arial" panose="020B0604020202020204" pitchFamily="34" charset="0"/>
              <a:cs typeface="Arial" panose="020B0604020202020204" pitchFamily="34" charset="0"/>
            </a:endParaRPr>
          </a:p>
        </p:txBody>
      </p:sp>
      <p:sp>
        <p:nvSpPr>
          <p:cNvPr id="13" name="TextBox 12"/>
          <p:cNvSpPr txBox="1"/>
          <p:nvPr/>
        </p:nvSpPr>
        <p:spPr>
          <a:xfrm>
            <a:off x="4027176" y="3628795"/>
            <a:ext cx="2904962" cy="400110"/>
          </a:xfrm>
          <a:prstGeom prst="rect">
            <a:avLst/>
          </a:prstGeom>
          <a:noFill/>
        </p:spPr>
        <p:txBody>
          <a:bodyPr wrap="none" rtlCol="0">
            <a:spAutoFit/>
          </a:bodyPr>
          <a:lstStyle/>
          <a:p>
            <a:r>
              <a:rPr lang="en-US" sz="1000" dirty="0">
                <a:latin typeface="Arial" panose="020B0604020202020204" pitchFamily="34" charset="0"/>
                <a:cs typeface="Arial" panose="020B0604020202020204" pitchFamily="34" charset="0"/>
                <a:hlinkClick r:id="rId6"/>
              </a:rPr>
              <a:t>https://</a:t>
            </a:r>
            <a:r>
              <a:rPr lang="en-US" sz="1000" dirty="0" smtClean="0">
                <a:latin typeface="Arial" panose="020B0604020202020204" pitchFamily="34" charset="0"/>
                <a:cs typeface="Arial" panose="020B0604020202020204" pitchFamily="34" charset="0"/>
                <a:hlinkClick r:id="rId6"/>
              </a:rPr>
              <a:t>cyberphone.github.io/doc/security/jsf.html</a:t>
            </a:r>
            <a:endParaRPr lang="en-US" sz="1000" dirty="0" smtClean="0">
              <a:latin typeface="Arial" panose="020B0604020202020204" pitchFamily="34" charset="0"/>
              <a:cs typeface="Arial" panose="020B0604020202020204" pitchFamily="34" charset="0"/>
            </a:endParaRPr>
          </a:p>
          <a:p>
            <a:endParaRPr lang="en-US" sz="1000" dirty="0" smtClean="0">
              <a:latin typeface="Arial" panose="020B0604020202020204" pitchFamily="34" charset="0"/>
              <a:cs typeface="Arial" panose="020B0604020202020204" pitchFamily="34" charset="0"/>
            </a:endParaRPr>
          </a:p>
        </p:txBody>
      </p:sp>
      <p:cxnSp>
        <p:nvCxnSpPr>
          <p:cNvPr id="15" name="Straight Arrow Connector 14"/>
          <p:cNvCxnSpPr>
            <a:stCxn id="16" idx="1"/>
          </p:cNvCxnSpPr>
          <p:nvPr/>
        </p:nvCxnSpPr>
        <p:spPr>
          <a:xfrm flipH="1" flipV="1">
            <a:off x="3151976" y="2419568"/>
            <a:ext cx="718590" cy="254856"/>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3870566" y="2561128"/>
            <a:ext cx="1766043"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Encrypted user account data</a:t>
            </a:r>
            <a:endParaRPr lang="en-US" sz="1000" b="1" i="1" dirty="0">
              <a:latin typeface="Arial" panose="020B0604020202020204" pitchFamily="34" charset="0"/>
              <a:cs typeface="Arial" panose="020B0604020202020204" pitchFamily="34" charset="0"/>
            </a:endParaRPr>
          </a:p>
        </p:txBody>
      </p:sp>
      <p:cxnSp>
        <p:nvCxnSpPr>
          <p:cNvPr id="19" name="Straight Arrow Connector 18"/>
          <p:cNvCxnSpPr>
            <a:stCxn id="21" idx="1"/>
          </p:cNvCxnSpPr>
          <p:nvPr/>
        </p:nvCxnSpPr>
        <p:spPr>
          <a:xfrm flipH="1">
            <a:off x="3870566" y="4192416"/>
            <a:ext cx="665430" cy="217392"/>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4535996" y="4079120"/>
            <a:ext cx="1605742"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User Bank certificate path</a:t>
            </a:r>
            <a:endParaRPr lang="en-US" sz="1000" b="1" i="1" dirty="0">
              <a:latin typeface="Arial" panose="020B0604020202020204" pitchFamily="34" charset="0"/>
              <a:cs typeface="Arial" panose="020B0604020202020204" pitchFamily="34" charset="0"/>
            </a:endParaRPr>
          </a:p>
        </p:txBody>
      </p:sp>
      <p:cxnSp>
        <p:nvCxnSpPr>
          <p:cNvPr id="10" name="Elbow Connector 9"/>
          <p:cNvCxnSpPr/>
          <p:nvPr/>
        </p:nvCxnSpPr>
        <p:spPr>
          <a:xfrm rot="10800000" flipV="1">
            <a:off x="2501240" y="3773616"/>
            <a:ext cx="1544031" cy="463986"/>
          </a:xfrm>
          <a:prstGeom prst="bentConnector3">
            <a:avLst>
              <a:gd name="adj1" fmla="val 30762"/>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27" idx="1"/>
          </p:cNvCxnSpPr>
          <p:nvPr/>
        </p:nvCxnSpPr>
        <p:spPr>
          <a:xfrm flipH="1">
            <a:off x="2884845" y="1590832"/>
            <a:ext cx="753002"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3637847" y="1477536"/>
            <a:ext cx="4024673"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i="1" dirty="0" smtClean="0">
                <a:latin typeface="Arial" panose="020B0604020202020204" pitchFamily="34" charset="0"/>
                <a:cs typeface="Arial" panose="020B0604020202020204" pitchFamily="34" charset="0"/>
              </a:rPr>
              <a:t>Optional</a:t>
            </a:r>
            <a:r>
              <a:rPr lang="en-US" sz="1000" dirty="0" smtClean="0">
                <a:latin typeface="Arial" panose="020B0604020202020204" pitchFamily="34" charset="0"/>
                <a:cs typeface="Arial" panose="020B0604020202020204" pitchFamily="34" charset="0"/>
              </a:rPr>
              <a:t> short form of the user account to be featured in receipts etc.</a:t>
            </a:r>
            <a:endParaRPr lang="en-US" sz="1000" b="1"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7651272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Straight Connector 11"/>
          <p:cNvCxnSpPr/>
          <p:nvPr/>
        </p:nvCxnSpPr>
        <p:spPr>
          <a:xfrm>
            <a:off x="6423225" y="972000"/>
            <a:ext cx="0" cy="4896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145" name="Straight Arrow Connector 144"/>
          <p:cNvCxnSpPr/>
          <p:nvPr/>
        </p:nvCxnSpPr>
        <p:spPr>
          <a:xfrm>
            <a:off x="4375792" y="5654979"/>
            <a:ext cx="2034000" cy="0"/>
          </a:xfrm>
          <a:prstGeom prst="straightConnector1">
            <a:avLst/>
          </a:prstGeom>
          <a:ln w="19050">
            <a:solidFill>
              <a:schemeClr val="accent3">
                <a:lumMod val="75000"/>
              </a:schemeClr>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47" name="TextBox 146"/>
          <p:cNvSpPr txBox="1"/>
          <p:nvPr/>
        </p:nvSpPr>
        <p:spPr>
          <a:xfrm>
            <a:off x="5074464" y="5373216"/>
            <a:ext cx="721672"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“Result”</a:t>
            </a:r>
            <a:endParaRPr lang="en-US" sz="1200" dirty="0">
              <a:latin typeface="Arial" panose="020B0604020202020204" pitchFamily="34" charset="0"/>
              <a:cs typeface="Arial" panose="020B0604020202020204" pitchFamily="34" charset="0"/>
            </a:endParaRPr>
          </a:p>
        </p:txBody>
      </p:sp>
      <p:cxnSp>
        <p:nvCxnSpPr>
          <p:cNvPr id="99" name="Straight Arrow Connector 98"/>
          <p:cNvCxnSpPr/>
          <p:nvPr/>
        </p:nvCxnSpPr>
        <p:spPr>
          <a:xfrm rot="10800000">
            <a:off x="4391198" y="2636992"/>
            <a:ext cx="2817415" cy="359078"/>
          </a:xfrm>
          <a:prstGeom prst="bentConnector3">
            <a:avLst>
              <a:gd name="adj1" fmla="val 13617"/>
            </a:avLst>
          </a:prstGeom>
          <a:ln w="1905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1818458" y="2110136"/>
            <a:ext cx="12909" cy="3756478"/>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168" name="TextBox 167"/>
          <p:cNvSpPr txBox="1"/>
          <p:nvPr/>
        </p:nvSpPr>
        <p:spPr>
          <a:xfrm>
            <a:off x="401705" y="3886150"/>
            <a:ext cx="797081" cy="550962"/>
          </a:xfrm>
          <a:prstGeom prst="snip2DiagRect">
            <a:avLst/>
          </a:prstGeom>
          <a:solidFill>
            <a:schemeClr val="accent3">
              <a:lumMod val="20000"/>
              <a:lumOff val="80000"/>
            </a:schemeClr>
          </a:solidFill>
          <a:ln w="9525">
            <a:solidFill>
              <a:schemeClr val="bg1">
                <a:lumMod val="50000"/>
              </a:schemeClr>
            </a:solidFill>
          </a:ln>
          <a:effectLst>
            <a:outerShdw blurRad="50800" dist="38100" dir="2700000" algn="tl" rotWithShape="0">
              <a:prstClr val="black">
                <a:alpha val="40000"/>
              </a:prstClr>
            </a:outerShdw>
          </a:effectLst>
        </p:spPr>
        <p:txBody>
          <a:bodyPr wrap="none" lIns="72000" rIns="72000" rtlCol="0">
            <a:spAutoFit/>
          </a:bodyPr>
          <a:lstStyle/>
          <a:p>
            <a:pPr algn="ctr"/>
            <a:r>
              <a:rPr lang="en-US" sz="1200" dirty="0" smtClean="0">
                <a:latin typeface="Arial" panose="020B0604020202020204" pitchFamily="34" charset="0"/>
                <a:cs typeface="Arial" panose="020B0604020202020204" pitchFamily="34" charset="0"/>
              </a:rPr>
              <a:t>Card </a:t>
            </a:r>
            <a:br>
              <a:rPr lang="en-US" sz="1200" dirty="0" smtClean="0">
                <a:latin typeface="Arial" panose="020B0604020202020204" pitchFamily="34" charset="0"/>
                <a:cs typeface="Arial" panose="020B0604020202020204" pitchFamily="34" charset="0"/>
              </a:rPr>
            </a:br>
            <a:r>
              <a:rPr lang="en-US" sz="1200" dirty="0" smtClean="0">
                <a:latin typeface="Arial" panose="020B0604020202020204" pitchFamily="34" charset="0"/>
                <a:cs typeface="Arial" panose="020B0604020202020204" pitchFamily="34" charset="0"/>
              </a:rPr>
              <a:t>Network</a:t>
            </a:r>
            <a:endParaRPr lang="en-US" sz="1200" dirty="0">
              <a:latin typeface="Arial" panose="020B0604020202020204" pitchFamily="34" charset="0"/>
              <a:cs typeface="Arial" panose="020B0604020202020204" pitchFamily="34" charset="0"/>
            </a:endParaRPr>
          </a:p>
        </p:txBody>
      </p:sp>
      <p:cxnSp>
        <p:nvCxnSpPr>
          <p:cNvPr id="141" name="Straight Arrow Connector 140"/>
          <p:cNvCxnSpPr/>
          <p:nvPr/>
        </p:nvCxnSpPr>
        <p:spPr>
          <a:xfrm flipH="1">
            <a:off x="1847054" y="3458490"/>
            <a:ext cx="2268000" cy="0"/>
          </a:xfrm>
          <a:prstGeom prst="straightConnector1">
            <a:avLst/>
          </a:prstGeom>
          <a:ln w="1905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375096" y="858607"/>
            <a:ext cx="0" cy="5004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131" name="TextBox 130"/>
          <p:cNvSpPr txBox="1"/>
          <p:nvPr/>
        </p:nvSpPr>
        <p:spPr>
          <a:xfrm>
            <a:off x="4531505" y="2354560"/>
            <a:ext cx="1912703" cy="276999"/>
          </a:xfrm>
          <a:prstGeom prst="rect">
            <a:avLst/>
          </a:prstGeom>
          <a:noFill/>
        </p:spPr>
        <p:txBody>
          <a:bodyPr wrap="none" rtlCol="0">
            <a:spAutoFit/>
          </a:bodyPr>
          <a:lstStyle/>
          <a:p>
            <a:r>
              <a:rPr lang="en-US" sz="1200" b="1" dirty="0" err="1" smtClean="0">
                <a:solidFill>
                  <a:schemeClr val="accent5">
                    <a:lumMod val="75000"/>
                  </a:schemeClr>
                </a:solidFill>
                <a:latin typeface="Arial" panose="020B0604020202020204" pitchFamily="34" charset="0"/>
                <a:cs typeface="Arial" panose="020B0604020202020204" pitchFamily="34" charset="0"/>
              </a:rPr>
              <a:t>AuthorizationResponse</a:t>
            </a:r>
            <a:endParaRPr lang="en-US" sz="1200" dirty="0">
              <a:solidFill>
                <a:schemeClr val="accent5">
                  <a:lumMod val="75000"/>
                </a:schemeClr>
              </a:solidFill>
              <a:latin typeface="Arial" panose="020B0604020202020204" pitchFamily="34" charset="0"/>
              <a:cs typeface="Arial" panose="020B0604020202020204" pitchFamily="34" charset="0"/>
            </a:endParaRPr>
          </a:p>
        </p:txBody>
      </p:sp>
      <p:cxnSp>
        <p:nvCxnSpPr>
          <p:cNvPr id="11" name="Straight Connector 10"/>
          <p:cNvCxnSpPr/>
          <p:nvPr/>
        </p:nvCxnSpPr>
        <p:spPr>
          <a:xfrm>
            <a:off x="7316712" y="936000"/>
            <a:ext cx="2170" cy="4932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967417" y="188640"/>
            <a:ext cx="824265"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Merchant</a:t>
            </a:r>
            <a:endParaRPr lang="en-US" sz="1200" dirty="0">
              <a:latin typeface="Arial" panose="020B0604020202020204" pitchFamily="34" charset="0"/>
              <a:cs typeface="Arial" panose="020B0604020202020204" pitchFamily="34" charset="0"/>
            </a:endParaRPr>
          </a:p>
        </p:txBody>
      </p:sp>
      <p:sp>
        <p:nvSpPr>
          <p:cNvPr id="16" name="TextBox 15"/>
          <p:cNvSpPr txBox="1"/>
          <p:nvPr/>
        </p:nvSpPr>
        <p:spPr>
          <a:xfrm>
            <a:off x="5616948" y="188640"/>
            <a:ext cx="1105495"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User + Wallet</a:t>
            </a:r>
            <a:endParaRPr lang="en-US" sz="1200" dirty="0">
              <a:latin typeface="Arial" panose="020B0604020202020204" pitchFamily="34" charset="0"/>
              <a:cs typeface="Arial" panose="020B0604020202020204" pitchFamily="34" charset="0"/>
            </a:endParaRPr>
          </a:p>
        </p:txBody>
      </p:sp>
      <p:sp>
        <p:nvSpPr>
          <p:cNvPr id="17" name="TextBox 16"/>
          <p:cNvSpPr txBox="1"/>
          <p:nvPr/>
        </p:nvSpPr>
        <p:spPr>
          <a:xfrm>
            <a:off x="6859018" y="188640"/>
            <a:ext cx="901209"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User Bank</a:t>
            </a:r>
            <a:endParaRPr lang="en-US" sz="1200" dirty="0">
              <a:latin typeface="Arial" panose="020B0604020202020204" pitchFamily="34" charset="0"/>
              <a:cs typeface="Arial" panose="020B0604020202020204" pitchFamily="34" charset="0"/>
            </a:endParaRPr>
          </a:p>
        </p:txBody>
      </p:sp>
      <p:sp>
        <p:nvSpPr>
          <p:cNvPr id="30" name="TextBox 29"/>
          <p:cNvSpPr txBox="1"/>
          <p:nvPr/>
        </p:nvSpPr>
        <p:spPr>
          <a:xfrm>
            <a:off x="1479798" y="1484784"/>
            <a:ext cx="755335"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Acquirer</a:t>
            </a:r>
            <a:endParaRPr lang="en-US" sz="1200" dirty="0">
              <a:latin typeface="Arial" panose="020B0604020202020204" pitchFamily="34" charset="0"/>
              <a:cs typeface="Arial" panose="020B0604020202020204" pitchFamily="34" charset="0"/>
            </a:endParaRPr>
          </a:p>
        </p:txBody>
      </p:sp>
      <p:pic>
        <p:nvPicPr>
          <p:cNvPr id="75" name="Picture 8" descr="key"/>
          <p:cNvPicPr>
            <a:picLocks noChangeAspect="1" noChangeArrowheads="1"/>
          </p:cNvPicPr>
          <p:nvPr/>
        </p:nvPicPr>
        <p:blipFill>
          <a:blip r:embed="rId2">
            <a:extLst>
              <a:ext uri="{BEBA8EAE-BF5A-486C-A8C5-ECC9F3942E4B}">
                <a14:imgProps xmlns:a14="http://schemas.microsoft.com/office/drawing/2010/main">
                  <a14:imgLayer r:embed="rId3">
                    <a14:imgEffect>
                      <a14:saturation sat="182000"/>
                    </a14:imgEffect>
                  </a14:imgLayer>
                </a14:imgProps>
              </a:ext>
              <a:ext uri="{28A0092B-C50C-407E-A947-70E740481C1C}">
                <a14:useLocalDpi xmlns:a14="http://schemas.microsoft.com/office/drawing/2010/main" val="0"/>
              </a:ext>
            </a:extLst>
          </a:blip>
          <a:srcRect/>
          <a:stretch>
            <a:fillRect/>
          </a:stretch>
        </p:blipFill>
        <p:spPr bwMode="auto">
          <a:xfrm>
            <a:off x="3712860" y="608900"/>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 name="TextBox 80"/>
          <p:cNvSpPr txBox="1"/>
          <p:nvPr/>
        </p:nvSpPr>
        <p:spPr>
          <a:xfrm>
            <a:off x="251520" y="753327"/>
            <a:ext cx="1418106" cy="595136"/>
          </a:xfrm>
          <a:prstGeom prst="rect">
            <a:avLst/>
          </a:prstGeom>
          <a:solidFill>
            <a:schemeClr val="accent3">
              <a:lumMod val="20000"/>
              <a:lumOff val="80000"/>
            </a:schemeClr>
          </a:solidFill>
          <a:ln w="12700">
            <a:solidFill>
              <a:srgbClr val="00B050"/>
            </a:solidFill>
          </a:ln>
          <a:effectLst>
            <a:outerShdw blurRad="50800" dist="38100" dir="2700000" algn="tl" rotWithShape="0">
              <a:prstClr val="black">
                <a:alpha val="40000"/>
              </a:prstClr>
            </a:outerShdw>
          </a:effectLst>
        </p:spPr>
        <p:txBody>
          <a:bodyPr wrap="square" tIns="108000" bIns="108000" rtlCol="0">
            <a:spAutoFit/>
          </a:bodyPr>
          <a:lstStyle/>
          <a:p>
            <a:pPr algn="ctr">
              <a:spcAft>
                <a:spcPts val="300"/>
              </a:spcAft>
            </a:pPr>
            <a:r>
              <a:rPr lang="en-US" sz="1200" dirty="0" smtClean="0">
                <a:latin typeface="Arial" panose="020B0604020202020204" pitchFamily="34" charset="0"/>
                <a:cs typeface="Arial" panose="020B0604020202020204" pitchFamily="34" charset="0"/>
              </a:rPr>
              <a:t>Card Payments</a:t>
            </a:r>
          </a:p>
          <a:p>
            <a:pPr algn="ctr"/>
            <a:r>
              <a:rPr lang="en-US" sz="1000" dirty="0" smtClean="0">
                <a:latin typeface="Arial" panose="020B0604020202020204" pitchFamily="34" charset="0"/>
                <a:cs typeface="Arial" panose="020B0604020202020204" pitchFamily="34" charset="0"/>
              </a:rPr>
              <a:t>State Diagram</a:t>
            </a:r>
          </a:p>
        </p:txBody>
      </p:sp>
      <p:grpSp>
        <p:nvGrpSpPr>
          <p:cNvPr id="143" name="Group 142"/>
          <p:cNvGrpSpPr/>
          <p:nvPr/>
        </p:nvGrpSpPr>
        <p:grpSpPr>
          <a:xfrm>
            <a:off x="7740352" y="2708920"/>
            <a:ext cx="445844" cy="603379"/>
            <a:chOff x="8232155" y="587661"/>
            <a:chExt cx="445844" cy="603379"/>
          </a:xfrm>
        </p:grpSpPr>
        <p:pic>
          <p:nvPicPr>
            <p:cNvPr id="144" name="Picture 14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232155" y="796517"/>
              <a:ext cx="324060" cy="394523"/>
            </a:xfrm>
            <a:prstGeom prst="rect">
              <a:avLst/>
            </a:prstGeom>
            <a:noFill/>
            <a:extLst>
              <a:ext uri="{909E8E84-426E-40DD-AFC4-6F175D3DCCD1}">
                <a14:hiddenFill xmlns:a14="http://schemas.microsoft.com/office/drawing/2010/main">
                  <a:solidFill>
                    <a:srgbClr val="FFFFFF"/>
                  </a:solidFill>
                </a14:hiddenFill>
              </a:ext>
            </a:extLst>
          </p:spPr>
        </p:pic>
        <p:pic>
          <p:nvPicPr>
            <p:cNvPr id="146" name="Picture 8" descr="key"/>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17959" y="587661"/>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33" name="TextBox 132"/>
          <p:cNvSpPr txBox="1"/>
          <p:nvPr/>
        </p:nvSpPr>
        <p:spPr>
          <a:xfrm>
            <a:off x="2765793" y="2509936"/>
            <a:ext cx="1486935" cy="250697"/>
          </a:xfrm>
          <a:prstGeom prst="roundRect">
            <a:avLst/>
          </a:prstGeom>
          <a:noFill/>
          <a:ln>
            <a:solidFill>
              <a:schemeClr val="tx1"/>
            </a:solidFill>
            <a:prstDash val="solid"/>
          </a:ln>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User Bank </a:t>
            </a:r>
            <a:r>
              <a:rPr lang="en-US" sz="1000" i="1" dirty="0" smtClean="0">
                <a:latin typeface="Arial" panose="020B0604020202020204" pitchFamily="34" charset="0"/>
                <a:cs typeface="Arial" panose="020B0604020202020204" pitchFamily="34" charset="0"/>
              </a:rPr>
              <a:t>Verification</a:t>
            </a:r>
            <a:endParaRPr lang="en-US" sz="1000" b="1" dirty="0" smtClean="0">
              <a:latin typeface="Arial" panose="020B0604020202020204" pitchFamily="34" charset="0"/>
              <a:cs typeface="Arial" panose="020B0604020202020204" pitchFamily="34" charset="0"/>
            </a:endParaRPr>
          </a:p>
        </p:txBody>
      </p:sp>
      <p:sp>
        <p:nvSpPr>
          <p:cNvPr id="154" name="TextBox 153"/>
          <p:cNvSpPr txBox="1"/>
          <p:nvPr/>
        </p:nvSpPr>
        <p:spPr>
          <a:xfrm>
            <a:off x="6414398" y="2363305"/>
            <a:ext cx="389850" cy="276999"/>
          </a:xfrm>
          <a:prstGeom prst="rect">
            <a:avLst/>
          </a:prstGeom>
          <a:noFill/>
        </p:spPr>
        <p:txBody>
          <a:bodyPr wrap="none" rtlCol="0">
            <a:spAutoFit/>
          </a:bodyPr>
          <a:lstStyle/>
          <a:p>
            <a:r>
              <a:rPr lang="en-US" sz="1200" dirty="0" smtClean="0">
                <a:latin typeface="Calibri"/>
                <a:sym typeface="Wingdings"/>
              </a:rPr>
              <a:t>⑤</a:t>
            </a:r>
            <a:endParaRPr lang="en-US" sz="1200" dirty="0"/>
          </a:p>
        </p:txBody>
      </p:sp>
      <p:sp>
        <p:nvSpPr>
          <p:cNvPr id="155" name="TextBox 154"/>
          <p:cNvSpPr txBox="1"/>
          <p:nvPr/>
        </p:nvSpPr>
        <p:spPr>
          <a:xfrm>
            <a:off x="3635896" y="3188809"/>
            <a:ext cx="389850" cy="251817"/>
          </a:xfrm>
          <a:prstGeom prst="rect">
            <a:avLst/>
          </a:prstGeom>
          <a:noFill/>
        </p:spPr>
        <p:txBody>
          <a:bodyPr wrap="none" rtlCol="0">
            <a:spAutoFit/>
          </a:bodyPr>
          <a:lstStyle/>
          <a:p>
            <a:r>
              <a:rPr lang="en-US" sz="1200" dirty="0" smtClean="0">
                <a:latin typeface="Calibri"/>
                <a:sym typeface="Wingdings"/>
              </a:rPr>
              <a:t>⑥</a:t>
            </a:r>
            <a:endParaRPr lang="en-US" sz="1200" dirty="0"/>
          </a:p>
        </p:txBody>
      </p:sp>
      <mc:AlternateContent xmlns:mc="http://schemas.openxmlformats.org/markup-compatibility/2006" xmlns:a14="http://schemas.microsoft.com/office/drawing/2010/main">
        <mc:Choice Requires="a14">
          <p:sp>
            <p:nvSpPr>
              <p:cNvPr id="166" name="TextBox 165"/>
              <p:cNvSpPr txBox="1"/>
              <p:nvPr/>
            </p:nvSpPr>
            <p:spPr>
              <a:xfrm>
                <a:off x="467544" y="6006136"/>
                <a:ext cx="8136904" cy="591216"/>
              </a:xfrm>
              <a:prstGeom prst="roundRect">
                <a:avLst/>
              </a:prstGeom>
              <a:solidFill>
                <a:schemeClr val="bg1">
                  <a:lumMod val="95000"/>
                </a:schemeClr>
              </a:solidFill>
              <a:ln>
                <a:solidFill>
                  <a:schemeClr val="tx1"/>
                </a:solidFill>
                <a:prstDash val="solid"/>
              </a:ln>
            </p:spPr>
            <p:txBody>
              <a:bodyPr wrap="square" lIns="36000" tIns="36000" rIns="36000" bIns="36000" rtlCol="0" anchor="ctr" anchorCtr="1">
                <a:spAutoFit/>
              </a:bodyPr>
              <a:lstStyle/>
              <a:p>
                <a:pPr marL="180975" indent="-180975"/>
                <a14:m>
                  <m:oMath xmlns:m="http://schemas.openxmlformats.org/officeDocument/2006/math">
                    <m:r>
                      <a:rPr lang="en-US" sz="1000" dirty="0" smtClean="0">
                        <a:solidFill>
                          <a:srgbClr val="00B050"/>
                        </a:solidFill>
                        <a:latin typeface="Cambria Math"/>
                        <a:cs typeface="Arial" panose="020B0604020202020204" pitchFamily="34" charset="0"/>
                        <a:sym typeface="Wingdings"/>
                      </a:rPr>
                      <m:t></m:t>
                    </m:r>
                    <m:r>
                      <a:rPr lang="en-US" sz="1000" i="1" dirty="0">
                        <a:solidFill>
                          <a:srgbClr val="C00000"/>
                        </a:solidFill>
                        <a:latin typeface="Cambria Math"/>
                        <a:cs typeface="Arial" panose="020B0604020202020204" pitchFamily="34" charset="0"/>
                        <a:sym typeface="Wingdings"/>
                      </a:rPr>
                      <m:t> </m:t>
                    </m:r>
                  </m:oMath>
                </a14:m>
                <a:r>
                  <a:rPr lang="en-US" sz="1000" dirty="0" smtClean="0">
                    <a:latin typeface="Arial" panose="020B0604020202020204" pitchFamily="34" charset="0"/>
                    <a:cs typeface="Arial" panose="020B0604020202020204" pitchFamily="34" charset="0"/>
                  </a:rPr>
                  <a:t>	See </a:t>
                </a:r>
                <a:r>
                  <a:rPr lang="en-US" sz="1000" dirty="0" smtClean="0">
                    <a:latin typeface="Arial" panose="020B0604020202020204" pitchFamily="34" charset="0"/>
                    <a:cs typeface="Arial" panose="020B0604020202020204" pitchFamily="34" charset="0"/>
                    <a:hlinkClick r:id="rId6" action="ppaction://hlinksldjump"/>
                  </a:rPr>
                  <a:t>Authority Objects</a:t>
                </a:r>
                <a:r>
                  <a:rPr lang="en-US" sz="1000" dirty="0" smtClean="0">
                    <a:latin typeface="Arial" panose="020B0604020202020204" pitchFamily="34" charset="0"/>
                    <a:cs typeface="Arial" panose="020B0604020202020204" pitchFamily="34" charset="0"/>
                  </a:rPr>
                  <a:t>. The flow may stop after step #5 resulting in a </a:t>
                </a:r>
                <a:r>
                  <a:rPr lang="en-US" sz="1000" i="1" dirty="0" smtClean="0">
                    <a:latin typeface="Arial" panose="020B0604020202020204" pitchFamily="34" charset="0"/>
                    <a:cs typeface="Arial" panose="020B0604020202020204" pitchFamily="34" charset="0"/>
                  </a:rPr>
                  <a:t>Secure Authorization </a:t>
                </a:r>
                <a:r>
                  <a:rPr lang="en-US" sz="1000" i="1" dirty="0">
                    <a:latin typeface="Arial" panose="020B0604020202020204" pitchFamily="34" charset="0"/>
                    <a:cs typeface="Arial" panose="020B0604020202020204" pitchFamily="34" charset="0"/>
                  </a:rPr>
                  <a:t>O</a:t>
                </a:r>
                <a:r>
                  <a:rPr lang="en-US" sz="1000" i="1" dirty="0" smtClean="0">
                    <a:latin typeface="Arial" panose="020B0604020202020204" pitchFamily="34" charset="0"/>
                    <a:cs typeface="Arial" panose="020B0604020202020204" pitchFamily="34" charset="0"/>
                  </a:rPr>
                  <a:t>bject </a:t>
                </a:r>
                <a:r>
                  <a:rPr lang="en-US" sz="1000" dirty="0" smtClean="0">
                    <a:latin typeface="Arial" panose="020B0604020202020204" pitchFamily="34" charset="0"/>
                    <a:cs typeface="Arial" panose="020B0604020202020204" pitchFamily="34" charset="0"/>
                  </a:rPr>
                  <a:t>which </a:t>
                </a:r>
                <a:r>
                  <a:rPr lang="en-US" sz="1000" i="1" dirty="0" smtClean="0">
                    <a:latin typeface="Arial" panose="020B0604020202020204" pitchFamily="34" charset="0"/>
                    <a:cs typeface="Arial" panose="020B0604020202020204" pitchFamily="34" charset="0"/>
                  </a:rPr>
                  <a:t>only</a:t>
                </a:r>
                <a:r>
                  <a:rPr lang="en-US" sz="1000" dirty="0" smtClean="0">
                    <a:latin typeface="Arial" panose="020B0604020202020204" pitchFamily="34" charset="0"/>
                    <a:cs typeface="Arial" panose="020B0604020202020204" pitchFamily="34" charset="0"/>
                  </a:rPr>
                  <a:t> can be activated by another </a:t>
                </a:r>
                <a:r>
                  <a:rPr lang="en-US" sz="1000" i="1" dirty="0" smtClean="0">
                    <a:latin typeface="Arial" panose="020B0604020202020204" pitchFamily="34" charset="0"/>
                    <a:cs typeface="Arial" panose="020B0604020202020204" pitchFamily="34" charset="0"/>
                  </a:rPr>
                  <a:t>Request</a:t>
                </a:r>
                <a:r>
                  <a:rPr lang="en-US" sz="1000" dirty="0" smtClean="0">
                    <a:latin typeface="Arial" panose="020B0604020202020204" pitchFamily="34" charset="0"/>
                    <a:cs typeface="Arial" panose="020B0604020202020204" pitchFamily="34" charset="0"/>
                  </a:rPr>
                  <a:t>.  This scheme supports hotel bookings, upfront reservations for automated gas stations, as well as reoccurring payments.  The card </a:t>
                </a:r>
                <a:r>
                  <a:rPr lang="en-US" sz="1000" dirty="0">
                    <a:latin typeface="Arial" panose="020B0604020202020204" pitchFamily="34" charset="0"/>
                    <a:cs typeface="Arial" panose="020B0604020202020204" pitchFamily="34" charset="0"/>
                  </a:rPr>
                  <a:t>d</a:t>
                </a:r>
                <a:r>
                  <a:rPr lang="en-US" sz="1000" dirty="0" smtClean="0">
                    <a:latin typeface="Arial" panose="020B0604020202020204" pitchFamily="34" charset="0"/>
                    <a:cs typeface="Arial" panose="020B0604020202020204" pitchFamily="34" charset="0"/>
                  </a:rPr>
                  <a:t>ata </a:t>
                </a:r>
                <a:r>
                  <a:rPr lang="en-US" sz="1000" i="1" dirty="0" smtClean="0">
                    <a:latin typeface="Arial" panose="020B0604020202020204" pitchFamily="34" charset="0"/>
                    <a:cs typeface="Arial" panose="020B0604020202020204" pitchFamily="34" charset="0"/>
                  </a:rPr>
                  <a:t>Encryption</a:t>
                </a:r>
                <a:r>
                  <a:rPr lang="en-US" sz="1000" dirty="0" smtClean="0">
                    <a:latin typeface="Arial" panose="020B0604020202020204" pitchFamily="34" charset="0"/>
                    <a:cs typeface="Arial" panose="020B0604020202020204" pitchFamily="34" charset="0"/>
                  </a:rPr>
                  <a:t> and </a:t>
                </a:r>
                <a:r>
                  <a:rPr lang="en-US" sz="1000" i="1" dirty="0" smtClean="0">
                    <a:latin typeface="Arial" panose="020B0604020202020204" pitchFamily="34" charset="0"/>
                    <a:cs typeface="Arial" panose="020B0604020202020204" pitchFamily="34" charset="0"/>
                  </a:rPr>
                  <a:t>Decryption</a:t>
                </a:r>
                <a:r>
                  <a:rPr lang="en-US" sz="1000" dirty="0" smtClean="0">
                    <a:latin typeface="Arial" panose="020B0604020202020204" pitchFamily="34" charset="0"/>
                    <a:cs typeface="Arial" panose="020B0604020202020204" pitchFamily="34" charset="0"/>
                  </a:rPr>
                  <a:t> processes enable standard card data to securely pass through Merchants from Issuers to Acquirers.</a:t>
                </a:r>
                <a:endParaRPr lang="en-US" sz="1000" i="1" dirty="0">
                  <a:latin typeface="Arial" panose="020B0604020202020204" pitchFamily="34" charset="0"/>
                  <a:cs typeface="Arial" panose="020B0604020202020204" pitchFamily="34" charset="0"/>
                </a:endParaRPr>
              </a:p>
            </p:txBody>
          </p:sp>
        </mc:Choice>
        <mc:Fallback xmlns="">
          <p:sp>
            <p:nvSpPr>
              <p:cNvPr id="166" name="TextBox 165"/>
              <p:cNvSpPr txBox="1">
                <a:spLocks noRot="1" noChangeAspect="1" noMove="1" noResize="1" noEditPoints="1" noAdjustHandles="1" noChangeArrowheads="1" noChangeShapeType="1" noTextEdit="1"/>
              </p:cNvSpPr>
              <p:nvPr/>
            </p:nvSpPr>
            <p:spPr>
              <a:xfrm>
                <a:off x="467544" y="6006136"/>
                <a:ext cx="8136904" cy="591216"/>
              </a:xfrm>
              <a:prstGeom prst="roundRect">
                <a:avLst/>
              </a:prstGeom>
              <a:blipFill rotWithShape="1">
                <a:blip r:embed="rId7"/>
                <a:stretch>
                  <a:fillRect/>
                </a:stretch>
              </a:blipFill>
              <a:ln>
                <a:solidFill>
                  <a:schemeClr val="tx1"/>
                </a:solidFill>
                <a:prstDash val="solid"/>
              </a:ln>
            </p:spPr>
            <p:txBody>
              <a:bodyPr/>
              <a:lstStyle/>
              <a:p>
                <a:r>
                  <a:rPr lang="en-US">
                    <a:noFill/>
                  </a:rPr>
                  <a:t> </a:t>
                </a:r>
              </a:p>
            </p:txBody>
          </p:sp>
        </mc:Fallback>
      </mc:AlternateContent>
      <p:sp>
        <p:nvSpPr>
          <p:cNvPr id="103" name="TextBox 102"/>
          <p:cNvSpPr txBox="1"/>
          <p:nvPr/>
        </p:nvSpPr>
        <p:spPr>
          <a:xfrm>
            <a:off x="1818458" y="4023130"/>
            <a:ext cx="389850" cy="276999"/>
          </a:xfrm>
          <a:prstGeom prst="rect">
            <a:avLst/>
          </a:prstGeom>
          <a:noFill/>
        </p:spPr>
        <p:txBody>
          <a:bodyPr wrap="none" rtlCol="0">
            <a:spAutoFit/>
          </a:bodyPr>
          <a:lstStyle/>
          <a:p>
            <a:r>
              <a:rPr lang="en-US" sz="1200" dirty="0" smtClean="0">
                <a:latin typeface="Calibri"/>
                <a:sym typeface="Wingdings"/>
              </a:rPr>
              <a:t>⑦</a:t>
            </a:r>
            <a:endParaRPr lang="en-US" sz="1200" dirty="0"/>
          </a:p>
        </p:txBody>
      </p:sp>
      <p:sp>
        <p:nvSpPr>
          <p:cNvPr id="102" name="TextBox 101"/>
          <p:cNvSpPr txBox="1"/>
          <p:nvPr/>
        </p:nvSpPr>
        <p:spPr>
          <a:xfrm>
            <a:off x="4796763" y="2631232"/>
            <a:ext cx="1215397"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(HTTP Response)</a:t>
            </a:r>
            <a:endParaRPr lang="en-US" sz="1000" dirty="0">
              <a:latin typeface="Arial" panose="020B0604020202020204" pitchFamily="34" charset="0"/>
              <a:cs typeface="Arial" panose="020B0604020202020204" pitchFamily="34" charset="0"/>
            </a:endParaRPr>
          </a:p>
        </p:txBody>
      </p:sp>
      <p:grpSp>
        <p:nvGrpSpPr>
          <p:cNvPr id="21" name="Group 20"/>
          <p:cNvGrpSpPr/>
          <p:nvPr/>
        </p:nvGrpSpPr>
        <p:grpSpPr>
          <a:xfrm>
            <a:off x="6937856" y="2636992"/>
            <a:ext cx="767960" cy="720000"/>
            <a:chOff x="7188983" y="4891072"/>
            <a:chExt cx="767960" cy="720000"/>
          </a:xfrm>
          <a:effectLst>
            <a:outerShdw blurRad="50800" dist="38100" dir="2700000" algn="tl" rotWithShape="0">
              <a:prstClr val="black">
                <a:alpha val="40000"/>
              </a:prstClr>
            </a:outerShdw>
          </a:effectLst>
        </p:grpSpPr>
        <p:sp>
          <p:nvSpPr>
            <p:cNvPr id="162" name="Parallelogram 161"/>
            <p:cNvSpPr>
              <a:spLocks/>
            </p:cNvSpPr>
            <p:nvPr/>
          </p:nvSpPr>
          <p:spPr>
            <a:xfrm>
              <a:off x="7188983" y="4891072"/>
              <a:ext cx="767960" cy="720000"/>
            </a:xfrm>
            <a:prstGeom prst="parallelogram">
              <a:avLst/>
            </a:prstGeom>
            <a:solidFill>
              <a:schemeClr val="bg2">
                <a:lumMod val="90000"/>
              </a:schemeClr>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2" name="Group 121"/>
            <p:cNvGrpSpPr/>
            <p:nvPr/>
          </p:nvGrpSpPr>
          <p:grpSpPr>
            <a:xfrm>
              <a:off x="7258487" y="4941168"/>
              <a:ext cx="625881" cy="617961"/>
              <a:chOff x="2634052" y="3711514"/>
              <a:chExt cx="625881" cy="617961"/>
            </a:xfrm>
          </p:grpSpPr>
          <p:sp>
            <p:nvSpPr>
              <p:cNvPr id="124" name="Parallelogram 123"/>
              <p:cNvSpPr>
                <a:spLocks noChangeAspect="1"/>
              </p:cNvSpPr>
              <p:nvPr/>
            </p:nvSpPr>
            <p:spPr>
              <a:xfrm>
                <a:off x="2634052" y="3711514"/>
                <a:ext cx="625881" cy="617961"/>
              </a:xfrm>
              <a:prstGeom prst="parallelogram">
                <a:avLst/>
              </a:prstGeom>
              <a:solidFill>
                <a:schemeClr val="tx2">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Parallelogram 124"/>
              <p:cNvSpPr/>
              <p:nvPr/>
            </p:nvSpPr>
            <p:spPr>
              <a:xfrm>
                <a:off x="2777863" y="3761478"/>
                <a:ext cx="414109" cy="237600"/>
              </a:xfrm>
              <a:prstGeom prst="parallelogram">
                <a:avLst/>
              </a:prstGeom>
              <a:solidFill>
                <a:schemeClr val="accent6">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Parallelogram 126"/>
              <p:cNvSpPr/>
              <p:nvPr/>
            </p:nvSpPr>
            <p:spPr>
              <a:xfrm>
                <a:off x="2700983" y="4041204"/>
                <a:ext cx="414109" cy="237600"/>
              </a:xfrm>
              <a:prstGeom prst="parallelogram">
                <a:avLst/>
              </a:prstGeom>
              <a:blipFill>
                <a:blip r:embed="rId8"/>
                <a:tile tx="0" ty="0" sx="50000" sy="50000" flip="none" algn="tl"/>
              </a:blip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pic>
        <p:nvPicPr>
          <p:cNvPr id="3" name="Picture 2"/>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85219" y="186867"/>
            <a:ext cx="1051571" cy="361813"/>
          </a:xfrm>
          <a:prstGeom prst="rect">
            <a:avLst/>
          </a:prstGeom>
        </p:spPr>
      </p:pic>
      <p:sp>
        <p:nvSpPr>
          <p:cNvPr id="4" name="TextBox 3"/>
          <p:cNvSpPr txBox="1"/>
          <p:nvPr/>
        </p:nvSpPr>
        <p:spPr>
          <a:xfrm>
            <a:off x="4120877" y="1337884"/>
            <a:ext cx="3444817" cy="290916"/>
          </a:xfrm>
          <a:prstGeom prst="roundRect">
            <a:avLst/>
          </a:prstGeom>
          <a:solidFill>
            <a:schemeClr val="bg1"/>
          </a:solidFill>
          <a:ln w="9525">
            <a:solidFill>
              <a:schemeClr val="bg1">
                <a:lumMod val="65000"/>
              </a:schemeClr>
            </a:solidFill>
          </a:ln>
          <a:effectLst>
            <a:outerShdw blurRad="50800" dist="38100" dir="2700000" algn="tl" rotWithShape="0">
              <a:prstClr val="black">
                <a:alpha val="40000"/>
              </a:prstClr>
            </a:outerShdw>
          </a:effectLst>
        </p:spPr>
        <p:txBody>
          <a:bodyPr wrap="square" lIns="72000" tIns="54000" rIns="72000" bIns="54000" rtlCol="0" anchor="ctr" anchorCtr="1">
            <a:spAutoFit/>
          </a:bodyPr>
          <a:lstStyle/>
          <a:p>
            <a:pPr algn="ctr"/>
            <a:r>
              <a:rPr lang="en-US" sz="1000" dirty="0">
                <a:latin typeface="Calibri" panose="020F0502020204030204" pitchFamily="34" charset="0"/>
                <a:cs typeface="Calibri" panose="020F0502020204030204" pitchFamily="34" charset="0"/>
                <a:sym typeface="Wingdings"/>
              </a:rPr>
              <a:t>① ② ③ ④ </a:t>
            </a:r>
            <a:r>
              <a:rPr lang="en-US" sz="1000" dirty="0" smtClean="0">
                <a:latin typeface="Calibri" panose="020F0502020204030204" pitchFamily="34" charset="0"/>
                <a:cs typeface="Calibri" panose="020F0502020204030204" pitchFamily="34" charset="0"/>
                <a:sym typeface="Wingdings"/>
              </a:rPr>
              <a:t> </a:t>
            </a:r>
            <a:r>
              <a:rPr lang="en-US" sz="1000" dirty="0" smtClean="0">
                <a:latin typeface="Arial" panose="020B0604020202020204" pitchFamily="34" charset="0"/>
                <a:cs typeface="Arial" panose="020B0604020202020204" pitchFamily="34" charset="0"/>
                <a:sym typeface="Wingdings"/>
              </a:rPr>
              <a:t>Identical to Bank-to-Bank Payments</a:t>
            </a:r>
            <a:endParaRPr lang="en-US" sz="1000" dirty="0">
              <a:latin typeface="Arial" panose="020B0604020202020204" pitchFamily="34" charset="0"/>
              <a:cs typeface="Arial" panose="020B0604020202020204" pitchFamily="34" charset="0"/>
            </a:endParaRPr>
          </a:p>
        </p:txBody>
      </p:sp>
      <p:pic>
        <p:nvPicPr>
          <p:cNvPr id="1034" name="Picture 10" descr="C:\Users\Anders\AppData\Local\Microsoft\Windows\INetCache\IE\BNJC432D\jcartier-building[1].pn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1575844" y="1791527"/>
            <a:ext cx="511046" cy="517057"/>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40" name="TextBox 139"/>
          <p:cNvSpPr txBox="1"/>
          <p:nvPr/>
        </p:nvSpPr>
        <p:spPr>
          <a:xfrm>
            <a:off x="4558341" y="4725144"/>
            <a:ext cx="2317915" cy="534368"/>
          </a:xfrm>
          <a:prstGeom prst="rect">
            <a:avLst/>
          </a:prstGeom>
          <a:solidFill>
            <a:schemeClr val="bg1"/>
          </a:solidFill>
          <a:ln>
            <a:solidFill>
              <a:schemeClr val="tx1"/>
            </a:solidFill>
            <a:prstDash val="solid"/>
          </a:ln>
          <a:effectLst>
            <a:outerShdw blurRad="50800" dist="38100" dir="2700000" algn="tl" rotWithShape="0">
              <a:prstClr val="black">
                <a:alpha val="40000"/>
              </a:prstClr>
            </a:outerShdw>
          </a:effectLst>
        </p:spPr>
        <p:txBody>
          <a:bodyPr wrap="square" lIns="36000" tIns="36000" rIns="36000" bIns="36000" rtlCol="0" anchor="ctr" anchorCtr="1">
            <a:spAutoFit/>
          </a:bodyPr>
          <a:lstStyle/>
          <a:p>
            <a:r>
              <a:rPr lang="en-US" sz="1000" dirty="0" smtClean="0">
                <a:latin typeface="Arial" panose="020B0604020202020204" pitchFamily="34" charset="0"/>
                <a:cs typeface="Arial" panose="020B0604020202020204" pitchFamily="34" charset="0"/>
              </a:rPr>
              <a:t>All transaction steps are now available in a single object where each layer is </a:t>
            </a:r>
            <a:r>
              <a:rPr lang="en-US" sz="1000" i="1" dirty="0" smtClean="0">
                <a:latin typeface="Arial" panose="020B0604020202020204" pitchFamily="34" charset="0"/>
                <a:cs typeface="Arial" panose="020B0604020202020204" pitchFamily="34" charset="0"/>
              </a:rPr>
              <a:t>signed and embeds inner layers</a:t>
            </a:r>
            <a:endParaRPr lang="en-US" sz="1000" dirty="0" smtClean="0">
              <a:latin typeface="Arial" panose="020B0604020202020204" pitchFamily="34" charset="0"/>
              <a:cs typeface="Arial" panose="020B0604020202020204" pitchFamily="34" charset="0"/>
            </a:endParaRPr>
          </a:p>
        </p:txBody>
      </p:sp>
      <p:grpSp>
        <p:nvGrpSpPr>
          <p:cNvPr id="2" name="Group 1"/>
          <p:cNvGrpSpPr/>
          <p:nvPr/>
        </p:nvGrpSpPr>
        <p:grpSpPr>
          <a:xfrm>
            <a:off x="3932517" y="3047252"/>
            <a:ext cx="910697" cy="823913"/>
            <a:chOff x="3212437" y="3377802"/>
            <a:chExt cx="910697" cy="823913"/>
          </a:xfrm>
          <a:effectLst>
            <a:outerShdw blurRad="50800" dist="38100" dir="2700000" algn="tl" rotWithShape="0">
              <a:prstClr val="black">
                <a:alpha val="40000"/>
              </a:prstClr>
            </a:outerShdw>
          </a:effectLst>
        </p:grpSpPr>
        <p:sp>
          <p:nvSpPr>
            <p:cNvPr id="165" name="Parallelogram 164"/>
            <p:cNvSpPr>
              <a:spLocks noChangeAspect="1"/>
            </p:cNvSpPr>
            <p:nvPr/>
          </p:nvSpPr>
          <p:spPr>
            <a:xfrm>
              <a:off x="3212437" y="3377802"/>
              <a:ext cx="910697" cy="823913"/>
            </a:xfrm>
            <a:prstGeom prst="parallelogram">
              <a:avLst/>
            </a:prstGeom>
            <a:solidFill>
              <a:schemeClr val="tx2">
                <a:lumMod val="20000"/>
                <a:lumOff val="80000"/>
              </a:schemeClr>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Parallelogram 148"/>
            <p:cNvSpPr>
              <a:spLocks/>
            </p:cNvSpPr>
            <p:nvPr/>
          </p:nvSpPr>
          <p:spPr>
            <a:xfrm>
              <a:off x="3284916" y="3429080"/>
              <a:ext cx="767960" cy="720000"/>
            </a:xfrm>
            <a:prstGeom prst="parallelogram">
              <a:avLst/>
            </a:prstGeom>
            <a:solidFill>
              <a:schemeClr val="bg2">
                <a:lumMod val="9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Parallelogram 156"/>
            <p:cNvSpPr>
              <a:spLocks noChangeAspect="1"/>
            </p:cNvSpPr>
            <p:nvPr/>
          </p:nvSpPr>
          <p:spPr>
            <a:xfrm>
              <a:off x="3354420" y="3479176"/>
              <a:ext cx="625881" cy="617961"/>
            </a:xfrm>
            <a:prstGeom prst="parallelogram">
              <a:avLst/>
            </a:prstGeom>
            <a:solidFill>
              <a:schemeClr val="tx2">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Parallelogram 160"/>
            <p:cNvSpPr/>
            <p:nvPr/>
          </p:nvSpPr>
          <p:spPr>
            <a:xfrm>
              <a:off x="3498231" y="3529140"/>
              <a:ext cx="414109" cy="237600"/>
            </a:xfrm>
            <a:prstGeom prst="parallelogram">
              <a:avLst/>
            </a:prstGeom>
            <a:solidFill>
              <a:schemeClr val="accent6">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Parallelogram 162"/>
            <p:cNvSpPr/>
            <p:nvPr/>
          </p:nvSpPr>
          <p:spPr>
            <a:xfrm>
              <a:off x="3421351" y="3808866"/>
              <a:ext cx="414109" cy="237600"/>
            </a:xfrm>
            <a:prstGeom prst="parallelogram">
              <a:avLst/>
            </a:prstGeom>
            <a:blipFill>
              <a:blip r:embed="rId8"/>
              <a:tile tx="0" ty="0" sx="50000" sy="50000" flip="none" algn="tl"/>
            </a:blip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67" name="Picture 8" descr="key"/>
          <p:cNvPicPr>
            <a:picLocks noChangeAspect="1" noChangeArrowheads="1"/>
          </p:cNvPicPr>
          <p:nvPr/>
        </p:nvPicPr>
        <p:blipFill>
          <a:blip r:embed="rId2">
            <a:extLst>
              <a:ext uri="{BEBA8EAE-BF5A-486C-A8C5-ECC9F3942E4B}">
                <a14:imgProps xmlns:a14="http://schemas.microsoft.com/office/drawing/2010/main">
                  <a14:imgLayer r:embed="rId3">
                    <a14:imgEffect>
                      <a14:saturation sat="182000"/>
                    </a14:imgEffect>
                  </a14:imgLayer>
                </a14:imgProps>
              </a:ext>
              <a:ext uri="{28A0092B-C50C-407E-A947-70E740481C1C}">
                <a14:useLocalDpi xmlns:a14="http://schemas.microsoft.com/office/drawing/2010/main" val="0"/>
              </a:ext>
            </a:extLst>
          </a:blip>
          <a:srcRect/>
          <a:stretch>
            <a:fillRect/>
          </a:stretch>
        </p:blipFill>
        <p:spPr bwMode="auto">
          <a:xfrm>
            <a:off x="4860032" y="3318173"/>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69" name="Straight Arrow Connector 168"/>
          <p:cNvCxnSpPr/>
          <p:nvPr/>
        </p:nvCxnSpPr>
        <p:spPr>
          <a:xfrm>
            <a:off x="2089016" y="5130009"/>
            <a:ext cx="2268000" cy="0"/>
          </a:xfrm>
          <a:prstGeom prst="straightConnector1">
            <a:avLst/>
          </a:prstGeom>
          <a:ln w="1905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19" name="Group 18"/>
          <p:cNvGrpSpPr/>
          <p:nvPr/>
        </p:nvGrpSpPr>
        <p:grpSpPr>
          <a:xfrm>
            <a:off x="1316212" y="4660554"/>
            <a:ext cx="1047750" cy="928686"/>
            <a:chOff x="1261442" y="4804570"/>
            <a:chExt cx="1047750" cy="928686"/>
          </a:xfrm>
        </p:grpSpPr>
        <p:sp>
          <p:nvSpPr>
            <p:cNvPr id="84" name="Parallelogram 83"/>
            <p:cNvSpPr>
              <a:spLocks noChangeAspect="1"/>
            </p:cNvSpPr>
            <p:nvPr/>
          </p:nvSpPr>
          <p:spPr>
            <a:xfrm>
              <a:off x="1261442" y="4804570"/>
              <a:ext cx="1047750" cy="928686"/>
            </a:xfrm>
            <a:prstGeom prst="parallelogram">
              <a:avLst/>
            </a:prstGeom>
            <a:solidFill>
              <a:srgbClr val="FBF7A3"/>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Parallelogram 77"/>
            <p:cNvSpPr>
              <a:spLocks noChangeAspect="1"/>
            </p:cNvSpPr>
            <p:nvPr/>
          </p:nvSpPr>
          <p:spPr>
            <a:xfrm>
              <a:off x="1328647" y="4855592"/>
              <a:ext cx="910697" cy="823913"/>
            </a:xfrm>
            <a:prstGeom prst="parallelogram">
              <a:avLst/>
            </a:prstGeom>
            <a:solidFill>
              <a:schemeClr val="tx2">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Parallelogram 78"/>
            <p:cNvSpPr>
              <a:spLocks/>
            </p:cNvSpPr>
            <p:nvPr/>
          </p:nvSpPr>
          <p:spPr>
            <a:xfrm>
              <a:off x="1401126" y="4906870"/>
              <a:ext cx="767960" cy="720000"/>
            </a:xfrm>
            <a:prstGeom prst="parallelogram">
              <a:avLst/>
            </a:prstGeom>
            <a:solidFill>
              <a:schemeClr val="bg2">
                <a:lumMod val="9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Parallelogram 79"/>
            <p:cNvSpPr>
              <a:spLocks noChangeAspect="1"/>
            </p:cNvSpPr>
            <p:nvPr/>
          </p:nvSpPr>
          <p:spPr>
            <a:xfrm>
              <a:off x="1470630" y="4956966"/>
              <a:ext cx="625881" cy="617961"/>
            </a:xfrm>
            <a:prstGeom prst="parallelogram">
              <a:avLst/>
            </a:prstGeom>
            <a:solidFill>
              <a:schemeClr val="tx2">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Parallelogram 81"/>
            <p:cNvSpPr/>
            <p:nvPr/>
          </p:nvSpPr>
          <p:spPr>
            <a:xfrm>
              <a:off x="1614441" y="5006930"/>
              <a:ext cx="414109" cy="237600"/>
            </a:xfrm>
            <a:prstGeom prst="parallelogram">
              <a:avLst/>
            </a:prstGeom>
            <a:solidFill>
              <a:schemeClr val="accent6">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Parallelogram 82"/>
            <p:cNvSpPr/>
            <p:nvPr/>
          </p:nvSpPr>
          <p:spPr>
            <a:xfrm>
              <a:off x="1537561" y="5286656"/>
              <a:ext cx="414109" cy="237600"/>
            </a:xfrm>
            <a:prstGeom prst="parallelogram">
              <a:avLst/>
            </a:prstGeom>
            <a:blipFill>
              <a:blip r:embed="rId8"/>
              <a:tile tx="0" ty="0" sx="50000" sy="50000" flip="none" algn="tl"/>
            </a:blip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5" name="Group 84"/>
          <p:cNvGrpSpPr/>
          <p:nvPr/>
        </p:nvGrpSpPr>
        <p:grpSpPr>
          <a:xfrm>
            <a:off x="1051601" y="1714285"/>
            <a:ext cx="445844" cy="603379"/>
            <a:chOff x="8232155" y="587661"/>
            <a:chExt cx="445844" cy="603379"/>
          </a:xfrm>
        </p:grpSpPr>
        <p:pic>
          <p:nvPicPr>
            <p:cNvPr id="86" name="Picture 8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232155" y="796517"/>
              <a:ext cx="324060" cy="394523"/>
            </a:xfrm>
            <a:prstGeom prst="rect">
              <a:avLst/>
            </a:prstGeom>
            <a:noFill/>
            <a:extLst>
              <a:ext uri="{909E8E84-426E-40DD-AFC4-6F175D3DCCD1}">
                <a14:hiddenFill xmlns:a14="http://schemas.microsoft.com/office/drawing/2010/main">
                  <a:solidFill>
                    <a:srgbClr val="FFFFFF"/>
                  </a:solidFill>
                </a14:hiddenFill>
              </a:ext>
            </a:extLst>
          </p:spPr>
        </p:pic>
        <p:pic>
          <p:nvPicPr>
            <p:cNvPr id="87" name="Picture 8" descr="key"/>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17959" y="587661"/>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88" name="Group 87"/>
          <p:cNvGrpSpPr/>
          <p:nvPr/>
        </p:nvGrpSpPr>
        <p:grpSpPr>
          <a:xfrm>
            <a:off x="971600" y="4769837"/>
            <a:ext cx="445844" cy="603379"/>
            <a:chOff x="8232155" y="587661"/>
            <a:chExt cx="445844" cy="603379"/>
          </a:xfrm>
        </p:grpSpPr>
        <p:pic>
          <p:nvPicPr>
            <p:cNvPr id="89" name="Picture 88"/>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232155" y="796517"/>
              <a:ext cx="324060" cy="394523"/>
            </a:xfrm>
            <a:prstGeom prst="rect">
              <a:avLst/>
            </a:prstGeom>
            <a:noFill/>
            <a:extLst>
              <a:ext uri="{909E8E84-426E-40DD-AFC4-6F175D3DCCD1}">
                <a14:hiddenFill xmlns:a14="http://schemas.microsoft.com/office/drawing/2010/main">
                  <a:solidFill>
                    <a:srgbClr val="FFFFFF"/>
                  </a:solidFill>
                </a14:hiddenFill>
              </a:ext>
            </a:extLst>
          </p:spPr>
        </p:pic>
        <p:pic>
          <p:nvPicPr>
            <p:cNvPr id="90" name="Picture 8" descr="key"/>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17959" y="587661"/>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91" name="TextBox 90"/>
          <p:cNvSpPr txBox="1"/>
          <p:nvPr/>
        </p:nvSpPr>
        <p:spPr>
          <a:xfrm>
            <a:off x="2708531" y="5132581"/>
            <a:ext cx="1215397"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(HTTP Response)</a:t>
            </a:r>
            <a:endParaRPr lang="en-US" sz="1000" dirty="0">
              <a:latin typeface="Arial" panose="020B0604020202020204" pitchFamily="34" charset="0"/>
              <a:cs typeface="Arial" panose="020B0604020202020204" pitchFamily="34" charset="0"/>
            </a:endParaRPr>
          </a:p>
        </p:txBody>
      </p:sp>
      <p:sp>
        <p:nvSpPr>
          <p:cNvPr id="92" name="TextBox 91"/>
          <p:cNvSpPr txBox="1"/>
          <p:nvPr/>
        </p:nvSpPr>
        <p:spPr>
          <a:xfrm>
            <a:off x="2417547" y="3451013"/>
            <a:ext cx="1074333"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(HTTPS POST)</a:t>
            </a:r>
            <a:endParaRPr lang="en-US" sz="1000" dirty="0">
              <a:latin typeface="Arial" panose="020B0604020202020204" pitchFamily="34" charset="0"/>
              <a:cs typeface="Arial" panose="020B0604020202020204" pitchFamily="34" charset="0"/>
            </a:endParaRPr>
          </a:p>
        </p:txBody>
      </p:sp>
      <p:sp>
        <p:nvSpPr>
          <p:cNvPr id="94" name="TextBox 93"/>
          <p:cNvSpPr txBox="1"/>
          <p:nvPr/>
        </p:nvSpPr>
        <p:spPr>
          <a:xfrm>
            <a:off x="2077029" y="3182825"/>
            <a:ext cx="1654171" cy="276999"/>
          </a:xfrm>
          <a:prstGeom prst="rect">
            <a:avLst/>
          </a:prstGeom>
          <a:noFill/>
        </p:spPr>
        <p:txBody>
          <a:bodyPr wrap="none" rtlCol="0">
            <a:spAutoFit/>
          </a:bodyPr>
          <a:lstStyle/>
          <a:p>
            <a:pPr algn="ctr"/>
            <a:r>
              <a:rPr lang="en-US" sz="1200" b="1" dirty="0" err="1" smtClean="0">
                <a:solidFill>
                  <a:schemeClr val="accent5">
                    <a:lumMod val="75000"/>
                  </a:schemeClr>
                </a:solidFill>
                <a:latin typeface="Arial" panose="020B0604020202020204" pitchFamily="34" charset="0"/>
                <a:cs typeface="Arial" panose="020B0604020202020204" pitchFamily="34" charset="0"/>
              </a:rPr>
              <a:t>TransactionRequest</a:t>
            </a:r>
            <a:endParaRPr lang="en-US" sz="1200" dirty="0">
              <a:solidFill>
                <a:schemeClr val="accent5">
                  <a:lumMod val="75000"/>
                </a:schemeClr>
              </a:solidFill>
              <a:latin typeface="Arial" panose="020B0604020202020204" pitchFamily="34" charset="0"/>
              <a:cs typeface="Arial" panose="020B0604020202020204" pitchFamily="34" charset="0"/>
            </a:endParaRPr>
          </a:p>
        </p:txBody>
      </p:sp>
      <p:sp>
        <p:nvSpPr>
          <p:cNvPr id="95" name="TextBox 94"/>
          <p:cNvSpPr txBox="1"/>
          <p:nvPr/>
        </p:nvSpPr>
        <p:spPr>
          <a:xfrm>
            <a:off x="306290" y="3219506"/>
            <a:ext cx="1413151" cy="489060"/>
          </a:xfrm>
          <a:prstGeom prst="roundRect">
            <a:avLst/>
          </a:prstGeom>
          <a:noFill/>
          <a:ln>
            <a:solidFill>
              <a:schemeClr val="tx1"/>
            </a:solidFill>
            <a:prstDash val="solid"/>
          </a:ln>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Merchant </a:t>
            </a:r>
            <a:r>
              <a:rPr lang="en-US" sz="1000" i="1" dirty="0" smtClean="0">
                <a:latin typeface="Arial" panose="020B0604020202020204" pitchFamily="34" charset="0"/>
                <a:cs typeface="Arial" panose="020B0604020202020204" pitchFamily="34" charset="0"/>
              </a:rPr>
              <a:t>Verification</a:t>
            </a:r>
            <a:r>
              <a:rPr lang="en-US" sz="400" dirty="0" smtClean="0">
                <a:latin typeface="Arial" panose="020B0604020202020204" pitchFamily="34" charset="0"/>
                <a:cs typeface="Arial" panose="020B0604020202020204" pitchFamily="34" charset="0"/>
              </a:rPr>
              <a:t/>
            </a:r>
            <a:br>
              <a:rPr lang="en-US" sz="400" dirty="0" smtClean="0">
                <a:latin typeface="Arial" panose="020B0604020202020204" pitchFamily="34" charset="0"/>
                <a:cs typeface="Arial" panose="020B0604020202020204" pitchFamily="34" charset="0"/>
              </a:rPr>
            </a:br>
            <a:r>
              <a:rPr lang="en-US" sz="400" dirty="0" smtClean="0">
                <a:latin typeface="Arial" panose="020B0604020202020204" pitchFamily="34" charset="0"/>
                <a:cs typeface="Arial" panose="020B0604020202020204" pitchFamily="34" charset="0"/>
              </a:rPr>
              <a:t/>
            </a:r>
            <a:br>
              <a:rPr lang="en-US" sz="4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Card Data </a:t>
            </a:r>
            <a:r>
              <a:rPr lang="en-US" sz="1000" i="1" dirty="0" smtClean="0">
                <a:latin typeface="Arial" panose="020B0604020202020204" pitchFamily="34" charset="0"/>
                <a:cs typeface="Arial" panose="020B0604020202020204" pitchFamily="34" charset="0"/>
              </a:rPr>
              <a:t>Decryption</a:t>
            </a:r>
            <a:endParaRPr lang="en-US" sz="1000" b="1" dirty="0" smtClean="0">
              <a:latin typeface="Arial" panose="020B0604020202020204" pitchFamily="34" charset="0"/>
              <a:cs typeface="Arial" panose="020B0604020202020204" pitchFamily="34" charset="0"/>
            </a:endParaRPr>
          </a:p>
        </p:txBody>
      </p:sp>
      <p:sp>
        <p:nvSpPr>
          <p:cNvPr id="6" name="Left-Right Arrow 5"/>
          <p:cNvSpPr/>
          <p:nvPr/>
        </p:nvSpPr>
        <p:spPr>
          <a:xfrm>
            <a:off x="1235314" y="4077828"/>
            <a:ext cx="565200" cy="167605"/>
          </a:xfrm>
          <a:prstGeom prst="leftRightArrow">
            <a:avLst>
              <a:gd name="adj1" fmla="val 38635"/>
              <a:gd name="adj2" fmla="val 59314"/>
            </a:avLst>
          </a:prstGeom>
          <a:solidFill>
            <a:srgbClr val="F9F261"/>
          </a:solidFill>
          <a:ln w="9525">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TextBox 95"/>
          <p:cNvSpPr txBox="1"/>
          <p:nvPr/>
        </p:nvSpPr>
        <p:spPr>
          <a:xfrm>
            <a:off x="2296864" y="4862721"/>
            <a:ext cx="389850" cy="276999"/>
          </a:xfrm>
          <a:prstGeom prst="rect">
            <a:avLst/>
          </a:prstGeom>
          <a:noFill/>
        </p:spPr>
        <p:txBody>
          <a:bodyPr wrap="none" rtlCol="0">
            <a:spAutoFit/>
          </a:bodyPr>
          <a:lstStyle/>
          <a:p>
            <a:r>
              <a:rPr lang="en-US" sz="1200" dirty="0" smtClean="0">
                <a:latin typeface="Calibri"/>
                <a:sym typeface="Wingdings"/>
              </a:rPr>
              <a:t>⑧</a:t>
            </a:r>
            <a:endParaRPr lang="en-US" sz="1200" dirty="0"/>
          </a:p>
        </p:txBody>
      </p:sp>
      <p:sp>
        <p:nvSpPr>
          <p:cNvPr id="97" name="TextBox 96"/>
          <p:cNvSpPr txBox="1"/>
          <p:nvPr/>
        </p:nvSpPr>
        <p:spPr>
          <a:xfrm>
            <a:off x="4797916" y="5373216"/>
            <a:ext cx="389850" cy="276999"/>
          </a:xfrm>
          <a:prstGeom prst="rect">
            <a:avLst/>
          </a:prstGeom>
          <a:noFill/>
        </p:spPr>
        <p:txBody>
          <a:bodyPr wrap="none" rtlCol="0">
            <a:spAutoFit/>
          </a:bodyPr>
          <a:lstStyle/>
          <a:p>
            <a:r>
              <a:rPr lang="en-US" sz="1200" dirty="0" smtClean="0">
                <a:latin typeface="Calibri"/>
                <a:sym typeface="Wingdings"/>
              </a:rPr>
              <a:t>⑨</a:t>
            </a:r>
            <a:endParaRPr lang="en-US" sz="1200" dirty="0"/>
          </a:p>
        </p:txBody>
      </p:sp>
      <p:sp>
        <p:nvSpPr>
          <p:cNvPr id="98" name="TextBox 97"/>
          <p:cNvSpPr txBox="1"/>
          <p:nvPr/>
        </p:nvSpPr>
        <p:spPr>
          <a:xfrm>
            <a:off x="2536282" y="4862721"/>
            <a:ext cx="1782411" cy="276999"/>
          </a:xfrm>
          <a:prstGeom prst="rect">
            <a:avLst/>
          </a:prstGeom>
          <a:noFill/>
        </p:spPr>
        <p:txBody>
          <a:bodyPr wrap="none" rtlCol="0">
            <a:spAutoFit/>
          </a:bodyPr>
          <a:lstStyle/>
          <a:p>
            <a:pPr algn="ctr"/>
            <a:r>
              <a:rPr lang="en-US" sz="1200" b="1" dirty="0" err="1" smtClean="0">
                <a:solidFill>
                  <a:schemeClr val="accent5">
                    <a:lumMod val="75000"/>
                  </a:schemeClr>
                </a:solidFill>
                <a:latin typeface="Arial" panose="020B0604020202020204" pitchFamily="34" charset="0"/>
                <a:cs typeface="Arial" panose="020B0604020202020204" pitchFamily="34" charset="0"/>
              </a:rPr>
              <a:t>TransactionResponse</a:t>
            </a:r>
            <a:endParaRPr lang="en-US" sz="1200" dirty="0">
              <a:solidFill>
                <a:schemeClr val="accent5">
                  <a:lumMod val="75000"/>
                </a:schemeClr>
              </a:solidFill>
              <a:latin typeface="Arial" panose="020B0604020202020204" pitchFamily="34" charset="0"/>
              <a:cs typeface="Arial" panose="020B0604020202020204" pitchFamily="34" charset="0"/>
            </a:endParaRPr>
          </a:p>
        </p:txBody>
      </p:sp>
      <p:sp>
        <p:nvSpPr>
          <p:cNvPr id="93" name="TextBox 92"/>
          <p:cNvSpPr txBox="1"/>
          <p:nvPr/>
        </p:nvSpPr>
        <p:spPr>
          <a:xfrm>
            <a:off x="5163132" y="3319928"/>
            <a:ext cx="729687" cy="400110"/>
          </a:xfrm>
          <a:prstGeom prst="rect">
            <a:avLst/>
          </a:prstGeom>
          <a:noFill/>
        </p:spPr>
        <p:txBody>
          <a:bodyPr wrap="none" rtlCol="0">
            <a:spAutoFit/>
          </a:bodyPr>
          <a:lstStyle/>
          <a:p>
            <a:pPr algn="ctr"/>
            <a:r>
              <a:rPr lang="en-US" sz="1000" dirty="0" smtClean="0">
                <a:latin typeface="Arial" panose="020B0604020202020204" pitchFamily="34" charset="0"/>
                <a:cs typeface="Arial" panose="020B0604020202020204" pitchFamily="34" charset="0"/>
              </a:rPr>
              <a:t>Request</a:t>
            </a:r>
            <a:r>
              <a:rPr lang="en-US" sz="1000" dirty="0">
                <a:latin typeface="Arial" panose="020B0604020202020204" pitchFamily="34" charset="0"/>
                <a:cs typeface="Arial" panose="020B0604020202020204" pitchFamily="34" charset="0"/>
              </a:rPr>
              <a:t/>
            </a:r>
            <a:br>
              <a:rPr lang="en-US" sz="1000" dirty="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Signature</a:t>
            </a:r>
            <a:endParaRPr lang="en-US" sz="1000" dirty="0">
              <a:latin typeface="Arial" panose="020B0604020202020204" pitchFamily="34" charset="0"/>
              <a:cs typeface="Arial" panose="020B0604020202020204" pitchFamily="34" charset="0"/>
            </a:endParaRPr>
          </a:p>
        </p:txBody>
      </p:sp>
      <p:sp>
        <p:nvSpPr>
          <p:cNvPr id="104" name="TextBox 103"/>
          <p:cNvSpPr txBox="1"/>
          <p:nvPr/>
        </p:nvSpPr>
        <p:spPr>
          <a:xfrm>
            <a:off x="2072608" y="4035515"/>
            <a:ext cx="1439818"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See also </a:t>
            </a:r>
            <a:r>
              <a:rPr lang="en-US" sz="1000" dirty="0" smtClean="0">
                <a:latin typeface="Arial" panose="020B0604020202020204" pitchFamily="34" charset="0"/>
                <a:cs typeface="Arial" panose="020B0604020202020204" pitchFamily="34" charset="0"/>
                <a:hlinkClick r:id="rId11" action="ppaction://hlinksldjump"/>
              </a:rPr>
              <a:t>Hybrid Mode</a:t>
            </a:r>
            <a:endParaRPr lang="en-US" sz="1000" dirty="0">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105" name="TextBox 104"/>
              <p:cNvSpPr txBox="1"/>
              <p:nvPr/>
            </p:nvSpPr>
            <p:spPr>
              <a:xfrm>
                <a:off x="7427273" y="1916674"/>
                <a:ext cx="1404904" cy="501662"/>
              </a:xfrm>
              <a:prstGeom prst="roundRect">
                <a:avLst>
                  <a:gd name="adj" fmla="val 15585"/>
                </a:avLst>
              </a:prstGeom>
              <a:noFill/>
              <a:ln>
                <a:solidFill>
                  <a:schemeClr val="tx1"/>
                </a:solidFill>
                <a:prstDash val="solid"/>
              </a:ln>
            </p:spPr>
            <p:txBody>
              <a:bodyPr wrap="none" lIns="72000" tIns="36000" rIns="72000" bIns="36000" rtlCol="0" anchor="ctr" anchorCtr="1">
                <a:spAutoFit/>
              </a:bodyPr>
              <a:lstStyle/>
              <a:p>
                <a:pPr>
                  <a:spcBef>
                    <a:spcPts val="600"/>
                  </a:spcBef>
                </a:pPr>
                <a:r>
                  <a:rPr lang="en-US" sz="1000" dirty="0">
                    <a:latin typeface="Arial" panose="020B0604020202020204" pitchFamily="34" charset="0"/>
                    <a:cs typeface="Arial" panose="020B0604020202020204" pitchFamily="34" charset="0"/>
                  </a:rPr>
                  <a:t>Acquirer </a:t>
                </a:r>
                <a:r>
                  <a:rPr lang="en-US" sz="1000" i="1" dirty="0" smtClean="0">
                    <a:latin typeface="Arial" panose="020B0604020202020204" pitchFamily="34" charset="0"/>
                    <a:cs typeface="Arial" panose="020B0604020202020204" pitchFamily="34" charset="0"/>
                  </a:rPr>
                  <a:t>Lookup </a:t>
                </a:r>
                <a14:m>
                  <m:oMath xmlns:m="http://schemas.openxmlformats.org/officeDocument/2006/math">
                    <m:r>
                      <a:rPr lang="en-US" sz="1000" dirty="0" smtClean="0">
                        <a:solidFill>
                          <a:srgbClr val="00B050"/>
                        </a:solidFill>
                        <a:latin typeface="Cambria Math"/>
                        <a:cs typeface="Arial" panose="020B0604020202020204" pitchFamily="34" charset="0"/>
                        <a:sym typeface="Wingdings"/>
                      </a:rPr>
                      <m:t></m:t>
                    </m:r>
                  </m:oMath>
                </a14:m>
                <a:endParaRPr lang="en-US" sz="1000" b="1" dirty="0">
                  <a:latin typeface="Arial" panose="020B0604020202020204" pitchFamily="34" charset="0"/>
                  <a:cs typeface="Arial" panose="020B0604020202020204" pitchFamily="34" charset="0"/>
                </a:endParaRPr>
              </a:p>
              <a:p>
                <a:pPr>
                  <a:spcBef>
                    <a:spcPts val="600"/>
                  </a:spcBef>
                </a:pPr>
                <a:r>
                  <a:rPr lang="en-US" sz="1000" dirty="0">
                    <a:latin typeface="Arial" panose="020B0604020202020204" pitchFamily="34" charset="0"/>
                    <a:cs typeface="Arial" panose="020B0604020202020204" pitchFamily="34" charset="0"/>
                  </a:rPr>
                  <a:t>Card Data </a:t>
                </a:r>
                <a:r>
                  <a:rPr lang="en-US" sz="1000" i="1" dirty="0">
                    <a:latin typeface="Arial" panose="020B0604020202020204" pitchFamily="34" charset="0"/>
                    <a:cs typeface="Arial" panose="020B0604020202020204" pitchFamily="34" charset="0"/>
                  </a:rPr>
                  <a:t>Encryption</a:t>
                </a:r>
              </a:p>
            </p:txBody>
          </p:sp>
        </mc:Choice>
        <mc:Fallback xmlns="">
          <p:sp>
            <p:nvSpPr>
              <p:cNvPr id="105" name="TextBox 104"/>
              <p:cNvSpPr txBox="1">
                <a:spLocks noRot="1" noChangeAspect="1" noMove="1" noResize="1" noEditPoints="1" noAdjustHandles="1" noChangeArrowheads="1" noChangeShapeType="1" noTextEdit="1"/>
              </p:cNvSpPr>
              <p:nvPr/>
            </p:nvSpPr>
            <p:spPr>
              <a:xfrm>
                <a:off x="7427273" y="1916674"/>
                <a:ext cx="1404904" cy="501662"/>
              </a:xfrm>
              <a:prstGeom prst="roundRect">
                <a:avLst>
                  <a:gd name="adj" fmla="val 15585"/>
                </a:avLst>
              </a:prstGeom>
              <a:blipFill rotWithShape="1">
                <a:blip r:embed="rId13"/>
                <a:stretch>
                  <a:fillRect b="-1176"/>
                </a:stretch>
              </a:blipFill>
              <a:ln>
                <a:solidFill>
                  <a:schemeClr val="tx1"/>
                </a:solidFill>
                <a:prstDash val="solid"/>
              </a:ln>
            </p:spPr>
            <p:txBody>
              <a:bodyPr/>
              <a:lstStyle/>
              <a:p>
                <a:r>
                  <a:rPr lang="en-US">
                    <a:noFill/>
                  </a:rPr>
                  <a:t> </a:t>
                </a:r>
              </a:p>
            </p:txBody>
          </p:sp>
        </mc:Fallback>
      </mc:AlternateContent>
      <p:grpSp>
        <p:nvGrpSpPr>
          <p:cNvPr id="139" name="Group 138"/>
          <p:cNvGrpSpPr/>
          <p:nvPr/>
        </p:nvGrpSpPr>
        <p:grpSpPr>
          <a:xfrm>
            <a:off x="4092360" y="524071"/>
            <a:ext cx="557162" cy="447881"/>
            <a:chOff x="3321759" y="524071"/>
            <a:chExt cx="557162" cy="447881"/>
          </a:xfrm>
        </p:grpSpPr>
        <p:grpSp>
          <p:nvGrpSpPr>
            <p:cNvPr id="142" name="Group 141"/>
            <p:cNvGrpSpPr/>
            <p:nvPr/>
          </p:nvGrpSpPr>
          <p:grpSpPr>
            <a:xfrm>
              <a:off x="3351221" y="692783"/>
              <a:ext cx="510782" cy="279169"/>
              <a:chOff x="1397693" y="2654334"/>
              <a:chExt cx="510782" cy="279169"/>
            </a:xfrm>
            <a:effectLst>
              <a:outerShdw blurRad="50800" dist="38100" dir="2700000" algn="tl" rotWithShape="0">
                <a:prstClr val="black">
                  <a:alpha val="40000"/>
                </a:prstClr>
              </a:outerShdw>
            </a:effectLst>
          </p:grpSpPr>
          <p:sp>
            <p:nvSpPr>
              <p:cNvPr id="179" name="Rectangle 178"/>
              <p:cNvSpPr/>
              <p:nvPr/>
            </p:nvSpPr>
            <p:spPr>
              <a:xfrm>
                <a:off x="1441019" y="2654334"/>
                <a:ext cx="426379" cy="261961"/>
              </a:xfrm>
              <a:prstGeom prst="rect">
                <a:avLst/>
              </a:prstGeom>
              <a:gradFill>
                <a:gsLst>
                  <a:gs pos="625">
                    <a:srgbClr val="E6E6E6"/>
                  </a:gs>
                  <a:gs pos="49000">
                    <a:schemeClr val="bg1"/>
                  </a:gs>
                  <a:gs pos="100000">
                    <a:schemeClr val="bg1">
                      <a:lumMod val="95000"/>
                    </a:schemeClr>
                  </a:gs>
                  <a:gs pos="100000">
                    <a:srgbClr val="E6E6E6"/>
                  </a:gs>
                </a:gsLst>
                <a:lin ang="2700000" scaled="0"/>
              </a:gradFill>
              <a:ln w="6350">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Rectangle 179"/>
              <p:cNvSpPr/>
              <p:nvPr/>
            </p:nvSpPr>
            <p:spPr>
              <a:xfrm>
                <a:off x="1475921" y="2730705"/>
                <a:ext cx="92836" cy="195722"/>
              </a:xfrm>
              <a:prstGeom prst="rect">
                <a:avLst/>
              </a:prstGeom>
              <a:solidFill>
                <a:schemeClr val="accent3">
                  <a:lumMod val="20000"/>
                  <a:lumOff val="80000"/>
                </a:schemeClr>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Rectangle 180"/>
              <p:cNvSpPr/>
              <p:nvPr/>
            </p:nvSpPr>
            <p:spPr>
              <a:xfrm rot="5400000" flipH="1">
                <a:off x="1651193" y="2695673"/>
                <a:ext cx="136911" cy="206976"/>
              </a:xfrm>
              <a:prstGeom prst="rect">
                <a:avLst/>
              </a:prstGeom>
              <a:solidFill>
                <a:schemeClr val="accent1">
                  <a:lumMod val="20000"/>
                  <a:lumOff val="80000"/>
                </a:schemeClr>
              </a:solidFill>
              <a:ln w="158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2" name="Straight Connector 181"/>
              <p:cNvCxnSpPr>
                <a:stCxn id="180" idx="3"/>
                <a:endCxn id="180" idx="3"/>
              </p:cNvCxnSpPr>
              <p:nvPr/>
            </p:nvCxnSpPr>
            <p:spPr>
              <a:xfrm>
                <a:off x="1568757" y="2828566"/>
                <a:ext cx="0" cy="0"/>
              </a:xfrm>
              <a:prstGeom prst="line">
                <a:avLst/>
              </a:prstGeom>
            </p:spPr>
            <p:style>
              <a:lnRef idx="1">
                <a:schemeClr val="accent1"/>
              </a:lnRef>
              <a:fillRef idx="0">
                <a:schemeClr val="accent1"/>
              </a:fillRef>
              <a:effectRef idx="0">
                <a:schemeClr val="accent1"/>
              </a:effectRef>
              <a:fontRef idx="minor">
                <a:schemeClr val="tx1"/>
              </a:fontRef>
            </p:style>
          </p:cxnSp>
          <p:sp>
            <p:nvSpPr>
              <p:cNvPr id="183" name="Rectangle 182"/>
              <p:cNvSpPr/>
              <p:nvPr/>
            </p:nvSpPr>
            <p:spPr>
              <a:xfrm>
                <a:off x="1397693" y="2915503"/>
                <a:ext cx="510782" cy="18000"/>
              </a:xfrm>
              <a:prstGeom prst="rect">
                <a:avLst/>
              </a:prstGeom>
              <a:solidFill>
                <a:srgbClr val="FDFAC7"/>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8" name="Group 147"/>
            <p:cNvGrpSpPr/>
            <p:nvPr/>
          </p:nvGrpSpPr>
          <p:grpSpPr>
            <a:xfrm>
              <a:off x="3321759" y="524071"/>
              <a:ext cx="557162" cy="182081"/>
              <a:chOff x="1727752" y="1773016"/>
              <a:chExt cx="5562290" cy="2016024"/>
            </a:xfrm>
            <a:effectLst>
              <a:outerShdw blurRad="50800" dist="38100" dir="2700000" algn="tl" rotWithShape="0">
                <a:prstClr val="black">
                  <a:alpha val="40000"/>
                </a:prstClr>
              </a:outerShdw>
            </a:effectLst>
          </p:grpSpPr>
          <p:sp>
            <p:nvSpPr>
              <p:cNvPr id="150" name="Oval 149"/>
              <p:cNvSpPr/>
              <p:nvPr/>
            </p:nvSpPr>
            <p:spPr>
              <a:xfrm>
                <a:off x="1727752" y="3429000"/>
                <a:ext cx="612000" cy="360040"/>
              </a:xfrm>
              <a:prstGeom prst="ellips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Oval 150"/>
              <p:cNvSpPr/>
              <p:nvPr/>
            </p:nvSpPr>
            <p:spPr>
              <a:xfrm>
                <a:off x="2965324" y="3429000"/>
                <a:ext cx="612000" cy="360040"/>
              </a:xfrm>
              <a:prstGeom prst="ellips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Oval 151"/>
              <p:cNvSpPr/>
              <p:nvPr/>
            </p:nvSpPr>
            <p:spPr>
              <a:xfrm>
                <a:off x="4202896" y="3429000"/>
                <a:ext cx="612000" cy="360040"/>
              </a:xfrm>
              <a:prstGeom prst="ellips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Oval 152"/>
              <p:cNvSpPr/>
              <p:nvPr/>
            </p:nvSpPr>
            <p:spPr>
              <a:xfrm>
                <a:off x="5440468" y="3429000"/>
                <a:ext cx="612000" cy="360040"/>
              </a:xfrm>
              <a:prstGeom prst="ellips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Oval 155"/>
              <p:cNvSpPr/>
              <p:nvPr/>
            </p:nvSpPr>
            <p:spPr>
              <a:xfrm>
                <a:off x="6678042" y="3429000"/>
                <a:ext cx="612000" cy="360040"/>
              </a:xfrm>
              <a:prstGeom prst="ellips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Oval 157"/>
              <p:cNvSpPr/>
              <p:nvPr/>
            </p:nvSpPr>
            <p:spPr>
              <a:xfrm>
                <a:off x="2346538" y="3429000"/>
                <a:ext cx="612000" cy="360040"/>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Oval 158"/>
              <p:cNvSpPr/>
              <p:nvPr/>
            </p:nvSpPr>
            <p:spPr>
              <a:xfrm>
                <a:off x="3584110" y="3429000"/>
                <a:ext cx="612000" cy="360040"/>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Oval 159"/>
              <p:cNvSpPr/>
              <p:nvPr/>
            </p:nvSpPr>
            <p:spPr>
              <a:xfrm>
                <a:off x="4821682" y="3429000"/>
                <a:ext cx="612000" cy="360040"/>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Oval 163"/>
              <p:cNvSpPr/>
              <p:nvPr/>
            </p:nvSpPr>
            <p:spPr>
              <a:xfrm>
                <a:off x="6059254" y="3429000"/>
                <a:ext cx="612000" cy="360040"/>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Right Triangle 169"/>
              <p:cNvSpPr/>
              <p:nvPr/>
            </p:nvSpPr>
            <p:spPr>
              <a:xfrm flipH="1">
                <a:off x="1727752" y="1773016"/>
                <a:ext cx="612000" cy="1800000"/>
              </a:xfrm>
              <a:prstGeom prst="rtTriangl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1" name="Rectangle 170"/>
              <p:cNvSpPr/>
              <p:nvPr/>
            </p:nvSpPr>
            <p:spPr>
              <a:xfrm>
                <a:off x="2965324" y="1773016"/>
                <a:ext cx="612000" cy="1800000"/>
              </a:xfrm>
              <a:prstGeom prst="rect">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2" name="Rectangle 171"/>
              <p:cNvSpPr/>
              <p:nvPr/>
            </p:nvSpPr>
            <p:spPr>
              <a:xfrm>
                <a:off x="4202896" y="1773016"/>
                <a:ext cx="612000" cy="1800000"/>
              </a:xfrm>
              <a:prstGeom prst="rect">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Rectangle 172"/>
              <p:cNvSpPr/>
              <p:nvPr/>
            </p:nvSpPr>
            <p:spPr>
              <a:xfrm>
                <a:off x="5440468" y="1773016"/>
                <a:ext cx="612000" cy="1800000"/>
              </a:xfrm>
              <a:prstGeom prst="rect">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 name="Right Triangle 173"/>
              <p:cNvSpPr/>
              <p:nvPr/>
            </p:nvSpPr>
            <p:spPr>
              <a:xfrm>
                <a:off x="6678042" y="1773016"/>
                <a:ext cx="612000" cy="1800000"/>
              </a:xfrm>
              <a:prstGeom prst="rtTriangl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Rectangle 174"/>
              <p:cNvSpPr/>
              <p:nvPr/>
            </p:nvSpPr>
            <p:spPr>
              <a:xfrm>
                <a:off x="2346538" y="1773016"/>
                <a:ext cx="612000" cy="1800000"/>
              </a:xfrm>
              <a:prstGeom prst="rect">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 name="Rectangle 175"/>
              <p:cNvSpPr/>
              <p:nvPr/>
            </p:nvSpPr>
            <p:spPr>
              <a:xfrm>
                <a:off x="3584110" y="1773016"/>
                <a:ext cx="612000" cy="1800000"/>
              </a:xfrm>
              <a:prstGeom prst="rect">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Rectangle 176"/>
              <p:cNvSpPr/>
              <p:nvPr/>
            </p:nvSpPr>
            <p:spPr>
              <a:xfrm>
                <a:off x="4821682" y="1773016"/>
                <a:ext cx="612000" cy="1800000"/>
              </a:xfrm>
              <a:prstGeom prst="rect">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 name="Rectangle 177"/>
              <p:cNvSpPr/>
              <p:nvPr/>
            </p:nvSpPr>
            <p:spPr>
              <a:xfrm>
                <a:off x="6059254" y="1773016"/>
                <a:ext cx="612000" cy="1800000"/>
              </a:xfrm>
              <a:prstGeom prst="rect">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pic>
        <p:nvPicPr>
          <p:cNvPr id="184" name="Picture 183"/>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6967710" y="494258"/>
            <a:ext cx="744996" cy="552793"/>
          </a:xfrm>
          <a:prstGeom prst="rect">
            <a:avLst/>
          </a:prstGeom>
          <a:effectLst>
            <a:outerShdw blurRad="50800" dist="38100" dir="2700000" algn="tl" rotWithShape="0">
              <a:prstClr val="black">
                <a:alpha val="40000"/>
              </a:prstClr>
            </a:outerShdw>
          </a:effectLst>
        </p:spPr>
      </p:pic>
      <p:sp>
        <p:nvSpPr>
          <p:cNvPr id="107" name="TextBox 106"/>
          <p:cNvSpPr txBox="1"/>
          <p:nvPr/>
        </p:nvSpPr>
        <p:spPr>
          <a:xfrm>
            <a:off x="8078916" y="2668850"/>
            <a:ext cx="928460" cy="400110"/>
          </a:xfrm>
          <a:prstGeom prst="rect">
            <a:avLst/>
          </a:prstGeom>
          <a:noFill/>
        </p:spPr>
        <p:txBody>
          <a:bodyPr wrap="none" rtlCol="0">
            <a:spAutoFit/>
          </a:bodyPr>
          <a:lstStyle/>
          <a:p>
            <a:pPr algn="ctr"/>
            <a:r>
              <a:rPr lang="en-US" sz="1000" dirty="0" smtClean="0">
                <a:latin typeface="Arial" panose="020B0604020202020204" pitchFamily="34" charset="0"/>
                <a:cs typeface="Arial" panose="020B0604020202020204" pitchFamily="34" charset="0"/>
              </a:rPr>
              <a:t>Authorization</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Signature</a:t>
            </a:r>
            <a:endParaRPr lang="en-US" sz="1000" dirty="0">
              <a:latin typeface="Arial" panose="020B0604020202020204" pitchFamily="34" charset="0"/>
              <a:cs typeface="Arial" panose="020B0604020202020204" pitchFamily="34" charset="0"/>
            </a:endParaRPr>
          </a:p>
        </p:txBody>
      </p:sp>
      <p:sp>
        <p:nvSpPr>
          <p:cNvPr id="108" name="TextBox 107"/>
          <p:cNvSpPr txBox="1"/>
          <p:nvPr/>
        </p:nvSpPr>
        <p:spPr>
          <a:xfrm>
            <a:off x="132620" y="4751258"/>
            <a:ext cx="928460" cy="400110"/>
          </a:xfrm>
          <a:prstGeom prst="rect">
            <a:avLst/>
          </a:prstGeom>
          <a:noFill/>
        </p:spPr>
        <p:txBody>
          <a:bodyPr wrap="none" rtlCol="0">
            <a:spAutoFit/>
          </a:bodyPr>
          <a:lstStyle/>
          <a:p>
            <a:pPr algn="ctr"/>
            <a:r>
              <a:rPr lang="en-US" sz="1000" dirty="0" smtClean="0">
                <a:latin typeface="Arial" panose="020B0604020202020204" pitchFamily="34" charset="0"/>
                <a:cs typeface="Arial" panose="020B0604020202020204" pitchFamily="34" charset="0"/>
              </a:rPr>
              <a:t>Authorization</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Signature</a:t>
            </a:r>
            <a:endParaRPr lang="en-US" sz="1000" dirty="0">
              <a:latin typeface="Arial" panose="020B0604020202020204" pitchFamily="34" charset="0"/>
              <a:cs typeface="Arial" panose="020B0604020202020204" pitchFamily="34" charset="0"/>
            </a:endParaRPr>
          </a:p>
        </p:txBody>
      </p:sp>
      <p:sp>
        <p:nvSpPr>
          <p:cNvPr id="109" name="TextBox 108"/>
          <p:cNvSpPr txBox="1"/>
          <p:nvPr/>
        </p:nvSpPr>
        <p:spPr>
          <a:xfrm>
            <a:off x="4727152" y="5642699"/>
            <a:ext cx="1417376"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(Scenario dependent)</a:t>
            </a:r>
            <a:endParaRPr lang="en-US" sz="1000" dirty="0">
              <a:latin typeface="Arial" panose="020B0604020202020204" pitchFamily="34" charset="0"/>
              <a:cs typeface="Arial" panose="020B0604020202020204" pitchFamily="34" charset="0"/>
            </a:endParaRPr>
          </a:p>
        </p:txBody>
      </p:sp>
      <p:grpSp>
        <p:nvGrpSpPr>
          <p:cNvPr id="117" name="Group 116"/>
          <p:cNvGrpSpPr/>
          <p:nvPr/>
        </p:nvGrpSpPr>
        <p:grpSpPr>
          <a:xfrm>
            <a:off x="6237710" y="501824"/>
            <a:ext cx="357790" cy="502719"/>
            <a:chOff x="4671633" y="1375561"/>
            <a:chExt cx="357790" cy="502719"/>
          </a:xfrm>
          <a:effectLst>
            <a:outerShdw blurRad="50800" dist="38100" dir="2700000" algn="tl" rotWithShape="0">
              <a:prstClr val="black">
                <a:alpha val="40000"/>
              </a:prstClr>
            </a:outerShdw>
          </a:effectLst>
        </p:grpSpPr>
        <p:sp>
          <p:nvSpPr>
            <p:cNvPr id="118" name="Rectangle 117"/>
            <p:cNvSpPr/>
            <p:nvPr/>
          </p:nvSpPr>
          <p:spPr>
            <a:xfrm>
              <a:off x="4718398" y="1415566"/>
              <a:ext cx="250037" cy="4189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9" name="Picture 4" descr="C:\Users\Anders\AppData\Local\Microsoft\Windows\INetCache\IE\YM8GPEOA\mobile[1].png"/>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rot="10800000">
              <a:off x="4673596" y="1375561"/>
              <a:ext cx="355673" cy="502719"/>
            </a:xfrm>
            <a:prstGeom prst="rect">
              <a:avLst/>
            </a:prstGeom>
            <a:noFill/>
            <a:effectLst/>
            <a:extLst>
              <a:ext uri="{909E8E84-426E-40DD-AFC4-6F175D3DCCD1}">
                <a14:hiddenFill xmlns:a14="http://schemas.microsoft.com/office/drawing/2010/main">
                  <a:solidFill>
                    <a:srgbClr val="FFFFFF"/>
                  </a:solidFill>
                </a14:hiddenFill>
              </a:ext>
            </a:extLst>
          </p:spPr>
        </p:pic>
        <p:sp>
          <p:nvSpPr>
            <p:cNvPr id="120" name="TextBox 119"/>
            <p:cNvSpPr txBox="1"/>
            <p:nvPr/>
          </p:nvSpPr>
          <p:spPr>
            <a:xfrm>
              <a:off x="4671633" y="1457193"/>
              <a:ext cx="357790" cy="184666"/>
            </a:xfrm>
            <a:prstGeom prst="rect">
              <a:avLst/>
            </a:prstGeom>
            <a:noFill/>
          </p:spPr>
          <p:txBody>
            <a:bodyPr wrap="none" rtlCol="0">
              <a:spAutoFit/>
            </a:bodyPr>
            <a:lstStyle/>
            <a:p>
              <a:r>
                <a:rPr lang="en-US" sz="600" dirty="0" smtClean="0">
                  <a:latin typeface="Arial" panose="020B0604020202020204" pitchFamily="34" charset="0"/>
                  <a:cs typeface="Arial" panose="020B0604020202020204" pitchFamily="34" charset="0"/>
                </a:rPr>
                <a:t>€100</a:t>
              </a:r>
              <a:endParaRPr lang="en-US" sz="600" dirty="0">
                <a:latin typeface="Arial" panose="020B0604020202020204" pitchFamily="34" charset="0"/>
                <a:cs typeface="Arial" panose="020B0604020202020204" pitchFamily="34" charset="0"/>
              </a:endParaRPr>
            </a:p>
          </p:txBody>
        </p:sp>
        <p:grpSp>
          <p:nvGrpSpPr>
            <p:cNvPr id="121" name="Group 120"/>
            <p:cNvGrpSpPr/>
            <p:nvPr/>
          </p:nvGrpSpPr>
          <p:grpSpPr>
            <a:xfrm>
              <a:off x="4806043" y="1663895"/>
              <a:ext cx="72000" cy="72000"/>
              <a:chOff x="4806043" y="1663895"/>
              <a:chExt cx="72000" cy="72000"/>
            </a:xfrm>
          </p:grpSpPr>
          <p:sp>
            <p:nvSpPr>
              <p:cNvPr id="123" name="Rectangle 122"/>
              <p:cNvSpPr/>
              <p:nvPr/>
            </p:nvSpPr>
            <p:spPr>
              <a:xfrm>
                <a:off x="4806043" y="1663895"/>
                <a:ext cx="72000" cy="72000"/>
              </a:xfrm>
              <a:prstGeom prst="rect">
                <a:avLst/>
              </a:prstGeom>
              <a:solidFill>
                <a:schemeClr val="bg2"/>
              </a:solidFill>
              <a:ln w="635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Rectangle 125"/>
              <p:cNvSpPr/>
              <p:nvPr/>
            </p:nvSpPr>
            <p:spPr>
              <a:xfrm>
                <a:off x="4827723" y="1684013"/>
                <a:ext cx="30597" cy="30597"/>
              </a:xfrm>
              <a:prstGeom prst="rect">
                <a:avLst/>
              </a:prstGeom>
              <a:solidFill>
                <a:schemeClr val="bg2"/>
              </a:solidFill>
              <a:ln w="635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pic>
        <p:nvPicPr>
          <p:cNvPr id="128" name="Picture 6" descr="C:\Users\Anders\AppData\Local\Microsoft\Windows\INetCache\IE\10FYNQXY\Crystal_Clear_kdm_user_female[1].png"/>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5724128" y="499177"/>
            <a:ext cx="459335" cy="459335"/>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grpSp>
        <p:nvGrpSpPr>
          <p:cNvPr id="129" name="Group 128"/>
          <p:cNvGrpSpPr/>
          <p:nvPr/>
        </p:nvGrpSpPr>
        <p:grpSpPr>
          <a:xfrm>
            <a:off x="7715362" y="449357"/>
            <a:ext cx="445844" cy="603379"/>
            <a:chOff x="8232155" y="587661"/>
            <a:chExt cx="445844" cy="603379"/>
          </a:xfrm>
        </p:grpSpPr>
        <p:pic>
          <p:nvPicPr>
            <p:cNvPr id="130" name="Picture 129"/>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232155" y="796517"/>
              <a:ext cx="324060" cy="394523"/>
            </a:xfrm>
            <a:prstGeom prst="rect">
              <a:avLst/>
            </a:prstGeom>
            <a:noFill/>
            <a:extLst>
              <a:ext uri="{909E8E84-426E-40DD-AFC4-6F175D3DCCD1}">
                <a14:hiddenFill xmlns:a14="http://schemas.microsoft.com/office/drawing/2010/main">
                  <a:solidFill>
                    <a:srgbClr val="FFFFFF"/>
                  </a:solidFill>
                </a14:hiddenFill>
              </a:ext>
            </a:extLst>
          </p:spPr>
        </p:pic>
        <p:pic>
          <p:nvPicPr>
            <p:cNvPr id="132" name="Picture 8" descr="key"/>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17959" y="587661"/>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340925209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0" name="Group 99"/>
          <p:cNvGrpSpPr/>
          <p:nvPr/>
        </p:nvGrpSpPr>
        <p:grpSpPr>
          <a:xfrm>
            <a:off x="6237710" y="501824"/>
            <a:ext cx="357790" cy="502719"/>
            <a:chOff x="4671633" y="1375561"/>
            <a:chExt cx="357790" cy="502719"/>
          </a:xfrm>
          <a:effectLst>
            <a:outerShdw blurRad="50800" dist="38100" dir="2700000" algn="tl" rotWithShape="0">
              <a:prstClr val="black">
                <a:alpha val="40000"/>
              </a:prstClr>
            </a:outerShdw>
          </a:effectLst>
        </p:grpSpPr>
        <p:sp>
          <p:nvSpPr>
            <p:cNvPr id="101" name="Rectangle 100"/>
            <p:cNvSpPr/>
            <p:nvPr/>
          </p:nvSpPr>
          <p:spPr>
            <a:xfrm>
              <a:off x="4718398" y="1415566"/>
              <a:ext cx="250037" cy="4189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4" name="Picture 4" descr="C:\Users\Anders\AppData\Local\Microsoft\Windows\INetCache\IE\YM8GPEOA\mobile[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0800000">
              <a:off x="4673596" y="1375561"/>
              <a:ext cx="355673" cy="502719"/>
            </a:xfrm>
            <a:prstGeom prst="rect">
              <a:avLst/>
            </a:prstGeom>
            <a:noFill/>
            <a:effectLst/>
            <a:extLst>
              <a:ext uri="{909E8E84-426E-40DD-AFC4-6F175D3DCCD1}">
                <a14:hiddenFill xmlns:a14="http://schemas.microsoft.com/office/drawing/2010/main">
                  <a:solidFill>
                    <a:srgbClr val="FFFFFF"/>
                  </a:solidFill>
                </a14:hiddenFill>
              </a:ext>
            </a:extLst>
          </p:spPr>
        </p:pic>
        <p:sp>
          <p:nvSpPr>
            <p:cNvPr id="115" name="TextBox 114"/>
            <p:cNvSpPr txBox="1"/>
            <p:nvPr/>
          </p:nvSpPr>
          <p:spPr>
            <a:xfrm>
              <a:off x="4671633" y="1457193"/>
              <a:ext cx="357790" cy="184666"/>
            </a:xfrm>
            <a:prstGeom prst="rect">
              <a:avLst/>
            </a:prstGeom>
            <a:noFill/>
          </p:spPr>
          <p:txBody>
            <a:bodyPr wrap="none" rtlCol="0">
              <a:spAutoFit/>
            </a:bodyPr>
            <a:lstStyle/>
            <a:p>
              <a:r>
                <a:rPr lang="en-US" sz="600" dirty="0" smtClean="0">
                  <a:latin typeface="Arial" panose="020B0604020202020204" pitchFamily="34" charset="0"/>
                  <a:cs typeface="Arial" panose="020B0604020202020204" pitchFamily="34" charset="0"/>
                </a:rPr>
                <a:t>€100</a:t>
              </a:r>
              <a:endParaRPr lang="en-US" sz="600" dirty="0">
                <a:latin typeface="Arial" panose="020B0604020202020204" pitchFamily="34" charset="0"/>
                <a:cs typeface="Arial" panose="020B0604020202020204" pitchFamily="34" charset="0"/>
              </a:endParaRPr>
            </a:p>
          </p:txBody>
        </p:sp>
        <p:grpSp>
          <p:nvGrpSpPr>
            <p:cNvPr id="116" name="Group 115"/>
            <p:cNvGrpSpPr/>
            <p:nvPr/>
          </p:nvGrpSpPr>
          <p:grpSpPr>
            <a:xfrm>
              <a:off x="4806043" y="1663895"/>
              <a:ext cx="72000" cy="72000"/>
              <a:chOff x="4806043" y="1663895"/>
              <a:chExt cx="72000" cy="72000"/>
            </a:xfrm>
          </p:grpSpPr>
          <p:sp>
            <p:nvSpPr>
              <p:cNvPr id="117" name="Rectangle 116"/>
              <p:cNvSpPr/>
              <p:nvPr/>
            </p:nvSpPr>
            <p:spPr>
              <a:xfrm>
                <a:off x="4806043" y="1663895"/>
                <a:ext cx="72000" cy="72000"/>
              </a:xfrm>
              <a:prstGeom prst="rect">
                <a:avLst/>
              </a:prstGeom>
              <a:solidFill>
                <a:schemeClr val="bg2"/>
              </a:solidFill>
              <a:ln w="635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ctangle 117"/>
              <p:cNvSpPr/>
              <p:nvPr/>
            </p:nvSpPr>
            <p:spPr>
              <a:xfrm>
                <a:off x="4827723" y="1684013"/>
                <a:ext cx="30597" cy="30597"/>
              </a:xfrm>
              <a:prstGeom prst="rect">
                <a:avLst/>
              </a:prstGeom>
              <a:solidFill>
                <a:schemeClr val="bg2"/>
              </a:solidFill>
              <a:ln w="635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cxnSp>
        <p:nvCxnSpPr>
          <p:cNvPr id="12" name="Straight Connector 11"/>
          <p:cNvCxnSpPr/>
          <p:nvPr/>
        </p:nvCxnSpPr>
        <p:spPr>
          <a:xfrm>
            <a:off x="6423225" y="972000"/>
            <a:ext cx="0" cy="4896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145" name="Straight Arrow Connector 144"/>
          <p:cNvCxnSpPr/>
          <p:nvPr/>
        </p:nvCxnSpPr>
        <p:spPr>
          <a:xfrm>
            <a:off x="3787753" y="5654979"/>
            <a:ext cx="2610000" cy="0"/>
          </a:xfrm>
          <a:prstGeom prst="straightConnector1">
            <a:avLst/>
          </a:prstGeom>
          <a:ln w="19050">
            <a:solidFill>
              <a:schemeClr val="accent3">
                <a:lumMod val="75000"/>
              </a:schemeClr>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47" name="TextBox 146"/>
          <p:cNvSpPr txBox="1"/>
          <p:nvPr/>
        </p:nvSpPr>
        <p:spPr>
          <a:xfrm>
            <a:off x="4882541" y="5373216"/>
            <a:ext cx="721672"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“Result”</a:t>
            </a:r>
            <a:endParaRPr lang="en-US" sz="1200" dirty="0">
              <a:latin typeface="Arial" panose="020B0604020202020204" pitchFamily="34" charset="0"/>
              <a:cs typeface="Arial" panose="020B0604020202020204" pitchFamily="34" charset="0"/>
            </a:endParaRPr>
          </a:p>
        </p:txBody>
      </p:sp>
      <p:cxnSp>
        <p:nvCxnSpPr>
          <p:cNvPr id="141" name="Straight Arrow Connector 140"/>
          <p:cNvCxnSpPr/>
          <p:nvPr/>
        </p:nvCxnSpPr>
        <p:spPr>
          <a:xfrm>
            <a:off x="3874840" y="3242466"/>
            <a:ext cx="3420000" cy="0"/>
          </a:xfrm>
          <a:prstGeom prst="straightConnector1">
            <a:avLst/>
          </a:prstGeom>
          <a:ln w="1905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781794" y="858607"/>
            <a:ext cx="0" cy="5004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131" name="TextBox 130"/>
          <p:cNvSpPr txBox="1"/>
          <p:nvPr/>
        </p:nvSpPr>
        <p:spPr>
          <a:xfrm>
            <a:off x="4081078" y="2087416"/>
            <a:ext cx="1912703" cy="276999"/>
          </a:xfrm>
          <a:prstGeom prst="rect">
            <a:avLst/>
          </a:prstGeom>
          <a:noFill/>
        </p:spPr>
        <p:txBody>
          <a:bodyPr wrap="none" rtlCol="0">
            <a:spAutoFit/>
          </a:bodyPr>
          <a:lstStyle/>
          <a:p>
            <a:r>
              <a:rPr lang="en-US" sz="1200" b="1" dirty="0" err="1" smtClean="0">
                <a:solidFill>
                  <a:schemeClr val="accent5">
                    <a:lumMod val="75000"/>
                  </a:schemeClr>
                </a:solidFill>
                <a:latin typeface="Arial" panose="020B0604020202020204" pitchFamily="34" charset="0"/>
                <a:cs typeface="Arial" panose="020B0604020202020204" pitchFamily="34" charset="0"/>
              </a:rPr>
              <a:t>AuthorizationResponse</a:t>
            </a:r>
            <a:endParaRPr lang="en-US" sz="1200" dirty="0">
              <a:solidFill>
                <a:schemeClr val="accent5">
                  <a:lumMod val="75000"/>
                </a:schemeClr>
              </a:solidFill>
              <a:latin typeface="Arial" panose="020B0604020202020204" pitchFamily="34" charset="0"/>
              <a:cs typeface="Arial" panose="020B0604020202020204" pitchFamily="34" charset="0"/>
            </a:endParaRPr>
          </a:p>
        </p:txBody>
      </p:sp>
      <p:cxnSp>
        <p:nvCxnSpPr>
          <p:cNvPr id="11" name="Straight Connector 10"/>
          <p:cNvCxnSpPr/>
          <p:nvPr/>
        </p:nvCxnSpPr>
        <p:spPr>
          <a:xfrm>
            <a:off x="7316712" y="972000"/>
            <a:ext cx="2170" cy="4896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363786" y="188640"/>
            <a:ext cx="824265"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Merchant</a:t>
            </a:r>
            <a:endParaRPr lang="en-US" sz="1200" dirty="0">
              <a:latin typeface="Arial" panose="020B0604020202020204" pitchFamily="34" charset="0"/>
              <a:cs typeface="Arial" panose="020B0604020202020204" pitchFamily="34" charset="0"/>
            </a:endParaRPr>
          </a:p>
        </p:txBody>
      </p:sp>
      <p:sp>
        <p:nvSpPr>
          <p:cNvPr id="16" name="TextBox 15"/>
          <p:cNvSpPr txBox="1"/>
          <p:nvPr/>
        </p:nvSpPr>
        <p:spPr>
          <a:xfrm>
            <a:off x="5620883" y="188640"/>
            <a:ext cx="1105495"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User + Wallet</a:t>
            </a:r>
            <a:endParaRPr lang="en-US" sz="1200" dirty="0">
              <a:latin typeface="Arial" panose="020B0604020202020204" pitchFamily="34" charset="0"/>
              <a:cs typeface="Arial" panose="020B0604020202020204" pitchFamily="34" charset="0"/>
            </a:endParaRPr>
          </a:p>
        </p:txBody>
      </p:sp>
      <p:sp>
        <p:nvSpPr>
          <p:cNvPr id="17" name="TextBox 16"/>
          <p:cNvSpPr txBox="1"/>
          <p:nvPr/>
        </p:nvSpPr>
        <p:spPr>
          <a:xfrm>
            <a:off x="6859018" y="188640"/>
            <a:ext cx="901209"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User Bank</a:t>
            </a:r>
            <a:endParaRPr lang="en-US" sz="1200" dirty="0">
              <a:latin typeface="Arial" panose="020B0604020202020204" pitchFamily="34" charset="0"/>
              <a:cs typeface="Arial" panose="020B0604020202020204" pitchFamily="34" charset="0"/>
            </a:endParaRPr>
          </a:p>
        </p:txBody>
      </p:sp>
      <p:grpSp>
        <p:nvGrpSpPr>
          <p:cNvPr id="7" name="Group 6"/>
          <p:cNvGrpSpPr/>
          <p:nvPr/>
        </p:nvGrpSpPr>
        <p:grpSpPr>
          <a:xfrm>
            <a:off x="7715362" y="449357"/>
            <a:ext cx="445844" cy="603379"/>
            <a:chOff x="8232155" y="587661"/>
            <a:chExt cx="445844" cy="603379"/>
          </a:xfrm>
        </p:grpSpPr>
        <p:pic>
          <p:nvPicPr>
            <p:cNvPr id="10" name="Picture 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32155" y="796517"/>
              <a:ext cx="324060" cy="394523"/>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8" descr="key"/>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17959" y="587661"/>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75" name="Picture 8" descr="key"/>
          <p:cNvPicPr>
            <a:picLocks noChangeAspect="1" noChangeArrowheads="1"/>
          </p:cNvPicPr>
          <p:nvPr/>
        </p:nvPicPr>
        <p:blipFill>
          <a:blip r:embed="rId5">
            <a:extLst>
              <a:ext uri="{BEBA8EAE-BF5A-486C-A8C5-ECC9F3942E4B}">
                <a14:imgProps xmlns:a14="http://schemas.microsoft.com/office/drawing/2010/main">
                  <a14:imgLayer r:embed="rId6">
                    <a14:imgEffect>
                      <a14:saturation sat="182000"/>
                    </a14:imgEffect>
                  </a14:imgLayer>
                </a14:imgProps>
              </a:ext>
              <a:ext uri="{28A0092B-C50C-407E-A947-70E740481C1C}">
                <a14:useLocalDpi xmlns:a14="http://schemas.microsoft.com/office/drawing/2010/main" val="0"/>
              </a:ext>
            </a:extLst>
          </a:blip>
          <a:srcRect/>
          <a:stretch>
            <a:fillRect/>
          </a:stretch>
        </p:blipFill>
        <p:spPr bwMode="auto">
          <a:xfrm>
            <a:off x="3120116" y="608900"/>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 name="TextBox 80"/>
          <p:cNvSpPr txBox="1"/>
          <p:nvPr/>
        </p:nvSpPr>
        <p:spPr>
          <a:xfrm>
            <a:off x="251521" y="753327"/>
            <a:ext cx="1296143" cy="595136"/>
          </a:xfrm>
          <a:prstGeom prst="rect">
            <a:avLst/>
          </a:prstGeom>
          <a:solidFill>
            <a:schemeClr val="accent3">
              <a:lumMod val="20000"/>
              <a:lumOff val="80000"/>
            </a:schemeClr>
          </a:solidFill>
          <a:ln w="12700">
            <a:solidFill>
              <a:srgbClr val="00B050"/>
            </a:solidFill>
          </a:ln>
          <a:effectLst>
            <a:outerShdw blurRad="50800" dist="38100" dir="2700000" algn="tl" rotWithShape="0">
              <a:prstClr val="black">
                <a:alpha val="40000"/>
              </a:prstClr>
            </a:outerShdw>
          </a:effectLst>
        </p:spPr>
        <p:txBody>
          <a:bodyPr wrap="square" tIns="108000" bIns="108000" rtlCol="0">
            <a:spAutoFit/>
          </a:bodyPr>
          <a:lstStyle/>
          <a:p>
            <a:pPr algn="ctr">
              <a:spcAft>
                <a:spcPts val="300"/>
              </a:spcAft>
            </a:pPr>
            <a:r>
              <a:rPr lang="en-US" sz="1200" dirty="0" smtClean="0">
                <a:latin typeface="Arial" panose="020B0604020202020204" pitchFamily="34" charset="0"/>
                <a:cs typeface="Arial" panose="020B0604020202020204" pitchFamily="34" charset="0"/>
              </a:rPr>
              <a:t>Hybrid Mode</a:t>
            </a:r>
          </a:p>
          <a:p>
            <a:pPr algn="ctr"/>
            <a:r>
              <a:rPr lang="en-US" sz="1000" dirty="0" smtClean="0">
                <a:latin typeface="Arial" panose="020B0604020202020204" pitchFamily="34" charset="0"/>
                <a:cs typeface="Arial" panose="020B0604020202020204" pitchFamily="34" charset="0"/>
              </a:rPr>
              <a:t>State Diagram</a:t>
            </a:r>
          </a:p>
        </p:txBody>
      </p:sp>
      <p:grpSp>
        <p:nvGrpSpPr>
          <p:cNvPr id="143" name="Group 142"/>
          <p:cNvGrpSpPr/>
          <p:nvPr/>
        </p:nvGrpSpPr>
        <p:grpSpPr>
          <a:xfrm>
            <a:off x="7754354" y="2060848"/>
            <a:ext cx="445844" cy="603379"/>
            <a:chOff x="8232155" y="587661"/>
            <a:chExt cx="445844" cy="603379"/>
          </a:xfrm>
        </p:grpSpPr>
        <p:pic>
          <p:nvPicPr>
            <p:cNvPr id="144" name="Picture 14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32155" y="796517"/>
              <a:ext cx="324060" cy="394523"/>
            </a:xfrm>
            <a:prstGeom prst="rect">
              <a:avLst/>
            </a:prstGeom>
            <a:noFill/>
            <a:extLst>
              <a:ext uri="{909E8E84-426E-40DD-AFC4-6F175D3DCCD1}">
                <a14:hiddenFill xmlns:a14="http://schemas.microsoft.com/office/drawing/2010/main">
                  <a:solidFill>
                    <a:srgbClr val="FFFFFF"/>
                  </a:solidFill>
                </a14:hiddenFill>
              </a:ext>
            </a:extLst>
          </p:spPr>
        </p:pic>
        <p:pic>
          <p:nvPicPr>
            <p:cNvPr id="146" name="Picture 8" descr="key"/>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17959" y="587661"/>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33" name="TextBox 132"/>
          <p:cNvSpPr txBox="1"/>
          <p:nvPr/>
        </p:nvSpPr>
        <p:spPr>
          <a:xfrm>
            <a:off x="2201560" y="2242199"/>
            <a:ext cx="1457802" cy="250697"/>
          </a:xfrm>
          <a:prstGeom prst="roundRect">
            <a:avLst/>
          </a:prstGeom>
          <a:noFill/>
          <a:ln>
            <a:solidFill>
              <a:schemeClr val="tx1"/>
            </a:solidFill>
            <a:prstDash val="solid"/>
          </a:ln>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User Bank </a:t>
            </a:r>
            <a:r>
              <a:rPr lang="en-US" sz="1000" i="1" dirty="0" smtClean="0">
                <a:latin typeface="Arial" panose="020B0604020202020204" pitchFamily="34" charset="0"/>
                <a:cs typeface="Arial" panose="020B0604020202020204" pitchFamily="34" charset="0"/>
              </a:rPr>
              <a:t>Verification</a:t>
            </a:r>
            <a:endParaRPr lang="en-US" sz="1000" b="1" dirty="0" smtClean="0">
              <a:latin typeface="Arial" panose="020B0604020202020204" pitchFamily="34" charset="0"/>
              <a:cs typeface="Arial" panose="020B0604020202020204" pitchFamily="34" charset="0"/>
            </a:endParaRPr>
          </a:p>
        </p:txBody>
      </p:sp>
      <p:sp>
        <p:nvSpPr>
          <p:cNvPr id="154" name="TextBox 153"/>
          <p:cNvSpPr txBox="1"/>
          <p:nvPr/>
        </p:nvSpPr>
        <p:spPr>
          <a:xfrm>
            <a:off x="5868144" y="2096161"/>
            <a:ext cx="389850" cy="276999"/>
          </a:xfrm>
          <a:prstGeom prst="rect">
            <a:avLst/>
          </a:prstGeom>
          <a:noFill/>
        </p:spPr>
        <p:txBody>
          <a:bodyPr wrap="none" rtlCol="0">
            <a:spAutoFit/>
          </a:bodyPr>
          <a:lstStyle/>
          <a:p>
            <a:r>
              <a:rPr lang="en-US" sz="1200" dirty="0" smtClean="0">
                <a:latin typeface="Calibri"/>
                <a:sym typeface="Wingdings"/>
              </a:rPr>
              <a:t>⑤</a:t>
            </a:r>
            <a:endParaRPr lang="en-US" sz="1200" dirty="0"/>
          </a:p>
        </p:txBody>
      </p:sp>
      <p:sp>
        <p:nvSpPr>
          <p:cNvPr id="155" name="TextBox 154"/>
          <p:cNvSpPr txBox="1"/>
          <p:nvPr/>
        </p:nvSpPr>
        <p:spPr>
          <a:xfrm>
            <a:off x="4270200" y="2972785"/>
            <a:ext cx="389850" cy="251817"/>
          </a:xfrm>
          <a:prstGeom prst="rect">
            <a:avLst/>
          </a:prstGeom>
          <a:noFill/>
        </p:spPr>
        <p:txBody>
          <a:bodyPr wrap="none" rtlCol="0">
            <a:spAutoFit/>
          </a:bodyPr>
          <a:lstStyle/>
          <a:p>
            <a:r>
              <a:rPr lang="en-US" sz="1200" dirty="0" smtClean="0">
                <a:latin typeface="Calibri"/>
                <a:sym typeface="Wingdings"/>
              </a:rPr>
              <a:t>⑥</a:t>
            </a:r>
            <a:endParaRPr lang="en-US" sz="1200" dirty="0"/>
          </a:p>
        </p:txBody>
      </p:sp>
      <p:sp>
        <p:nvSpPr>
          <p:cNvPr id="166" name="TextBox 165"/>
          <p:cNvSpPr txBox="1"/>
          <p:nvPr/>
        </p:nvSpPr>
        <p:spPr>
          <a:xfrm>
            <a:off x="467544" y="6006136"/>
            <a:ext cx="8112914" cy="591216"/>
          </a:xfrm>
          <a:prstGeom prst="roundRect">
            <a:avLst/>
          </a:prstGeom>
          <a:solidFill>
            <a:schemeClr val="bg1">
              <a:lumMod val="95000"/>
            </a:schemeClr>
          </a:solidFill>
          <a:ln>
            <a:solidFill>
              <a:schemeClr val="tx1"/>
            </a:solidFill>
            <a:prstDash val="solid"/>
          </a:ln>
        </p:spPr>
        <p:txBody>
          <a:bodyPr wrap="square" lIns="36000" tIns="36000" rIns="36000" bIns="36000" rtlCol="0" anchor="ctr" anchorCtr="1">
            <a:spAutoFit/>
          </a:bodyPr>
          <a:lstStyle/>
          <a:p>
            <a:r>
              <a:rPr lang="en-US" sz="1000" dirty="0" smtClean="0">
                <a:latin typeface="Arial" panose="020B0604020202020204" pitchFamily="34" charset="0"/>
                <a:cs typeface="Arial" panose="020B0604020202020204" pitchFamily="34" charset="0"/>
              </a:rPr>
              <a:t>In the Hybrid mode traditional card payment methods are “emulated” including support for hotel bookings, upfront reservations for automated gas stations, as well as reoccurring payments.  For three-corner payment schemes like PayPal and </a:t>
            </a:r>
            <a:r>
              <a:rPr lang="en-US" sz="1000" dirty="0" err="1" smtClean="0">
                <a:latin typeface="Arial" panose="020B0604020202020204" pitchFamily="34" charset="0"/>
                <a:cs typeface="Arial" panose="020B0604020202020204" pitchFamily="34" charset="0"/>
              </a:rPr>
              <a:t>Alipay</a:t>
            </a:r>
            <a:r>
              <a:rPr lang="en-US" sz="1000" dirty="0" smtClean="0">
                <a:latin typeface="Arial" panose="020B0604020202020204" pitchFamily="34" charset="0"/>
                <a:cs typeface="Arial" panose="020B0604020202020204" pitchFamily="34" charset="0"/>
              </a:rPr>
              <a:t> as well as for payments where the User and Merchant have the same bank, </a:t>
            </a:r>
            <a:r>
              <a:rPr lang="en-US" sz="1000" i="1" dirty="0" smtClean="0">
                <a:latin typeface="Arial" panose="020B0604020202020204" pitchFamily="34" charset="0"/>
                <a:cs typeface="Arial" panose="020B0604020202020204" pitchFamily="34" charset="0"/>
              </a:rPr>
              <a:t>step #7 is not applicable</a:t>
            </a:r>
            <a:r>
              <a:rPr lang="en-US" sz="1000" dirty="0" smtClean="0">
                <a:latin typeface="Arial" panose="020B0604020202020204" pitchFamily="34" charset="0"/>
                <a:cs typeface="Arial" panose="020B0604020202020204" pitchFamily="34" charset="0"/>
              </a:rPr>
              <a:t>.</a:t>
            </a:r>
            <a:endParaRPr lang="en-US" sz="1000" i="1" dirty="0">
              <a:latin typeface="Arial" panose="020B0604020202020204" pitchFamily="34" charset="0"/>
              <a:cs typeface="Arial" panose="020B0604020202020204" pitchFamily="34" charset="0"/>
            </a:endParaRPr>
          </a:p>
        </p:txBody>
      </p:sp>
      <p:sp>
        <p:nvSpPr>
          <p:cNvPr id="103" name="TextBox 102"/>
          <p:cNvSpPr txBox="1"/>
          <p:nvPr/>
        </p:nvSpPr>
        <p:spPr>
          <a:xfrm>
            <a:off x="4063229" y="3862474"/>
            <a:ext cx="389850" cy="276999"/>
          </a:xfrm>
          <a:prstGeom prst="rect">
            <a:avLst/>
          </a:prstGeom>
          <a:noFill/>
        </p:spPr>
        <p:txBody>
          <a:bodyPr wrap="none" rtlCol="0">
            <a:spAutoFit/>
          </a:bodyPr>
          <a:lstStyle/>
          <a:p>
            <a:r>
              <a:rPr lang="en-US" sz="1200" dirty="0" smtClean="0">
                <a:latin typeface="Calibri"/>
                <a:sym typeface="Wingdings"/>
              </a:rPr>
              <a:t>⑦</a:t>
            </a:r>
            <a:endParaRPr lang="en-US" sz="1200" dirty="0"/>
          </a:p>
        </p:txBody>
      </p:sp>
      <p:sp>
        <p:nvSpPr>
          <p:cNvPr id="102" name="TextBox 101"/>
          <p:cNvSpPr txBox="1"/>
          <p:nvPr/>
        </p:nvSpPr>
        <p:spPr>
          <a:xfrm>
            <a:off x="4528194" y="2364088"/>
            <a:ext cx="1215397"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(HTTP Response)</a:t>
            </a:r>
            <a:endParaRPr lang="en-US" sz="1000" dirty="0">
              <a:latin typeface="Arial" panose="020B0604020202020204" pitchFamily="34" charset="0"/>
              <a:cs typeface="Arial" panose="020B0604020202020204" pitchFamily="34" charset="0"/>
            </a:endParaRPr>
          </a:p>
        </p:txBody>
      </p:sp>
      <p:pic>
        <p:nvPicPr>
          <p:cNvPr id="3" name="Picture 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85219" y="186867"/>
            <a:ext cx="1051571" cy="361813"/>
          </a:xfrm>
          <a:prstGeom prst="rect">
            <a:avLst/>
          </a:prstGeom>
        </p:spPr>
      </p:pic>
      <p:sp>
        <p:nvSpPr>
          <p:cNvPr id="4" name="TextBox 3"/>
          <p:cNvSpPr txBox="1"/>
          <p:nvPr/>
        </p:nvSpPr>
        <p:spPr>
          <a:xfrm>
            <a:off x="3542449" y="1337884"/>
            <a:ext cx="4023246" cy="290916"/>
          </a:xfrm>
          <a:prstGeom prst="roundRect">
            <a:avLst/>
          </a:prstGeom>
          <a:solidFill>
            <a:schemeClr val="bg1"/>
          </a:solidFill>
          <a:ln w="9525">
            <a:solidFill>
              <a:schemeClr val="bg1">
                <a:lumMod val="65000"/>
              </a:schemeClr>
            </a:solidFill>
          </a:ln>
          <a:effectLst>
            <a:outerShdw blurRad="50800" dist="38100" dir="2700000" algn="tl" rotWithShape="0">
              <a:prstClr val="black">
                <a:alpha val="40000"/>
              </a:prstClr>
            </a:outerShdw>
          </a:effectLst>
        </p:spPr>
        <p:txBody>
          <a:bodyPr wrap="square" lIns="72000" tIns="54000" rIns="72000" bIns="54000" rtlCol="0" anchor="ctr" anchorCtr="1">
            <a:spAutoFit/>
          </a:bodyPr>
          <a:lstStyle/>
          <a:p>
            <a:pPr algn="ctr"/>
            <a:r>
              <a:rPr lang="en-US" sz="1000" dirty="0">
                <a:latin typeface="Calibri" panose="020F0502020204030204" pitchFamily="34" charset="0"/>
                <a:cs typeface="Calibri" panose="020F0502020204030204" pitchFamily="34" charset="0"/>
                <a:sym typeface="Wingdings"/>
              </a:rPr>
              <a:t>① ② ③ ④ </a:t>
            </a:r>
            <a:r>
              <a:rPr lang="en-US" sz="1000" dirty="0" smtClean="0">
                <a:latin typeface="Calibri" panose="020F0502020204030204" pitchFamily="34" charset="0"/>
                <a:cs typeface="Calibri" panose="020F0502020204030204" pitchFamily="34" charset="0"/>
                <a:sym typeface="Wingdings"/>
              </a:rPr>
              <a:t> </a:t>
            </a:r>
            <a:r>
              <a:rPr lang="en-US" sz="1000" dirty="0" smtClean="0">
                <a:latin typeface="Arial" panose="020B0604020202020204" pitchFamily="34" charset="0"/>
                <a:cs typeface="Arial" panose="020B0604020202020204" pitchFamily="34" charset="0"/>
                <a:sym typeface="Wingdings"/>
              </a:rPr>
              <a:t>Identical to Bank-to-Bank Payments</a:t>
            </a:r>
            <a:endParaRPr lang="en-US" sz="1000" dirty="0">
              <a:latin typeface="Arial" panose="020B0604020202020204" pitchFamily="34" charset="0"/>
              <a:cs typeface="Arial" panose="020B0604020202020204" pitchFamily="34" charset="0"/>
            </a:endParaRPr>
          </a:p>
        </p:txBody>
      </p:sp>
      <p:sp>
        <p:nvSpPr>
          <p:cNvPr id="140" name="TextBox 139"/>
          <p:cNvSpPr txBox="1"/>
          <p:nvPr/>
        </p:nvSpPr>
        <p:spPr>
          <a:xfrm>
            <a:off x="1221784" y="4747611"/>
            <a:ext cx="2317915" cy="534368"/>
          </a:xfrm>
          <a:prstGeom prst="rect">
            <a:avLst/>
          </a:prstGeom>
          <a:solidFill>
            <a:schemeClr val="bg1"/>
          </a:solidFill>
          <a:ln>
            <a:solidFill>
              <a:schemeClr val="tx1"/>
            </a:solidFill>
            <a:prstDash val="solid"/>
          </a:ln>
          <a:effectLst>
            <a:outerShdw blurRad="50800" dist="38100" dir="2700000" algn="tl" rotWithShape="0">
              <a:prstClr val="black">
                <a:alpha val="40000"/>
              </a:prstClr>
            </a:outerShdw>
          </a:effectLst>
        </p:spPr>
        <p:txBody>
          <a:bodyPr wrap="square" lIns="36000" tIns="36000" rIns="36000" bIns="36000" rtlCol="0" anchor="ctr" anchorCtr="1">
            <a:spAutoFit/>
          </a:bodyPr>
          <a:lstStyle/>
          <a:p>
            <a:r>
              <a:rPr lang="en-US" sz="1000" dirty="0" smtClean="0">
                <a:latin typeface="Arial" panose="020B0604020202020204" pitchFamily="34" charset="0"/>
                <a:cs typeface="Arial" panose="020B0604020202020204" pitchFamily="34" charset="0"/>
              </a:rPr>
              <a:t>All transaction steps are now available in a single object where each layer is </a:t>
            </a:r>
            <a:r>
              <a:rPr lang="en-US" sz="1000" i="1" dirty="0" smtClean="0">
                <a:latin typeface="Arial" panose="020B0604020202020204" pitchFamily="34" charset="0"/>
                <a:cs typeface="Arial" panose="020B0604020202020204" pitchFamily="34" charset="0"/>
              </a:rPr>
              <a:t>signed and embeds inner layers</a:t>
            </a:r>
            <a:endParaRPr lang="en-US" sz="1000" dirty="0" smtClean="0">
              <a:latin typeface="Arial" panose="020B0604020202020204" pitchFamily="34" charset="0"/>
              <a:cs typeface="Arial" panose="020B0604020202020204" pitchFamily="34" charset="0"/>
            </a:endParaRPr>
          </a:p>
        </p:txBody>
      </p:sp>
      <p:grpSp>
        <p:nvGrpSpPr>
          <p:cNvPr id="2" name="Group 1"/>
          <p:cNvGrpSpPr/>
          <p:nvPr/>
        </p:nvGrpSpPr>
        <p:grpSpPr>
          <a:xfrm>
            <a:off x="3339215" y="2831228"/>
            <a:ext cx="910697" cy="823913"/>
            <a:chOff x="3212437" y="3377802"/>
            <a:chExt cx="910697" cy="823913"/>
          </a:xfrm>
          <a:effectLst>
            <a:outerShdw blurRad="50800" dist="38100" dir="2700000" algn="tl" rotWithShape="0">
              <a:prstClr val="black">
                <a:alpha val="40000"/>
              </a:prstClr>
            </a:outerShdw>
          </a:effectLst>
        </p:grpSpPr>
        <p:sp>
          <p:nvSpPr>
            <p:cNvPr id="165" name="Parallelogram 164"/>
            <p:cNvSpPr>
              <a:spLocks noChangeAspect="1"/>
            </p:cNvSpPr>
            <p:nvPr/>
          </p:nvSpPr>
          <p:spPr>
            <a:xfrm>
              <a:off x="3212437" y="3377802"/>
              <a:ext cx="910697" cy="823913"/>
            </a:xfrm>
            <a:prstGeom prst="parallelogram">
              <a:avLst/>
            </a:prstGeom>
            <a:solidFill>
              <a:schemeClr val="tx2">
                <a:lumMod val="20000"/>
                <a:lumOff val="80000"/>
              </a:schemeClr>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Parallelogram 148"/>
            <p:cNvSpPr>
              <a:spLocks/>
            </p:cNvSpPr>
            <p:nvPr/>
          </p:nvSpPr>
          <p:spPr>
            <a:xfrm>
              <a:off x="3284916" y="3429080"/>
              <a:ext cx="767960" cy="720000"/>
            </a:xfrm>
            <a:prstGeom prst="parallelogram">
              <a:avLst/>
            </a:prstGeom>
            <a:solidFill>
              <a:schemeClr val="bg2">
                <a:lumMod val="9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Parallelogram 156"/>
            <p:cNvSpPr>
              <a:spLocks noChangeAspect="1"/>
            </p:cNvSpPr>
            <p:nvPr/>
          </p:nvSpPr>
          <p:spPr>
            <a:xfrm>
              <a:off x="3354420" y="3479176"/>
              <a:ext cx="625881" cy="617961"/>
            </a:xfrm>
            <a:prstGeom prst="parallelogram">
              <a:avLst/>
            </a:prstGeom>
            <a:solidFill>
              <a:schemeClr val="tx2">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Parallelogram 160"/>
            <p:cNvSpPr/>
            <p:nvPr/>
          </p:nvSpPr>
          <p:spPr>
            <a:xfrm>
              <a:off x="3498231" y="3529140"/>
              <a:ext cx="414109" cy="237600"/>
            </a:xfrm>
            <a:prstGeom prst="parallelogram">
              <a:avLst/>
            </a:prstGeom>
            <a:solidFill>
              <a:schemeClr val="accent6">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Parallelogram 162"/>
            <p:cNvSpPr/>
            <p:nvPr/>
          </p:nvSpPr>
          <p:spPr>
            <a:xfrm>
              <a:off x="3421351" y="3808866"/>
              <a:ext cx="414109" cy="237600"/>
            </a:xfrm>
            <a:prstGeom prst="parallelogram">
              <a:avLst/>
            </a:prstGeom>
            <a:blipFill>
              <a:blip r:embed="rId8"/>
              <a:tile tx="0" ty="0" sx="50000" sy="50000" flip="none" algn="tl"/>
            </a:blip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67" name="Picture 8" descr="key"/>
          <p:cNvPicPr>
            <a:picLocks noChangeAspect="1" noChangeArrowheads="1"/>
          </p:cNvPicPr>
          <p:nvPr/>
        </p:nvPicPr>
        <p:blipFill>
          <a:blip r:embed="rId5">
            <a:extLst>
              <a:ext uri="{BEBA8EAE-BF5A-486C-A8C5-ECC9F3942E4B}">
                <a14:imgProps xmlns:a14="http://schemas.microsoft.com/office/drawing/2010/main">
                  <a14:imgLayer r:embed="rId6">
                    <a14:imgEffect>
                      <a14:saturation sat="182000"/>
                    </a14:imgEffect>
                  </a14:imgLayer>
                </a14:imgProps>
              </a:ext>
              <a:ext uri="{28A0092B-C50C-407E-A947-70E740481C1C}">
                <a14:useLocalDpi xmlns:a14="http://schemas.microsoft.com/office/drawing/2010/main" val="0"/>
              </a:ext>
            </a:extLst>
          </a:blip>
          <a:srcRect/>
          <a:stretch>
            <a:fillRect/>
          </a:stretch>
        </p:blipFill>
        <p:spPr bwMode="auto">
          <a:xfrm>
            <a:off x="2987824" y="3000651"/>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69" name="Straight Arrow Connector 168"/>
          <p:cNvCxnSpPr/>
          <p:nvPr/>
        </p:nvCxnSpPr>
        <p:spPr>
          <a:xfrm flipH="1">
            <a:off x="3802632" y="4985993"/>
            <a:ext cx="3204000" cy="0"/>
          </a:xfrm>
          <a:prstGeom prst="straightConnector1">
            <a:avLst/>
          </a:prstGeom>
          <a:ln w="1905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19" name="Group 18"/>
          <p:cNvGrpSpPr/>
          <p:nvPr/>
        </p:nvGrpSpPr>
        <p:grpSpPr>
          <a:xfrm>
            <a:off x="6733648" y="4516538"/>
            <a:ext cx="1047750" cy="928686"/>
            <a:chOff x="1261442" y="4804570"/>
            <a:chExt cx="1047750" cy="928686"/>
          </a:xfrm>
        </p:grpSpPr>
        <p:sp>
          <p:nvSpPr>
            <p:cNvPr id="84" name="Parallelogram 83"/>
            <p:cNvSpPr>
              <a:spLocks noChangeAspect="1"/>
            </p:cNvSpPr>
            <p:nvPr/>
          </p:nvSpPr>
          <p:spPr>
            <a:xfrm>
              <a:off x="1261442" y="4804570"/>
              <a:ext cx="1047750" cy="928686"/>
            </a:xfrm>
            <a:prstGeom prst="parallelogram">
              <a:avLst/>
            </a:prstGeom>
            <a:solidFill>
              <a:schemeClr val="bg2">
                <a:lumMod val="9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Parallelogram 77"/>
            <p:cNvSpPr>
              <a:spLocks noChangeAspect="1"/>
            </p:cNvSpPr>
            <p:nvPr/>
          </p:nvSpPr>
          <p:spPr>
            <a:xfrm>
              <a:off x="1328647" y="4855592"/>
              <a:ext cx="910697" cy="823913"/>
            </a:xfrm>
            <a:prstGeom prst="parallelogram">
              <a:avLst/>
            </a:prstGeom>
            <a:solidFill>
              <a:schemeClr val="tx2">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Parallelogram 78"/>
            <p:cNvSpPr>
              <a:spLocks/>
            </p:cNvSpPr>
            <p:nvPr/>
          </p:nvSpPr>
          <p:spPr>
            <a:xfrm>
              <a:off x="1401126" y="4906870"/>
              <a:ext cx="767960" cy="720000"/>
            </a:xfrm>
            <a:prstGeom prst="parallelogram">
              <a:avLst/>
            </a:prstGeom>
            <a:solidFill>
              <a:schemeClr val="bg2">
                <a:lumMod val="9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Parallelogram 79"/>
            <p:cNvSpPr>
              <a:spLocks noChangeAspect="1"/>
            </p:cNvSpPr>
            <p:nvPr/>
          </p:nvSpPr>
          <p:spPr>
            <a:xfrm>
              <a:off x="1470630" y="4956966"/>
              <a:ext cx="625881" cy="617961"/>
            </a:xfrm>
            <a:prstGeom prst="parallelogram">
              <a:avLst/>
            </a:prstGeom>
            <a:solidFill>
              <a:schemeClr val="tx2">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Parallelogram 81"/>
            <p:cNvSpPr/>
            <p:nvPr/>
          </p:nvSpPr>
          <p:spPr>
            <a:xfrm>
              <a:off x="1614441" y="5006930"/>
              <a:ext cx="414109" cy="237600"/>
            </a:xfrm>
            <a:prstGeom prst="parallelogram">
              <a:avLst/>
            </a:prstGeom>
            <a:solidFill>
              <a:schemeClr val="accent6">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Parallelogram 82"/>
            <p:cNvSpPr/>
            <p:nvPr/>
          </p:nvSpPr>
          <p:spPr>
            <a:xfrm>
              <a:off x="1537561" y="5286656"/>
              <a:ext cx="414109" cy="237600"/>
            </a:xfrm>
            <a:prstGeom prst="parallelogram">
              <a:avLst/>
            </a:prstGeom>
            <a:blipFill>
              <a:blip r:embed="rId8"/>
              <a:tile tx="0" ty="0" sx="50000" sy="50000" flip="none" algn="tl"/>
            </a:blip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8" name="Group 87"/>
          <p:cNvGrpSpPr/>
          <p:nvPr/>
        </p:nvGrpSpPr>
        <p:grpSpPr>
          <a:xfrm>
            <a:off x="7769444" y="4775661"/>
            <a:ext cx="445844" cy="603379"/>
            <a:chOff x="8232155" y="587661"/>
            <a:chExt cx="445844" cy="603379"/>
          </a:xfrm>
        </p:grpSpPr>
        <p:pic>
          <p:nvPicPr>
            <p:cNvPr id="89" name="Picture 8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32155" y="796517"/>
              <a:ext cx="324060" cy="394523"/>
            </a:xfrm>
            <a:prstGeom prst="rect">
              <a:avLst/>
            </a:prstGeom>
            <a:noFill/>
            <a:extLst>
              <a:ext uri="{909E8E84-426E-40DD-AFC4-6F175D3DCCD1}">
                <a14:hiddenFill xmlns:a14="http://schemas.microsoft.com/office/drawing/2010/main">
                  <a:solidFill>
                    <a:srgbClr val="FFFFFF"/>
                  </a:solidFill>
                </a14:hiddenFill>
              </a:ext>
            </a:extLst>
          </p:spPr>
        </p:pic>
        <p:pic>
          <p:nvPicPr>
            <p:cNvPr id="90" name="Picture 8" descr="key"/>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17959" y="587661"/>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91" name="TextBox 90"/>
          <p:cNvSpPr txBox="1"/>
          <p:nvPr/>
        </p:nvSpPr>
        <p:spPr>
          <a:xfrm>
            <a:off x="4509502" y="4988565"/>
            <a:ext cx="1215397"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(HTTP Response)</a:t>
            </a:r>
            <a:endParaRPr lang="en-US" sz="1000" dirty="0">
              <a:latin typeface="Arial" panose="020B0604020202020204" pitchFamily="34" charset="0"/>
              <a:cs typeface="Arial" panose="020B0604020202020204" pitchFamily="34" charset="0"/>
            </a:endParaRPr>
          </a:p>
        </p:txBody>
      </p:sp>
      <p:sp>
        <p:nvSpPr>
          <p:cNvPr id="92" name="TextBox 91"/>
          <p:cNvSpPr txBox="1"/>
          <p:nvPr/>
        </p:nvSpPr>
        <p:spPr>
          <a:xfrm>
            <a:off x="4760826" y="3234989"/>
            <a:ext cx="1074333"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(HTTPS POST)</a:t>
            </a:r>
            <a:endParaRPr lang="en-US" sz="1000" dirty="0">
              <a:latin typeface="Arial" panose="020B0604020202020204" pitchFamily="34" charset="0"/>
              <a:cs typeface="Arial" panose="020B0604020202020204" pitchFamily="34" charset="0"/>
            </a:endParaRPr>
          </a:p>
        </p:txBody>
      </p:sp>
      <p:sp>
        <p:nvSpPr>
          <p:cNvPr id="94" name="TextBox 93"/>
          <p:cNvSpPr txBox="1"/>
          <p:nvPr/>
        </p:nvSpPr>
        <p:spPr>
          <a:xfrm>
            <a:off x="4427984" y="2958697"/>
            <a:ext cx="1872208" cy="276999"/>
          </a:xfrm>
          <a:prstGeom prst="rect">
            <a:avLst/>
          </a:prstGeom>
          <a:noFill/>
        </p:spPr>
        <p:txBody>
          <a:bodyPr wrap="square" rtlCol="0">
            <a:spAutoFit/>
          </a:bodyPr>
          <a:lstStyle/>
          <a:p>
            <a:pPr algn="ctr"/>
            <a:r>
              <a:rPr lang="en-US" sz="1200" b="1" dirty="0" err="1" smtClean="0">
                <a:solidFill>
                  <a:schemeClr val="accent5">
                    <a:lumMod val="75000"/>
                  </a:schemeClr>
                </a:solidFill>
                <a:latin typeface="Arial" panose="020B0604020202020204" pitchFamily="34" charset="0"/>
                <a:cs typeface="Arial" panose="020B0604020202020204" pitchFamily="34" charset="0"/>
              </a:rPr>
              <a:t>TransactionRequest</a:t>
            </a:r>
            <a:endParaRPr lang="en-US" sz="1200" dirty="0">
              <a:solidFill>
                <a:schemeClr val="accent5">
                  <a:lumMod val="75000"/>
                </a:schemeClr>
              </a:solidFill>
              <a:latin typeface="Arial" panose="020B0604020202020204" pitchFamily="34" charset="0"/>
              <a:cs typeface="Arial" panose="020B0604020202020204" pitchFamily="34" charset="0"/>
            </a:endParaRPr>
          </a:p>
        </p:txBody>
      </p:sp>
      <p:sp>
        <p:nvSpPr>
          <p:cNvPr id="95" name="TextBox 94"/>
          <p:cNvSpPr txBox="1"/>
          <p:nvPr/>
        </p:nvSpPr>
        <p:spPr>
          <a:xfrm>
            <a:off x="7431600" y="3111975"/>
            <a:ext cx="1357455" cy="250697"/>
          </a:xfrm>
          <a:prstGeom prst="roundRect">
            <a:avLst/>
          </a:prstGeom>
          <a:noFill/>
          <a:ln>
            <a:solidFill>
              <a:schemeClr val="tx1"/>
            </a:solidFill>
            <a:prstDash val="solid"/>
          </a:ln>
        </p:spPr>
        <p:txBody>
          <a:bodyPr wrap="squar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Merchant </a:t>
            </a:r>
            <a:r>
              <a:rPr lang="en-US" sz="1000" i="1" dirty="0" smtClean="0">
                <a:latin typeface="Arial" panose="020B0604020202020204" pitchFamily="34" charset="0"/>
                <a:cs typeface="Arial" panose="020B0604020202020204" pitchFamily="34" charset="0"/>
              </a:rPr>
              <a:t>Verification</a:t>
            </a:r>
            <a:endParaRPr lang="en-US" sz="1000" b="1" dirty="0" smtClean="0">
              <a:latin typeface="Arial" panose="020B0604020202020204" pitchFamily="34" charset="0"/>
              <a:cs typeface="Arial" panose="020B0604020202020204" pitchFamily="34" charset="0"/>
            </a:endParaRPr>
          </a:p>
        </p:txBody>
      </p:sp>
      <p:sp>
        <p:nvSpPr>
          <p:cNvPr id="96" name="TextBox 95"/>
          <p:cNvSpPr txBox="1"/>
          <p:nvPr/>
        </p:nvSpPr>
        <p:spPr>
          <a:xfrm>
            <a:off x="5858078" y="4721625"/>
            <a:ext cx="389850" cy="276999"/>
          </a:xfrm>
          <a:prstGeom prst="rect">
            <a:avLst/>
          </a:prstGeom>
          <a:noFill/>
        </p:spPr>
        <p:txBody>
          <a:bodyPr wrap="none" rtlCol="0">
            <a:spAutoFit/>
          </a:bodyPr>
          <a:lstStyle/>
          <a:p>
            <a:r>
              <a:rPr lang="en-US" sz="1200" dirty="0" smtClean="0">
                <a:latin typeface="Calibri"/>
                <a:sym typeface="Wingdings"/>
              </a:rPr>
              <a:t>⑧</a:t>
            </a:r>
            <a:endParaRPr lang="en-US" sz="1200" dirty="0"/>
          </a:p>
        </p:txBody>
      </p:sp>
      <p:sp>
        <p:nvSpPr>
          <p:cNvPr id="97" name="TextBox 96"/>
          <p:cNvSpPr txBox="1"/>
          <p:nvPr/>
        </p:nvSpPr>
        <p:spPr>
          <a:xfrm>
            <a:off x="4635608" y="5373216"/>
            <a:ext cx="389850" cy="276999"/>
          </a:xfrm>
          <a:prstGeom prst="rect">
            <a:avLst/>
          </a:prstGeom>
          <a:noFill/>
        </p:spPr>
        <p:txBody>
          <a:bodyPr wrap="none" rtlCol="0">
            <a:spAutoFit/>
          </a:bodyPr>
          <a:lstStyle/>
          <a:p>
            <a:r>
              <a:rPr lang="en-US" sz="1200" dirty="0" smtClean="0">
                <a:latin typeface="Calibri"/>
                <a:sym typeface="Wingdings"/>
              </a:rPr>
              <a:t>⑨</a:t>
            </a:r>
            <a:endParaRPr lang="en-US" sz="1200" dirty="0"/>
          </a:p>
        </p:txBody>
      </p:sp>
      <p:sp>
        <p:nvSpPr>
          <p:cNvPr id="98" name="TextBox 97"/>
          <p:cNvSpPr txBox="1"/>
          <p:nvPr/>
        </p:nvSpPr>
        <p:spPr>
          <a:xfrm>
            <a:off x="4213142" y="4709817"/>
            <a:ext cx="1782411" cy="276999"/>
          </a:xfrm>
          <a:prstGeom prst="rect">
            <a:avLst/>
          </a:prstGeom>
          <a:noFill/>
        </p:spPr>
        <p:txBody>
          <a:bodyPr wrap="none" rtlCol="0">
            <a:spAutoFit/>
          </a:bodyPr>
          <a:lstStyle/>
          <a:p>
            <a:pPr algn="ctr"/>
            <a:r>
              <a:rPr lang="en-US" sz="1200" b="1" dirty="0" err="1" smtClean="0">
                <a:solidFill>
                  <a:schemeClr val="accent5">
                    <a:lumMod val="75000"/>
                  </a:schemeClr>
                </a:solidFill>
                <a:latin typeface="Arial" panose="020B0604020202020204" pitchFamily="34" charset="0"/>
                <a:cs typeface="Arial" panose="020B0604020202020204" pitchFamily="34" charset="0"/>
              </a:rPr>
              <a:t>TransactionResponse</a:t>
            </a:r>
            <a:endParaRPr lang="en-US" sz="1200" dirty="0">
              <a:solidFill>
                <a:schemeClr val="accent5">
                  <a:lumMod val="75000"/>
                </a:schemeClr>
              </a:solidFill>
              <a:latin typeface="Arial" panose="020B0604020202020204" pitchFamily="34" charset="0"/>
              <a:cs typeface="Arial" panose="020B0604020202020204" pitchFamily="34" charset="0"/>
            </a:endParaRPr>
          </a:p>
        </p:txBody>
      </p:sp>
      <p:sp>
        <p:nvSpPr>
          <p:cNvPr id="93" name="TextBox 92"/>
          <p:cNvSpPr txBox="1"/>
          <p:nvPr/>
        </p:nvSpPr>
        <p:spPr>
          <a:xfrm>
            <a:off x="2306849" y="2942416"/>
            <a:ext cx="729687" cy="400110"/>
          </a:xfrm>
          <a:prstGeom prst="rect">
            <a:avLst/>
          </a:prstGeom>
          <a:noFill/>
        </p:spPr>
        <p:txBody>
          <a:bodyPr wrap="none" rtlCol="0">
            <a:spAutoFit/>
          </a:bodyPr>
          <a:lstStyle/>
          <a:p>
            <a:pPr algn="ctr"/>
            <a:r>
              <a:rPr lang="en-US" sz="1000" dirty="0" smtClean="0">
                <a:latin typeface="Arial" panose="020B0604020202020204" pitchFamily="34" charset="0"/>
                <a:cs typeface="Arial" panose="020B0604020202020204" pitchFamily="34" charset="0"/>
              </a:rPr>
              <a:t>Request</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Signature</a:t>
            </a:r>
            <a:endParaRPr lang="en-US" sz="1000" dirty="0">
              <a:latin typeface="Arial" panose="020B0604020202020204" pitchFamily="34" charset="0"/>
              <a:cs typeface="Arial" panose="020B0604020202020204" pitchFamily="34" charset="0"/>
            </a:endParaRPr>
          </a:p>
        </p:txBody>
      </p:sp>
      <p:cxnSp>
        <p:nvCxnSpPr>
          <p:cNvPr id="104" name="Straight Arrow Connector 103"/>
          <p:cNvCxnSpPr/>
          <p:nvPr/>
        </p:nvCxnSpPr>
        <p:spPr>
          <a:xfrm flipH="1">
            <a:off x="3799113" y="2364088"/>
            <a:ext cx="3384000" cy="0"/>
          </a:xfrm>
          <a:prstGeom prst="straightConnector1">
            <a:avLst/>
          </a:prstGeom>
          <a:ln w="1905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21" name="Group 20"/>
          <p:cNvGrpSpPr/>
          <p:nvPr/>
        </p:nvGrpSpPr>
        <p:grpSpPr>
          <a:xfrm>
            <a:off x="6937856" y="1988840"/>
            <a:ext cx="767960" cy="720000"/>
            <a:chOff x="7188983" y="4891072"/>
            <a:chExt cx="767960" cy="720000"/>
          </a:xfrm>
          <a:effectLst>
            <a:outerShdw blurRad="50800" dist="38100" dir="2700000" algn="tl" rotWithShape="0">
              <a:prstClr val="black">
                <a:alpha val="40000"/>
              </a:prstClr>
            </a:outerShdw>
          </a:effectLst>
        </p:grpSpPr>
        <p:sp>
          <p:nvSpPr>
            <p:cNvPr id="162" name="Parallelogram 161"/>
            <p:cNvSpPr>
              <a:spLocks/>
            </p:cNvSpPr>
            <p:nvPr/>
          </p:nvSpPr>
          <p:spPr>
            <a:xfrm>
              <a:off x="7188983" y="4891072"/>
              <a:ext cx="767960" cy="720000"/>
            </a:xfrm>
            <a:prstGeom prst="parallelogram">
              <a:avLst/>
            </a:prstGeom>
            <a:solidFill>
              <a:schemeClr val="bg2">
                <a:lumMod val="90000"/>
              </a:schemeClr>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2" name="Group 121"/>
            <p:cNvGrpSpPr/>
            <p:nvPr/>
          </p:nvGrpSpPr>
          <p:grpSpPr>
            <a:xfrm>
              <a:off x="7258487" y="4941168"/>
              <a:ext cx="625881" cy="617961"/>
              <a:chOff x="2634052" y="3711514"/>
              <a:chExt cx="625881" cy="617961"/>
            </a:xfrm>
          </p:grpSpPr>
          <p:sp>
            <p:nvSpPr>
              <p:cNvPr id="124" name="Parallelogram 123"/>
              <p:cNvSpPr>
                <a:spLocks noChangeAspect="1"/>
              </p:cNvSpPr>
              <p:nvPr/>
            </p:nvSpPr>
            <p:spPr>
              <a:xfrm>
                <a:off x="2634052" y="3711514"/>
                <a:ext cx="625881" cy="617961"/>
              </a:xfrm>
              <a:prstGeom prst="parallelogram">
                <a:avLst/>
              </a:prstGeom>
              <a:solidFill>
                <a:schemeClr val="tx2">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Parallelogram 124"/>
              <p:cNvSpPr/>
              <p:nvPr/>
            </p:nvSpPr>
            <p:spPr>
              <a:xfrm>
                <a:off x="2777863" y="3761478"/>
                <a:ext cx="414109" cy="237600"/>
              </a:xfrm>
              <a:prstGeom prst="parallelogram">
                <a:avLst/>
              </a:prstGeom>
              <a:solidFill>
                <a:schemeClr val="accent6">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Parallelogram 126"/>
              <p:cNvSpPr/>
              <p:nvPr/>
            </p:nvSpPr>
            <p:spPr>
              <a:xfrm>
                <a:off x="2700983" y="4041204"/>
                <a:ext cx="414109" cy="237600"/>
              </a:xfrm>
              <a:prstGeom prst="parallelogram">
                <a:avLst/>
              </a:prstGeom>
              <a:blipFill>
                <a:blip r:embed="rId8"/>
                <a:tile tx="0" ty="0" sx="50000" sy="50000" flip="none" algn="tl"/>
              </a:blip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106" name="TextBox 105"/>
          <p:cNvSpPr txBox="1"/>
          <p:nvPr/>
        </p:nvSpPr>
        <p:spPr>
          <a:xfrm>
            <a:off x="4330162" y="3861048"/>
            <a:ext cx="1754006"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Existing Payment Rails</a:t>
            </a:r>
            <a:endParaRPr lang="en-US" sz="1200" dirty="0">
              <a:latin typeface="Arial" panose="020B0604020202020204" pitchFamily="34" charset="0"/>
              <a:cs typeface="Arial" panose="020B0604020202020204" pitchFamily="34" charset="0"/>
            </a:endParaRPr>
          </a:p>
        </p:txBody>
      </p:sp>
      <p:sp>
        <p:nvSpPr>
          <p:cNvPr id="107" name="TextBox 106"/>
          <p:cNvSpPr txBox="1"/>
          <p:nvPr/>
        </p:nvSpPr>
        <p:spPr>
          <a:xfrm>
            <a:off x="4258154" y="4182833"/>
            <a:ext cx="1654620"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a:t>
            </a:r>
            <a:r>
              <a:rPr lang="en-US" sz="1000" dirty="0" smtClean="0">
                <a:latin typeface="Arial" panose="020B0604020202020204" pitchFamily="34" charset="0"/>
                <a:cs typeface="Arial" panose="020B0604020202020204" pitchFamily="34" charset="0"/>
              </a:rPr>
              <a:t>Bank-to-Bank Payments)</a:t>
            </a:r>
            <a:endParaRPr lang="en-US" sz="1000" dirty="0">
              <a:latin typeface="Arial" panose="020B0604020202020204" pitchFamily="34" charset="0"/>
              <a:cs typeface="Arial" panose="020B0604020202020204" pitchFamily="34" charset="0"/>
            </a:endParaRPr>
          </a:p>
        </p:txBody>
      </p:sp>
      <p:sp>
        <p:nvSpPr>
          <p:cNvPr id="108" name="Left-Right Arrow 107"/>
          <p:cNvSpPr/>
          <p:nvPr/>
        </p:nvSpPr>
        <p:spPr>
          <a:xfrm>
            <a:off x="749896" y="4082752"/>
            <a:ext cx="6544800" cy="167605"/>
          </a:xfrm>
          <a:prstGeom prst="leftRightArrow">
            <a:avLst>
              <a:gd name="adj1" fmla="val 38635"/>
              <a:gd name="adj2" fmla="val 59314"/>
            </a:avLst>
          </a:prstGeom>
          <a:solidFill>
            <a:srgbClr val="F9F261"/>
          </a:solidFill>
          <a:ln w="9525">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9" name="Straight Connector 108"/>
          <p:cNvCxnSpPr/>
          <p:nvPr/>
        </p:nvCxnSpPr>
        <p:spPr>
          <a:xfrm>
            <a:off x="719093" y="3348000"/>
            <a:ext cx="0" cy="1656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110" name="TextBox 109"/>
          <p:cNvSpPr txBox="1"/>
          <p:nvPr/>
        </p:nvSpPr>
        <p:spPr>
          <a:xfrm>
            <a:off x="114640" y="2605200"/>
            <a:ext cx="1217000"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Merchant Bank</a:t>
            </a:r>
            <a:endParaRPr lang="en-US" sz="1200" dirty="0">
              <a:latin typeface="Arial" panose="020B0604020202020204" pitchFamily="34" charset="0"/>
              <a:cs typeface="Arial" panose="020B0604020202020204" pitchFamily="34" charset="0"/>
            </a:endParaRPr>
          </a:p>
        </p:txBody>
      </p:sp>
      <p:pic>
        <p:nvPicPr>
          <p:cNvPr id="99" name="Picture 6" descr="C:\Users\Anders\AppData\Local\Microsoft\Windows\INetCache\IE\10FYNQXY\Crystal_Clear_kdm_user_female[1].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724128" y="499177"/>
            <a:ext cx="459335" cy="459335"/>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grpSp>
        <p:nvGrpSpPr>
          <p:cNvPr id="105" name="Group 104"/>
          <p:cNvGrpSpPr/>
          <p:nvPr/>
        </p:nvGrpSpPr>
        <p:grpSpPr>
          <a:xfrm>
            <a:off x="3491880" y="524071"/>
            <a:ext cx="557162" cy="447881"/>
            <a:chOff x="3321759" y="524071"/>
            <a:chExt cx="557162" cy="447881"/>
          </a:xfrm>
        </p:grpSpPr>
        <p:grpSp>
          <p:nvGrpSpPr>
            <p:cNvPr id="119" name="Group 118"/>
            <p:cNvGrpSpPr/>
            <p:nvPr/>
          </p:nvGrpSpPr>
          <p:grpSpPr>
            <a:xfrm>
              <a:off x="3351221" y="692783"/>
              <a:ext cx="510782" cy="279169"/>
              <a:chOff x="1397693" y="2654334"/>
              <a:chExt cx="510782" cy="279169"/>
            </a:xfrm>
            <a:effectLst>
              <a:outerShdw blurRad="50800" dist="38100" dir="2700000" algn="tl" rotWithShape="0">
                <a:prstClr val="black">
                  <a:alpha val="40000"/>
                </a:prstClr>
              </a:outerShdw>
            </a:effectLst>
          </p:grpSpPr>
          <p:sp>
            <p:nvSpPr>
              <p:cNvPr id="153" name="Rectangle 152"/>
              <p:cNvSpPr/>
              <p:nvPr/>
            </p:nvSpPr>
            <p:spPr>
              <a:xfrm>
                <a:off x="1441019" y="2654334"/>
                <a:ext cx="426379" cy="261961"/>
              </a:xfrm>
              <a:prstGeom prst="rect">
                <a:avLst/>
              </a:prstGeom>
              <a:gradFill>
                <a:gsLst>
                  <a:gs pos="625">
                    <a:srgbClr val="E6E6E6"/>
                  </a:gs>
                  <a:gs pos="49000">
                    <a:schemeClr val="bg1"/>
                  </a:gs>
                  <a:gs pos="100000">
                    <a:schemeClr val="bg1">
                      <a:lumMod val="95000"/>
                    </a:schemeClr>
                  </a:gs>
                  <a:gs pos="100000">
                    <a:srgbClr val="E6E6E6"/>
                  </a:gs>
                </a:gsLst>
                <a:lin ang="2700000" scaled="0"/>
              </a:gradFill>
              <a:ln w="6350">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Rectangle 155"/>
              <p:cNvSpPr/>
              <p:nvPr/>
            </p:nvSpPr>
            <p:spPr>
              <a:xfrm>
                <a:off x="1475921" y="2730705"/>
                <a:ext cx="92836" cy="195722"/>
              </a:xfrm>
              <a:prstGeom prst="rect">
                <a:avLst/>
              </a:prstGeom>
              <a:solidFill>
                <a:schemeClr val="accent3">
                  <a:lumMod val="20000"/>
                  <a:lumOff val="80000"/>
                </a:schemeClr>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Rectangle 157"/>
              <p:cNvSpPr/>
              <p:nvPr/>
            </p:nvSpPr>
            <p:spPr>
              <a:xfrm rot="5400000" flipH="1">
                <a:off x="1651193" y="2695673"/>
                <a:ext cx="136911" cy="206976"/>
              </a:xfrm>
              <a:prstGeom prst="rect">
                <a:avLst/>
              </a:prstGeom>
              <a:solidFill>
                <a:schemeClr val="accent1">
                  <a:lumMod val="20000"/>
                  <a:lumOff val="80000"/>
                </a:schemeClr>
              </a:solidFill>
              <a:ln w="158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9" name="Straight Connector 158"/>
              <p:cNvCxnSpPr>
                <a:stCxn id="156" idx="3"/>
                <a:endCxn id="156" idx="3"/>
              </p:cNvCxnSpPr>
              <p:nvPr/>
            </p:nvCxnSpPr>
            <p:spPr>
              <a:xfrm>
                <a:off x="1568757" y="2828566"/>
                <a:ext cx="0" cy="0"/>
              </a:xfrm>
              <a:prstGeom prst="line">
                <a:avLst/>
              </a:prstGeom>
            </p:spPr>
            <p:style>
              <a:lnRef idx="1">
                <a:schemeClr val="accent1"/>
              </a:lnRef>
              <a:fillRef idx="0">
                <a:schemeClr val="accent1"/>
              </a:fillRef>
              <a:effectRef idx="0">
                <a:schemeClr val="accent1"/>
              </a:effectRef>
              <a:fontRef idx="minor">
                <a:schemeClr val="tx1"/>
              </a:fontRef>
            </p:style>
          </p:cxnSp>
          <p:sp>
            <p:nvSpPr>
              <p:cNvPr id="160" name="Rectangle 159"/>
              <p:cNvSpPr/>
              <p:nvPr/>
            </p:nvSpPr>
            <p:spPr>
              <a:xfrm>
                <a:off x="1397693" y="2915503"/>
                <a:ext cx="510782" cy="18000"/>
              </a:xfrm>
              <a:prstGeom prst="rect">
                <a:avLst/>
              </a:prstGeom>
              <a:solidFill>
                <a:srgbClr val="FDFAC7"/>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0" name="Group 119"/>
            <p:cNvGrpSpPr/>
            <p:nvPr/>
          </p:nvGrpSpPr>
          <p:grpSpPr>
            <a:xfrm>
              <a:off x="3321759" y="524071"/>
              <a:ext cx="557162" cy="182081"/>
              <a:chOff x="1727752" y="1773016"/>
              <a:chExt cx="5562290" cy="2016024"/>
            </a:xfrm>
            <a:effectLst>
              <a:outerShdw blurRad="50800" dist="38100" dir="2700000" algn="tl" rotWithShape="0">
                <a:prstClr val="black">
                  <a:alpha val="40000"/>
                </a:prstClr>
              </a:outerShdw>
            </a:effectLst>
          </p:grpSpPr>
          <p:sp>
            <p:nvSpPr>
              <p:cNvPr id="121" name="Oval 120"/>
              <p:cNvSpPr/>
              <p:nvPr/>
            </p:nvSpPr>
            <p:spPr>
              <a:xfrm>
                <a:off x="1727752" y="3429000"/>
                <a:ext cx="612000" cy="360040"/>
              </a:xfrm>
              <a:prstGeom prst="ellips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Oval 122"/>
              <p:cNvSpPr/>
              <p:nvPr/>
            </p:nvSpPr>
            <p:spPr>
              <a:xfrm>
                <a:off x="2965324" y="3429000"/>
                <a:ext cx="612000" cy="360040"/>
              </a:xfrm>
              <a:prstGeom prst="ellips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Oval 125"/>
              <p:cNvSpPr/>
              <p:nvPr/>
            </p:nvSpPr>
            <p:spPr>
              <a:xfrm>
                <a:off x="4202896" y="3429000"/>
                <a:ext cx="612000" cy="360040"/>
              </a:xfrm>
              <a:prstGeom prst="ellips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Oval 127"/>
              <p:cNvSpPr/>
              <p:nvPr/>
            </p:nvSpPr>
            <p:spPr>
              <a:xfrm>
                <a:off x="5440468" y="3429000"/>
                <a:ext cx="612000" cy="360040"/>
              </a:xfrm>
              <a:prstGeom prst="ellips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Oval 128"/>
              <p:cNvSpPr/>
              <p:nvPr/>
            </p:nvSpPr>
            <p:spPr>
              <a:xfrm>
                <a:off x="6678042" y="3429000"/>
                <a:ext cx="612000" cy="360040"/>
              </a:xfrm>
              <a:prstGeom prst="ellips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Oval 129"/>
              <p:cNvSpPr/>
              <p:nvPr/>
            </p:nvSpPr>
            <p:spPr>
              <a:xfrm>
                <a:off x="2346538" y="3429000"/>
                <a:ext cx="612000" cy="360040"/>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Oval 131"/>
              <p:cNvSpPr/>
              <p:nvPr/>
            </p:nvSpPr>
            <p:spPr>
              <a:xfrm>
                <a:off x="3584110" y="3429000"/>
                <a:ext cx="612000" cy="360040"/>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Oval 133"/>
              <p:cNvSpPr/>
              <p:nvPr/>
            </p:nvSpPr>
            <p:spPr>
              <a:xfrm>
                <a:off x="4821682" y="3429000"/>
                <a:ext cx="612000" cy="360040"/>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Oval 134"/>
              <p:cNvSpPr/>
              <p:nvPr/>
            </p:nvSpPr>
            <p:spPr>
              <a:xfrm>
                <a:off x="6059254" y="3429000"/>
                <a:ext cx="612000" cy="360040"/>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Right Triangle 135"/>
              <p:cNvSpPr/>
              <p:nvPr/>
            </p:nvSpPr>
            <p:spPr>
              <a:xfrm flipH="1">
                <a:off x="1727752" y="1773016"/>
                <a:ext cx="612000" cy="1800000"/>
              </a:xfrm>
              <a:prstGeom prst="rtTriangl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Rectangle 136"/>
              <p:cNvSpPr/>
              <p:nvPr/>
            </p:nvSpPr>
            <p:spPr>
              <a:xfrm>
                <a:off x="2965324" y="1773016"/>
                <a:ext cx="612000" cy="1800000"/>
              </a:xfrm>
              <a:prstGeom prst="rect">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Rectangle 137"/>
              <p:cNvSpPr/>
              <p:nvPr/>
            </p:nvSpPr>
            <p:spPr>
              <a:xfrm>
                <a:off x="4202896" y="1773016"/>
                <a:ext cx="612000" cy="1800000"/>
              </a:xfrm>
              <a:prstGeom prst="rect">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Rectangle 138"/>
              <p:cNvSpPr/>
              <p:nvPr/>
            </p:nvSpPr>
            <p:spPr>
              <a:xfrm>
                <a:off x="5440468" y="1773016"/>
                <a:ext cx="612000" cy="1800000"/>
              </a:xfrm>
              <a:prstGeom prst="rect">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Right Triangle 141"/>
              <p:cNvSpPr/>
              <p:nvPr/>
            </p:nvSpPr>
            <p:spPr>
              <a:xfrm>
                <a:off x="6678042" y="1773016"/>
                <a:ext cx="612000" cy="1800000"/>
              </a:xfrm>
              <a:prstGeom prst="rtTriangl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Rectangle 147"/>
              <p:cNvSpPr/>
              <p:nvPr/>
            </p:nvSpPr>
            <p:spPr>
              <a:xfrm>
                <a:off x="2346538" y="1773016"/>
                <a:ext cx="612000" cy="1800000"/>
              </a:xfrm>
              <a:prstGeom prst="rect">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Rectangle 149"/>
              <p:cNvSpPr/>
              <p:nvPr/>
            </p:nvSpPr>
            <p:spPr>
              <a:xfrm>
                <a:off x="3584110" y="1773016"/>
                <a:ext cx="612000" cy="1800000"/>
              </a:xfrm>
              <a:prstGeom prst="rect">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Rectangle 150"/>
              <p:cNvSpPr/>
              <p:nvPr/>
            </p:nvSpPr>
            <p:spPr>
              <a:xfrm>
                <a:off x="4821682" y="1773016"/>
                <a:ext cx="612000" cy="1800000"/>
              </a:xfrm>
              <a:prstGeom prst="rect">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Rectangle 151"/>
              <p:cNvSpPr/>
              <p:nvPr/>
            </p:nvSpPr>
            <p:spPr>
              <a:xfrm>
                <a:off x="6059254" y="1773016"/>
                <a:ext cx="612000" cy="1800000"/>
              </a:xfrm>
              <a:prstGeom prst="rect">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pic>
        <p:nvPicPr>
          <p:cNvPr id="164" name="Picture 163"/>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965850" y="494258"/>
            <a:ext cx="744996" cy="552793"/>
          </a:xfrm>
          <a:prstGeom prst="rect">
            <a:avLst/>
          </a:prstGeom>
          <a:effectLst>
            <a:outerShdw blurRad="50800" dist="38100" dir="2700000" algn="tl" rotWithShape="0">
              <a:prstClr val="black">
                <a:alpha val="40000"/>
              </a:prstClr>
            </a:outerShdw>
          </a:effectLst>
        </p:spPr>
      </p:pic>
      <p:pic>
        <p:nvPicPr>
          <p:cNvPr id="168" name="Picture 167"/>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368956" y="2907358"/>
            <a:ext cx="744996" cy="552793"/>
          </a:xfrm>
          <a:prstGeom prst="rect">
            <a:avLst/>
          </a:prstGeom>
          <a:effectLst>
            <a:outerShdw blurRad="50800" dist="38100" dir="2700000" algn="tl" rotWithShape="0">
              <a:prstClr val="black">
                <a:alpha val="40000"/>
              </a:prstClr>
            </a:outerShdw>
          </a:effectLst>
        </p:spPr>
      </p:pic>
      <p:sp>
        <p:nvSpPr>
          <p:cNvPr id="111" name="TextBox 110"/>
          <p:cNvSpPr txBox="1"/>
          <p:nvPr/>
        </p:nvSpPr>
        <p:spPr>
          <a:xfrm>
            <a:off x="8100392" y="2013651"/>
            <a:ext cx="928460" cy="400110"/>
          </a:xfrm>
          <a:prstGeom prst="rect">
            <a:avLst/>
          </a:prstGeom>
          <a:noFill/>
        </p:spPr>
        <p:txBody>
          <a:bodyPr wrap="none" rtlCol="0">
            <a:spAutoFit/>
          </a:bodyPr>
          <a:lstStyle/>
          <a:p>
            <a:pPr algn="ctr"/>
            <a:r>
              <a:rPr lang="en-US" sz="1000" dirty="0" smtClean="0">
                <a:latin typeface="Arial" panose="020B0604020202020204" pitchFamily="34" charset="0"/>
                <a:cs typeface="Arial" panose="020B0604020202020204" pitchFamily="34" charset="0"/>
              </a:rPr>
              <a:t>Authorization</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Signature</a:t>
            </a:r>
            <a:endParaRPr lang="en-US" sz="1000" dirty="0">
              <a:latin typeface="Arial" panose="020B0604020202020204" pitchFamily="34" charset="0"/>
              <a:cs typeface="Arial" panose="020B0604020202020204" pitchFamily="34" charset="0"/>
            </a:endParaRPr>
          </a:p>
        </p:txBody>
      </p:sp>
      <p:sp>
        <p:nvSpPr>
          <p:cNvPr id="112" name="TextBox 111"/>
          <p:cNvSpPr txBox="1"/>
          <p:nvPr/>
        </p:nvSpPr>
        <p:spPr>
          <a:xfrm>
            <a:off x="8102212" y="4733786"/>
            <a:ext cx="928460" cy="400110"/>
          </a:xfrm>
          <a:prstGeom prst="rect">
            <a:avLst/>
          </a:prstGeom>
          <a:noFill/>
        </p:spPr>
        <p:txBody>
          <a:bodyPr wrap="none" rtlCol="0">
            <a:spAutoFit/>
          </a:bodyPr>
          <a:lstStyle/>
          <a:p>
            <a:pPr algn="ctr"/>
            <a:r>
              <a:rPr lang="en-US" sz="1000" dirty="0" smtClean="0">
                <a:latin typeface="Arial" panose="020B0604020202020204" pitchFamily="34" charset="0"/>
                <a:cs typeface="Arial" panose="020B0604020202020204" pitchFamily="34" charset="0"/>
              </a:rPr>
              <a:t>Authorization</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Signature</a:t>
            </a:r>
            <a:endParaRPr lang="en-US" sz="1000" dirty="0">
              <a:latin typeface="Arial" panose="020B0604020202020204" pitchFamily="34" charset="0"/>
              <a:cs typeface="Arial" panose="020B0604020202020204" pitchFamily="34" charset="0"/>
            </a:endParaRPr>
          </a:p>
        </p:txBody>
      </p:sp>
      <p:sp>
        <p:nvSpPr>
          <p:cNvPr id="113" name="TextBox 112"/>
          <p:cNvSpPr txBox="1"/>
          <p:nvPr/>
        </p:nvSpPr>
        <p:spPr>
          <a:xfrm>
            <a:off x="4450768" y="5643776"/>
            <a:ext cx="1417376"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(Scenario dependent)</a:t>
            </a:r>
            <a:endParaRPr lang="en-US" sz="1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0044441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95536" y="764704"/>
            <a:ext cx="7992888" cy="1631216"/>
          </a:xfrm>
          <a:prstGeom prst="rect">
            <a:avLst/>
          </a:prstGeom>
        </p:spPr>
        <p:txBody>
          <a:bodyPr wrap="square">
            <a:spAutoFit/>
          </a:bodyPr>
          <a:lstStyle/>
          <a:p>
            <a:pPr latinLnBrk="1"/>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606060"/>
                </a:solidFill>
                <a:latin typeface="Verdana"/>
              </a:rPr>
              <a:t>@context</a:t>
            </a:r>
            <a:r>
              <a:rPr lang="en-US" sz="1000" dirty="0">
                <a:solidFill>
                  <a:srgbClr val="000000"/>
                </a:solidFill>
                <a:latin typeface="Verdana"/>
              </a:rPr>
              <a:t>": "</a:t>
            </a:r>
            <a:r>
              <a:rPr lang="en-US" sz="1000" dirty="0">
                <a:solidFill>
                  <a:srgbClr val="0000C0"/>
                </a:solidFill>
                <a:latin typeface="Verdana"/>
              </a:rPr>
              <a:t>https://webpki.github.io/</a:t>
            </a:r>
            <a:r>
              <a:rPr lang="en-US" sz="1000" dirty="0" err="1">
                <a:solidFill>
                  <a:srgbClr val="0000C0"/>
                </a:solidFill>
                <a:latin typeface="Verdana"/>
              </a:rPr>
              <a:t>saturn</a:t>
            </a:r>
            <a:r>
              <a:rPr lang="en-US" sz="1000" dirty="0">
                <a:solidFill>
                  <a:srgbClr val="0000C0"/>
                </a:solidFill>
                <a:latin typeface="Verdana"/>
              </a:rPr>
              <a:t>/v3</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606060"/>
                </a:solidFill>
                <a:latin typeface="Verdana"/>
              </a:rPr>
              <a:t>@qualifier</a:t>
            </a:r>
            <a:r>
              <a:rPr lang="en-US" sz="1000" dirty="0">
                <a:solidFill>
                  <a:srgbClr val="000000"/>
                </a:solidFill>
                <a:latin typeface="Verdana"/>
              </a:rPr>
              <a:t>": "</a:t>
            </a:r>
            <a:r>
              <a:rPr lang="en-US" sz="1000" dirty="0" err="1">
                <a:solidFill>
                  <a:srgbClr val="0000C0"/>
                </a:solidFill>
                <a:latin typeface="Verdana"/>
              </a:rPr>
              <a:t>ProviderUserResponse</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encryptedMessage</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algorithm</a:t>
            </a:r>
            <a:r>
              <a:rPr lang="en-US" sz="1000" dirty="0">
                <a:solidFill>
                  <a:srgbClr val="000000"/>
                </a:solidFill>
                <a:latin typeface="Verdana"/>
              </a:rPr>
              <a:t>": "</a:t>
            </a:r>
            <a:r>
              <a:rPr lang="en-US" sz="1000" dirty="0">
                <a:solidFill>
                  <a:srgbClr val="0000C0"/>
                </a:solidFill>
                <a:latin typeface="Verdana"/>
              </a:rPr>
              <a:t>A256GCM</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iv</a:t>
            </a:r>
            <a:r>
              <a:rPr lang="en-US" sz="1000" dirty="0">
                <a:solidFill>
                  <a:srgbClr val="000000"/>
                </a:solidFill>
                <a:latin typeface="Verdana"/>
              </a:rPr>
              <a:t>": "</a:t>
            </a:r>
            <a:r>
              <a:rPr lang="en-US" sz="1000" dirty="0">
                <a:solidFill>
                  <a:srgbClr val="0000C0"/>
                </a:solidFill>
                <a:latin typeface="Verdana"/>
              </a:rPr>
              <a:t>_K4Sgt5y1uKhwiSi</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tag</a:t>
            </a:r>
            <a:r>
              <a:rPr lang="en-US" sz="1000" dirty="0">
                <a:solidFill>
                  <a:srgbClr val="000000"/>
                </a:solidFill>
                <a:latin typeface="Verdana"/>
              </a:rPr>
              <a:t>": "</a:t>
            </a:r>
            <a:r>
              <a:rPr lang="en-US" sz="1000" dirty="0">
                <a:solidFill>
                  <a:srgbClr val="0000C0"/>
                </a:solidFill>
                <a:latin typeface="Verdana"/>
              </a:rPr>
              <a:t>Xmqyx5XZWmxSFfypag-y_A</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cipherText</a:t>
            </a:r>
            <a:r>
              <a:rPr lang="en-US" sz="1000" dirty="0">
                <a:solidFill>
                  <a:srgbClr val="000000"/>
                </a:solidFill>
                <a:latin typeface="Verdana"/>
              </a:rPr>
              <a:t>": "</a:t>
            </a:r>
            <a:r>
              <a:rPr lang="en-US" sz="1000" dirty="0">
                <a:solidFill>
                  <a:srgbClr val="0000C0"/>
                </a:solidFill>
                <a:latin typeface="Verdana"/>
              </a:rPr>
              <a:t>qXIsLsZ-zIxVllV920dpxPmTOwGRghU_....fsxbw1LX61Tu6GbsSw1gXEcwkW8S4fOQ</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a:t>
            </a:r>
          </a:p>
        </p:txBody>
      </p:sp>
      <p:sp>
        <p:nvSpPr>
          <p:cNvPr id="8" name="TextBox 7"/>
          <p:cNvSpPr txBox="1"/>
          <p:nvPr/>
        </p:nvSpPr>
        <p:spPr>
          <a:xfrm>
            <a:off x="1475656" y="260648"/>
            <a:ext cx="6034876" cy="338554"/>
          </a:xfrm>
          <a:prstGeom prst="rect">
            <a:avLst/>
          </a:prstGeom>
          <a:noFill/>
        </p:spPr>
        <p:txBody>
          <a:bodyPr wrap="square" rtlCol="0">
            <a:spAutoFit/>
          </a:bodyPr>
          <a:lstStyle/>
          <a:p>
            <a:pPr algn="ctr"/>
            <a:r>
              <a:rPr lang="en-US" sz="1600" dirty="0" smtClean="0">
                <a:latin typeface="Arial" panose="020B0604020202020204" pitchFamily="34" charset="0"/>
                <a:cs typeface="Arial" panose="020B0604020202020204" pitchFamily="34" charset="0"/>
                <a:sym typeface="Wingdings"/>
              </a:rPr>
              <a:t>Private Messaging and Risk Based Authentication</a:t>
            </a:r>
            <a:endParaRPr lang="en-US" sz="1600" dirty="0">
              <a:latin typeface="Arial" panose="020B0604020202020204" pitchFamily="34" charset="0"/>
              <a:cs typeface="Arial" panose="020B0604020202020204" pitchFamily="34" charset="0"/>
            </a:endParaRPr>
          </a:p>
        </p:txBody>
      </p:sp>
      <p:sp>
        <p:nvSpPr>
          <p:cNvPr id="9" name="TextBox 8"/>
          <p:cNvSpPr txBox="1"/>
          <p:nvPr/>
        </p:nvSpPr>
        <p:spPr>
          <a:xfrm>
            <a:off x="683568" y="5069166"/>
            <a:ext cx="7727776" cy="1528186"/>
          </a:xfrm>
          <a:prstGeom prst="roundRect">
            <a:avLst>
              <a:gd name="adj" fmla="val 9272"/>
            </a:avLst>
          </a:prstGeom>
          <a:solidFill>
            <a:schemeClr val="bg1">
              <a:lumMod val="95000"/>
            </a:schemeClr>
          </a:solidFill>
          <a:ln>
            <a:solidFill>
              <a:schemeClr val="tx1"/>
            </a:solidFill>
            <a:prstDash val="solid"/>
          </a:ln>
        </p:spPr>
        <p:txBody>
          <a:bodyPr wrap="squar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Occasionally a User Bank needs to inform the user of something related to an </a:t>
            </a:r>
            <a:r>
              <a:rPr lang="en-US" sz="1000" dirty="0" err="1" smtClean="0">
                <a:latin typeface="Arial" panose="020B0604020202020204" pitchFamily="34" charset="0"/>
                <a:cs typeface="Arial" panose="020B0604020202020204" pitchFamily="34" charset="0"/>
                <a:hlinkClick r:id="rId2" action="ppaction://hlinksldjump"/>
              </a:rPr>
              <a:t>AuthorizationRequest</a:t>
            </a:r>
            <a:r>
              <a:rPr lang="en-US" sz="1000" dirty="0" smtClean="0">
                <a:latin typeface="Arial" panose="020B0604020202020204" pitchFamily="34" charset="0"/>
                <a:cs typeface="Arial" panose="020B0604020202020204" pitchFamily="34" charset="0"/>
              </a:rPr>
              <a:t> like </a:t>
            </a:r>
            <a:r>
              <a:rPr lang="en-US" sz="1000" dirty="0">
                <a:latin typeface="Arial" panose="020B0604020202020204" pitchFamily="34" charset="0"/>
                <a:cs typeface="Arial" panose="020B0604020202020204" pitchFamily="34" charset="0"/>
              </a:rPr>
              <a:t>an </a:t>
            </a:r>
            <a:r>
              <a:rPr lang="en-US" sz="1000" dirty="0" smtClean="0">
                <a:latin typeface="Arial" panose="020B0604020202020204" pitchFamily="34" charset="0"/>
                <a:cs typeface="Arial" panose="020B0604020202020204" pitchFamily="34" charset="0"/>
              </a:rPr>
              <a:t>account overdraft.  Another situation requiring an action from the user’s side is when the amount requested is unusually high or when “suspicious” user patterns have been identified. In both cases the request is </a:t>
            </a:r>
            <a:r>
              <a:rPr lang="en-US" sz="1000" i="1" dirty="0" smtClean="0">
                <a:latin typeface="Arial" panose="020B0604020202020204" pitchFamily="34" charset="0"/>
                <a:cs typeface="Arial" panose="020B0604020202020204" pitchFamily="34" charset="0"/>
              </a:rPr>
              <a:t>ignored</a:t>
            </a:r>
            <a:r>
              <a:rPr lang="en-US" sz="1000" dirty="0" smtClean="0">
                <a:latin typeface="Arial" panose="020B0604020202020204" pitchFamily="34" charset="0"/>
                <a:cs typeface="Arial" panose="020B0604020202020204" pitchFamily="34" charset="0"/>
              </a:rPr>
              <a:t> and the normal response is replaced by a message which only the (Wallet) user can read while still being delivered through the Merchant’s “channel” to the Wallet. Privacy is accomplished by the User Bank encrypting the message contents with the symmetric key supplied in </a:t>
            </a:r>
            <a:r>
              <a:rPr lang="en-US" sz="1000" b="1" dirty="0" err="1" smtClean="0">
                <a:latin typeface="Courier New" panose="02070309020205020404" pitchFamily="49" charset="0"/>
                <a:cs typeface="Courier New" panose="02070309020205020404" pitchFamily="49" charset="0"/>
              </a:rPr>
              <a:t>encryptionParameters</a:t>
            </a:r>
            <a:r>
              <a:rPr lang="en-US" sz="1000" dirty="0">
                <a:latin typeface="Arial" panose="020B0604020202020204" pitchFamily="34" charset="0"/>
                <a:cs typeface="Arial" panose="020B0604020202020204" pitchFamily="34" charset="0"/>
              </a:rPr>
              <a:t/>
            </a:r>
            <a:br>
              <a:rPr lang="en-US" sz="1000" dirty="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(see </a:t>
            </a:r>
            <a:r>
              <a:rPr lang="en-US" sz="1000" dirty="0">
                <a:latin typeface="Arial" panose="020B0604020202020204" pitchFamily="34" charset="0"/>
                <a:cs typeface="Arial" panose="020B0604020202020204" pitchFamily="34" charset="0"/>
                <a:hlinkClick r:id="rId3" action="ppaction://hlinksldjump"/>
              </a:rPr>
              <a:t>Creation of Signed Authorization Data</a:t>
            </a:r>
            <a:r>
              <a:rPr lang="en-US" sz="1000" dirty="0" smtClean="0">
                <a:latin typeface="Arial" panose="020B0604020202020204" pitchFamily="34" charset="0"/>
                <a:cs typeface="Arial" panose="020B0604020202020204" pitchFamily="34" charset="0"/>
              </a:rPr>
              <a:t>).  This key is a random value generated for each Wallet invocation.</a:t>
            </a:r>
          </a:p>
          <a:p>
            <a:endParaRPr lang="en-US" sz="1000" dirty="0" smtClean="0">
              <a:latin typeface="Arial" panose="020B0604020202020204" pitchFamily="34" charset="0"/>
              <a:cs typeface="Arial" panose="020B0604020202020204" pitchFamily="34" charset="0"/>
            </a:endParaRPr>
          </a:p>
          <a:p>
            <a:r>
              <a:rPr lang="en-US" sz="1000" dirty="0" smtClean="0">
                <a:latin typeface="Arial" panose="020B0604020202020204" pitchFamily="34" charset="0"/>
                <a:cs typeface="Arial" panose="020B0604020202020204" pitchFamily="34" charset="0"/>
              </a:rPr>
              <a:t>A private message like above (requiring an </a:t>
            </a:r>
            <a:r>
              <a:rPr lang="en-US" sz="1000" i="1" dirty="0" smtClean="0">
                <a:latin typeface="Arial" panose="020B0604020202020204" pitchFamily="34" charset="0"/>
                <a:cs typeface="Arial" panose="020B0604020202020204" pitchFamily="34" charset="0"/>
              </a:rPr>
              <a:t>action</a:t>
            </a:r>
            <a:r>
              <a:rPr lang="en-US" sz="1000" dirty="0" smtClean="0">
                <a:latin typeface="Arial" panose="020B0604020202020204" pitchFamily="34" charset="0"/>
                <a:cs typeface="Arial" panose="020B0604020202020204" pitchFamily="34" charset="0"/>
              </a:rPr>
              <a:t>), forces the Wallet adding the response to the user authorization data and then performing a full signed and encrypted User Authorization request again. This process may be repeated if necessary.</a:t>
            </a:r>
            <a:endParaRPr lang="en-US" sz="1000" dirty="0">
              <a:latin typeface="Arial" panose="020B0604020202020204" pitchFamily="34" charset="0"/>
              <a:cs typeface="Arial" panose="020B0604020202020204" pitchFamily="34" charset="0"/>
            </a:endParaRPr>
          </a:p>
        </p:txBody>
      </p:sp>
      <p:cxnSp>
        <p:nvCxnSpPr>
          <p:cNvPr id="18" name="Straight Arrow Connector 17"/>
          <p:cNvCxnSpPr/>
          <p:nvPr/>
        </p:nvCxnSpPr>
        <p:spPr>
          <a:xfrm flipH="1">
            <a:off x="2374640" y="1340768"/>
            <a:ext cx="2088232"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4499992" y="1196752"/>
            <a:ext cx="2933816" cy="400110"/>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hlinkClick r:id="rId4"/>
              </a:rPr>
              <a:t>https://cyberphone.github.io/doc/security/jef.html</a:t>
            </a:r>
            <a:endParaRPr lang="en-US" sz="1000" dirty="0" smtClean="0">
              <a:latin typeface="Arial" panose="020B0604020202020204" pitchFamily="34" charset="0"/>
              <a:cs typeface="Arial" panose="020B0604020202020204" pitchFamily="34" charset="0"/>
            </a:endParaRPr>
          </a:p>
          <a:p>
            <a:endParaRPr lang="en-US" sz="1000" dirty="0" smtClean="0">
              <a:latin typeface="Arial" panose="020B0604020202020204" pitchFamily="34" charset="0"/>
              <a:cs typeface="Arial" panose="020B0604020202020204" pitchFamily="34" charset="0"/>
            </a:endParaRPr>
          </a:p>
        </p:txBody>
      </p:sp>
      <p:sp>
        <p:nvSpPr>
          <p:cNvPr id="3" name="Rectangle 2"/>
          <p:cNvSpPr/>
          <p:nvPr/>
        </p:nvSpPr>
        <p:spPr>
          <a:xfrm>
            <a:off x="2843808" y="2636912"/>
            <a:ext cx="3096344" cy="2016224"/>
          </a:xfrm>
          <a:prstGeom prst="rect">
            <a:avLst/>
          </a:prstGeom>
          <a:solidFill>
            <a:schemeClr val="bg1"/>
          </a:solidFill>
          <a:ln w="12700"/>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TextBox 3"/>
          <p:cNvSpPr txBox="1"/>
          <p:nvPr/>
        </p:nvSpPr>
        <p:spPr>
          <a:xfrm>
            <a:off x="2915816" y="2780928"/>
            <a:ext cx="2952328" cy="931024"/>
          </a:xfrm>
          <a:prstGeom prst="rect">
            <a:avLst/>
          </a:prstGeom>
          <a:noFill/>
        </p:spPr>
        <p:txBody>
          <a:bodyPr wrap="square" rtlCol="0">
            <a:spAutoFit/>
          </a:bodyPr>
          <a:lstStyle/>
          <a:p>
            <a:pPr algn="ctr"/>
            <a:r>
              <a:rPr lang="en-US" sz="1200" dirty="0" smtClean="0">
                <a:latin typeface="Arial" panose="020B0604020202020204" pitchFamily="34" charset="0"/>
                <a:cs typeface="Arial" panose="020B0604020202020204" pitchFamily="34" charset="0"/>
              </a:rPr>
              <a:t>Message from </a:t>
            </a:r>
            <a:r>
              <a:rPr lang="en-US" sz="1200" b="1" i="1" dirty="0" smtClean="0">
                <a:latin typeface="Arial" panose="020B0604020202020204" pitchFamily="34" charset="0"/>
                <a:cs typeface="Arial" panose="020B0604020202020204" pitchFamily="34" charset="0"/>
              </a:rPr>
              <a:t>My Bank</a:t>
            </a:r>
          </a:p>
          <a:p>
            <a:endParaRPr lang="en-US" sz="1000" dirty="0">
              <a:latin typeface="Arial" panose="020B0604020202020204" pitchFamily="34" charset="0"/>
              <a:cs typeface="Arial" panose="020B0604020202020204" pitchFamily="34" charset="0"/>
            </a:endParaRPr>
          </a:p>
          <a:p>
            <a:pPr>
              <a:spcAft>
                <a:spcPts val="300"/>
              </a:spcAft>
            </a:pPr>
            <a:r>
              <a:rPr lang="en-US" sz="1000" dirty="0" smtClean="0">
                <a:latin typeface="Arial" panose="020B0604020202020204" pitchFamily="34" charset="0"/>
                <a:cs typeface="Arial" panose="020B0604020202020204" pitchFamily="34" charset="0"/>
              </a:rPr>
              <a:t>Transaction requests exceeding </a:t>
            </a:r>
            <a:r>
              <a:rPr lang="en-US" sz="1000" b="1" dirty="0">
                <a:latin typeface="Arial" panose="020B0604020202020204" pitchFamily="34" charset="0"/>
                <a:cs typeface="Arial" panose="020B0604020202020204" pitchFamily="34" charset="0"/>
              </a:rPr>
              <a:t>€</a:t>
            </a:r>
            <a:r>
              <a:rPr lang="en-US" sz="400" b="1" dirty="0" smtClean="0">
                <a:latin typeface="Arial" panose="020B0604020202020204" pitchFamily="34" charset="0"/>
                <a:cs typeface="Arial" panose="020B0604020202020204" pitchFamily="34" charset="0"/>
              </a:rPr>
              <a:t> </a:t>
            </a:r>
            <a:r>
              <a:rPr lang="en-US" sz="1000" b="1" dirty="0" smtClean="0">
                <a:latin typeface="Arial" panose="020B0604020202020204" pitchFamily="34" charset="0"/>
                <a:cs typeface="Arial" panose="020B0604020202020204" pitchFamily="34" charset="0"/>
              </a:rPr>
              <a:t>2,500</a:t>
            </a:r>
            <a:r>
              <a:rPr lang="en-US" sz="1000" dirty="0" smtClean="0">
                <a:latin typeface="Arial" panose="020B0604020202020204" pitchFamily="34" charset="0"/>
                <a:cs typeface="Arial" panose="020B0604020202020204" pitchFamily="34" charset="0"/>
              </a:rPr>
              <a:t> requires additional user authentication to be performed.</a:t>
            </a:r>
          </a:p>
          <a:p>
            <a:r>
              <a:rPr lang="en-US" sz="1000" dirty="0" smtClean="0">
                <a:latin typeface="Arial" panose="020B0604020202020204" pitchFamily="34" charset="0"/>
                <a:cs typeface="Arial" panose="020B0604020202020204" pitchFamily="34" charset="0"/>
              </a:rPr>
              <a:t>Please enter your </a:t>
            </a:r>
            <a:r>
              <a:rPr lang="en-US" sz="1000" b="1" dirty="0" smtClean="0">
                <a:solidFill>
                  <a:srgbClr val="0070C0"/>
                </a:solidFill>
                <a:latin typeface="Arial" panose="020B0604020202020204" pitchFamily="34" charset="0"/>
                <a:cs typeface="Arial" panose="020B0604020202020204" pitchFamily="34" charset="0"/>
              </a:rPr>
              <a:t>mother’s maiden name</a:t>
            </a:r>
            <a:r>
              <a:rPr lang="en-US" sz="1000" dirty="0" smtClean="0">
                <a:latin typeface="Arial" panose="020B0604020202020204" pitchFamily="34" charset="0"/>
                <a:cs typeface="Arial" panose="020B0604020202020204" pitchFamily="34" charset="0"/>
              </a:rPr>
              <a:t>:</a:t>
            </a:r>
          </a:p>
        </p:txBody>
      </p:sp>
      <p:sp>
        <p:nvSpPr>
          <p:cNvPr id="6" name="Rectangle 5"/>
          <p:cNvSpPr/>
          <p:nvPr/>
        </p:nvSpPr>
        <p:spPr>
          <a:xfrm>
            <a:off x="3025752" y="3709030"/>
            <a:ext cx="2448272" cy="218346"/>
          </a:xfrm>
          <a:prstGeom prst="rect">
            <a:avLst/>
          </a:prstGeom>
          <a:solidFill>
            <a:schemeClr val="bg1"/>
          </a:solidFill>
          <a:ln w="95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2751004" y="2318683"/>
            <a:ext cx="3211136" cy="246221"/>
          </a:xfrm>
          <a:prstGeom prst="rect">
            <a:avLst/>
          </a:prstGeom>
          <a:noFill/>
        </p:spPr>
        <p:txBody>
          <a:bodyPr wrap="none" rtlCol="0">
            <a:spAutoFit/>
          </a:bodyPr>
          <a:lstStyle/>
          <a:p>
            <a:pPr algn="ctr"/>
            <a:r>
              <a:rPr lang="en-US" sz="1000" dirty="0" smtClean="0">
                <a:latin typeface="Arial" panose="020B0604020202020204" pitchFamily="34" charset="0"/>
                <a:cs typeface="Arial" panose="020B0604020202020204" pitchFamily="34" charset="0"/>
              </a:rPr>
              <a:t>When decrypted and rendered by the Wallet (sample)</a:t>
            </a:r>
            <a:endParaRPr lang="en-US" sz="1000" dirty="0">
              <a:latin typeface="Arial" panose="020B0604020202020204" pitchFamily="34" charset="0"/>
              <a:cs typeface="Arial" panose="020B0604020202020204" pitchFamily="34" charset="0"/>
            </a:endParaRPr>
          </a:p>
        </p:txBody>
      </p:sp>
      <p:sp>
        <p:nvSpPr>
          <p:cNvPr id="12" name="Rounded Rectangle 11"/>
          <p:cNvSpPr/>
          <p:nvPr/>
        </p:nvSpPr>
        <p:spPr>
          <a:xfrm>
            <a:off x="3995936" y="4149080"/>
            <a:ext cx="864096" cy="288032"/>
          </a:xfrm>
          <a:prstGeom prst="roundRect">
            <a:avLst/>
          </a:prstGeom>
          <a:solidFill>
            <a:schemeClr val="bg1"/>
          </a:solidFill>
          <a:ln w="6350" cmpd="sng">
            <a:solidFill>
              <a:schemeClr val="bg1">
                <a:lumMod val="50000"/>
              </a:schemeClr>
            </a:solidFill>
          </a:ln>
          <a:effectLst>
            <a:innerShdw blurRad="114300">
              <a:schemeClr val="bg1">
                <a:lumMod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US" sz="1200" dirty="0" smtClean="0">
                <a:solidFill>
                  <a:schemeClr val="tx1"/>
                </a:solidFill>
                <a:latin typeface="Arial" panose="020B0604020202020204" pitchFamily="34" charset="0"/>
                <a:cs typeface="Arial" panose="020B0604020202020204" pitchFamily="34" charset="0"/>
              </a:rPr>
              <a:t>Submit</a:t>
            </a:r>
            <a:endParaRPr lang="en-US" sz="12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0059499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75656" y="260648"/>
            <a:ext cx="6034876" cy="338554"/>
          </a:xfrm>
          <a:prstGeom prst="rect">
            <a:avLst/>
          </a:prstGeom>
          <a:noFill/>
        </p:spPr>
        <p:txBody>
          <a:bodyPr wrap="square" rtlCol="0">
            <a:spAutoFit/>
          </a:bodyPr>
          <a:lstStyle/>
          <a:p>
            <a:pPr algn="ctr"/>
            <a:r>
              <a:rPr lang="en-US" sz="1600" dirty="0" err="1" smtClean="0">
                <a:solidFill>
                  <a:schemeClr val="accent5">
                    <a:lumMod val="75000"/>
                  </a:schemeClr>
                </a:solidFill>
                <a:latin typeface="Arial" panose="020B0604020202020204" pitchFamily="34" charset="0"/>
                <a:cs typeface="Arial" panose="020B0604020202020204" pitchFamily="34" charset="0"/>
                <a:sym typeface="Wingdings"/>
              </a:rPr>
              <a:t>RefundRequest</a:t>
            </a:r>
            <a:r>
              <a:rPr lang="en-US" sz="1600" dirty="0" smtClean="0">
                <a:solidFill>
                  <a:schemeClr val="accent5">
                    <a:lumMod val="75000"/>
                  </a:schemeClr>
                </a:solidFill>
                <a:latin typeface="Arial" panose="020B0604020202020204" pitchFamily="34" charset="0"/>
                <a:cs typeface="Arial" panose="020B0604020202020204" pitchFamily="34" charset="0"/>
                <a:sym typeface="Wingdings"/>
              </a:rPr>
              <a:t> </a:t>
            </a:r>
            <a:r>
              <a:rPr lang="en-US" sz="1600" dirty="0" smtClean="0">
                <a:latin typeface="Arial" panose="020B0604020202020204" pitchFamily="34" charset="0"/>
                <a:cs typeface="Arial" panose="020B0604020202020204" pitchFamily="34" charset="0"/>
                <a:sym typeface="Wingdings"/>
              </a:rPr>
              <a:t>Option</a:t>
            </a:r>
            <a:endParaRPr lang="en-US" sz="1600" dirty="0">
              <a:latin typeface="Arial" panose="020B0604020202020204" pitchFamily="34" charset="0"/>
              <a:cs typeface="Arial" panose="020B0604020202020204" pitchFamily="34" charset="0"/>
            </a:endParaRPr>
          </a:p>
        </p:txBody>
      </p:sp>
      <p:sp>
        <p:nvSpPr>
          <p:cNvPr id="3" name="Rectangle 2"/>
          <p:cNvSpPr/>
          <p:nvPr/>
        </p:nvSpPr>
        <p:spPr>
          <a:xfrm>
            <a:off x="395536" y="706626"/>
            <a:ext cx="7992888" cy="4678204"/>
          </a:xfrm>
          <a:prstGeom prst="rect">
            <a:avLst/>
          </a:prstGeom>
        </p:spPr>
        <p:txBody>
          <a:bodyPr wrap="square">
            <a:spAutoFit/>
          </a:bodyPr>
          <a:lstStyle/>
          <a:p>
            <a:pPr latinLnBrk="1"/>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606060"/>
                </a:solidFill>
                <a:latin typeface="Verdana"/>
              </a:rPr>
              <a:t>@context</a:t>
            </a:r>
            <a:r>
              <a:rPr lang="en-US" sz="1000" dirty="0">
                <a:solidFill>
                  <a:srgbClr val="000000"/>
                </a:solidFill>
                <a:latin typeface="Verdana"/>
              </a:rPr>
              <a:t>": "</a:t>
            </a:r>
            <a:r>
              <a:rPr lang="en-US" sz="1000" dirty="0">
                <a:solidFill>
                  <a:srgbClr val="0000C0"/>
                </a:solidFill>
                <a:latin typeface="Verdana"/>
              </a:rPr>
              <a:t>https://webpki.github.io/</a:t>
            </a:r>
            <a:r>
              <a:rPr lang="en-US" sz="1000" dirty="0" err="1">
                <a:solidFill>
                  <a:srgbClr val="0000C0"/>
                </a:solidFill>
                <a:latin typeface="Verdana"/>
              </a:rPr>
              <a:t>saturn</a:t>
            </a:r>
            <a:r>
              <a:rPr lang="en-US" sz="1000" dirty="0">
                <a:solidFill>
                  <a:srgbClr val="0000C0"/>
                </a:solidFill>
                <a:latin typeface="Verdana"/>
              </a:rPr>
              <a:t>/v3</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606060"/>
                </a:solidFill>
                <a:latin typeface="Verdana"/>
              </a:rPr>
              <a:t>@qualifier</a:t>
            </a:r>
            <a:r>
              <a:rPr lang="en-US" sz="1000" dirty="0">
                <a:solidFill>
                  <a:srgbClr val="000000"/>
                </a:solidFill>
                <a:latin typeface="Verdana"/>
              </a:rPr>
              <a:t>": "</a:t>
            </a:r>
            <a:r>
              <a:rPr lang="en-US" sz="1000" dirty="0" err="1">
                <a:solidFill>
                  <a:srgbClr val="0000C0"/>
                </a:solidFill>
                <a:latin typeface="Verdana"/>
              </a:rPr>
              <a:t>RefundRequest</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recepientUrl</a:t>
            </a:r>
            <a:r>
              <a:rPr lang="en-US" sz="1000" dirty="0">
                <a:solidFill>
                  <a:srgbClr val="000000"/>
                </a:solidFill>
                <a:latin typeface="Verdana"/>
              </a:rPr>
              <a:t>": "</a:t>
            </a:r>
            <a:r>
              <a:rPr lang="en-US" sz="1000" dirty="0">
                <a:solidFill>
                  <a:srgbClr val="0000C0"/>
                </a:solidFill>
                <a:latin typeface="Verdana"/>
              </a:rPr>
              <a:t>https://payments.bigbank.com/refund</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amount</a:t>
            </a:r>
            <a:r>
              <a:rPr lang="en-US" sz="1000" dirty="0">
                <a:solidFill>
                  <a:srgbClr val="000000"/>
                </a:solidFill>
                <a:latin typeface="Verdana"/>
              </a:rPr>
              <a:t>": "</a:t>
            </a:r>
            <a:r>
              <a:rPr lang="en-US" sz="1000" dirty="0">
                <a:solidFill>
                  <a:srgbClr val="0000C0"/>
                </a:solidFill>
                <a:latin typeface="Verdana"/>
              </a:rPr>
              <a:t>550.00</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payeeSourceAccount</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606060"/>
                </a:solidFill>
                <a:latin typeface="Verdana"/>
              </a:rPr>
              <a:t>@context</a:t>
            </a:r>
            <a:r>
              <a:rPr lang="en-US" sz="1000" dirty="0">
                <a:solidFill>
                  <a:srgbClr val="000000"/>
                </a:solidFill>
                <a:latin typeface="Verdana"/>
              </a:rPr>
              <a:t>": "</a:t>
            </a:r>
            <a:r>
              <a:rPr lang="en-US" sz="1000" dirty="0">
                <a:solidFill>
                  <a:srgbClr val="0000C0"/>
                </a:solidFill>
                <a:latin typeface="Verdana"/>
              </a:rPr>
              <a:t>https://sepa.payments.org/</a:t>
            </a:r>
            <a:r>
              <a:rPr lang="en-US" sz="1000" dirty="0" err="1">
                <a:solidFill>
                  <a:srgbClr val="0000C0"/>
                </a:solidFill>
                <a:latin typeface="Verdana"/>
              </a:rPr>
              <a:t>saturn</a:t>
            </a:r>
            <a:r>
              <a:rPr lang="en-US" sz="1000" dirty="0">
                <a:solidFill>
                  <a:srgbClr val="0000C0"/>
                </a:solidFill>
                <a:latin typeface="Verdana"/>
              </a:rPr>
              <a:t>/v3#account</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iban</a:t>
            </a:r>
            <a:r>
              <a:rPr lang="en-US" sz="1000" dirty="0">
                <a:solidFill>
                  <a:srgbClr val="000000"/>
                </a:solidFill>
                <a:latin typeface="Verdana"/>
              </a:rPr>
              <a:t>": "</a:t>
            </a:r>
            <a:r>
              <a:rPr lang="en-US" sz="1000" dirty="0">
                <a:solidFill>
                  <a:srgbClr val="0000C0"/>
                </a:solidFill>
                <a:latin typeface="Verdana"/>
              </a:rPr>
              <a:t>FR7630004003200001019471656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referenceId</a:t>
            </a:r>
            <a:r>
              <a:rPr lang="en-US" sz="1000" dirty="0">
                <a:solidFill>
                  <a:srgbClr val="000000"/>
                </a:solidFill>
                <a:latin typeface="Verdana"/>
              </a:rPr>
              <a:t>": "</a:t>
            </a:r>
            <a:r>
              <a:rPr lang="en-US" sz="1000" dirty="0">
                <a:solidFill>
                  <a:srgbClr val="0000C0"/>
                </a:solidFill>
                <a:latin typeface="Verdana"/>
              </a:rPr>
              <a:t>#1000004</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timeStamp</a:t>
            </a:r>
            <a:r>
              <a:rPr lang="en-US" sz="1000" dirty="0">
                <a:solidFill>
                  <a:srgbClr val="000000"/>
                </a:solidFill>
                <a:latin typeface="Verdana"/>
              </a:rPr>
              <a:t>": "</a:t>
            </a:r>
            <a:r>
              <a:rPr lang="en-US" sz="1000" dirty="0">
                <a:solidFill>
                  <a:srgbClr val="0000C0"/>
                </a:solidFill>
                <a:latin typeface="Verdana"/>
              </a:rPr>
              <a:t>2020-03-21T07:07:50Z</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software</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name</a:t>
            </a:r>
            <a:r>
              <a:rPr lang="en-US" sz="1000" dirty="0">
                <a:solidFill>
                  <a:srgbClr val="000000"/>
                </a:solidFill>
                <a:latin typeface="Verdana"/>
              </a:rPr>
              <a:t>": "</a:t>
            </a:r>
            <a:r>
              <a:rPr lang="en-US" sz="1000" dirty="0">
                <a:solidFill>
                  <a:srgbClr val="0000C0"/>
                </a:solidFill>
                <a:latin typeface="Verdana"/>
              </a:rPr>
              <a:t>WebPKI.org - Payee</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version</a:t>
            </a:r>
            <a:r>
              <a:rPr lang="en-US" sz="1000" dirty="0">
                <a:solidFill>
                  <a:srgbClr val="000000"/>
                </a:solidFill>
                <a:latin typeface="Verdana"/>
              </a:rPr>
              <a:t>": "</a:t>
            </a:r>
            <a:r>
              <a:rPr lang="en-US" sz="1000" dirty="0">
                <a:solidFill>
                  <a:srgbClr val="0000C0"/>
                </a:solidFill>
                <a:latin typeface="Verdana"/>
              </a:rPr>
              <a:t>1.00</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authorizationResponse</a:t>
            </a:r>
            <a:r>
              <a:rPr lang="en-US" sz="1000" dirty="0">
                <a:solidFill>
                  <a:srgbClr val="000000"/>
                </a:solidFill>
                <a:latin typeface="Verdana"/>
              </a:rPr>
              <a:t>": {</a:t>
            </a:r>
            <a:r>
              <a:rPr lang="en-US" sz="1000" dirty="0"/>
              <a:t/>
            </a:r>
            <a:br>
              <a:rPr lang="en-US" sz="1000" dirty="0"/>
            </a:br>
            <a:r>
              <a:rPr lang="en-US" sz="1000" dirty="0" smtClean="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Copy of the original </a:t>
            </a:r>
            <a:r>
              <a:rPr lang="en-US" sz="1000" b="1" dirty="0" err="1" smtClean="0">
                <a:solidFill>
                  <a:srgbClr val="4BACC6">
                    <a:lumMod val="75000"/>
                  </a:srgbClr>
                </a:solidFill>
                <a:latin typeface="Arial" panose="020B0604020202020204" pitchFamily="34" charset="0"/>
                <a:cs typeface="Arial" panose="020B0604020202020204" pitchFamily="34" charset="0"/>
              </a:rPr>
              <a:t>AuthorizationResponse</a:t>
            </a:r>
            <a:r>
              <a:rPr lang="en-US" sz="1000" i="1" dirty="0"/>
              <a:t/>
            </a:r>
            <a:br>
              <a:rPr lang="en-US" sz="1000" i="1"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requestSignature</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algorithm</a:t>
            </a:r>
            <a:r>
              <a:rPr lang="en-US" sz="1000" dirty="0">
                <a:solidFill>
                  <a:srgbClr val="000000"/>
                </a:solidFill>
                <a:latin typeface="Verdana"/>
              </a:rPr>
              <a:t>": "</a:t>
            </a:r>
            <a:r>
              <a:rPr lang="en-US" sz="1000" dirty="0">
                <a:solidFill>
                  <a:srgbClr val="0000C0"/>
                </a:solidFill>
                <a:latin typeface="Verdana"/>
              </a:rPr>
              <a:t>ES256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publicKey</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kty</a:t>
            </a:r>
            <a:r>
              <a:rPr lang="en-US" sz="1000" dirty="0">
                <a:solidFill>
                  <a:srgbClr val="000000"/>
                </a:solidFill>
                <a:latin typeface="Verdana"/>
              </a:rPr>
              <a:t>": "</a:t>
            </a:r>
            <a:r>
              <a:rPr lang="en-US" sz="1000" dirty="0">
                <a:solidFill>
                  <a:srgbClr val="0000C0"/>
                </a:solidFill>
                <a:latin typeface="Verdana"/>
              </a:rPr>
              <a:t>EC</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crv</a:t>
            </a:r>
            <a:r>
              <a:rPr lang="en-US" sz="1000" dirty="0">
                <a:solidFill>
                  <a:srgbClr val="000000"/>
                </a:solidFill>
                <a:latin typeface="Verdana"/>
              </a:rPr>
              <a:t>": "</a:t>
            </a:r>
            <a:r>
              <a:rPr lang="en-US" sz="1000" dirty="0">
                <a:solidFill>
                  <a:srgbClr val="0000C0"/>
                </a:solidFill>
                <a:latin typeface="Verdana"/>
              </a:rPr>
              <a:t>P-256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x</a:t>
            </a:r>
            <a:r>
              <a:rPr lang="en-US" sz="1000" dirty="0">
                <a:solidFill>
                  <a:srgbClr val="000000"/>
                </a:solidFill>
                <a:latin typeface="Verdana"/>
              </a:rPr>
              <a:t>": "</a:t>
            </a:r>
            <a:r>
              <a:rPr lang="en-US" sz="1000" dirty="0">
                <a:solidFill>
                  <a:srgbClr val="0000C0"/>
                </a:solidFill>
                <a:latin typeface="Verdana"/>
              </a:rPr>
              <a:t>_7bQ8JTt6_r1lh46kwmwypqMkZOJ0cYs-w2LHWOYt5M</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y</a:t>
            </a:r>
            <a:r>
              <a:rPr lang="en-US" sz="1000" dirty="0">
                <a:solidFill>
                  <a:srgbClr val="000000"/>
                </a:solidFill>
                <a:latin typeface="Verdana"/>
              </a:rPr>
              <a:t>": "</a:t>
            </a:r>
            <a:r>
              <a:rPr lang="en-US" sz="1000" dirty="0">
                <a:solidFill>
                  <a:srgbClr val="0000C0"/>
                </a:solidFill>
                <a:latin typeface="Verdana"/>
              </a:rPr>
              <a:t>tLcyLWDQoAk4cMaWY7BdV3JaywQQoLxO2WQ30Klj6fc</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value</a:t>
            </a:r>
            <a:r>
              <a:rPr lang="en-US" sz="1000" dirty="0">
                <a:solidFill>
                  <a:srgbClr val="000000"/>
                </a:solidFill>
                <a:latin typeface="Verdana"/>
              </a:rPr>
              <a:t>": "</a:t>
            </a:r>
            <a:r>
              <a:rPr lang="en-US" sz="1000" dirty="0">
                <a:solidFill>
                  <a:srgbClr val="0000C0"/>
                </a:solidFill>
                <a:latin typeface="Verdana"/>
              </a:rPr>
              <a:t>rrqbEkm7ZM6uGjnIWg-3c2YHPXsDhzVz....FsMSNotc7QvAsvn2sTFJ-GGdN5Fx6EfQ</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a:t>
            </a:r>
          </a:p>
        </p:txBody>
      </p:sp>
      <p:sp>
        <p:nvSpPr>
          <p:cNvPr id="4" name="TextBox 3"/>
          <p:cNvSpPr txBox="1"/>
          <p:nvPr/>
        </p:nvSpPr>
        <p:spPr>
          <a:xfrm>
            <a:off x="683568" y="5835877"/>
            <a:ext cx="7848872" cy="761475"/>
          </a:xfrm>
          <a:prstGeom prst="roundRect">
            <a:avLst/>
          </a:prstGeom>
          <a:solidFill>
            <a:schemeClr val="bg1">
              <a:lumMod val="95000"/>
            </a:schemeClr>
          </a:solidFill>
          <a:ln>
            <a:solidFill>
              <a:schemeClr val="tx1"/>
            </a:solidFill>
            <a:prstDash val="solid"/>
          </a:ln>
        </p:spPr>
        <p:txBody>
          <a:bodyPr wrap="squar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By including the account ID of the user (but </a:t>
            </a:r>
            <a:r>
              <a:rPr lang="en-US" sz="1000" i="1" dirty="0" smtClean="0">
                <a:latin typeface="Arial" panose="020B0604020202020204" pitchFamily="34" charset="0"/>
                <a:cs typeface="Arial" panose="020B0604020202020204" pitchFamily="34" charset="0"/>
              </a:rPr>
              <a:t>encrypted</a:t>
            </a:r>
            <a:r>
              <a:rPr lang="en-US" sz="1000" dirty="0" smtClean="0">
                <a:latin typeface="Arial" panose="020B0604020202020204" pitchFamily="34" charset="0"/>
                <a:cs typeface="Arial" panose="020B0604020202020204" pitchFamily="34" charset="0"/>
              </a:rPr>
              <a:t> with the Merchant’s </a:t>
            </a:r>
            <a:r>
              <a:rPr lang="en-US" sz="1000" i="1" dirty="0" smtClean="0">
                <a:latin typeface="Arial" panose="020B0604020202020204" pitchFamily="34" charset="0"/>
                <a:cs typeface="Arial" panose="020B0604020202020204" pitchFamily="34" charset="0"/>
              </a:rPr>
              <a:t>payment provider key</a:t>
            </a:r>
            <a:r>
              <a:rPr lang="en-US" sz="1000" dirty="0" smtClean="0">
                <a:latin typeface="Arial" panose="020B0604020202020204" pitchFamily="34" charset="0"/>
                <a:cs typeface="Arial" panose="020B0604020202020204" pitchFamily="34" charset="0"/>
              </a:rPr>
              <a:t>), in the </a:t>
            </a:r>
            <a:r>
              <a:rPr lang="en-US" sz="1000" dirty="0" err="1" smtClean="0">
                <a:latin typeface="Arial" panose="020B0604020202020204" pitchFamily="34" charset="0"/>
                <a:cs typeface="Arial" panose="020B0604020202020204" pitchFamily="34" charset="0"/>
                <a:hlinkClick r:id="rId2" action="ppaction://hlinksldjump"/>
              </a:rPr>
              <a:t>AuthorizationResponse</a:t>
            </a:r>
            <a:r>
              <a:rPr lang="en-US" sz="1000" dirty="0" smtClean="0">
                <a:latin typeface="Arial" panose="020B0604020202020204" pitchFamily="34" charset="0"/>
                <a:cs typeface="Arial" panose="020B0604020202020204" pitchFamily="34" charset="0"/>
              </a:rPr>
              <a:t> object the Merchant can (</a:t>
            </a:r>
            <a:r>
              <a:rPr lang="en-US" sz="1000" i="1" dirty="0" smtClean="0">
                <a:latin typeface="Arial" panose="020B0604020202020204" pitchFamily="34" charset="0"/>
                <a:cs typeface="Arial" panose="020B0604020202020204" pitchFamily="34" charset="0"/>
              </a:rPr>
              <a:t>aided by their payment provider</a:t>
            </a:r>
            <a:r>
              <a:rPr lang="en-US" sz="1000" dirty="0" smtClean="0">
                <a:latin typeface="Arial" panose="020B0604020202020204" pitchFamily="34" charset="0"/>
                <a:cs typeface="Arial" panose="020B0604020202020204" pitchFamily="34" charset="0"/>
              </a:rPr>
              <a:t>), transfer money in the opposite direction.  A </a:t>
            </a:r>
            <a:r>
              <a:rPr lang="en-US" sz="1000" b="1" dirty="0" err="1">
                <a:solidFill>
                  <a:schemeClr val="accent5">
                    <a:lumMod val="75000"/>
                  </a:schemeClr>
                </a:solidFill>
                <a:latin typeface="Arial" panose="020B0604020202020204" pitchFamily="34" charset="0"/>
                <a:cs typeface="Arial" panose="020B0604020202020204" pitchFamily="34" charset="0"/>
              </a:rPr>
              <a:t>RefundRequest</a:t>
            </a:r>
            <a:r>
              <a:rPr lang="en-US" sz="1000" dirty="0" smtClean="0">
                <a:solidFill>
                  <a:schemeClr val="accent5">
                    <a:lumMod val="75000"/>
                  </a:schemeClr>
                </a:solidFill>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message consists of an embedded </a:t>
            </a:r>
            <a:r>
              <a:rPr lang="en-US" sz="1000" b="1" dirty="0" err="1">
                <a:solidFill>
                  <a:schemeClr val="accent5">
                    <a:lumMod val="75000"/>
                  </a:schemeClr>
                </a:solidFill>
                <a:latin typeface="Arial" panose="020B0604020202020204" pitchFamily="34" charset="0"/>
                <a:cs typeface="Arial" panose="020B0604020202020204" pitchFamily="34" charset="0"/>
              </a:rPr>
              <a:t>AuthorizationResponse</a:t>
            </a:r>
            <a:r>
              <a:rPr lang="en-US" sz="1000" dirty="0" smtClean="0">
                <a:solidFill>
                  <a:schemeClr val="accent5">
                    <a:lumMod val="75000"/>
                  </a:schemeClr>
                </a:solidFill>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and an </a:t>
            </a:r>
            <a:r>
              <a:rPr lang="en-US" sz="1000" i="1" dirty="0" smtClean="0">
                <a:latin typeface="Arial" panose="020B0604020202020204" pitchFamily="34" charset="0"/>
                <a:cs typeface="Arial" panose="020B0604020202020204" pitchFamily="34" charset="0"/>
              </a:rPr>
              <a:t>amount</a:t>
            </a:r>
            <a:r>
              <a:rPr lang="en-US" sz="1000" dirty="0" smtClean="0">
                <a:latin typeface="Arial" panose="020B0604020202020204" pitchFamily="34" charset="0"/>
                <a:cs typeface="Arial" panose="020B0604020202020204" pitchFamily="34" charset="0"/>
              </a:rPr>
              <a:t>, signed by the Merchant.  Note that the Merchant must send the refund request to </a:t>
            </a:r>
            <a:r>
              <a:rPr lang="en-US" sz="1000" i="1" dirty="0" smtClean="0">
                <a:latin typeface="Arial" panose="020B0604020202020204" pitchFamily="34" charset="0"/>
                <a:cs typeface="Arial" panose="020B0604020202020204" pitchFamily="34" charset="0"/>
              </a:rPr>
              <a:t>its own bank</a:t>
            </a:r>
            <a:r>
              <a:rPr lang="en-US" sz="1000" dirty="0" smtClean="0">
                <a:latin typeface="Arial" panose="020B0604020202020204" pitchFamily="34" charset="0"/>
                <a:cs typeface="Arial" panose="020B0604020202020204" pitchFamily="34" charset="0"/>
              </a:rPr>
              <a:t>.  The Merchant’s Bank is supposed to respond with (a here not shown) </a:t>
            </a:r>
            <a:r>
              <a:rPr lang="en-US" sz="1000" b="1" dirty="0" err="1" smtClean="0">
                <a:solidFill>
                  <a:schemeClr val="accent5">
                    <a:lumMod val="75000"/>
                  </a:schemeClr>
                </a:solidFill>
                <a:latin typeface="Arial" panose="020B0604020202020204" pitchFamily="34" charset="0"/>
                <a:cs typeface="Arial" panose="020B0604020202020204" pitchFamily="34" charset="0"/>
              </a:rPr>
              <a:t>RefundResponse</a:t>
            </a:r>
            <a:r>
              <a:rPr lang="en-US" sz="1000" dirty="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object.</a:t>
            </a:r>
            <a:endParaRPr lang="en-US" sz="1000" i="1" dirty="0">
              <a:latin typeface="Arial" panose="020B0604020202020204" pitchFamily="34" charset="0"/>
              <a:cs typeface="Arial" panose="020B0604020202020204" pitchFamily="34" charset="0"/>
            </a:endParaRPr>
          </a:p>
        </p:txBody>
      </p:sp>
      <p:cxnSp>
        <p:nvCxnSpPr>
          <p:cNvPr id="5" name="Straight Arrow Connector 4"/>
          <p:cNvCxnSpPr/>
          <p:nvPr/>
        </p:nvCxnSpPr>
        <p:spPr>
          <a:xfrm flipH="1">
            <a:off x="2227599" y="3705672"/>
            <a:ext cx="2088232"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4302480" y="3573016"/>
            <a:ext cx="2933816" cy="400110"/>
          </a:xfrm>
          <a:prstGeom prst="rect">
            <a:avLst/>
          </a:prstGeom>
          <a:noFill/>
        </p:spPr>
        <p:txBody>
          <a:bodyPr wrap="none" rtlCol="0">
            <a:spAutoFit/>
          </a:bodyPr>
          <a:lstStyle/>
          <a:p>
            <a:r>
              <a:rPr lang="en-US" sz="1000" dirty="0">
                <a:latin typeface="Arial" panose="020B0604020202020204" pitchFamily="34" charset="0"/>
                <a:cs typeface="Arial" panose="020B0604020202020204" pitchFamily="34" charset="0"/>
                <a:hlinkClick r:id="rId3"/>
              </a:rPr>
              <a:t>https://</a:t>
            </a:r>
            <a:r>
              <a:rPr lang="en-US" sz="1000" dirty="0" smtClean="0">
                <a:latin typeface="Arial" panose="020B0604020202020204" pitchFamily="34" charset="0"/>
                <a:cs typeface="Arial" panose="020B0604020202020204" pitchFamily="34" charset="0"/>
                <a:hlinkClick r:id="rId3"/>
              </a:rPr>
              <a:t>cyberphone.github.io/doc/security/jsf.html</a:t>
            </a:r>
            <a:endParaRPr lang="en-US" sz="1000" dirty="0" smtClean="0">
              <a:latin typeface="Arial" panose="020B0604020202020204" pitchFamily="34" charset="0"/>
              <a:cs typeface="Arial" panose="020B0604020202020204" pitchFamily="34" charset="0"/>
            </a:endParaRPr>
          </a:p>
          <a:p>
            <a:endParaRPr lang="en-US" sz="1000" dirty="0" smtClean="0">
              <a:latin typeface="Arial" panose="020B0604020202020204" pitchFamily="34" charset="0"/>
              <a:cs typeface="Arial" panose="020B0604020202020204" pitchFamily="34" charset="0"/>
            </a:endParaRPr>
          </a:p>
        </p:txBody>
      </p:sp>
      <p:cxnSp>
        <p:nvCxnSpPr>
          <p:cNvPr id="7" name="Straight Arrow Connector 6"/>
          <p:cNvCxnSpPr>
            <a:stCxn id="8" idx="1"/>
          </p:cNvCxnSpPr>
          <p:nvPr/>
        </p:nvCxnSpPr>
        <p:spPr>
          <a:xfrm flipH="1">
            <a:off x="1887088" y="4001279"/>
            <a:ext cx="1826718"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3713806" y="3887983"/>
            <a:ext cx="1471090"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Merchant </a:t>
            </a:r>
            <a:r>
              <a:rPr lang="en-US" sz="1000" dirty="0">
                <a:latin typeface="Arial" panose="020B0604020202020204" pitchFamily="34" charset="0"/>
                <a:cs typeface="Arial" panose="020B0604020202020204" pitchFamily="34" charset="0"/>
              </a:rPr>
              <a:t>s</a:t>
            </a:r>
            <a:r>
              <a:rPr lang="en-US" sz="1000" dirty="0" smtClean="0">
                <a:latin typeface="Arial" panose="020B0604020202020204" pitchFamily="34" charset="0"/>
                <a:cs typeface="Arial" panose="020B0604020202020204" pitchFamily="34" charset="0"/>
              </a:rPr>
              <a:t>ignature key</a:t>
            </a:r>
            <a:endParaRPr lang="en-US" sz="1000" b="1"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9979887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75656" y="260648"/>
            <a:ext cx="6034876" cy="338554"/>
          </a:xfrm>
          <a:prstGeom prst="rect">
            <a:avLst/>
          </a:prstGeom>
          <a:noFill/>
        </p:spPr>
        <p:txBody>
          <a:bodyPr wrap="square" rtlCol="0">
            <a:spAutoFit/>
          </a:bodyPr>
          <a:lstStyle/>
          <a:p>
            <a:pPr algn="ctr"/>
            <a:r>
              <a:rPr lang="en-US" sz="1600" dirty="0" smtClean="0">
                <a:latin typeface="Arial" panose="020B0604020202020204" pitchFamily="34" charset="0"/>
                <a:cs typeface="Arial" panose="020B0604020202020204" pitchFamily="34" charset="0"/>
                <a:sym typeface="Wingdings"/>
              </a:rPr>
              <a:t>Gas Station Option (Reserve/Capture)</a:t>
            </a:r>
            <a:endParaRPr lang="en-US" sz="1600" dirty="0">
              <a:latin typeface="Arial" panose="020B0604020202020204" pitchFamily="34" charset="0"/>
              <a:cs typeface="Arial" panose="020B0604020202020204" pitchFamily="34" charset="0"/>
            </a:endParaRPr>
          </a:p>
        </p:txBody>
      </p:sp>
      <p:sp>
        <p:nvSpPr>
          <p:cNvPr id="3" name="TextBox 2"/>
          <p:cNvSpPr txBox="1"/>
          <p:nvPr/>
        </p:nvSpPr>
        <p:spPr>
          <a:xfrm>
            <a:off x="1619672" y="6346655"/>
            <a:ext cx="5242788" cy="250697"/>
          </a:xfrm>
          <a:prstGeom prst="roundRect">
            <a:avLst/>
          </a:prstGeom>
          <a:solidFill>
            <a:schemeClr val="bg1">
              <a:lumMod val="95000"/>
            </a:schemeClr>
          </a:solidFill>
          <a:ln>
            <a:solidFill>
              <a:schemeClr val="tx1"/>
            </a:solidFill>
            <a:prstDash val="solid"/>
          </a:ln>
        </p:spPr>
        <p:txBody>
          <a:bodyPr wrap="squar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Gas Station payments presume </a:t>
            </a:r>
            <a:r>
              <a:rPr lang="en-US" sz="1000" dirty="0" smtClean="0">
                <a:latin typeface="Arial" panose="020B0604020202020204" pitchFamily="34" charset="0"/>
                <a:cs typeface="Arial" panose="020B0604020202020204" pitchFamily="34" charset="0"/>
                <a:hlinkClick r:id="rId2" action="ppaction://hlinksldjump"/>
              </a:rPr>
              <a:t>Card Payments</a:t>
            </a:r>
            <a:r>
              <a:rPr lang="en-US" sz="1000" dirty="0" smtClean="0">
                <a:latin typeface="Arial" panose="020B0604020202020204" pitchFamily="34" charset="0"/>
                <a:cs typeface="Arial" panose="020B0604020202020204" pitchFamily="34" charset="0"/>
              </a:rPr>
              <a:t> or </a:t>
            </a:r>
            <a:r>
              <a:rPr lang="en-US" sz="1000" dirty="0" smtClean="0">
                <a:latin typeface="Arial" panose="020B0604020202020204" pitchFamily="34" charset="0"/>
                <a:cs typeface="Arial" panose="020B0604020202020204" pitchFamily="34" charset="0"/>
                <a:hlinkClick r:id="rId3" action="ppaction://hlinksldjump"/>
              </a:rPr>
              <a:t>Hybrid Mode</a:t>
            </a:r>
            <a:r>
              <a:rPr lang="en-US" sz="1000" dirty="0" smtClean="0">
                <a:latin typeface="Arial" panose="020B0604020202020204" pitchFamily="34" charset="0"/>
                <a:cs typeface="Arial" panose="020B0604020202020204" pitchFamily="34" charset="0"/>
              </a:rPr>
              <a:t> to be carried out.</a:t>
            </a:r>
            <a:endParaRPr lang="en-US" sz="1000" i="1" dirty="0">
              <a:latin typeface="Arial" panose="020B0604020202020204" pitchFamily="34" charset="0"/>
              <a:cs typeface="Arial" panose="020B0604020202020204" pitchFamily="34" charset="0"/>
            </a:endParaRPr>
          </a:p>
        </p:txBody>
      </p:sp>
      <p:sp>
        <p:nvSpPr>
          <p:cNvPr id="4" name="Rectangle 3"/>
          <p:cNvSpPr/>
          <p:nvPr/>
        </p:nvSpPr>
        <p:spPr>
          <a:xfrm>
            <a:off x="395536" y="836712"/>
            <a:ext cx="7992888" cy="3708708"/>
          </a:xfrm>
          <a:prstGeom prst="rect">
            <a:avLst/>
          </a:prstGeom>
        </p:spPr>
        <p:txBody>
          <a:bodyPr wrap="square">
            <a:spAutoFit/>
          </a:bodyPr>
          <a:lstStyle/>
          <a:p>
            <a:pPr latinLnBrk="1">
              <a:spcBef>
                <a:spcPts val="600"/>
              </a:spcBef>
            </a:pPr>
            <a:r>
              <a:rPr lang="fr-FR" sz="1000" dirty="0">
                <a:solidFill>
                  <a:srgbClr val="000000"/>
                </a:solidFill>
                <a:latin typeface="Verdana"/>
              </a:rPr>
              <a:t>{</a:t>
            </a:r>
            <a:r>
              <a:rPr lang="fr-FR" sz="1000" dirty="0"/>
              <a:t/>
            </a:r>
            <a:br>
              <a:rPr lang="fr-FR" sz="1000" dirty="0"/>
            </a:br>
            <a:r>
              <a:rPr lang="fr-FR" sz="1000" dirty="0">
                <a:solidFill>
                  <a:srgbClr val="000000"/>
                </a:solidFill>
                <a:latin typeface="Verdana"/>
              </a:rPr>
              <a:t>    "</a:t>
            </a:r>
            <a:r>
              <a:rPr lang="fr-FR" sz="1000" dirty="0">
                <a:solidFill>
                  <a:srgbClr val="606060"/>
                </a:solidFill>
                <a:latin typeface="Verdana"/>
              </a:rPr>
              <a:t>@</a:t>
            </a:r>
            <a:r>
              <a:rPr lang="fr-FR" sz="1000" dirty="0" err="1">
                <a:solidFill>
                  <a:srgbClr val="606060"/>
                </a:solidFill>
                <a:latin typeface="Verdana"/>
              </a:rPr>
              <a:t>context</a:t>
            </a:r>
            <a:r>
              <a:rPr lang="fr-FR" sz="1000" dirty="0">
                <a:solidFill>
                  <a:srgbClr val="000000"/>
                </a:solidFill>
                <a:latin typeface="Verdana"/>
              </a:rPr>
              <a:t>": "</a:t>
            </a:r>
            <a:r>
              <a:rPr lang="fr-FR" sz="1000" dirty="0">
                <a:solidFill>
                  <a:srgbClr val="0000C0"/>
                </a:solidFill>
                <a:latin typeface="Verdana"/>
              </a:rPr>
              <a:t>https://webpki.github.io/</a:t>
            </a:r>
            <a:r>
              <a:rPr lang="fr-FR" sz="1000" dirty="0" err="1">
                <a:solidFill>
                  <a:srgbClr val="0000C0"/>
                </a:solidFill>
                <a:latin typeface="Verdana"/>
              </a:rPr>
              <a:t>saturn</a:t>
            </a:r>
            <a:r>
              <a:rPr lang="fr-FR" sz="1000" dirty="0">
                <a:solidFill>
                  <a:srgbClr val="0000C0"/>
                </a:solidFill>
                <a:latin typeface="Verdana"/>
              </a:rPr>
              <a:t>/v3</a:t>
            </a:r>
            <a:r>
              <a:rPr lang="fr-FR" sz="1000" dirty="0">
                <a:solidFill>
                  <a:srgbClr val="000000"/>
                </a:solidFill>
                <a:latin typeface="Verdana"/>
              </a:rPr>
              <a:t>",</a:t>
            </a:r>
            <a:r>
              <a:rPr lang="fr-FR" sz="1000" dirty="0"/>
              <a:t/>
            </a:r>
            <a:br>
              <a:rPr lang="fr-FR" sz="1000" dirty="0"/>
            </a:br>
            <a:r>
              <a:rPr lang="fr-FR" sz="1000" dirty="0">
                <a:solidFill>
                  <a:srgbClr val="000000"/>
                </a:solidFill>
                <a:latin typeface="Verdana"/>
              </a:rPr>
              <a:t>    "</a:t>
            </a:r>
            <a:r>
              <a:rPr lang="fr-FR" sz="1000" dirty="0">
                <a:solidFill>
                  <a:srgbClr val="606060"/>
                </a:solidFill>
                <a:latin typeface="Verdana"/>
              </a:rPr>
              <a:t>@qualifier</a:t>
            </a:r>
            <a:r>
              <a:rPr lang="fr-FR" sz="1000" dirty="0">
                <a:solidFill>
                  <a:srgbClr val="000000"/>
                </a:solidFill>
                <a:latin typeface="Verdana"/>
              </a:rPr>
              <a:t>": "</a:t>
            </a:r>
            <a:r>
              <a:rPr lang="fr-FR" sz="1000" dirty="0" err="1">
                <a:solidFill>
                  <a:srgbClr val="0000C0"/>
                </a:solidFill>
                <a:latin typeface="Verdana"/>
              </a:rPr>
              <a:t>PaymentClientRequest</a:t>
            </a:r>
            <a:r>
              <a:rPr lang="fr-FR" sz="1000" dirty="0">
                <a:solidFill>
                  <a:srgbClr val="000000"/>
                </a:solidFill>
                <a:latin typeface="Verdana"/>
              </a:rPr>
              <a:t>",</a:t>
            </a:r>
            <a:r>
              <a:rPr lang="fr-FR" sz="1000" dirty="0"/>
              <a:t/>
            </a:r>
            <a:br>
              <a:rPr lang="fr-FR" sz="1000" dirty="0"/>
            </a:br>
            <a:r>
              <a:rPr lang="fr-FR" sz="1000" dirty="0">
                <a:solidFill>
                  <a:srgbClr val="000000"/>
                </a:solidFill>
                <a:latin typeface="Verdana"/>
              </a:rPr>
              <a:t>    "</a:t>
            </a:r>
            <a:r>
              <a:rPr lang="fr-FR" sz="1000" dirty="0" err="1">
                <a:solidFill>
                  <a:srgbClr val="C00000"/>
                </a:solidFill>
                <a:latin typeface="Verdana"/>
              </a:rPr>
              <a:t>supportedPaymentMethods</a:t>
            </a:r>
            <a:r>
              <a:rPr lang="fr-FR" sz="1000" dirty="0">
                <a:solidFill>
                  <a:srgbClr val="000000"/>
                </a:solidFill>
                <a:latin typeface="Verdana"/>
              </a:rPr>
              <a:t>": </a:t>
            </a:r>
            <a:r>
              <a:rPr lang="fr-FR" sz="1000" dirty="0" smtClean="0">
                <a:solidFill>
                  <a:srgbClr val="000000"/>
                </a:solidFill>
                <a:latin typeface="Verdana"/>
              </a:rPr>
              <a:t>[</a:t>
            </a:r>
          </a:p>
          <a:p>
            <a:pPr latinLnBrk="1">
              <a:spcBef>
                <a:spcPts val="600"/>
              </a:spcBef>
              <a:spcAft>
                <a:spcPts val="1200"/>
              </a:spcAft>
            </a:pPr>
            <a:r>
              <a:rPr lang="en-US" sz="1000" dirty="0" smtClean="0">
                <a:solidFill>
                  <a:srgbClr val="000000"/>
                </a:solidFill>
                <a:latin typeface="Verdana"/>
              </a:rPr>
              <a:t>         </a:t>
            </a:r>
            <a:r>
              <a:rPr lang="en-US" sz="1000" i="1" dirty="0" smtClean="0">
                <a:solidFill>
                  <a:srgbClr val="000000"/>
                </a:solidFill>
                <a:latin typeface="Verdana"/>
              </a:rPr>
              <a:t>Parameters </a:t>
            </a:r>
            <a:r>
              <a:rPr lang="en-US" sz="1000" i="1" dirty="0">
                <a:solidFill>
                  <a:srgbClr val="000000"/>
                </a:solidFill>
                <a:latin typeface="Verdana"/>
              </a:rPr>
              <a:t>removed for brevity…</a:t>
            </a:r>
            <a:r>
              <a:rPr lang="en-US" sz="1000" i="1" dirty="0">
                <a:solidFill>
                  <a:prstClr val="black"/>
                </a:solidFill>
              </a:rPr>
              <a:t/>
            </a:r>
            <a:br>
              <a:rPr lang="en-US" sz="1000" i="1" dirty="0">
                <a:solidFill>
                  <a:prstClr val="black"/>
                </a:solidFill>
              </a:rPr>
            </a:br>
            <a:r>
              <a:rPr lang="fr-FR" sz="1000" dirty="0" smtClean="0">
                <a:solidFill>
                  <a:srgbClr val="000000"/>
                </a:solidFill>
                <a:latin typeface="Verdana"/>
              </a:rPr>
              <a:t>    ],</a:t>
            </a:r>
            <a:r>
              <a:rPr lang="fr-FR" sz="1000" dirty="0"/>
              <a:t/>
            </a:r>
            <a:br>
              <a:rPr lang="fr-FR" sz="1000" dirty="0"/>
            </a:br>
            <a:r>
              <a:rPr lang="fr-FR" sz="1000" dirty="0">
                <a:solidFill>
                  <a:srgbClr val="000000"/>
                </a:solidFill>
                <a:latin typeface="Verdana"/>
              </a:rPr>
              <a:t>    "</a:t>
            </a:r>
            <a:r>
              <a:rPr lang="fr-FR" sz="1000" dirty="0" err="1">
                <a:solidFill>
                  <a:srgbClr val="C00000"/>
                </a:solidFill>
                <a:latin typeface="Verdana"/>
              </a:rPr>
              <a:t>paymentRequest</a:t>
            </a:r>
            <a:r>
              <a:rPr lang="fr-FR" sz="1000" dirty="0">
                <a:solidFill>
                  <a:srgbClr val="000000"/>
                </a:solidFill>
                <a:latin typeface="Verdana"/>
              </a:rPr>
              <a:t>": {</a:t>
            </a:r>
            <a:r>
              <a:rPr lang="fr-FR" sz="1000" dirty="0"/>
              <a:t/>
            </a:r>
            <a:br>
              <a:rPr lang="fr-FR" sz="1000" dirty="0"/>
            </a:br>
            <a:r>
              <a:rPr lang="fr-FR" sz="1000" dirty="0">
                <a:solidFill>
                  <a:srgbClr val="000000"/>
                </a:solidFill>
                <a:latin typeface="Verdana"/>
              </a:rPr>
              <a:t>        "</a:t>
            </a:r>
            <a:r>
              <a:rPr lang="fr-FR" sz="1000" dirty="0" err="1">
                <a:solidFill>
                  <a:srgbClr val="C00000"/>
                </a:solidFill>
                <a:latin typeface="Verdana"/>
              </a:rPr>
              <a:t>payee</a:t>
            </a:r>
            <a:r>
              <a:rPr lang="fr-FR" sz="1000" dirty="0">
                <a:solidFill>
                  <a:srgbClr val="000000"/>
                </a:solidFill>
                <a:latin typeface="Verdana"/>
              </a:rPr>
              <a:t>": {</a:t>
            </a:r>
            <a:r>
              <a:rPr lang="fr-FR" sz="1000" dirty="0"/>
              <a:t/>
            </a:r>
            <a:br>
              <a:rPr lang="fr-FR" sz="1000" dirty="0"/>
            </a:br>
            <a:r>
              <a:rPr lang="fr-FR" sz="1000" dirty="0">
                <a:solidFill>
                  <a:srgbClr val="000000"/>
                </a:solidFill>
                <a:latin typeface="Verdana"/>
              </a:rPr>
              <a:t>            "</a:t>
            </a:r>
            <a:r>
              <a:rPr lang="fr-FR" sz="1000" dirty="0" err="1">
                <a:solidFill>
                  <a:srgbClr val="C00000"/>
                </a:solidFill>
                <a:latin typeface="Verdana"/>
              </a:rPr>
              <a:t>commonName</a:t>
            </a:r>
            <a:r>
              <a:rPr lang="fr-FR" sz="1000" dirty="0">
                <a:solidFill>
                  <a:srgbClr val="000000"/>
                </a:solidFill>
                <a:latin typeface="Verdana"/>
              </a:rPr>
              <a:t>": "</a:t>
            </a:r>
            <a:r>
              <a:rPr lang="fr-FR" sz="1000" dirty="0" err="1">
                <a:solidFill>
                  <a:srgbClr val="0000C0"/>
                </a:solidFill>
                <a:latin typeface="Verdana"/>
              </a:rPr>
              <a:t>Planet</a:t>
            </a:r>
            <a:r>
              <a:rPr lang="fr-FR" sz="1000" dirty="0">
                <a:solidFill>
                  <a:srgbClr val="0000C0"/>
                </a:solidFill>
                <a:latin typeface="Verdana"/>
              </a:rPr>
              <a:t> </a:t>
            </a:r>
            <a:r>
              <a:rPr lang="fr-FR" sz="1000" dirty="0" err="1">
                <a:solidFill>
                  <a:srgbClr val="0000C0"/>
                </a:solidFill>
                <a:latin typeface="Verdana"/>
              </a:rPr>
              <a:t>Gas</a:t>
            </a:r>
            <a:r>
              <a:rPr lang="fr-FR" sz="1000" dirty="0">
                <a:solidFill>
                  <a:srgbClr val="000000"/>
                </a:solidFill>
                <a:latin typeface="Verdana"/>
              </a:rPr>
              <a:t>",</a:t>
            </a:r>
            <a:r>
              <a:rPr lang="fr-FR" sz="1000" dirty="0"/>
              <a:t/>
            </a:r>
            <a:br>
              <a:rPr lang="fr-FR" sz="1000" dirty="0"/>
            </a:br>
            <a:r>
              <a:rPr lang="fr-FR" sz="1000" dirty="0">
                <a:solidFill>
                  <a:srgbClr val="000000"/>
                </a:solidFill>
                <a:latin typeface="Verdana"/>
              </a:rPr>
              <a:t>            "</a:t>
            </a:r>
            <a:r>
              <a:rPr lang="fr-FR" sz="1000" dirty="0" err="1">
                <a:solidFill>
                  <a:srgbClr val="C00000"/>
                </a:solidFill>
                <a:latin typeface="Verdana"/>
              </a:rPr>
              <a:t>homePage</a:t>
            </a:r>
            <a:r>
              <a:rPr lang="fr-FR" sz="1000" dirty="0">
                <a:solidFill>
                  <a:srgbClr val="000000"/>
                </a:solidFill>
                <a:latin typeface="Verdana"/>
              </a:rPr>
              <a:t>": "</a:t>
            </a:r>
            <a:r>
              <a:rPr lang="fr-FR" sz="1000">
                <a:solidFill>
                  <a:srgbClr val="0000C0"/>
                </a:solidFill>
                <a:latin typeface="Verdana"/>
              </a:rPr>
              <a:t>https</a:t>
            </a:r>
            <a:r>
              <a:rPr lang="fr-FR" sz="1000" smtClean="0">
                <a:solidFill>
                  <a:srgbClr val="0000C0"/>
                </a:solidFill>
                <a:latin typeface="Verdana"/>
              </a:rPr>
              <a:t>://planetgas.com</a:t>
            </a:r>
            <a:r>
              <a:rPr lang="fr-FR" sz="1000" dirty="0">
                <a:solidFill>
                  <a:srgbClr val="000000"/>
                </a:solidFill>
                <a:latin typeface="Verdana"/>
              </a:rPr>
              <a:t>"</a:t>
            </a:r>
            <a:r>
              <a:rPr lang="fr-FR" sz="1000" dirty="0"/>
              <a:t/>
            </a:r>
            <a:br>
              <a:rPr lang="fr-FR" sz="1000" dirty="0"/>
            </a:br>
            <a:r>
              <a:rPr lang="fr-FR" sz="1000" dirty="0">
                <a:solidFill>
                  <a:srgbClr val="000000"/>
                </a:solidFill>
                <a:latin typeface="Verdana"/>
              </a:rPr>
              <a:t>        },</a:t>
            </a:r>
            <a:r>
              <a:rPr lang="fr-FR" sz="1000" dirty="0"/>
              <a:t/>
            </a:r>
            <a:br>
              <a:rPr lang="fr-FR" sz="1000" dirty="0"/>
            </a:br>
            <a:r>
              <a:rPr lang="fr-FR" sz="1000" dirty="0">
                <a:solidFill>
                  <a:srgbClr val="000000"/>
                </a:solidFill>
                <a:latin typeface="Verdana"/>
              </a:rPr>
              <a:t>        "</a:t>
            </a:r>
            <a:r>
              <a:rPr lang="fr-FR" sz="1000" dirty="0" err="1">
                <a:solidFill>
                  <a:srgbClr val="C00000"/>
                </a:solidFill>
                <a:latin typeface="Verdana"/>
              </a:rPr>
              <a:t>amount</a:t>
            </a:r>
            <a:r>
              <a:rPr lang="fr-FR" sz="1000" dirty="0">
                <a:solidFill>
                  <a:srgbClr val="000000"/>
                </a:solidFill>
                <a:latin typeface="Verdana"/>
              </a:rPr>
              <a:t>": "</a:t>
            </a:r>
            <a:r>
              <a:rPr lang="fr-FR" sz="1000" dirty="0">
                <a:solidFill>
                  <a:srgbClr val="0000C0"/>
                </a:solidFill>
                <a:latin typeface="Verdana"/>
              </a:rPr>
              <a:t>200.00</a:t>
            </a:r>
            <a:r>
              <a:rPr lang="fr-FR" sz="1000" dirty="0">
                <a:solidFill>
                  <a:srgbClr val="000000"/>
                </a:solidFill>
                <a:latin typeface="Verdana"/>
              </a:rPr>
              <a:t>",</a:t>
            </a:r>
            <a:r>
              <a:rPr lang="fr-FR" sz="1000" dirty="0"/>
              <a:t/>
            </a:r>
            <a:br>
              <a:rPr lang="fr-FR" sz="1000" dirty="0"/>
            </a:br>
            <a:r>
              <a:rPr lang="fr-FR" sz="1000" dirty="0">
                <a:solidFill>
                  <a:srgbClr val="000000"/>
                </a:solidFill>
                <a:latin typeface="Verdana"/>
              </a:rPr>
              <a:t>        "</a:t>
            </a:r>
            <a:r>
              <a:rPr lang="fr-FR" sz="1000" dirty="0" err="1">
                <a:solidFill>
                  <a:srgbClr val="C00000"/>
                </a:solidFill>
                <a:latin typeface="Verdana"/>
              </a:rPr>
              <a:t>currency</a:t>
            </a:r>
            <a:r>
              <a:rPr lang="fr-FR" sz="1000" dirty="0">
                <a:solidFill>
                  <a:srgbClr val="000000"/>
                </a:solidFill>
                <a:latin typeface="Verdana"/>
              </a:rPr>
              <a:t>": "</a:t>
            </a:r>
            <a:r>
              <a:rPr lang="fr-FR" sz="1000" dirty="0">
                <a:solidFill>
                  <a:srgbClr val="0000C0"/>
                </a:solidFill>
                <a:latin typeface="Verdana"/>
              </a:rPr>
              <a:t>EUR</a:t>
            </a:r>
            <a:r>
              <a:rPr lang="fr-FR" sz="1000" dirty="0">
                <a:solidFill>
                  <a:srgbClr val="000000"/>
                </a:solidFill>
                <a:latin typeface="Verdana"/>
              </a:rPr>
              <a:t>",</a:t>
            </a:r>
            <a:r>
              <a:rPr lang="fr-FR" sz="1000" dirty="0"/>
              <a:t/>
            </a:r>
            <a:br>
              <a:rPr lang="fr-FR" sz="1000" dirty="0"/>
            </a:br>
            <a:r>
              <a:rPr lang="fr-FR" sz="1000" dirty="0">
                <a:solidFill>
                  <a:srgbClr val="000000"/>
                </a:solidFill>
                <a:latin typeface="Verdana"/>
              </a:rPr>
              <a:t>        "</a:t>
            </a:r>
            <a:r>
              <a:rPr lang="fr-FR" sz="1000" dirty="0" err="1">
                <a:solidFill>
                  <a:srgbClr val="C00000"/>
                </a:solidFill>
                <a:latin typeface="Verdana"/>
              </a:rPr>
              <a:t>nonDirectPayment</a:t>
            </a:r>
            <a:r>
              <a:rPr lang="fr-FR" sz="1000" dirty="0">
                <a:solidFill>
                  <a:srgbClr val="000000"/>
                </a:solidFill>
                <a:latin typeface="Verdana"/>
              </a:rPr>
              <a:t>": "</a:t>
            </a:r>
            <a:r>
              <a:rPr lang="fr-FR" sz="1000" dirty="0">
                <a:solidFill>
                  <a:srgbClr val="0000C0"/>
                </a:solidFill>
                <a:latin typeface="Verdana"/>
              </a:rPr>
              <a:t>GAS_STATION</a:t>
            </a:r>
            <a:r>
              <a:rPr lang="fr-FR" sz="1000" dirty="0">
                <a:solidFill>
                  <a:srgbClr val="000000"/>
                </a:solidFill>
                <a:latin typeface="Verdana"/>
              </a:rPr>
              <a:t>",</a:t>
            </a:r>
            <a:r>
              <a:rPr lang="fr-FR" sz="1000" dirty="0"/>
              <a:t/>
            </a:r>
            <a:br>
              <a:rPr lang="fr-FR" sz="1000" dirty="0"/>
            </a:br>
            <a:r>
              <a:rPr lang="fr-FR" sz="1000" dirty="0">
                <a:solidFill>
                  <a:srgbClr val="000000"/>
                </a:solidFill>
                <a:latin typeface="Verdana"/>
              </a:rPr>
              <a:t>        "</a:t>
            </a:r>
            <a:r>
              <a:rPr lang="fr-FR" sz="1000" dirty="0" err="1">
                <a:solidFill>
                  <a:srgbClr val="C00000"/>
                </a:solidFill>
                <a:latin typeface="Verdana"/>
              </a:rPr>
              <a:t>referenceId</a:t>
            </a:r>
            <a:r>
              <a:rPr lang="fr-FR" sz="1000" dirty="0">
                <a:solidFill>
                  <a:srgbClr val="000000"/>
                </a:solidFill>
                <a:latin typeface="Verdana"/>
              </a:rPr>
              <a:t>": "</a:t>
            </a:r>
            <a:r>
              <a:rPr lang="fr-FR" sz="1000" dirty="0">
                <a:solidFill>
                  <a:srgbClr val="0000C0"/>
                </a:solidFill>
                <a:latin typeface="Verdana"/>
              </a:rPr>
              <a:t>#1000017</a:t>
            </a:r>
            <a:r>
              <a:rPr lang="fr-FR" sz="1000" dirty="0">
                <a:solidFill>
                  <a:srgbClr val="000000"/>
                </a:solidFill>
                <a:latin typeface="Verdana"/>
              </a:rPr>
              <a:t>",</a:t>
            </a:r>
            <a:r>
              <a:rPr lang="fr-FR" sz="1000" dirty="0"/>
              <a:t/>
            </a:r>
            <a:br>
              <a:rPr lang="fr-FR" sz="1000" dirty="0"/>
            </a:br>
            <a:r>
              <a:rPr lang="fr-FR" sz="1000" dirty="0">
                <a:solidFill>
                  <a:srgbClr val="000000"/>
                </a:solidFill>
                <a:latin typeface="Verdana"/>
              </a:rPr>
              <a:t>        "</a:t>
            </a:r>
            <a:r>
              <a:rPr lang="fr-FR" sz="1000" dirty="0" err="1">
                <a:solidFill>
                  <a:srgbClr val="C00000"/>
                </a:solidFill>
                <a:latin typeface="Verdana"/>
              </a:rPr>
              <a:t>timeStamp</a:t>
            </a:r>
            <a:r>
              <a:rPr lang="fr-FR" sz="1000" dirty="0">
                <a:solidFill>
                  <a:srgbClr val="000000"/>
                </a:solidFill>
                <a:latin typeface="Verdana"/>
              </a:rPr>
              <a:t>": "</a:t>
            </a:r>
            <a:r>
              <a:rPr lang="fr-FR" sz="1000" dirty="0">
                <a:solidFill>
                  <a:srgbClr val="0000C0"/>
                </a:solidFill>
                <a:latin typeface="Verdana"/>
              </a:rPr>
              <a:t>2020-03-21T06:22:59Z</a:t>
            </a:r>
            <a:r>
              <a:rPr lang="fr-FR" sz="1000" dirty="0">
                <a:solidFill>
                  <a:srgbClr val="000000"/>
                </a:solidFill>
                <a:latin typeface="Verdana"/>
              </a:rPr>
              <a:t>",</a:t>
            </a:r>
            <a:r>
              <a:rPr lang="fr-FR" sz="1000" dirty="0"/>
              <a:t/>
            </a:r>
            <a:br>
              <a:rPr lang="fr-FR" sz="1000" dirty="0"/>
            </a:br>
            <a:r>
              <a:rPr lang="fr-FR" sz="1000" dirty="0">
                <a:solidFill>
                  <a:srgbClr val="000000"/>
                </a:solidFill>
                <a:latin typeface="Verdana"/>
              </a:rPr>
              <a:t>        "</a:t>
            </a:r>
            <a:r>
              <a:rPr lang="fr-FR" sz="1000" dirty="0">
                <a:solidFill>
                  <a:srgbClr val="C00000"/>
                </a:solidFill>
                <a:latin typeface="Verdana"/>
              </a:rPr>
              <a:t>expires</a:t>
            </a:r>
            <a:r>
              <a:rPr lang="fr-FR" sz="1000" dirty="0">
                <a:solidFill>
                  <a:srgbClr val="000000"/>
                </a:solidFill>
                <a:latin typeface="Verdana"/>
              </a:rPr>
              <a:t>": "</a:t>
            </a:r>
            <a:r>
              <a:rPr lang="fr-FR" sz="1000" dirty="0">
                <a:solidFill>
                  <a:srgbClr val="0000C0"/>
                </a:solidFill>
                <a:latin typeface="Verdana"/>
              </a:rPr>
              <a:t>2020-03-21T06:53:00Z</a:t>
            </a:r>
            <a:r>
              <a:rPr lang="fr-FR" sz="1000" dirty="0">
                <a:solidFill>
                  <a:srgbClr val="000000"/>
                </a:solidFill>
                <a:latin typeface="Verdana"/>
              </a:rPr>
              <a:t>",</a:t>
            </a:r>
            <a:r>
              <a:rPr lang="fr-FR" sz="1000" dirty="0"/>
              <a:t/>
            </a:r>
            <a:br>
              <a:rPr lang="fr-FR" sz="1000" dirty="0"/>
            </a:br>
            <a:r>
              <a:rPr lang="fr-FR" sz="1000" dirty="0">
                <a:solidFill>
                  <a:srgbClr val="000000"/>
                </a:solidFill>
                <a:latin typeface="Verdana"/>
              </a:rPr>
              <a:t>        "</a:t>
            </a:r>
            <a:r>
              <a:rPr lang="fr-FR" sz="1000" dirty="0">
                <a:solidFill>
                  <a:srgbClr val="C00000"/>
                </a:solidFill>
                <a:latin typeface="Verdana"/>
              </a:rPr>
              <a:t>software</a:t>
            </a:r>
            <a:r>
              <a:rPr lang="fr-FR" sz="1000" dirty="0">
                <a:solidFill>
                  <a:srgbClr val="000000"/>
                </a:solidFill>
                <a:latin typeface="Verdana"/>
              </a:rPr>
              <a:t>": {</a:t>
            </a:r>
            <a:r>
              <a:rPr lang="fr-FR" sz="1000" dirty="0"/>
              <a:t/>
            </a:r>
            <a:br>
              <a:rPr lang="fr-FR" sz="1000" dirty="0"/>
            </a:br>
            <a:r>
              <a:rPr lang="fr-FR" sz="1000" dirty="0">
                <a:solidFill>
                  <a:srgbClr val="000000"/>
                </a:solidFill>
                <a:latin typeface="Verdana"/>
              </a:rPr>
              <a:t>            "</a:t>
            </a:r>
            <a:r>
              <a:rPr lang="fr-FR" sz="1000" dirty="0" err="1">
                <a:solidFill>
                  <a:srgbClr val="C00000"/>
                </a:solidFill>
                <a:latin typeface="Verdana"/>
              </a:rPr>
              <a:t>name</a:t>
            </a:r>
            <a:r>
              <a:rPr lang="fr-FR" sz="1000" dirty="0">
                <a:solidFill>
                  <a:srgbClr val="000000"/>
                </a:solidFill>
                <a:latin typeface="Verdana"/>
              </a:rPr>
              <a:t>": "</a:t>
            </a:r>
            <a:r>
              <a:rPr lang="fr-FR" sz="1000" dirty="0">
                <a:solidFill>
                  <a:srgbClr val="0000C0"/>
                </a:solidFill>
                <a:latin typeface="Verdana"/>
              </a:rPr>
              <a:t>WebPKI.org - </a:t>
            </a:r>
            <a:r>
              <a:rPr lang="fr-FR" sz="1000" dirty="0" err="1">
                <a:solidFill>
                  <a:srgbClr val="0000C0"/>
                </a:solidFill>
                <a:latin typeface="Verdana"/>
              </a:rPr>
              <a:t>Payee</a:t>
            </a:r>
            <a:r>
              <a:rPr lang="fr-FR" sz="1000" dirty="0">
                <a:solidFill>
                  <a:srgbClr val="000000"/>
                </a:solidFill>
                <a:latin typeface="Verdana"/>
              </a:rPr>
              <a:t>",</a:t>
            </a:r>
            <a:r>
              <a:rPr lang="fr-FR" sz="1000" dirty="0"/>
              <a:t/>
            </a:r>
            <a:br>
              <a:rPr lang="fr-FR" sz="1000" dirty="0"/>
            </a:br>
            <a:r>
              <a:rPr lang="fr-FR" sz="1000" dirty="0">
                <a:solidFill>
                  <a:srgbClr val="000000"/>
                </a:solidFill>
                <a:latin typeface="Verdana"/>
              </a:rPr>
              <a:t>            "</a:t>
            </a:r>
            <a:r>
              <a:rPr lang="fr-FR" sz="1000" dirty="0">
                <a:solidFill>
                  <a:srgbClr val="C00000"/>
                </a:solidFill>
                <a:latin typeface="Verdana"/>
              </a:rPr>
              <a:t>version</a:t>
            </a:r>
            <a:r>
              <a:rPr lang="fr-FR" sz="1000" dirty="0">
                <a:solidFill>
                  <a:srgbClr val="000000"/>
                </a:solidFill>
                <a:latin typeface="Verdana"/>
              </a:rPr>
              <a:t>": "</a:t>
            </a:r>
            <a:r>
              <a:rPr lang="fr-FR" sz="1000" dirty="0">
                <a:solidFill>
                  <a:srgbClr val="0000C0"/>
                </a:solidFill>
                <a:latin typeface="Verdana"/>
              </a:rPr>
              <a:t>1.00</a:t>
            </a:r>
            <a:r>
              <a:rPr lang="fr-FR" sz="1000" dirty="0">
                <a:solidFill>
                  <a:srgbClr val="000000"/>
                </a:solidFill>
                <a:latin typeface="Verdana"/>
              </a:rPr>
              <a:t>"</a:t>
            </a:r>
            <a:r>
              <a:rPr lang="fr-FR" sz="1000" dirty="0"/>
              <a:t/>
            </a:r>
            <a:br>
              <a:rPr lang="fr-FR" sz="1000" dirty="0"/>
            </a:br>
            <a:r>
              <a:rPr lang="fr-FR" sz="1000" dirty="0">
                <a:solidFill>
                  <a:srgbClr val="000000"/>
                </a:solidFill>
                <a:latin typeface="Verdana"/>
              </a:rPr>
              <a:t>        }</a:t>
            </a:r>
            <a:r>
              <a:rPr lang="fr-FR" sz="1000" dirty="0"/>
              <a:t/>
            </a:r>
            <a:br>
              <a:rPr lang="fr-FR" sz="1000" dirty="0"/>
            </a:br>
            <a:r>
              <a:rPr lang="fr-FR" sz="1000" dirty="0">
                <a:solidFill>
                  <a:srgbClr val="000000"/>
                </a:solidFill>
                <a:latin typeface="Verdana"/>
              </a:rPr>
              <a:t>    }</a:t>
            </a:r>
            <a:r>
              <a:rPr lang="fr-FR" sz="1000" dirty="0"/>
              <a:t/>
            </a:r>
            <a:br>
              <a:rPr lang="fr-FR" sz="1000" dirty="0"/>
            </a:br>
            <a:r>
              <a:rPr lang="fr-FR" sz="1000" dirty="0">
                <a:solidFill>
                  <a:srgbClr val="000000"/>
                </a:solidFill>
                <a:latin typeface="Verdana"/>
              </a:rPr>
              <a:t>}</a:t>
            </a:r>
            <a:endParaRPr lang="en-US" sz="1000" dirty="0">
              <a:latin typeface="Verdana" panose="020B0604030504040204" pitchFamily="34" charset="0"/>
              <a:ea typeface="Verdana" panose="020B0604030504040204" pitchFamily="34" charset="0"/>
              <a:cs typeface="Verdana" panose="020B0604030504040204" pitchFamily="34" charset="0"/>
            </a:endParaRPr>
          </a:p>
        </p:txBody>
      </p:sp>
      <p:cxnSp>
        <p:nvCxnSpPr>
          <p:cNvPr id="6" name="Straight Arrow Connector 5"/>
          <p:cNvCxnSpPr>
            <a:stCxn id="7" idx="1"/>
          </p:cNvCxnSpPr>
          <p:nvPr/>
        </p:nvCxnSpPr>
        <p:spPr>
          <a:xfrm flipH="1">
            <a:off x="3673664" y="3021922"/>
            <a:ext cx="448816"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122480" y="2908626"/>
            <a:ext cx="926069"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New element</a:t>
            </a:r>
            <a:endParaRPr lang="en-US" sz="1000" b="1" i="1" dirty="0">
              <a:latin typeface="Arial" panose="020B0604020202020204" pitchFamily="34" charset="0"/>
              <a:cs typeface="Arial" panose="020B0604020202020204" pitchFamily="34" charset="0"/>
            </a:endParaRPr>
          </a:p>
        </p:txBody>
      </p:sp>
      <p:sp>
        <p:nvSpPr>
          <p:cNvPr id="8" name="Rectangle 7"/>
          <p:cNvSpPr/>
          <p:nvPr/>
        </p:nvSpPr>
        <p:spPr>
          <a:xfrm>
            <a:off x="2223328" y="4437112"/>
            <a:ext cx="4162668" cy="1152128"/>
          </a:xfrm>
          <a:prstGeom prst="rect">
            <a:avLst/>
          </a:prstGeom>
          <a:solidFill>
            <a:schemeClr val="bg1"/>
          </a:solidFill>
          <a:ln w="12700"/>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 name="TextBox 8"/>
          <p:cNvSpPr txBox="1"/>
          <p:nvPr/>
        </p:nvSpPr>
        <p:spPr>
          <a:xfrm>
            <a:off x="2389913" y="4589476"/>
            <a:ext cx="619080" cy="276999"/>
          </a:xfrm>
          <a:prstGeom prst="rect">
            <a:avLst/>
          </a:prstGeom>
          <a:noFill/>
        </p:spPr>
        <p:txBody>
          <a:bodyPr wrap="none" rtlCol="0">
            <a:spAutoFit/>
          </a:bodyPr>
          <a:lstStyle/>
          <a:p>
            <a:pPr algn="r"/>
            <a:r>
              <a:rPr lang="en-US" sz="1200" dirty="0" smtClean="0">
                <a:latin typeface="Arial" panose="020B0604020202020204" pitchFamily="34" charset="0"/>
                <a:cs typeface="Arial" panose="020B0604020202020204" pitchFamily="34" charset="0"/>
              </a:rPr>
              <a:t>Payee</a:t>
            </a:r>
            <a:endParaRPr lang="en-US" sz="1000" dirty="0" smtClean="0">
              <a:latin typeface="Arial" panose="020B0604020202020204" pitchFamily="34" charset="0"/>
              <a:cs typeface="Arial" panose="020B0604020202020204" pitchFamily="34" charset="0"/>
            </a:endParaRPr>
          </a:p>
        </p:txBody>
      </p:sp>
      <p:sp>
        <p:nvSpPr>
          <p:cNvPr id="10" name="Rectangle 9"/>
          <p:cNvSpPr/>
          <p:nvPr/>
        </p:nvSpPr>
        <p:spPr>
          <a:xfrm>
            <a:off x="3015416" y="4613811"/>
            <a:ext cx="1415826" cy="252664"/>
          </a:xfrm>
          <a:prstGeom prst="rect">
            <a:avLst/>
          </a:prstGeom>
          <a:solidFill>
            <a:schemeClr val="bg1"/>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tx1"/>
                </a:solidFill>
                <a:latin typeface="Arial" panose="020B0604020202020204" pitchFamily="34" charset="0"/>
                <a:cs typeface="Arial" panose="020B0604020202020204" pitchFamily="34" charset="0"/>
              </a:rPr>
              <a:t>Planet Gas</a:t>
            </a:r>
            <a:endParaRPr lang="en-US" sz="1200" dirty="0">
              <a:solidFill>
                <a:schemeClr val="tx1"/>
              </a:solidFill>
              <a:latin typeface="Arial" panose="020B0604020202020204" pitchFamily="34" charset="0"/>
              <a:cs typeface="Arial" panose="020B0604020202020204" pitchFamily="34" charset="0"/>
            </a:endParaRPr>
          </a:p>
        </p:txBody>
      </p:sp>
      <p:sp>
        <p:nvSpPr>
          <p:cNvPr id="12" name="TextBox 11"/>
          <p:cNvSpPr txBox="1"/>
          <p:nvPr/>
        </p:nvSpPr>
        <p:spPr>
          <a:xfrm>
            <a:off x="2295336" y="5005650"/>
            <a:ext cx="713657" cy="276999"/>
          </a:xfrm>
          <a:prstGeom prst="rect">
            <a:avLst/>
          </a:prstGeom>
          <a:noFill/>
        </p:spPr>
        <p:txBody>
          <a:bodyPr wrap="none" rtlCol="0">
            <a:spAutoFit/>
          </a:bodyPr>
          <a:lstStyle/>
          <a:p>
            <a:pPr algn="r"/>
            <a:r>
              <a:rPr lang="en-US" sz="1200" dirty="0" smtClean="0">
                <a:latin typeface="Arial" panose="020B0604020202020204" pitchFamily="34" charset="0"/>
                <a:cs typeface="Arial" panose="020B0604020202020204" pitchFamily="34" charset="0"/>
              </a:rPr>
              <a:t>Amount</a:t>
            </a:r>
            <a:endParaRPr lang="en-US" sz="1000" dirty="0" smtClean="0">
              <a:latin typeface="Arial" panose="020B0604020202020204" pitchFamily="34" charset="0"/>
              <a:cs typeface="Arial" panose="020B0604020202020204" pitchFamily="34" charset="0"/>
            </a:endParaRPr>
          </a:p>
        </p:txBody>
      </p:sp>
      <p:sp>
        <p:nvSpPr>
          <p:cNvPr id="13" name="Rectangle 12"/>
          <p:cNvSpPr/>
          <p:nvPr/>
        </p:nvSpPr>
        <p:spPr>
          <a:xfrm>
            <a:off x="3015416" y="4941168"/>
            <a:ext cx="3010540" cy="414291"/>
          </a:xfrm>
          <a:prstGeom prst="rect">
            <a:avLst/>
          </a:prstGeom>
          <a:solidFill>
            <a:schemeClr val="bg1"/>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tx1"/>
                </a:solidFill>
                <a:latin typeface="Arial" panose="020B0604020202020204" pitchFamily="34" charset="0"/>
                <a:cs typeface="Arial" panose="020B0604020202020204" pitchFamily="34" charset="0"/>
              </a:rPr>
              <a:t>€</a:t>
            </a:r>
            <a:r>
              <a:rPr lang="en-US" sz="600" dirty="0" smtClean="0">
                <a:solidFill>
                  <a:schemeClr val="tx1"/>
                </a:solidFill>
                <a:latin typeface="Arial" panose="020B0604020202020204" pitchFamily="34" charset="0"/>
                <a:cs typeface="Arial" panose="020B0604020202020204" pitchFamily="34" charset="0"/>
              </a:rPr>
              <a:t> </a:t>
            </a:r>
            <a:r>
              <a:rPr lang="en-US" sz="1200" dirty="0" smtClean="0">
                <a:solidFill>
                  <a:schemeClr val="tx1"/>
                </a:solidFill>
                <a:latin typeface="Arial" panose="020B0604020202020204" pitchFamily="34" charset="0"/>
                <a:cs typeface="Arial" panose="020B0604020202020204" pitchFamily="34" charset="0"/>
              </a:rPr>
              <a:t>200</a:t>
            </a:r>
            <a:endParaRPr lang="en-US" sz="1200" dirty="0">
              <a:solidFill>
                <a:schemeClr val="tx1"/>
              </a:solidFill>
              <a:latin typeface="Arial" panose="020B0604020202020204" pitchFamily="34" charset="0"/>
              <a:cs typeface="Arial" panose="020B0604020202020204" pitchFamily="34" charset="0"/>
            </a:endParaRPr>
          </a:p>
          <a:p>
            <a:r>
              <a:rPr lang="en-US" sz="1000" i="1" dirty="0">
                <a:solidFill>
                  <a:schemeClr val="tx1"/>
                </a:solidFill>
                <a:latin typeface="Arial" panose="020B0604020202020204" pitchFamily="34" charset="0"/>
                <a:cs typeface="Arial" panose="020B0604020202020204" pitchFamily="34" charset="0"/>
              </a:rPr>
              <a:t>Reserved</a:t>
            </a:r>
            <a:r>
              <a:rPr lang="en-US" sz="1000" dirty="0">
                <a:solidFill>
                  <a:schemeClr val="tx1"/>
                </a:solidFill>
                <a:latin typeface="Arial" panose="020B0604020202020204" pitchFamily="34" charset="0"/>
                <a:cs typeface="Arial" panose="020B0604020202020204" pitchFamily="34" charset="0"/>
              </a:rPr>
              <a:t>, actual payment will match fuel quantity</a:t>
            </a:r>
          </a:p>
        </p:txBody>
      </p:sp>
      <p:sp>
        <p:nvSpPr>
          <p:cNvPr id="14" name="TextBox 13"/>
          <p:cNvSpPr txBox="1"/>
          <p:nvPr/>
        </p:nvSpPr>
        <p:spPr>
          <a:xfrm>
            <a:off x="1345436" y="4160113"/>
            <a:ext cx="6034876" cy="276999"/>
          </a:xfrm>
          <a:prstGeom prst="rect">
            <a:avLst/>
          </a:prstGeom>
          <a:noFill/>
        </p:spPr>
        <p:txBody>
          <a:bodyPr wrap="square" rtlCol="0">
            <a:spAutoFit/>
          </a:bodyPr>
          <a:lstStyle/>
          <a:p>
            <a:pPr algn="ctr"/>
            <a:r>
              <a:rPr lang="en-US" sz="1200" dirty="0" smtClean="0">
                <a:latin typeface="Arial" panose="020B0604020202020204" pitchFamily="34" charset="0"/>
                <a:cs typeface="Arial" panose="020B0604020202020204" pitchFamily="34" charset="0"/>
                <a:sym typeface="Wingdings"/>
              </a:rPr>
              <a:t>User </a:t>
            </a:r>
            <a:r>
              <a:rPr lang="en-US" sz="1200" dirty="0">
                <a:latin typeface="Arial" panose="020B0604020202020204" pitchFamily="34" charset="0"/>
                <a:cs typeface="Arial" panose="020B0604020202020204" pitchFamily="34" charset="0"/>
                <a:sym typeface="Wingdings"/>
              </a:rPr>
              <a:t>I</a:t>
            </a:r>
            <a:r>
              <a:rPr lang="en-US" sz="1200" dirty="0" smtClean="0">
                <a:latin typeface="Arial" panose="020B0604020202020204" pitchFamily="34" charset="0"/>
                <a:cs typeface="Arial" panose="020B0604020202020204" pitchFamily="34" charset="0"/>
                <a:sym typeface="Wingdings"/>
              </a:rPr>
              <a:t>nterface Implications (Non-normative)</a:t>
            </a:r>
            <a:endParaRPr lang="en-US"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520070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667137"/>
            <a:ext cx="8136904" cy="5632311"/>
          </a:xfrm>
          <a:prstGeom prst="rect">
            <a:avLst/>
          </a:prstGeom>
          <a:noFill/>
        </p:spPr>
        <p:txBody>
          <a:bodyPr wrap="square" rtlCol="0">
            <a:spAutoFit/>
          </a:bodyPr>
          <a:lstStyle/>
          <a:p>
            <a:pPr marL="180975" indent="-180975"/>
            <a:r>
              <a:rPr lang="en-US" sz="1000" dirty="0" smtClean="0">
                <a:latin typeface="Arial" panose="020B0604020202020204" pitchFamily="34" charset="0"/>
                <a:cs typeface="Arial" panose="020B0604020202020204" pitchFamily="34" charset="0"/>
              </a:rPr>
              <a:t>Q:	Doesn't Saturn’s </a:t>
            </a:r>
            <a:r>
              <a:rPr lang="en-US" sz="1000" dirty="0">
                <a:latin typeface="Arial" panose="020B0604020202020204" pitchFamily="34" charset="0"/>
                <a:cs typeface="Arial" panose="020B0604020202020204" pitchFamily="34" charset="0"/>
              </a:rPr>
              <a:t>Merchant-to-User Bank </a:t>
            </a:r>
            <a:r>
              <a:rPr lang="en-US" sz="1000" dirty="0" err="1" smtClean="0">
                <a:latin typeface="Arial" panose="020B0604020202020204" pitchFamily="34" charset="0"/>
                <a:cs typeface="Arial" panose="020B0604020202020204" pitchFamily="34" charset="0"/>
                <a:hlinkClick r:id="rId2" action="ppaction://hlinksldjump"/>
              </a:rPr>
              <a:t>AuthorizationRequest</a:t>
            </a:r>
            <a:r>
              <a:rPr lang="en-US" sz="1000" dirty="0" smtClean="0">
                <a:latin typeface="Arial" panose="020B0604020202020204" pitchFamily="34" charset="0"/>
                <a:cs typeface="Arial" panose="020B0604020202020204" pitchFamily="34" charset="0"/>
              </a:rPr>
              <a:t> </a:t>
            </a:r>
            <a:r>
              <a:rPr lang="en-US" sz="1000" dirty="0">
                <a:latin typeface="Arial" panose="020B0604020202020204" pitchFamily="34" charset="0"/>
                <a:cs typeface="Arial" panose="020B0604020202020204" pitchFamily="34" charset="0"/>
              </a:rPr>
              <a:t>introduce </a:t>
            </a:r>
            <a:r>
              <a:rPr lang="en-US" sz="1000" dirty="0" smtClean="0">
                <a:latin typeface="Arial" panose="020B0604020202020204" pitchFamily="34" charset="0"/>
                <a:cs typeface="Arial" panose="020B0604020202020204" pitchFamily="34" charset="0"/>
              </a:rPr>
              <a:t>security risks?</a:t>
            </a:r>
            <a:endParaRPr lang="en-US" sz="1000" dirty="0">
              <a:latin typeface="Arial" panose="020B0604020202020204" pitchFamily="34" charset="0"/>
              <a:cs typeface="Arial" panose="020B0604020202020204" pitchFamily="34" charset="0"/>
            </a:endParaRPr>
          </a:p>
          <a:p>
            <a:pPr marL="180975" indent="-180975"/>
            <a:r>
              <a:rPr lang="en-US" sz="1000" dirty="0">
                <a:latin typeface="Arial" panose="020B0604020202020204" pitchFamily="34" charset="0"/>
                <a:cs typeface="Arial" panose="020B0604020202020204" pitchFamily="34" charset="0"/>
              </a:rPr>
              <a:t>A</a:t>
            </a:r>
            <a:r>
              <a:rPr lang="en-US" sz="1000" dirty="0" smtClean="0">
                <a:latin typeface="Arial" panose="020B0604020202020204" pitchFamily="34" charset="0"/>
                <a:cs typeface="Arial" panose="020B0604020202020204" pitchFamily="34" charset="0"/>
              </a:rPr>
              <a:t>:	Yes</a:t>
            </a:r>
            <a:r>
              <a:rPr lang="en-US" sz="1000" dirty="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similar risks as on-line bank applications which </a:t>
            </a:r>
            <a:r>
              <a:rPr lang="en-US" sz="1000" dirty="0" smtClean="0">
                <a:latin typeface="Arial" panose="020B0604020202020204" pitchFamily="34" charset="0"/>
                <a:cs typeface="Arial" panose="020B0604020202020204" pitchFamily="34" charset="0"/>
              </a:rPr>
              <a:t>effectively are </a:t>
            </a:r>
            <a:r>
              <a:rPr lang="en-US" sz="1000" dirty="0" smtClean="0">
                <a:latin typeface="Arial" panose="020B0604020202020204" pitchFamily="34" charset="0"/>
                <a:cs typeface="Arial" panose="020B0604020202020204" pitchFamily="34" charset="0"/>
              </a:rPr>
              <a:t>open to requests </a:t>
            </a:r>
            <a:r>
              <a:rPr lang="en-US" sz="1000" dirty="0">
                <a:latin typeface="Arial" panose="020B0604020202020204" pitchFamily="34" charset="0"/>
                <a:cs typeface="Arial" panose="020B0604020202020204" pitchFamily="34" charset="0"/>
              </a:rPr>
              <a:t>from </a:t>
            </a:r>
            <a:r>
              <a:rPr lang="en-US" sz="1000" i="1" dirty="0" smtClean="0">
                <a:latin typeface="Arial" panose="020B0604020202020204" pitchFamily="34" charset="0"/>
                <a:cs typeface="Arial" panose="020B0604020202020204" pitchFamily="34" charset="0"/>
              </a:rPr>
              <a:t>anywhere</a:t>
            </a:r>
            <a:r>
              <a:rPr lang="en-US" sz="1000" dirty="0" smtClean="0">
                <a:latin typeface="Arial" panose="020B0604020202020204" pitchFamily="34" charset="0"/>
                <a:cs typeface="Arial" panose="020B0604020202020204" pitchFamily="34" charset="0"/>
              </a:rPr>
              <a:t>.  Security </a:t>
            </a:r>
            <a:r>
              <a:rPr lang="en-US" sz="1000" dirty="0">
                <a:latin typeface="Arial" panose="020B0604020202020204" pitchFamily="34" charset="0"/>
                <a:cs typeface="Arial" panose="020B0604020202020204" pitchFamily="34" charset="0"/>
              </a:rPr>
              <a:t>features </a:t>
            </a:r>
            <a:r>
              <a:rPr lang="en-US" sz="1000" dirty="0" smtClean="0">
                <a:latin typeface="Arial" panose="020B0604020202020204" pitchFamily="34" charset="0"/>
                <a:cs typeface="Arial" panose="020B0604020202020204" pitchFamily="34" charset="0"/>
              </a:rPr>
              <a:t>include:</a:t>
            </a:r>
          </a:p>
          <a:p>
            <a:pPr marL="357188" indent="-180975">
              <a:buFont typeface="Arial" panose="020B0604020202020204" pitchFamily="34" charset="0"/>
              <a:buChar char="•"/>
            </a:pPr>
            <a:r>
              <a:rPr lang="en-US" sz="1000" dirty="0" smtClean="0">
                <a:latin typeface="Arial" panose="020B0604020202020204" pitchFamily="34" charset="0"/>
                <a:cs typeface="Arial" panose="020B0604020202020204" pitchFamily="34" charset="0"/>
              </a:rPr>
              <a:t>Small </a:t>
            </a:r>
            <a:r>
              <a:rPr lang="en-US" sz="1000" dirty="0">
                <a:latin typeface="Arial" panose="020B0604020202020204" pitchFamily="34" charset="0"/>
                <a:cs typeface="Arial" panose="020B0604020202020204" pitchFamily="34" charset="0"/>
              </a:rPr>
              <a:t>and strict message </a:t>
            </a:r>
            <a:r>
              <a:rPr lang="en-US" sz="1000" dirty="0" smtClean="0">
                <a:latin typeface="Arial" panose="020B0604020202020204" pitchFamily="34" charset="0"/>
                <a:cs typeface="Arial" panose="020B0604020202020204" pitchFamily="34" charset="0"/>
              </a:rPr>
              <a:t>format</a:t>
            </a:r>
          </a:p>
          <a:p>
            <a:pPr marL="357188" indent="-180975">
              <a:buFont typeface="Arial" panose="020B0604020202020204" pitchFamily="34" charset="0"/>
              <a:buChar char="•"/>
            </a:pPr>
            <a:r>
              <a:rPr lang="en-US" sz="1000" dirty="0" smtClean="0">
                <a:latin typeface="Arial" panose="020B0604020202020204" pitchFamily="34" charset="0"/>
                <a:cs typeface="Arial" panose="020B0604020202020204" pitchFamily="34" charset="0"/>
              </a:rPr>
              <a:t>All messages are signed using industry standard cryptographic algorithms</a:t>
            </a:r>
            <a:endParaRPr lang="en-US" sz="1000" dirty="0">
              <a:latin typeface="Arial" panose="020B0604020202020204" pitchFamily="34" charset="0"/>
              <a:cs typeface="Arial" panose="020B0604020202020204" pitchFamily="34" charset="0"/>
            </a:endParaRPr>
          </a:p>
          <a:p>
            <a:pPr marL="357188" indent="-180975">
              <a:buFont typeface="Arial" panose="020B0604020202020204" pitchFamily="34" charset="0"/>
              <a:buChar char="•"/>
            </a:pPr>
            <a:r>
              <a:rPr lang="en-US" sz="1000" dirty="0" err="1" smtClean="0">
                <a:latin typeface="Arial" panose="020B0604020202020204" pitchFamily="34" charset="0"/>
                <a:cs typeface="Arial" panose="020B0604020202020204" pitchFamily="34" charset="0"/>
                <a:hlinkClick r:id="rId3" action="ppaction://hlinksldjump"/>
              </a:rPr>
              <a:t>AuthorizationRequest</a:t>
            </a:r>
            <a:r>
              <a:rPr lang="en-US" sz="1000" dirty="0" smtClean="0">
                <a:latin typeface="Arial" panose="020B0604020202020204" pitchFamily="34" charset="0"/>
                <a:cs typeface="Arial" panose="020B0604020202020204" pitchFamily="34" charset="0"/>
              </a:rPr>
              <a:t> is</a:t>
            </a:r>
            <a:r>
              <a:rPr lang="en-US" sz="1000" dirty="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signed </a:t>
            </a:r>
            <a:r>
              <a:rPr lang="en-US" sz="1000" dirty="0">
                <a:latin typeface="Arial" panose="020B0604020202020204" pitchFamily="34" charset="0"/>
                <a:cs typeface="Arial" panose="020B0604020202020204" pitchFamily="34" charset="0"/>
              </a:rPr>
              <a:t>by the Merchant </a:t>
            </a:r>
            <a:r>
              <a:rPr lang="en-US" sz="1000" dirty="0" smtClean="0">
                <a:latin typeface="Arial" panose="020B0604020202020204" pitchFamily="34" charset="0"/>
                <a:cs typeface="Arial" panose="020B0604020202020204" pitchFamily="34" charset="0"/>
              </a:rPr>
              <a:t>and </a:t>
            </a:r>
            <a:r>
              <a:rPr lang="en-US" sz="1000" dirty="0" smtClean="0">
                <a:latin typeface="Arial" panose="020B0604020202020204" pitchFamily="34" charset="0"/>
                <a:cs typeface="Arial" panose="020B0604020202020204" pitchFamily="34" charset="0"/>
              </a:rPr>
              <a:t>vouched for </a:t>
            </a:r>
            <a:r>
              <a:rPr lang="en-US" sz="1000" dirty="0">
                <a:latin typeface="Arial" panose="020B0604020202020204" pitchFamily="34" charset="0"/>
                <a:cs typeface="Arial" panose="020B0604020202020204" pitchFamily="34" charset="0"/>
              </a:rPr>
              <a:t>by the Merchant's Bank/Acquirer through </a:t>
            </a:r>
            <a:r>
              <a:rPr lang="en-US" sz="1000" dirty="0" smtClean="0">
                <a:latin typeface="Arial" panose="020B0604020202020204" pitchFamily="34" charset="0"/>
                <a:cs typeface="Arial" panose="020B0604020202020204" pitchFamily="34" charset="0"/>
              </a:rPr>
              <a:t>the </a:t>
            </a:r>
            <a:r>
              <a:rPr lang="en-US" sz="1000" dirty="0" err="1" smtClean="0">
                <a:latin typeface="Arial" panose="020B0604020202020204" pitchFamily="34" charset="0"/>
                <a:cs typeface="Arial" panose="020B0604020202020204" pitchFamily="34" charset="0"/>
                <a:hlinkClick r:id="rId4" action="ppaction://hlinksldjump"/>
              </a:rPr>
              <a:t>PayeeAuthority</a:t>
            </a:r>
            <a:r>
              <a:rPr lang="en-US" sz="1000" dirty="0" smtClean="0">
                <a:latin typeface="Arial" panose="020B0604020202020204" pitchFamily="34" charset="0"/>
                <a:cs typeface="Arial" panose="020B0604020202020204" pitchFamily="34" charset="0"/>
              </a:rPr>
              <a:t> object which also enables verifiable Merchant account data</a:t>
            </a:r>
            <a:endParaRPr lang="en-US" sz="1000" dirty="0">
              <a:latin typeface="Arial" panose="020B0604020202020204" pitchFamily="34" charset="0"/>
              <a:cs typeface="Arial" panose="020B0604020202020204" pitchFamily="34" charset="0"/>
            </a:endParaRPr>
          </a:p>
          <a:p>
            <a:pPr marL="357188" indent="-180975">
              <a:buFont typeface="Arial" panose="020B0604020202020204" pitchFamily="34" charset="0"/>
              <a:buChar char="•"/>
            </a:pPr>
            <a:r>
              <a:rPr lang="en-US" sz="1000" dirty="0" smtClean="0">
                <a:latin typeface="Arial" panose="020B0604020202020204" pitchFamily="34" charset="0"/>
                <a:cs typeface="Arial" panose="020B0604020202020204" pitchFamily="34" charset="0"/>
              </a:rPr>
              <a:t>User signs a hash of </a:t>
            </a:r>
            <a:r>
              <a:rPr lang="en-US" sz="1000" b="1" dirty="0" err="1">
                <a:latin typeface="Courier New" panose="02070309020205020404" pitchFamily="49" charset="0"/>
                <a:cs typeface="Courier New" panose="02070309020205020404" pitchFamily="49" charset="0"/>
              </a:rPr>
              <a:t>paymentRequest</a:t>
            </a:r>
            <a:r>
              <a:rPr lang="en-US" sz="1000" dirty="0" smtClean="0">
                <a:latin typeface="Arial" panose="020B0604020202020204" pitchFamily="34" charset="0"/>
                <a:cs typeface="Arial" panose="020B0604020202020204" pitchFamily="34" charset="0"/>
              </a:rPr>
              <a:t> with </a:t>
            </a:r>
            <a:r>
              <a:rPr lang="en-US" sz="1000" dirty="0" smtClean="0">
                <a:latin typeface="Arial" panose="020B0604020202020204" pitchFamily="34" charset="0"/>
                <a:cs typeface="Arial" panose="020B0604020202020204" pitchFamily="34" charset="0"/>
              </a:rPr>
              <a:t>a key </a:t>
            </a:r>
            <a:r>
              <a:rPr lang="en-US" sz="1000" i="1" dirty="0" smtClean="0">
                <a:latin typeface="Arial" panose="020B0604020202020204" pitchFamily="34" charset="0"/>
                <a:cs typeface="Arial" panose="020B0604020202020204" pitchFamily="34" charset="0"/>
              </a:rPr>
              <a:t>which </a:t>
            </a:r>
            <a:r>
              <a:rPr lang="en-US" sz="1000" i="1" dirty="0" smtClean="0">
                <a:latin typeface="Arial" panose="020B0604020202020204" pitchFamily="34" charset="0"/>
                <a:cs typeface="Arial" panose="020B0604020202020204" pitchFamily="34" charset="0"/>
              </a:rPr>
              <a:t>only </a:t>
            </a:r>
            <a:r>
              <a:rPr lang="en-US" sz="1000" i="1" dirty="0">
                <a:latin typeface="Arial" panose="020B0604020202020204" pitchFamily="34" charset="0"/>
                <a:cs typeface="Arial" panose="020B0604020202020204" pitchFamily="34" charset="0"/>
              </a:rPr>
              <a:t>the User Bank knows about</a:t>
            </a:r>
          </a:p>
          <a:p>
            <a:pPr marL="357188" indent="-180975">
              <a:buFont typeface="Arial" panose="020B0604020202020204" pitchFamily="34" charset="0"/>
              <a:buChar char="•"/>
            </a:pPr>
            <a:r>
              <a:rPr lang="en-US" sz="1000" dirty="0" smtClean="0">
                <a:latin typeface="Arial" panose="020B0604020202020204" pitchFamily="34" charset="0"/>
                <a:cs typeface="Arial" panose="020B0604020202020204" pitchFamily="34" charset="0"/>
              </a:rPr>
              <a:t>Integral </a:t>
            </a:r>
            <a:r>
              <a:rPr lang="en-US" sz="1000" dirty="0">
                <a:latin typeface="Arial" panose="020B0604020202020204" pitchFamily="34" charset="0"/>
                <a:cs typeface="Arial" panose="020B0604020202020204" pitchFamily="34" charset="0"/>
              </a:rPr>
              <a:t>support for RBA (Risk Based Authentication</a:t>
            </a:r>
            <a:r>
              <a:rPr lang="en-US" sz="1000" dirty="0" smtClean="0">
                <a:latin typeface="Arial" panose="020B0604020202020204" pitchFamily="34" charset="0"/>
                <a:cs typeface="Arial" panose="020B0604020202020204" pitchFamily="34" charset="0"/>
              </a:rPr>
              <a:t>)</a:t>
            </a:r>
          </a:p>
          <a:p>
            <a:pPr marL="357188" indent="-180975">
              <a:buFont typeface="Arial" panose="020B0604020202020204" pitchFamily="34" charset="0"/>
              <a:buChar char="•"/>
            </a:pPr>
            <a:r>
              <a:rPr lang="en-US" sz="1000" dirty="0" smtClean="0">
                <a:latin typeface="Arial" panose="020B0604020202020204" pitchFamily="34" charset="0"/>
                <a:cs typeface="Arial" panose="020B0604020202020204" pitchFamily="34" charset="0"/>
              </a:rPr>
              <a:t>Tokenization of payment authorizations makes attacks on Merchant databases useless</a:t>
            </a:r>
            <a:endParaRPr lang="en-US" sz="1000" dirty="0" smtClean="0">
              <a:latin typeface="Arial" panose="020B0604020202020204" pitchFamily="34" charset="0"/>
              <a:cs typeface="Arial" panose="020B0604020202020204" pitchFamily="34" charset="0"/>
            </a:endParaRPr>
          </a:p>
          <a:p>
            <a:pPr marL="180975" indent="-180975"/>
            <a:endParaRPr lang="en-US" sz="1000" dirty="0" smtClean="0">
              <a:latin typeface="Arial" panose="020B0604020202020204" pitchFamily="34" charset="0"/>
              <a:cs typeface="Arial" panose="020B0604020202020204" pitchFamily="34" charset="0"/>
            </a:endParaRPr>
          </a:p>
          <a:p>
            <a:pPr marL="180975" indent="-180975"/>
            <a:r>
              <a:rPr lang="en-US" sz="1000" dirty="0" smtClean="0">
                <a:latin typeface="Arial" panose="020B0604020202020204" pitchFamily="34" charset="0"/>
                <a:cs typeface="Arial" panose="020B0604020202020204" pitchFamily="34" charset="0"/>
              </a:rPr>
              <a:t>Q:	Can you trust the Wallet key storage?</a:t>
            </a:r>
          </a:p>
          <a:p>
            <a:pPr marL="180975" indent="-180975"/>
            <a:r>
              <a:rPr lang="en-US" sz="1000" dirty="0" smtClean="0">
                <a:latin typeface="Arial" panose="020B0604020202020204" pitchFamily="34" charset="0"/>
                <a:cs typeface="Arial" panose="020B0604020202020204" pitchFamily="34" charset="0"/>
              </a:rPr>
              <a:t>A</a:t>
            </a:r>
            <a:r>
              <a:rPr lang="en-US" sz="1000" dirty="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	Saturn depends on hardware backed keys like the </a:t>
            </a:r>
            <a:r>
              <a:rPr lang="en-US" sz="1000" dirty="0" err="1" smtClean="0">
                <a:latin typeface="Arial" panose="020B0604020202020204" pitchFamily="34" charset="0"/>
                <a:cs typeface="Arial" panose="020B0604020202020204" pitchFamily="34" charset="0"/>
              </a:rPr>
              <a:t>AndroidKeystore</a:t>
            </a:r>
            <a:r>
              <a:rPr lang="en-US" sz="1000" dirty="0" smtClean="0">
                <a:latin typeface="Arial" panose="020B0604020202020204" pitchFamily="34" charset="0"/>
                <a:cs typeface="Arial" panose="020B0604020202020204" pitchFamily="34" charset="0"/>
              </a:rPr>
              <a:t>.</a:t>
            </a:r>
            <a:endParaRPr lang="en-US" sz="1000" dirty="0">
              <a:latin typeface="Arial" panose="020B0604020202020204" pitchFamily="34" charset="0"/>
              <a:cs typeface="Arial" panose="020B0604020202020204" pitchFamily="34" charset="0"/>
            </a:endParaRPr>
          </a:p>
          <a:p>
            <a:pPr marL="180975" indent="-180975"/>
            <a:endParaRPr lang="en-US" sz="1000" dirty="0">
              <a:latin typeface="Arial" panose="020B0604020202020204" pitchFamily="34" charset="0"/>
              <a:cs typeface="Arial" panose="020B0604020202020204" pitchFamily="34" charset="0"/>
            </a:endParaRPr>
          </a:p>
          <a:p>
            <a:pPr marL="180975" indent="-180975"/>
            <a:r>
              <a:rPr lang="en-US" sz="1000" dirty="0" smtClean="0">
                <a:latin typeface="Arial" panose="020B0604020202020204" pitchFamily="34" charset="0"/>
                <a:cs typeface="Arial" panose="020B0604020202020204" pitchFamily="34" charset="0"/>
              </a:rPr>
              <a:t>Q:	Doesn't Saturn effectively requires </a:t>
            </a:r>
            <a:r>
              <a:rPr lang="en-US" sz="1000" dirty="0">
                <a:latin typeface="Arial" panose="020B0604020202020204" pitchFamily="34" charset="0"/>
                <a:cs typeface="Arial" panose="020B0604020202020204" pitchFamily="34" charset="0"/>
              </a:rPr>
              <a:t>new client-side technology to fly?</a:t>
            </a:r>
          </a:p>
          <a:p>
            <a:pPr marL="180975" indent="-180975"/>
            <a:r>
              <a:rPr lang="en-US" sz="1000" dirty="0" smtClean="0">
                <a:latin typeface="Arial" panose="020B0604020202020204" pitchFamily="34" charset="0"/>
                <a:cs typeface="Arial" panose="020B0604020202020204" pitchFamily="34" charset="0"/>
              </a:rPr>
              <a:t>A:	Yes indeed, exactly like </a:t>
            </a:r>
            <a:r>
              <a:rPr lang="en-US" sz="1000" dirty="0">
                <a:latin typeface="Arial" panose="020B0604020202020204" pitchFamily="34" charset="0"/>
                <a:cs typeface="Arial" panose="020B0604020202020204" pitchFamily="34" charset="0"/>
              </a:rPr>
              <a:t>Apple Pay did</a:t>
            </a:r>
            <a:r>
              <a:rPr lang="en-US" sz="1000" dirty="0" smtClean="0">
                <a:latin typeface="Arial" panose="020B0604020202020204" pitchFamily="34" charset="0"/>
                <a:cs typeface="Arial" panose="020B0604020202020204" pitchFamily="34" charset="0"/>
              </a:rPr>
              <a:t>.  W3C’s </a:t>
            </a:r>
            <a:r>
              <a:rPr lang="en-US" sz="1000" dirty="0" err="1" smtClean="0">
                <a:latin typeface="Arial" panose="020B0604020202020204" pitchFamily="34" charset="0"/>
                <a:cs typeface="Arial" panose="020B0604020202020204" pitchFamily="34" charset="0"/>
                <a:hlinkClick r:id="rId5"/>
              </a:rPr>
              <a:t>PaymentRequest</a:t>
            </a:r>
            <a:r>
              <a:rPr lang="en-US" sz="1000" dirty="0" smtClean="0">
                <a:latin typeface="Arial" panose="020B0604020202020204" pitchFamily="34" charset="0"/>
                <a:cs typeface="Arial" panose="020B0604020202020204" pitchFamily="34" charset="0"/>
              </a:rPr>
              <a:t> is instrumental.</a:t>
            </a:r>
            <a:endParaRPr lang="en-US" sz="1000" dirty="0">
              <a:latin typeface="Arial" panose="020B0604020202020204" pitchFamily="34" charset="0"/>
              <a:cs typeface="Arial" panose="020B0604020202020204" pitchFamily="34" charset="0"/>
            </a:endParaRPr>
          </a:p>
          <a:p>
            <a:pPr marL="180975" indent="-180975"/>
            <a:endParaRPr lang="en-US" sz="1000" dirty="0">
              <a:latin typeface="Arial" panose="020B0604020202020204" pitchFamily="34" charset="0"/>
              <a:cs typeface="Arial" panose="020B0604020202020204" pitchFamily="34" charset="0"/>
            </a:endParaRPr>
          </a:p>
          <a:p>
            <a:pPr marL="180975" indent="-180975"/>
            <a:r>
              <a:rPr lang="en-US" sz="1000" dirty="0" smtClean="0">
                <a:latin typeface="Arial" panose="020B0604020202020204" pitchFamily="34" charset="0"/>
                <a:cs typeface="Arial" panose="020B0604020202020204" pitchFamily="34" charset="0"/>
              </a:rPr>
              <a:t>Q:	Wouldn't </a:t>
            </a:r>
            <a:r>
              <a:rPr lang="en-US" sz="1000" dirty="0">
                <a:latin typeface="Arial" panose="020B0604020202020204" pitchFamily="34" charset="0"/>
                <a:cs typeface="Arial" panose="020B0604020202020204" pitchFamily="34" charset="0"/>
              </a:rPr>
              <a:t>it be better sending r</a:t>
            </a:r>
            <a:r>
              <a:rPr lang="en-US" sz="1000" dirty="0" smtClean="0">
                <a:latin typeface="Arial" panose="020B0604020202020204" pitchFamily="34" charset="0"/>
                <a:cs typeface="Arial" panose="020B0604020202020204" pitchFamily="34" charset="0"/>
              </a:rPr>
              <a:t>equests </a:t>
            </a:r>
            <a:r>
              <a:rPr lang="en-US" sz="1000" dirty="0">
                <a:latin typeface="Arial" panose="020B0604020202020204" pitchFamily="34" charset="0"/>
                <a:cs typeface="Arial" panose="020B0604020202020204" pitchFamily="34" charset="0"/>
              </a:rPr>
              <a:t>from the Wallet directly to the User Bank and then handing over r</a:t>
            </a:r>
            <a:r>
              <a:rPr lang="en-US" sz="1000" dirty="0" smtClean="0">
                <a:latin typeface="Arial" panose="020B0604020202020204" pitchFamily="34" charset="0"/>
                <a:cs typeface="Arial" panose="020B0604020202020204" pitchFamily="34" charset="0"/>
              </a:rPr>
              <a:t>esponses </a:t>
            </a:r>
            <a:r>
              <a:rPr lang="en-US" sz="1000" dirty="0">
                <a:latin typeface="Arial" panose="020B0604020202020204" pitchFamily="34" charset="0"/>
                <a:cs typeface="Arial" panose="020B0604020202020204" pitchFamily="34" charset="0"/>
              </a:rPr>
              <a:t>to the Merchant?</a:t>
            </a:r>
          </a:p>
          <a:p>
            <a:pPr marL="180975" indent="-180975"/>
            <a:r>
              <a:rPr lang="en-US" sz="1000" dirty="0" smtClean="0">
                <a:latin typeface="Arial" panose="020B0604020202020204" pitchFamily="34" charset="0"/>
                <a:cs typeface="Arial" panose="020B0604020202020204" pitchFamily="34" charset="0"/>
              </a:rPr>
              <a:t>A:	Not really, </a:t>
            </a:r>
            <a:r>
              <a:rPr lang="en-US" sz="1000" dirty="0">
                <a:latin typeface="Arial" panose="020B0604020202020204" pitchFamily="34" charset="0"/>
                <a:cs typeface="Arial" panose="020B0604020202020204" pitchFamily="34" charset="0"/>
              </a:rPr>
              <a:t>s</a:t>
            </a:r>
            <a:r>
              <a:rPr lang="en-US" sz="1000" dirty="0" smtClean="0">
                <a:latin typeface="Arial" panose="020B0604020202020204" pitchFamily="34" charset="0"/>
                <a:cs typeface="Arial" panose="020B0604020202020204" pitchFamily="34" charset="0"/>
              </a:rPr>
              <a:t>ee </a:t>
            </a:r>
            <a:r>
              <a:rPr lang="en-US" sz="1000" dirty="0">
                <a:latin typeface="Arial" panose="020B0604020202020204" pitchFamily="34" charset="0"/>
                <a:cs typeface="Arial" panose="020B0604020202020204" pitchFamily="34" charset="0"/>
                <a:hlinkClick r:id="rId6"/>
              </a:rPr>
              <a:t>https://</a:t>
            </a:r>
            <a:r>
              <a:rPr lang="en-US" sz="1000" dirty="0" smtClean="0">
                <a:latin typeface="Arial" panose="020B0604020202020204" pitchFamily="34" charset="0"/>
                <a:cs typeface="Arial" panose="020B0604020202020204" pitchFamily="34" charset="0"/>
                <a:hlinkClick r:id="rId6"/>
              </a:rPr>
              <a:t>cyberphone.github.io/doc/defensive-publications/payment-authorization-scheme.pdf</a:t>
            </a:r>
            <a:r>
              <a:rPr lang="en-US" sz="1000" dirty="0" smtClean="0">
                <a:latin typeface="Arial" panose="020B0604020202020204" pitchFamily="34" charset="0"/>
                <a:cs typeface="Arial" panose="020B0604020202020204" pitchFamily="34" charset="0"/>
              </a:rPr>
              <a:t> for more details on this matter which also is a </a:t>
            </a:r>
            <a:r>
              <a:rPr lang="en-US" sz="1000" i="1" dirty="0" smtClean="0">
                <a:latin typeface="Arial" panose="020B0604020202020204" pitchFamily="34" charset="0"/>
                <a:cs typeface="Arial" panose="020B0604020202020204" pitchFamily="34" charset="0"/>
              </a:rPr>
              <a:t>prerequisite for Wallet payment method independence</a:t>
            </a:r>
            <a:r>
              <a:rPr lang="en-US" sz="1000" dirty="0" smtClean="0">
                <a:latin typeface="Arial" panose="020B0604020202020204" pitchFamily="34" charset="0"/>
                <a:cs typeface="Arial" panose="020B0604020202020204" pitchFamily="34" charset="0"/>
              </a:rPr>
              <a:t>.</a:t>
            </a:r>
          </a:p>
          <a:p>
            <a:pPr marL="180975" indent="-180975"/>
            <a:r>
              <a:rPr lang="en-US" sz="1000" dirty="0">
                <a:latin typeface="Arial" panose="020B0604020202020204" pitchFamily="34" charset="0"/>
                <a:cs typeface="Arial" panose="020B0604020202020204" pitchFamily="34" charset="0"/>
              </a:rPr>
              <a:t>	</a:t>
            </a:r>
          </a:p>
          <a:p>
            <a:pPr marL="180975" indent="-180975"/>
            <a:r>
              <a:rPr lang="en-US" sz="1000" dirty="0" smtClean="0">
                <a:latin typeface="Arial" panose="020B0604020202020204" pitchFamily="34" charset="0"/>
                <a:cs typeface="Arial" panose="020B0604020202020204" pitchFamily="34" charset="0"/>
              </a:rPr>
              <a:t>Q:	Is </a:t>
            </a:r>
            <a:r>
              <a:rPr lang="en-US" sz="1000" dirty="0">
                <a:latin typeface="Arial" panose="020B0604020202020204" pitchFamily="34" charset="0"/>
                <a:cs typeface="Arial" panose="020B0604020202020204" pitchFamily="34" charset="0"/>
              </a:rPr>
              <a:t>Saturn </a:t>
            </a:r>
            <a:r>
              <a:rPr lang="en-US" sz="1000" dirty="0" smtClean="0">
                <a:latin typeface="Arial" panose="020B0604020202020204" pitchFamily="34" charset="0"/>
                <a:cs typeface="Arial" panose="020B0604020202020204" pitchFamily="34" charset="0"/>
              </a:rPr>
              <a:t>a “Push</a:t>
            </a:r>
            <a:r>
              <a:rPr lang="en-US" sz="1000" dirty="0">
                <a:latin typeface="Arial" panose="020B0604020202020204" pitchFamily="34" charset="0"/>
                <a:cs typeface="Arial" panose="020B0604020202020204" pitchFamily="34" charset="0"/>
              </a:rPr>
              <a:t>" or </a:t>
            </a:r>
            <a:r>
              <a:rPr lang="en-US" sz="1000" dirty="0" smtClean="0">
                <a:latin typeface="Arial" panose="020B0604020202020204" pitchFamily="34" charset="0"/>
                <a:cs typeface="Arial" panose="020B0604020202020204" pitchFamily="34" charset="0"/>
              </a:rPr>
              <a:t>“Pull</a:t>
            </a:r>
            <a:r>
              <a:rPr lang="en-US" sz="1000" dirty="0">
                <a:latin typeface="Arial" panose="020B0604020202020204" pitchFamily="34" charset="0"/>
                <a:cs typeface="Arial" panose="020B0604020202020204" pitchFamily="34" charset="0"/>
              </a:rPr>
              <a:t>" payment system?</a:t>
            </a:r>
          </a:p>
          <a:p>
            <a:pPr marL="180975" indent="-180975"/>
            <a:r>
              <a:rPr lang="en-US" sz="1000" dirty="0" smtClean="0">
                <a:latin typeface="Arial" panose="020B0604020202020204" pitchFamily="34" charset="0"/>
                <a:cs typeface="Arial" panose="020B0604020202020204" pitchFamily="34" charset="0"/>
              </a:rPr>
              <a:t>A:	</a:t>
            </a:r>
            <a:r>
              <a:rPr lang="en-US" sz="1000" i="1" dirty="0" smtClean="0">
                <a:latin typeface="Arial" panose="020B0604020202020204" pitchFamily="34" charset="0"/>
                <a:cs typeface="Arial" panose="020B0604020202020204" pitchFamily="34" charset="0"/>
              </a:rPr>
              <a:t>Saturn </a:t>
            </a:r>
            <a:r>
              <a:rPr lang="en-US" sz="1000" i="1" dirty="0">
                <a:latin typeface="Arial" panose="020B0604020202020204" pitchFamily="34" charset="0"/>
                <a:cs typeface="Arial" panose="020B0604020202020204" pitchFamily="34" charset="0"/>
              </a:rPr>
              <a:t>is not a payment </a:t>
            </a:r>
            <a:r>
              <a:rPr lang="en-US" sz="1000" i="1" dirty="0" smtClean="0">
                <a:latin typeface="Arial" panose="020B0604020202020204" pitchFamily="34" charset="0"/>
                <a:cs typeface="Arial" panose="020B0604020202020204" pitchFamily="34" charset="0"/>
              </a:rPr>
              <a:t>system</a:t>
            </a:r>
            <a:r>
              <a:rPr lang="en-US" sz="1000" dirty="0" smtClean="0">
                <a:latin typeface="Arial" panose="020B0604020202020204" pitchFamily="34" charset="0"/>
                <a:cs typeface="Arial" panose="020B0604020202020204" pitchFamily="34" charset="0"/>
              </a:rPr>
              <a:t>, it is rather a scheme where a User </a:t>
            </a:r>
            <a:r>
              <a:rPr lang="en-US" sz="1000" i="1" dirty="0" smtClean="0">
                <a:latin typeface="Arial" panose="020B0604020202020204" pitchFamily="34" charset="0"/>
                <a:cs typeface="Arial" panose="020B0604020202020204" pitchFamily="34" charset="0"/>
              </a:rPr>
              <a:t>authorizes</a:t>
            </a:r>
            <a:r>
              <a:rPr lang="en-US" sz="1000" dirty="0" smtClean="0">
                <a:latin typeface="Arial" panose="020B0604020202020204" pitchFamily="34" charset="0"/>
                <a:cs typeface="Arial" panose="020B0604020202020204" pitchFamily="34" charset="0"/>
              </a:rPr>
              <a:t> Merchant-initiated </a:t>
            </a:r>
            <a:r>
              <a:rPr lang="en-US" sz="1000" i="1" dirty="0" smtClean="0">
                <a:latin typeface="Arial" panose="020B0604020202020204" pitchFamily="34" charset="0"/>
                <a:cs typeface="Arial" panose="020B0604020202020204" pitchFamily="34" charset="0"/>
              </a:rPr>
              <a:t>requests</a:t>
            </a:r>
            <a:r>
              <a:rPr lang="en-US" sz="400" i="1" dirty="0" smtClean="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 which are transported back to the User Bank via the Merchant.  That is, the actual payment system is not a part of the depicted scheme.</a:t>
            </a:r>
          </a:p>
          <a:p>
            <a:pPr marL="180975" indent="-180975"/>
            <a:endParaRPr lang="en-US" sz="1000" dirty="0">
              <a:latin typeface="Arial" panose="020B0604020202020204" pitchFamily="34" charset="0"/>
              <a:cs typeface="Arial" panose="020B0604020202020204" pitchFamily="34" charset="0"/>
            </a:endParaRPr>
          </a:p>
          <a:p>
            <a:pPr marL="180975" indent="-180975"/>
            <a:r>
              <a:rPr lang="en-US" sz="1000" dirty="0" smtClean="0">
                <a:latin typeface="Arial" panose="020B0604020202020204" pitchFamily="34" charset="0"/>
                <a:cs typeface="Arial" panose="020B0604020202020204" pitchFamily="34" charset="0"/>
              </a:rPr>
              <a:t>Q:	How </a:t>
            </a:r>
            <a:r>
              <a:rPr lang="en-US" sz="1000" dirty="0">
                <a:latin typeface="Arial" panose="020B0604020202020204" pitchFamily="34" charset="0"/>
                <a:cs typeface="Arial" panose="020B0604020202020204" pitchFamily="34" charset="0"/>
              </a:rPr>
              <a:t>does </a:t>
            </a:r>
            <a:r>
              <a:rPr lang="en-US" sz="1000" dirty="0" smtClean="0">
                <a:latin typeface="Arial" panose="020B0604020202020204" pitchFamily="34" charset="0"/>
                <a:cs typeface="Arial" panose="020B0604020202020204" pitchFamily="34" charset="0"/>
              </a:rPr>
              <a:t>Saturn </a:t>
            </a:r>
            <a:r>
              <a:rPr lang="en-US" sz="1000" dirty="0">
                <a:latin typeface="Arial" panose="020B0604020202020204" pitchFamily="34" charset="0"/>
                <a:cs typeface="Arial" panose="020B0604020202020204" pitchFamily="34" charset="0"/>
              </a:rPr>
              <a:t>relate to ISO 20022, ISO 8583, and SEPA?</a:t>
            </a:r>
          </a:p>
          <a:p>
            <a:pPr marL="180975" indent="-180975"/>
            <a:r>
              <a:rPr lang="en-US" sz="1000" dirty="0" smtClean="0">
                <a:latin typeface="Arial" panose="020B0604020202020204" pitchFamily="34" charset="0"/>
                <a:cs typeface="Arial" panose="020B0604020202020204" pitchFamily="34" charset="0"/>
              </a:rPr>
              <a:t>A:	</a:t>
            </a:r>
            <a:r>
              <a:rPr lang="en-US" sz="1000" dirty="0">
                <a:latin typeface="Arial" panose="020B0604020202020204" pitchFamily="34" charset="0"/>
                <a:cs typeface="Arial" panose="020B0604020202020204" pitchFamily="34" charset="0"/>
              </a:rPr>
              <a:t>O</a:t>
            </a:r>
            <a:r>
              <a:rPr lang="en-US" sz="1000" dirty="0" smtClean="0">
                <a:latin typeface="Arial" panose="020B0604020202020204" pitchFamily="34" charset="0"/>
                <a:cs typeface="Arial" panose="020B0604020202020204" pitchFamily="34" charset="0"/>
              </a:rPr>
              <a:t>nly </a:t>
            </a:r>
            <a:r>
              <a:rPr lang="en-US" sz="1000" dirty="0">
                <a:latin typeface="Arial" panose="020B0604020202020204" pitchFamily="34" charset="0"/>
                <a:cs typeface="Arial" panose="020B0604020202020204" pitchFamily="34" charset="0"/>
              </a:rPr>
              <a:t>the actual payment </a:t>
            </a:r>
            <a:r>
              <a:rPr lang="en-US" sz="1000" dirty="0" smtClean="0">
                <a:latin typeface="Arial" panose="020B0604020202020204" pitchFamily="34" charset="0"/>
                <a:cs typeface="Arial" panose="020B0604020202020204" pitchFamily="34" charset="0"/>
              </a:rPr>
              <a:t>systems need payment-system specific </a:t>
            </a:r>
            <a:r>
              <a:rPr lang="en-US" sz="1000" dirty="0">
                <a:latin typeface="Arial" panose="020B0604020202020204" pitchFamily="34" charset="0"/>
                <a:cs typeface="Arial" panose="020B0604020202020204" pitchFamily="34" charset="0"/>
              </a:rPr>
              <a:t>security, format, names, conventions, and </a:t>
            </a:r>
            <a:r>
              <a:rPr lang="en-US" sz="1000" dirty="0" smtClean="0">
                <a:latin typeface="Arial" panose="020B0604020202020204" pitchFamily="34" charset="0"/>
                <a:cs typeface="Arial" panose="020B0604020202020204" pitchFamily="34" charset="0"/>
              </a:rPr>
              <a:t>processing.  The ability including payment-system specific data in </a:t>
            </a:r>
            <a:r>
              <a:rPr lang="en-US" sz="1000" dirty="0" err="1" smtClean="0">
                <a:latin typeface="Arial" panose="020B0604020202020204" pitchFamily="34" charset="0"/>
                <a:cs typeface="Arial" panose="020B0604020202020204" pitchFamily="34" charset="0"/>
                <a:hlinkClick r:id="rId3" action="ppaction://hlinksldjump"/>
              </a:rPr>
              <a:t>AuthorizationRequest</a:t>
            </a:r>
            <a:r>
              <a:rPr lang="en-US" sz="1000" dirty="0" smtClean="0">
                <a:latin typeface="Arial" panose="020B0604020202020204" pitchFamily="34" charset="0"/>
                <a:cs typeface="Arial" panose="020B0604020202020204" pitchFamily="34" charset="0"/>
              </a:rPr>
              <a:t> makes Saturn compatible with just about any payment system.</a:t>
            </a:r>
            <a:br>
              <a:rPr lang="en-US" sz="1000" dirty="0" smtClean="0">
                <a:latin typeface="Arial" panose="020B0604020202020204" pitchFamily="34" charset="0"/>
                <a:cs typeface="Arial" panose="020B0604020202020204" pitchFamily="34" charset="0"/>
              </a:rPr>
            </a:br>
            <a:endParaRPr lang="en-US" sz="1000" dirty="0">
              <a:latin typeface="Arial" panose="020B0604020202020204" pitchFamily="34" charset="0"/>
              <a:cs typeface="Arial" panose="020B0604020202020204" pitchFamily="34" charset="0"/>
            </a:endParaRPr>
          </a:p>
          <a:p>
            <a:pPr marL="180975" indent="-180975"/>
            <a:r>
              <a:rPr lang="en-US" sz="1000" dirty="0" smtClean="0">
                <a:latin typeface="Arial" panose="020B0604020202020204" pitchFamily="34" charset="0"/>
                <a:cs typeface="Arial" panose="020B0604020202020204" pitchFamily="34" charset="0"/>
              </a:rPr>
              <a:t>Q:	How are Virtual Cards enrolled?</a:t>
            </a:r>
          </a:p>
          <a:p>
            <a:pPr marL="180975" indent="-180975"/>
            <a:r>
              <a:rPr lang="en-US" sz="1000" dirty="0" smtClean="0">
                <a:latin typeface="Arial" panose="020B0604020202020204" pitchFamily="34" charset="0"/>
                <a:cs typeface="Arial" panose="020B0604020202020204" pitchFamily="34" charset="0"/>
              </a:rPr>
              <a:t>A:	Virtual Cards would typically be enrolled from the User Bank’s Web site using a secure enrollment protocol like:</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hlinkClick r:id="rId7"/>
              </a:rPr>
              <a:t>https://cyberphone.github.io/doc/security/keygen2.html</a:t>
            </a:r>
            <a:endParaRPr lang="en-US" sz="1000" dirty="0" smtClean="0">
              <a:latin typeface="Arial" panose="020B0604020202020204" pitchFamily="34" charset="0"/>
              <a:cs typeface="Arial" panose="020B0604020202020204" pitchFamily="34" charset="0"/>
            </a:endParaRPr>
          </a:p>
          <a:p>
            <a:pPr marL="180975" indent="-180975"/>
            <a:endParaRPr lang="en-US" sz="1000" dirty="0">
              <a:latin typeface="Arial" panose="020B0604020202020204" pitchFamily="34" charset="0"/>
              <a:cs typeface="Arial" panose="020B0604020202020204" pitchFamily="34" charset="0"/>
            </a:endParaRPr>
          </a:p>
          <a:p>
            <a:pPr marL="180975" indent="-180975"/>
            <a:r>
              <a:rPr lang="en-US" sz="1000" dirty="0">
                <a:latin typeface="Arial" panose="020B0604020202020204" pitchFamily="34" charset="0"/>
                <a:cs typeface="Arial" panose="020B0604020202020204" pitchFamily="34" charset="0"/>
              </a:rPr>
              <a:t>Q:	</a:t>
            </a:r>
            <a:r>
              <a:rPr lang="en-US" sz="1000" dirty="0" smtClean="0">
                <a:latin typeface="Arial" panose="020B0604020202020204" pitchFamily="34" charset="0"/>
                <a:cs typeface="Arial" panose="020B0604020202020204" pitchFamily="34" charset="0"/>
              </a:rPr>
              <a:t>Is Saturn a REST API?</a:t>
            </a:r>
            <a:endParaRPr lang="en-US" sz="1000" dirty="0">
              <a:latin typeface="Arial" panose="020B0604020202020204" pitchFamily="34" charset="0"/>
              <a:cs typeface="Arial" panose="020B0604020202020204" pitchFamily="34" charset="0"/>
            </a:endParaRPr>
          </a:p>
          <a:p>
            <a:pPr marL="180975" indent="-180975"/>
            <a:r>
              <a:rPr lang="en-US" sz="1000" dirty="0">
                <a:latin typeface="Arial" panose="020B0604020202020204" pitchFamily="34" charset="0"/>
                <a:cs typeface="Arial" panose="020B0604020202020204" pitchFamily="34" charset="0"/>
              </a:rPr>
              <a:t>A:	</a:t>
            </a:r>
            <a:r>
              <a:rPr lang="en-US" sz="1000" dirty="0" smtClean="0">
                <a:latin typeface="Arial" panose="020B0604020202020204" pitchFamily="34" charset="0"/>
                <a:cs typeface="Arial" panose="020B0604020202020204" pitchFamily="34" charset="0"/>
              </a:rPr>
              <a:t>No, because a payment is not a resource but rather an event with transactional behavior.  In addition, messages are uniquely defined by their JSON contents making </a:t>
            </a:r>
            <a:r>
              <a:rPr lang="en-US" sz="1000" i="1" dirty="0" smtClean="0">
                <a:latin typeface="Arial" panose="020B0604020202020204" pitchFamily="34" charset="0"/>
                <a:cs typeface="Arial" panose="020B0604020202020204" pitchFamily="34" charset="0"/>
              </a:rPr>
              <a:t>digitally</a:t>
            </a:r>
            <a:r>
              <a:rPr lang="en-US" sz="1000" dirty="0" smtClean="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signing</a:t>
            </a:r>
            <a:r>
              <a:rPr lang="en-US" sz="1000" dirty="0" smtClean="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embedding</a:t>
            </a:r>
            <a:r>
              <a:rPr lang="en-US" sz="1000" dirty="0" smtClean="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debugging</a:t>
            </a:r>
            <a:r>
              <a:rPr lang="en-US" sz="1000" dirty="0" smtClean="0">
                <a:latin typeface="Arial" panose="020B0604020202020204" pitchFamily="34" charset="0"/>
                <a:cs typeface="Arial" panose="020B0604020202020204" pitchFamily="34" charset="0"/>
              </a:rPr>
              <a:t>, and </a:t>
            </a:r>
            <a:r>
              <a:rPr lang="en-US" sz="1000" i="1" dirty="0" smtClean="0">
                <a:latin typeface="Arial" panose="020B0604020202020204" pitchFamily="34" charset="0"/>
                <a:cs typeface="Arial" panose="020B0604020202020204" pitchFamily="34" charset="0"/>
              </a:rPr>
              <a:t>documenting</a:t>
            </a:r>
            <a:r>
              <a:rPr lang="en-US" sz="1000" dirty="0" smtClean="0">
                <a:latin typeface="Arial" panose="020B0604020202020204" pitchFamily="34" charset="0"/>
                <a:cs typeface="Arial" panose="020B0604020202020204" pitchFamily="34" charset="0"/>
              </a:rPr>
              <a:t> straightforward.  Wallet communication is based on an </a:t>
            </a:r>
            <a:r>
              <a:rPr lang="en-US" sz="1000" i="1" dirty="0" smtClean="0">
                <a:latin typeface="Arial" panose="020B0604020202020204" pitchFamily="34" charset="0"/>
                <a:cs typeface="Arial" panose="020B0604020202020204" pitchFamily="34" charset="0"/>
              </a:rPr>
              <a:t>interactive</a:t>
            </a:r>
            <a:r>
              <a:rPr lang="en-US" sz="1000" dirty="0" smtClean="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scenario-dependent</a:t>
            </a:r>
            <a:r>
              <a:rPr lang="en-US" sz="1000" dirty="0" smtClean="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asynchronous</a:t>
            </a:r>
            <a:r>
              <a:rPr lang="en-US" sz="1000" dirty="0" smtClean="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bi-directional</a:t>
            </a:r>
            <a:r>
              <a:rPr lang="en-US" sz="1000" dirty="0" smtClean="0">
                <a:latin typeface="Arial" panose="020B0604020202020204" pitchFamily="34" charset="0"/>
                <a:cs typeface="Arial" panose="020B0604020202020204" pitchFamily="34" charset="0"/>
              </a:rPr>
              <a:t> message channel. See: </a:t>
            </a:r>
            <a:r>
              <a:rPr lang="en-US" sz="1000" dirty="0" smtClean="0">
                <a:latin typeface="Arial" panose="020B0604020202020204" pitchFamily="34" charset="0"/>
                <a:cs typeface="Arial" panose="020B0604020202020204" pitchFamily="34" charset="0"/>
                <a:hlinkClick r:id="rId8"/>
              </a:rPr>
              <a:t>https://cyberphone.github.io/doc/web/yasmin.html</a:t>
            </a:r>
            <a:endParaRPr lang="en-US" sz="1000" dirty="0">
              <a:latin typeface="Arial" panose="020B0604020202020204" pitchFamily="34" charset="0"/>
              <a:cs typeface="Arial" panose="020B0604020202020204" pitchFamily="34" charset="0"/>
            </a:endParaRPr>
          </a:p>
        </p:txBody>
      </p:sp>
      <p:sp>
        <p:nvSpPr>
          <p:cNvPr id="3" name="TextBox 2"/>
          <p:cNvSpPr txBox="1"/>
          <p:nvPr/>
        </p:nvSpPr>
        <p:spPr>
          <a:xfrm>
            <a:off x="1475656" y="188640"/>
            <a:ext cx="6034876" cy="338554"/>
          </a:xfrm>
          <a:prstGeom prst="rect">
            <a:avLst/>
          </a:prstGeom>
          <a:noFill/>
        </p:spPr>
        <p:txBody>
          <a:bodyPr wrap="square" rtlCol="0">
            <a:spAutoFit/>
          </a:bodyPr>
          <a:lstStyle/>
          <a:p>
            <a:pPr algn="ctr"/>
            <a:r>
              <a:rPr lang="en-US" sz="1600" dirty="0" smtClean="0">
                <a:latin typeface="Arial" panose="020B0604020202020204" pitchFamily="34" charset="0"/>
                <a:cs typeface="Arial" panose="020B0604020202020204" pitchFamily="34" charset="0"/>
                <a:sym typeface="Wingdings"/>
              </a:rPr>
              <a:t>Saturn - FAQ</a:t>
            </a:r>
            <a:endParaRPr lang="en-US" sz="1600" dirty="0">
              <a:latin typeface="Arial" panose="020B0604020202020204" pitchFamily="34" charset="0"/>
              <a:cs typeface="Arial" panose="020B0604020202020204" pitchFamily="34" charset="0"/>
            </a:endParaRPr>
          </a:p>
        </p:txBody>
      </p:sp>
      <p:sp>
        <p:nvSpPr>
          <p:cNvPr id="4" name="TextBox 3"/>
          <p:cNvSpPr txBox="1"/>
          <p:nvPr/>
        </p:nvSpPr>
        <p:spPr>
          <a:xfrm>
            <a:off x="162843" y="6453916"/>
            <a:ext cx="8746305" cy="215444"/>
          </a:xfrm>
          <a:prstGeom prst="rect">
            <a:avLst/>
          </a:prstGeom>
          <a:noFill/>
        </p:spPr>
        <p:txBody>
          <a:bodyPr wrap="none" rtlCol="0">
            <a:spAutoFit/>
          </a:bodyPr>
          <a:lstStyle/>
          <a:p>
            <a:r>
              <a:rPr lang="en-US" sz="800" dirty="0" smtClean="0">
                <a:latin typeface="Arial" panose="020B0604020202020204" pitchFamily="34" charset="0"/>
                <a:cs typeface="Arial" panose="020B0604020202020204" pitchFamily="34" charset="0"/>
              </a:rPr>
              <a:t>* Enabling Saturn supporting not only direct payments, but bookings, reoccurring payments, and automated gas station payments without modifications to the underlying payment system  </a:t>
            </a:r>
            <a:endParaRPr lang="en-US" sz="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0877100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7" name="Group 156"/>
          <p:cNvGrpSpPr/>
          <p:nvPr/>
        </p:nvGrpSpPr>
        <p:grpSpPr>
          <a:xfrm>
            <a:off x="5589638" y="501824"/>
            <a:ext cx="357790" cy="502719"/>
            <a:chOff x="4671633" y="1375561"/>
            <a:chExt cx="357790" cy="502719"/>
          </a:xfrm>
          <a:effectLst>
            <a:outerShdw blurRad="50800" dist="38100" dir="2700000" algn="tl" rotWithShape="0">
              <a:prstClr val="black">
                <a:alpha val="40000"/>
              </a:prstClr>
            </a:outerShdw>
          </a:effectLst>
        </p:grpSpPr>
        <p:sp>
          <p:nvSpPr>
            <p:cNvPr id="161" name="Rectangle 160"/>
            <p:cNvSpPr/>
            <p:nvPr/>
          </p:nvSpPr>
          <p:spPr>
            <a:xfrm>
              <a:off x="4718398" y="1415566"/>
              <a:ext cx="250037" cy="4189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8" name="Picture 4" descr="C:\Users\Anders\AppData\Local\Microsoft\Windows\INetCache\IE\YM8GPEOA\mobile[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0800000">
              <a:off x="4673596" y="1375561"/>
              <a:ext cx="355673" cy="502719"/>
            </a:xfrm>
            <a:prstGeom prst="rect">
              <a:avLst/>
            </a:prstGeom>
            <a:noFill/>
            <a:effectLst/>
            <a:extLst>
              <a:ext uri="{909E8E84-426E-40DD-AFC4-6F175D3DCCD1}">
                <a14:hiddenFill xmlns:a14="http://schemas.microsoft.com/office/drawing/2010/main">
                  <a:solidFill>
                    <a:srgbClr val="FFFFFF"/>
                  </a:solidFill>
                </a14:hiddenFill>
              </a:ext>
            </a:extLst>
          </p:spPr>
        </p:pic>
        <p:sp>
          <p:nvSpPr>
            <p:cNvPr id="219" name="TextBox 218"/>
            <p:cNvSpPr txBox="1"/>
            <p:nvPr/>
          </p:nvSpPr>
          <p:spPr>
            <a:xfrm>
              <a:off x="4671633" y="1457193"/>
              <a:ext cx="357790" cy="184666"/>
            </a:xfrm>
            <a:prstGeom prst="rect">
              <a:avLst/>
            </a:prstGeom>
            <a:noFill/>
          </p:spPr>
          <p:txBody>
            <a:bodyPr wrap="none" rtlCol="0">
              <a:spAutoFit/>
            </a:bodyPr>
            <a:lstStyle/>
            <a:p>
              <a:r>
                <a:rPr lang="en-US" sz="600" dirty="0" smtClean="0">
                  <a:latin typeface="Arial" panose="020B0604020202020204" pitchFamily="34" charset="0"/>
                  <a:cs typeface="Arial" panose="020B0604020202020204" pitchFamily="34" charset="0"/>
                </a:rPr>
                <a:t>€100</a:t>
              </a:r>
              <a:endParaRPr lang="en-US" sz="600" dirty="0">
                <a:latin typeface="Arial" panose="020B0604020202020204" pitchFamily="34" charset="0"/>
                <a:cs typeface="Arial" panose="020B0604020202020204" pitchFamily="34" charset="0"/>
              </a:endParaRPr>
            </a:p>
          </p:txBody>
        </p:sp>
        <p:grpSp>
          <p:nvGrpSpPr>
            <p:cNvPr id="220" name="Group 219"/>
            <p:cNvGrpSpPr/>
            <p:nvPr/>
          </p:nvGrpSpPr>
          <p:grpSpPr>
            <a:xfrm>
              <a:off x="4806043" y="1663895"/>
              <a:ext cx="72000" cy="72000"/>
              <a:chOff x="4806043" y="1663895"/>
              <a:chExt cx="72000" cy="72000"/>
            </a:xfrm>
          </p:grpSpPr>
          <p:sp>
            <p:nvSpPr>
              <p:cNvPr id="221" name="Rectangle 220"/>
              <p:cNvSpPr/>
              <p:nvPr/>
            </p:nvSpPr>
            <p:spPr>
              <a:xfrm>
                <a:off x="4806043" y="1663895"/>
                <a:ext cx="72000" cy="72000"/>
              </a:xfrm>
              <a:prstGeom prst="rect">
                <a:avLst/>
              </a:prstGeom>
              <a:solidFill>
                <a:schemeClr val="bg2"/>
              </a:solidFill>
              <a:ln w="635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2" name="Rectangle 221"/>
              <p:cNvSpPr/>
              <p:nvPr/>
            </p:nvSpPr>
            <p:spPr>
              <a:xfrm>
                <a:off x="4827723" y="1684013"/>
                <a:ext cx="30597" cy="30597"/>
              </a:xfrm>
              <a:prstGeom prst="rect">
                <a:avLst/>
              </a:prstGeom>
              <a:solidFill>
                <a:schemeClr val="bg2"/>
              </a:solidFill>
              <a:ln w="635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cxnSp>
        <p:nvCxnSpPr>
          <p:cNvPr id="129" name="Elbow Connector 128"/>
          <p:cNvCxnSpPr/>
          <p:nvPr/>
        </p:nvCxnSpPr>
        <p:spPr>
          <a:xfrm>
            <a:off x="1410270" y="3419516"/>
            <a:ext cx="1277874" cy="874128"/>
          </a:xfrm>
          <a:prstGeom prst="bentConnector3">
            <a:avLst>
              <a:gd name="adj1" fmla="val -10376"/>
            </a:avLst>
          </a:prstGeom>
          <a:ln w="3175">
            <a:solidFill>
              <a:schemeClr val="tx1"/>
            </a:solidFill>
            <a:prstDash val="dash"/>
            <a:tailEnd type="none" w="sm" len="sm"/>
          </a:ln>
        </p:spPr>
        <p:style>
          <a:lnRef idx="1">
            <a:schemeClr val="accent1"/>
          </a:lnRef>
          <a:fillRef idx="0">
            <a:schemeClr val="accent1"/>
          </a:fillRef>
          <a:effectRef idx="0">
            <a:schemeClr val="accent1"/>
          </a:effectRef>
          <a:fontRef idx="minor">
            <a:schemeClr val="tx1"/>
          </a:fontRef>
        </p:style>
      </p:cxnSp>
      <p:sp>
        <p:nvSpPr>
          <p:cNvPr id="26" name="Freeform 25"/>
          <p:cNvSpPr/>
          <p:nvPr/>
        </p:nvSpPr>
        <p:spPr>
          <a:xfrm rot="2212763">
            <a:off x="7972407" y="1109228"/>
            <a:ext cx="1382541" cy="1720873"/>
          </a:xfrm>
          <a:custGeom>
            <a:avLst/>
            <a:gdLst>
              <a:gd name="connsiteX0" fmla="*/ 0 w 159026"/>
              <a:gd name="connsiteY0" fmla="*/ 0 h 0"/>
              <a:gd name="connsiteX1" fmla="*/ 159026 w 159026"/>
              <a:gd name="connsiteY1" fmla="*/ 0 h 0"/>
              <a:gd name="connsiteX0" fmla="*/ 0 w 10000"/>
              <a:gd name="connsiteY0" fmla="*/ 0 h 453"/>
              <a:gd name="connsiteX1" fmla="*/ 3966 w 10000"/>
              <a:gd name="connsiteY1" fmla="*/ 453 h 453"/>
              <a:gd name="connsiteX2" fmla="*/ 10000 w 10000"/>
              <a:gd name="connsiteY2" fmla="*/ 0 h 453"/>
              <a:gd name="connsiteX0" fmla="*/ 0 w 10543"/>
              <a:gd name="connsiteY0" fmla="*/ 0 h 167832"/>
              <a:gd name="connsiteX1" fmla="*/ 3966 w 10543"/>
              <a:gd name="connsiteY1" fmla="*/ 10000 h 167832"/>
              <a:gd name="connsiteX2" fmla="*/ 10183 w 10543"/>
              <a:gd name="connsiteY2" fmla="*/ 167819 h 167832"/>
              <a:gd name="connsiteX3" fmla="*/ 10000 w 10543"/>
              <a:gd name="connsiteY3" fmla="*/ 0 h 167832"/>
              <a:gd name="connsiteX0" fmla="*/ 0 w 63618"/>
              <a:gd name="connsiteY0" fmla="*/ 0 h 1383313"/>
              <a:gd name="connsiteX1" fmla="*/ 3966 w 63618"/>
              <a:gd name="connsiteY1" fmla="*/ 10000 h 1383313"/>
              <a:gd name="connsiteX2" fmla="*/ 10183 w 63618"/>
              <a:gd name="connsiteY2" fmla="*/ 167819 h 1383313"/>
              <a:gd name="connsiteX3" fmla="*/ 63618 w 63618"/>
              <a:gd name="connsiteY3" fmla="*/ 1383313 h 1383313"/>
              <a:gd name="connsiteX0" fmla="*/ 0 w 63618"/>
              <a:gd name="connsiteY0" fmla="*/ 0 h 1383313"/>
              <a:gd name="connsiteX1" fmla="*/ 3966 w 63618"/>
              <a:gd name="connsiteY1" fmla="*/ 10000 h 1383313"/>
              <a:gd name="connsiteX2" fmla="*/ 63618 w 63618"/>
              <a:gd name="connsiteY2" fmla="*/ 1383313 h 1383313"/>
              <a:gd name="connsiteX0" fmla="*/ 0 w 74268"/>
              <a:gd name="connsiteY0" fmla="*/ 191618 h 1373313"/>
              <a:gd name="connsiteX1" fmla="*/ 14616 w 74268"/>
              <a:gd name="connsiteY1" fmla="*/ 0 h 1373313"/>
              <a:gd name="connsiteX2" fmla="*/ 74268 w 74268"/>
              <a:gd name="connsiteY2" fmla="*/ 1373313 h 1373313"/>
              <a:gd name="connsiteX0" fmla="*/ 0 w 74268"/>
              <a:gd name="connsiteY0" fmla="*/ 188147 h 1369842"/>
              <a:gd name="connsiteX1" fmla="*/ 14843 w 74268"/>
              <a:gd name="connsiteY1" fmla="*/ 0 h 1369842"/>
              <a:gd name="connsiteX2" fmla="*/ 74268 w 74268"/>
              <a:gd name="connsiteY2" fmla="*/ 1369842 h 1369842"/>
              <a:gd name="connsiteX0" fmla="*/ 0 w 74268"/>
              <a:gd name="connsiteY0" fmla="*/ 188147 h 1369842"/>
              <a:gd name="connsiteX1" fmla="*/ 14843 w 74268"/>
              <a:gd name="connsiteY1" fmla="*/ 0 h 1369842"/>
              <a:gd name="connsiteX2" fmla="*/ 74268 w 74268"/>
              <a:gd name="connsiteY2" fmla="*/ 1369842 h 1369842"/>
              <a:gd name="connsiteX0" fmla="*/ 0 w 74268"/>
              <a:gd name="connsiteY0" fmla="*/ 188147 h 1369842"/>
              <a:gd name="connsiteX1" fmla="*/ 14843 w 74268"/>
              <a:gd name="connsiteY1" fmla="*/ 0 h 1369842"/>
              <a:gd name="connsiteX2" fmla="*/ 67291 w 74268"/>
              <a:gd name="connsiteY2" fmla="*/ 1210006 h 1369842"/>
              <a:gd name="connsiteX3" fmla="*/ 74268 w 74268"/>
              <a:gd name="connsiteY3" fmla="*/ 1369842 h 1369842"/>
              <a:gd name="connsiteX0" fmla="*/ 0 w 70543"/>
              <a:gd name="connsiteY0" fmla="*/ 188147 h 1551650"/>
              <a:gd name="connsiteX1" fmla="*/ 14843 w 70543"/>
              <a:gd name="connsiteY1" fmla="*/ 0 h 1551650"/>
              <a:gd name="connsiteX2" fmla="*/ 67291 w 70543"/>
              <a:gd name="connsiteY2" fmla="*/ 1210006 h 1551650"/>
              <a:gd name="connsiteX3" fmla="*/ 62375 w 70543"/>
              <a:gd name="connsiteY3" fmla="*/ 1551650 h 1551650"/>
              <a:gd name="connsiteX0" fmla="*/ 0 w 73012"/>
              <a:gd name="connsiteY0" fmla="*/ 188147 h 1551650"/>
              <a:gd name="connsiteX1" fmla="*/ 14843 w 73012"/>
              <a:gd name="connsiteY1" fmla="*/ 0 h 1551650"/>
              <a:gd name="connsiteX2" fmla="*/ 67291 w 73012"/>
              <a:gd name="connsiteY2" fmla="*/ 1210006 h 1551650"/>
              <a:gd name="connsiteX3" fmla="*/ 62375 w 73012"/>
              <a:gd name="connsiteY3" fmla="*/ 1551650 h 1551650"/>
              <a:gd name="connsiteX0" fmla="*/ 0 w 77152"/>
              <a:gd name="connsiteY0" fmla="*/ 188147 h 1551650"/>
              <a:gd name="connsiteX1" fmla="*/ 14843 w 77152"/>
              <a:gd name="connsiteY1" fmla="*/ 0 h 1551650"/>
              <a:gd name="connsiteX2" fmla="*/ 72995 w 77152"/>
              <a:gd name="connsiteY2" fmla="*/ 1329675 h 1551650"/>
              <a:gd name="connsiteX3" fmla="*/ 62375 w 77152"/>
              <a:gd name="connsiteY3" fmla="*/ 1551650 h 1551650"/>
              <a:gd name="connsiteX0" fmla="*/ 0 w 77152"/>
              <a:gd name="connsiteY0" fmla="*/ 188147 h 1551650"/>
              <a:gd name="connsiteX1" fmla="*/ 14843 w 77152"/>
              <a:gd name="connsiteY1" fmla="*/ 0 h 1551650"/>
              <a:gd name="connsiteX2" fmla="*/ 72995 w 77152"/>
              <a:gd name="connsiteY2" fmla="*/ 1329675 h 1551650"/>
              <a:gd name="connsiteX3" fmla="*/ 62375 w 77152"/>
              <a:gd name="connsiteY3" fmla="*/ 1551650 h 1551650"/>
              <a:gd name="connsiteX0" fmla="*/ 0 w 77348"/>
              <a:gd name="connsiteY0" fmla="*/ 188147 h 1551650"/>
              <a:gd name="connsiteX1" fmla="*/ 14843 w 77348"/>
              <a:gd name="connsiteY1" fmla="*/ 0 h 1551650"/>
              <a:gd name="connsiteX2" fmla="*/ 72995 w 77348"/>
              <a:gd name="connsiteY2" fmla="*/ 1329675 h 1551650"/>
              <a:gd name="connsiteX3" fmla="*/ 62375 w 77348"/>
              <a:gd name="connsiteY3" fmla="*/ 1551650 h 1551650"/>
              <a:gd name="connsiteX0" fmla="*/ 0 w 73125"/>
              <a:gd name="connsiteY0" fmla="*/ 188147 h 1551650"/>
              <a:gd name="connsiteX1" fmla="*/ 14843 w 73125"/>
              <a:gd name="connsiteY1" fmla="*/ 0 h 1551650"/>
              <a:gd name="connsiteX2" fmla="*/ 72995 w 73125"/>
              <a:gd name="connsiteY2" fmla="*/ 1329675 h 1551650"/>
              <a:gd name="connsiteX3" fmla="*/ 62375 w 73125"/>
              <a:gd name="connsiteY3" fmla="*/ 1551650 h 1551650"/>
              <a:gd name="connsiteX0" fmla="*/ 0 w 73125"/>
              <a:gd name="connsiteY0" fmla="*/ 188147 h 1551650"/>
              <a:gd name="connsiteX1" fmla="*/ 14843 w 73125"/>
              <a:gd name="connsiteY1" fmla="*/ 0 h 1551650"/>
              <a:gd name="connsiteX2" fmla="*/ 72995 w 73125"/>
              <a:gd name="connsiteY2" fmla="*/ 1329675 h 1551650"/>
              <a:gd name="connsiteX3" fmla="*/ 62375 w 73125"/>
              <a:gd name="connsiteY3" fmla="*/ 1551650 h 1551650"/>
              <a:gd name="connsiteX0" fmla="*/ 0 w 73055"/>
              <a:gd name="connsiteY0" fmla="*/ 188147 h 1551650"/>
              <a:gd name="connsiteX1" fmla="*/ 14843 w 73055"/>
              <a:gd name="connsiteY1" fmla="*/ 0 h 1551650"/>
              <a:gd name="connsiteX2" fmla="*/ 72995 w 73055"/>
              <a:gd name="connsiteY2" fmla="*/ 1329675 h 1551650"/>
              <a:gd name="connsiteX3" fmla="*/ 62375 w 73055"/>
              <a:gd name="connsiteY3" fmla="*/ 1551650 h 1551650"/>
              <a:gd name="connsiteX0" fmla="*/ 0 w 72995"/>
              <a:gd name="connsiteY0" fmla="*/ 188147 h 1551650"/>
              <a:gd name="connsiteX1" fmla="*/ 14843 w 72995"/>
              <a:gd name="connsiteY1" fmla="*/ 0 h 1551650"/>
              <a:gd name="connsiteX2" fmla="*/ 72995 w 72995"/>
              <a:gd name="connsiteY2" fmla="*/ 1329675 h 1551650"/>
              <a:gd name="connsiteX3" fmla="*/ 62375 w 72995"/>
              <a:gd name="connsiteY3" fmla="*/ 1551650 h 1551650"/>
              <a:gd name="connsiteX0" fmla="*/ 0 w 72995"/>
              <a:gd name="connsiteY0" fmla="*/ 188147 h 1551650"/>
              <a:gd name="connsiteX1" fmla="*/ 14843 w 72995"/>
              <a:gd name="connsiteY1" fmla="*/ 0 h 1551650"/>
              <a:gd name="connsiteX2" fmla="*/ 72995 w 72995"/>
              <a:gd name="connsiteY2" fmla="*/ 1329675 h 1551650"/>
              <a:gd name="connsiteX3" fmla="*/ 62375 w 72995"/>
              <a:gd name="connsiteY3" fmla="*/ 1551650 h 1551650"/>
              <a:gd name="connsiteX0" fmla="*/ 0 w 75183"/>
              <a:gd name="connsiteY0" fmla="*/ 188147 h 1551650"/>
              <a:gd name="connsiteX1" fmla="*/ 14843 w 75183"/>
              <a:gd name="connsiteY1" fmla="*/ 0 h 1551650"/>
              <a:gd name="connsiteX2" fmla="*/ 75183 w 75183"/>
              <a:gd name="connsiteY2" fmla="*/ 1374399 h 1551650"/>
              <a:gd name="connsiteX3" fmla="*/ 62375 w 75183"/>
              <a:gd name="connsiteY3" fmla="*/ 1551650 h 1551650"/>
              <a:gd name="connsiteX0" fmla="*/ 0 w 75506"/>
              <a:gd name="connsiteY0" fmla="*/ 188147 h 1551650"/>
              <a:gd name="connsiteX1" fmla="*/ 14843 w 75506"/>
              <a:gd name="connsiteY1" fmla="*/ 0 h 1551650"/>
              <a:gd name="connsiteX2" fmla="*/ 75506 w 75506"/>
              <a:gd name="connsiteY2" fmla="*/ 1386857 h 1551650"/>
              <a:gd name="connsiteX3" fmla="*/ 62375 w 75506"/>
              <a:gd name="connsiteY3" fmla="*/ 1551650 h 1551650"/>
              <a:gd name="connsiteX0" fmla="*/ 0 w 75506"/>
              <a:gd name="connsiteY0" fmla="*/ 188147 h 1551650"/>
              <a:gd name="connsiteX1" fmla="*/ 14843 w 75506"/>
              <a:gd name="connsiteY1" fmla="*/ 0 h 1551650"/>
              <a:gd name="connsiteX2" fmla="*/ 75506 w 75506"/>
              <a:gd name="connsiteY2" fmla="*/ 1386857 h 1551650"/>
              <a:gd name="connsiteX3" fmla="*/ 62375 w 75506"/>
              <a:gd name="connsiteY3" fmla="*/ 1551650 h 1551650"/>
              <a:gd name="connsiteX0" fmla="*/ 0 w 75506"/>
              <a:gd name="connsiteY0" fmla="*/ 188147 h 1600884"/>
              <a:gd name="connsiteX1" fmla="*/ 14843 w 75506"/>
              <a:gd name="connsiteY1" fmla="*/ 0 h 1600884"/>
              <a:gd name="connsiteX2" fmla="*/ 75506 w 75506"/>
              <a:gd name="connsiteY2" fmla="*/ 1386857 h 1600884"/>
              <a:gd name="connsiteX3" fmla="*/ 58335 w 75506"/>
              <a:gd name="connsiteY3" fmla="*/ 1600884 h 1600884"/>
              <a:gd name="connsiteX0" fmla="*/ 0 w 75506"/>
              <a:gd name="connsiteY0" fmla="*/ 188147 h 1600884"/>
              <a:gd name="connsiteX1" fmla="*/ 14843 w 75506"/>
              <a:gd name="connsiteY1" fmla="*/ 0 h 1600884"/>
              <a:gd name="connsiteX2" fmla="*/ 75506 w 75506"/>
              <a:gd name="connsiteY2" fmla="*/ 1386857 h 1600884"/>
              <a:gd name="connsiteX3" fmla="*/ 58335 w 75506"/>
              <a:gd name="connsiteY3" fmla="*/ 1600884 h 1600884"/>
              <a:gd name="connsiteX0" fmla="*/ 0 w 75506"/>
              <a:gd name="connsiteY0" fmla="*/ 188147 h 1600884"/>
              <a:gd name="connsiteX1" fmla="*/ 14843 w 75506"/>
              <a:gd name="connsiteY1" fmla="*/ 0 h 1600884"/>
              <a:gd name="connsiteX2" fmla="*/ 75506 w 75506"/>
              <a:gd name="connsiteY2" fmla="*/ 1386857 h 1600884"/>
              <a:gd name="connsiteX3" fmla="*/ 58335 w 75506"/>
              <a:gd name="connsiteY3" fmla="*/ 1600884 h 1600884"/>
              <a:gd name="connsiteX0" fmla="*/ 0 w 75506"/>
              <a:gd name="connsiteY0" fmla="*/ 188147 h 1600884"/>
              <a:gd name="connsiteX1" fmla="*/ 14843 w 75506"/>
              <a:gd name="connsiteY1" fmla="*/ 0 h 1600884"/>
              <a:gd name="connsiteX2" fmla="*/ 75506 w 75506"/>
              <a:gd name="connsiteY2" fmla="*/ 1386857 h 1600884"/>
              <a:gd name="connsiteX3" fmla="*/ 58335 w 75506"/>
              <a:gd name="connsiteY3" fmla="*/ 1600884 h 1600884"/>
              <a:gd name="connsiteX0" fmla="*/ 0 w 75506"/>
              <a:gd name="connsiteY0" fmla="*/ 188147 h 1622537"/>
              <a:gd name="connsiteX1" fmla="*/ 14843 w 75506"/>
              <a:gd name="connsiteY1" fmla="*/ 0 h 1622537"/>
              <a:gd name="connsiteX2" fmla="*/ 75506 w 75506"/>
              <a:gd name="connsiteY2" fmla="*/ 1386857 h 1622537"/>
              <a:gd name="connsiteX3" fmla="*/ 57044 w 75506"/>
              <a:gd name="connsiteY3" fmla="*/ 1622537 h 1622537"/>
              <a:gd name="connsiteX0" fmla="*/ 0 w 75506"/>
              <a:gd name="connsiteY0" fmla="*/ 188147 h 1621312"/>
              <a:gd name="connsiteX1" fmla="*/ 14843 w 75506"/>
              <a:gd name="connsiteY1" fmla="*/ 0 h 1621312"/>
              <a:gd name="connsiteX2" fmla="*/ 75506 w 75506"/>
              <a:gd name="connsiteY2" fmla="*/ 1386857 h 1621312"/>
              <a:gd name="connsiteX3" fmla="*/ 56841 w 75506"/>
              <a:gd name="connsiteY3" fmla="*/ 1621312 h 1621312"/>
              <a:gd name="connsiteX0" fmla="*/ 0 w 75506"/>
              <a:gd name="connsiteY0" fmla="*/ 188147 h 1621312"/>
              <a:gd name="connsiteX1" fmla="*/ 14843 w 75506"/>
              <a:gd name="connsiteY1" fmla="*/ 0 h 1621312"/>
              <a:gd name="connsiteX2" fmla="*/ 75506 w 75506"/>
              <a:gd name="connsiteY2" fmla="*/ 1386857 h 1621312"/>
              <a:gd name="connsiteX3" fmla="*/ 56841 w 75506"/>
              <a:gd name="connsiteY3" fmla="*/ 1621312 h 1621312"/>
              <a:gd name="connsiteX0" fmla="*/ 0 w 75506"/>
              <a:gd name="connsiteY0" fmla="*/ 188147 h 1621312"/>
              <a:gd name="connsiteX1" fmla="*/ 14843 w 75506"/>
              <a:gd name="connsiteY1" fmla="*/ 0 h 1621312"/>
              <a:gd name="connsiteX2" fmla="*/ 75506 w 75506"/>
              <a:gd name="connsiteY2" fmla="*/ 1386857 h 1621312"/>
              <a:gd name="connsiteX3" fmla="*/ 56841 w 75506"/>
              <a:gd name="connsiteY3" fmla="*/ 1621312 h 1621312"/>
              <a:gd name="connsiteX0" fmla="*/ 0 w 75470"/>
              <a:gd name="connsiteY0" fmla="*/ 188147 h 1621312"/>
              <a:gd name="connsiteX1" fmla="*/ 14843 w 75470"/>
              <a:gd name="connsiteY1" fmla="*/ 0 h 1621312"/>
              <a:gd name="connsiteX2" fmla="*/ 75470 w 75470"/>
              <a:gd name="connsiteY2" fmla="*/ 1386040 h 1621312"/>
              <a:gd name="connsiteX3" fmla="*/ 56841 w 75470"/>
              <a:gd name="connsiteY3" fmla="*/ 1621312 h 1621312"/>
              <a:gd name="connsiteX0" fmla="*/ 0 w 75321"/>
              <a:gd name="connsiteY0" fmla="*/ 188147 h 1621312"/>
              <a:gd name="connsiteX1" fmla="*/ 14843 w 75321"/>
              <a:gd name="connsiteY1" fmla="*/ 0 h 1621312"/>
              <a:gd name="connsiteX2" fmla="*/ 75321 w 75321"/>
              <a:gd name="connsiteY2" fmla="*/ 1382615 h 1621312"/>
              <a:gd name="connsiteX3" fmla="*/ 56841 w 75321"/>
              <a:gd name="connsiteY3" fmla="*/ 1621312 h 1621312"/>
              <a:gd name="connsiteX0" fmla="*/ 0 w 75321"/>
              <a:gd name="connsiteY0" fmla="*/ 188147 h 1621312"/>
              <a:gd name="connsiteX1" fmla="*/ 14843 w 75321"/>
              <a:gd name="connsiteY1" fmla="*/ 0 h 1621312"/>
              <a:gd name="connsiteX2" fmla="*/ 75321 w 75321"/>
              <a:gd name="connsiteY2" fmla="*/ 1382615 h 1621312"/>
              <a:gd name="connsiteX3" fmla="*/ 56841 w 75321"/>
              <a:gd name="connsiteY3" fmla="*/ 1621312 h 1621312"/>
              <a:gd name="connsiteX0" fmla="*/ 0 w 75321"/>
              <a:gd name="connsiteY0" fmla="*/ 190618 h 1623783"/>
              <a:gd name="connsiteX1" fmla="*/ 15141 w 75321"/>
              <a:gd name="connsiteY1" fmla="*/ 0 h 1623783"/>
              <a:gd name="connsiteX2" fmla="*/ 75321 w 75321"/>
              <a:gd name="connsiteY2" fmla="*/ 1385086 h 1623783"/>
              <a:gd name="connsiteX3" fmla="*/ 56841 w 75321"/>
              <a:gd name="connsiteY3" fmla="*/ 1623783 h 1623783"/>
            </a:gdLst>
            <a:ahLst/>
            <a:cxnLst>
              <a:cxn ang="0">
                <a:pos x="connsiteX0" y="connsiteY0"/>
              </a:cxn>
              <a:cxn ang="0">
                <a:pos x="connsiteX1" y="connsiteY1"/>
              </a:cxn>
              <a:cxn ang="0">
                <a:pos x="connsiteX2" y="connsiteY2"/>
              </a:cxn>
              <a:cxn ang="0">
                <a:pos x="connsiteX3" y="connsiteY3"/>
              </a:cxn>
            </a:cxnLst>
            <a:rect l="l" t="t" r="r" b="b"/>
            <a:pathLst>
              <a:path w="75321" h="1623783">
                <a:moveTo>
                  <a:pt x="0" y="190618"/>
                </a:moveTo>
                <a:cubicBezTo>
                  <a:pt x="4948" y="127902"/>
                  <a:pt x="10193" y="62716"/>
                  <a:pt x="15141" y="0"/>
                </a:cubicBezTo>
                <a:cubicBezTo>
                  <a:pt x="40772" y="581953"/>
                  <a:pt x="75385" y="1382113"/>
                  <a:pt x="75321" y="1385086"/>
                </a:cubicBezTo>
                <a:cubicBezTo>
                  <a:pt x="75281" y="1385266"/>
                  <a:pt x="66792" y="1498049"/>
                  <a:pt x="56841" y="1623783"/>
                </a:cubicBezTo>
              </a:path>
            </a:pathLst>
          </a:custGeom>
          <a:noFill/>
          <a:ln w="31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Arrow Connector 17"/>
          <p:cNvCxnSpPr/>
          <p:nvPr/>
        </p:nvCxnSpPr>
        <p:spPr>
          <a:xfrm flipH="1">
            <a:off x="2969019" y="1257400"/>
            <a:ext cx="2808000" cy="0"/>
          </a:xfrm>
          <a:prstGeom prst="straightConnector1">
            <a:avLst/>
          </a:prstGeom>
          <a:ln w="19050">
            <a:solidFill>
              <a:schemeClr val="accent1"/>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45" name="Straight Arrow Connector 144"/>
          <p:cNvCxnSpPr/>
          <p:nvPr/>
        </p:nvCxnSpPr>
        <p:spPr>
          <a:xfrm>
            <a:off x="2951840" y="5805263"/>
            <a:ext cx="2806779" cy="0"/>
          </a:xfrm>
          <a:prstGeom prst="straightConnector1">
            <a:avLst/>
          </a:prstGeom>
          <a:ln w="19050">
            <a:solidFill>
              <a:schemeClr val="accent3">
                <a:lumMod val="75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5775968" y="972000"/>
            <a:ext cx="0" cy="5076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131" name="TextBox 130"/>
          <p:cNvSpPr txBox="1"/>
          <p:nvPr/>
        </p:nvSpPr>
        <p:spPr>
          <a:xfrm>
            <a:off x="3348941" y="4942182"/>
            <a:ext cx="1912703" cy="276999"/>
          </a:xfrm>
          <a:prstGeom prst="rect">
            <a:avLst/>
          </a:prstGeom>
          <a:noFill/>
        </p:spPr>
        <p:txBody>
          <a:bodyPr wrap="none" rtlCol="0">
            <a:spAutoFit/>
          </a:bodyPr>
          <a:lstStyle/>
          <a:p>
            <a:r>
              <a:rPr lang="en-US" sz="1200" b="1" dirty="0" err="1" smtClean="0">
                <a:solidFill>
                  <a:schemeClr val="accent5">
                    <a:lumMod val="75000"/>
                  </a:schemeClr>
                </a:solidFill>
                <a:latin typeface="Arial" panose="020B0604020202020204" pitchFamily="34" charset="0"/>
                <a:cs typeface="Arial" panose="020B0604020202020204" pitchFamily="34" charset="0"/>
              </a:rPr>
              <a:t>AuthorizationResponse</a:t>
            </a:r>
            <a:endParaRPr lang="en-US" sz="1200" b="1" dirty="0">
              <a:solidFill>
                <a:schemeClr val="accent5">
                  <a:lumMod val="75000"/>
                </a:schemeClr>
              </a:solidFill>
              <a:latin typeface="Arial" panose="020B0604020202020204" pitchFamily="34" charset="0"/>
              <a:cs typeface="Arial" panose="020B0604020202020204" pitchFamily="34" charset="0"/>
            </a:endParaRPr>
          </a:p>
        </p:txBody>
      </p:sp>
      <p:sp>
        <p:nvSpPr>
          <p:cNvPr id="56" name="TextBox 55"/>
          <p:cNvSpPr txBox="1"/>
          <p:nvPr/>
        </p:nvSpPr>
        <p:spPr>
          <a:xfrm>
            <a:off x="3624889" y="3789470"/>
            <a:ext cx="1889235" cy="276999"/>
          </a:xfrm>
          <a:prstGeom prst="rect">
            <a:avLst/>
          </a:prstGeom>
          <a:noFill/>
        </p:spPr>
        <p:txBody>
          <a:bodyPr wrap="square" rtlCol="0">
            <a:spAutoFit/>
          </a:bodyPr>
          <a:lstStyle/>
          <a:p>
            <a:r>
              <a:rPr lang="en-US" sz="1200" b="1" dirty="0" err="1" smtClean="0">
                <a:solidFill>
                  <a:schemeClr val="accent5">
                    <a:lumMod val="75000"/>
                  </a:schemeClr>
                </a:solidFill>
                <a:latin typeface="Arial" panose="020B0604020202020204" pitchFamily="34" charset="0"/>
                <a:cs typeface="Arial" panose="020B0604020202020204" pitchFamily="34" charset="0"/>
              </a:rPr>
              <a:t>AuthorizationRequest</a:t>
            </a:r>
            <a:endParaRPr lang="en-US" sz="1200" b="1" dirty="0">
              <a:solidFill>
                <a:schemeClr val="accent5">
                  <a:lumMod val="75000"/>
                </a:schemeClr>
              </a:solidFill>
              <a:latin typeface="Arial" panose="020B0604020202020204" pitchFamily="34" charset="0"/>
              <a:cs typeface="Arial" panose="020B0604020202020204" pitchFamily="34" charset="0"/>
            </a:endParaRPr>
          </a:p>
        </p:txBody>
      </p:sp>
      <p:sp>
        <p:nvSpPr>
          <p:cNvPr id="50" name="TextBox 49"/>
          <p:cNvSpPr txBox="1"/>
          <p:nvPr/>
        </p:nvSpPr>
        <p:spPr>
          <a:xfrm>
            <a:off x="3419872" y="3058638"/>
            <a:ext cx="1595309" cy="276999"/>
          </a:xfrm>
          <a:prstGeom prst="rect">
            <a:avLst/>
          </a:prstGeom>
          <a:noFill/>
        </p:spPr>
        <p:txBody>
          <a:bodyPr wrap="none" rtlCol="0">
            <a:spAutoFit/>
          </a:bodyPr>
          <a:lstStyle/>
          <a:p>
            <a:r>
              <a:rPr lang="en-US" sz="1200" b="1" dirty="0" err="1" smtClean="0">
                <a:solidFill>
                  <a:schemeClr val="accent5">
                    <a:lumMod val="75000"/>
                  </a:schemeClr>
                </a:solidFill>
                <a:latin typeface="Arial" panose="020B0604020202020204" pitchFamily="34" charset="0"/>
                <a:cs typeface="Arial" panose="020B0604020202020204" pitchFamily="34" charset="0"/>
              </a:rPr>
              <a:t>PayerAuthorization</a:t>
            </a:r>
            <a:endParaRPr lang="en-US" sz="1200" dirty="0">
              <a:solidFill>
                <a:schemeClr val="accent5">
                  <a:lumMod val="75000"/>
                </a:schemeClr>
              </a:solidFill>
              <a:latin typeface="Arial" panose="020B0604020202020204" pitchFamily="34" charset="0"/>
              <a:cs typeface="Arial" panose="020B0604020202020204" pitchFamily="34" charset="0"/>
            </a:endParaRPr>
          </a:p>
        </p:txBody>
      </p:sp>
      <p:sp>
        <p:nvSpPr>
          <p:cNvPr id="148" name="TextBox 147"/>
          <p:cNvSpPr txBox="1"/>
          <p:nvPr/>
        </p:nvSpPr>
        <p:spPr>
          <a:xfrm>
            <a:off x="2987824" y="3320102"/>
            <a:ext cx="2736647" cy="430887"/>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a:t>
            </a:r>
            <a:r>
              <a:rPr lang="en-US" sz="1000" i="1" dirty="0" smtClean="0">
                <a:latin typeface="Arial" panose="020B0604020202020204" pitchFamily="34" charset="0"/>
                <a:cs typeface="Arial" panose="020B0604020202020204" pitchFamily="34" charset="0"/>
              </a:rPr>
              <a:t>Signed</a:t>
            </a:r>
            <a:r>
              <a:rPr lang="en-US" sz="1000" dirty="0" smtClean="0">
                <a:latin typeface="Arial" panose="020B0604020202020204" pitchFamily="34" charset="0"/>
                <a:cs typeface="Arial" panose="020B0604020202020204" pitchFamily="34" charset="0"/>
              </a:rPr>
              <a:t> &amp; </a:t>
            </a:r>
            <a:r>
              <a:rPr lang="en-US" sz="1000" i="1" dirty="0" smtClean="0">
                <a:latin typeface="Arial" panose="020B0604020202020204" pitchFamily="34" charset="0"/>
                <a:cs typeface="Arial" panose="020B0604020202020204" pitchFamily="34" charset="0"/>
              </a:rPr>
              <a:t>Encrypted</a:t>
            </a:r>
            <a:r>
              <a:rPr lang="en-US" sz="1000" dirty="0" smtClean="0">
                <a:latin typeface="Arial" panose="020B0604020202020204" pitchFamily="34" charset="0"/>
                <a:cs typeface="Arial" panose="020B0604020202020204" pitchFamily="34" charset="0"/>
              </a:rPr>
              <a:t> user authorization +</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Clear text </a:t>
            </a:r>
            <a:r>
              <a:rPr lang="en-US" sz="1000" dirty="0" smtClean="0">
                <a:latin typeface="Arial" panose="020B0604020202020204" pitchFamily="34" charset="0"/>
                <a:cs typeface="Arial" panose="020B0604020202020204" pitchFamily="34" charset="0"/>
              </a:rPr>
              <a:t>Payment Method and Bank URLs)</a:t>
            </a:r>
            <a:endParaRPr lang="en-US" sz="1000" dirty="0">
              <a:latin typeface="Arial" panose="020B0604020202020204" pitchFamily="34" charset="0"/>
              <a:cs typeface="Arial" panose="020B0604020202020204" pitchFamily="34" charset="0"/>
            </a:endParaRPr>
          </a:p>
        </p:txBody>
      </p:sp>
      <p:cxnSp>
        <p:nvCxnSpPr>
          <p:cNvPr id="29" name="Straight Connector 28"/>
          <p:cNvCxnSpPr/>
          <p:nvPr/>
        </p:nvCxnSpPr>
        <p:spPr>
          <a:xfrm>
            <a:off x="719093" y="3240000"/>
            <a:ext cx="0" cy="1764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a:off x="3063390" y="4066139"/>
            <a:ext cx="4176000" cy="1822"/>
          </a:xfrm>
          <a:prstGeom prst="straightConnector1">
            <a:avLst/>
          </a:prstGeom>
          <a:ln w="1905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950004" y="933556"/>
            <a:ext cx="0" cy="5112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7265299" y="3204000"/>
            <a:ext cx="0" cy="2844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2542325" y="188640"/>
            <a:ext cx="824265"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Merchant</a:t>
            </a:r>
            <a:endParaRPr lang="en-US" sz="1200" dirty="0">
              <a:latin typeface="Arial" panose="020B0604020202020204" pitchFamily="34" charset="0"/>
              <a:cs typeface="Arial" panose="020B0604020202020204" pitchFamily="34" charset="0"/>
            </a:endParaRPr>
          </a:p>
        </p:txBody>
      </p:sp>
      <p:sp>
        <p:nvSpPr>
          <p:cNvPr id="16" name="TextBox 15"/>
          <p:cNvSpPr txBox="1"/>
          <p:nvPr/>
        </p:nvSpPr>
        <p:spPr>
          <a:xfrm>
            <a:off x="4980600" y="188640"/>
            <a:ext cx="1105495"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User + Wallet</a:t>
            </a:r>
            <a:endParaRPr lang="en-US" sz="1200" dirty="0">
              <a:latin typeface="Arial" panose="020B0604020202020204" pitchFamily="34" charset="0"/>
              <a:cs typeface="Arial" panose="020B0604020202020204" pitchFamily="34" charset="0"/>
            </a:endParaRPr>
          </a:p>
        </p:txBody>
      </p:sp>
      <p:sp>
        <p:nvSpPr>
          <p:cNvPr id="17" name="TextBox 16"/>
          <p:cNvSpPr txBox="1"/>
          <p:nvPr/>
        </p:nvSpPr>
        <p:spPr>
          <a:xfrm>
            <a:off x="6804248" y="2492896"/>
            <a:ext cx="901209"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User Bank</a:t>
            </a:r>
            <a:endParaRPr lang="en-US" sz="1200" dirty="0">
              <a:latin typeface="Arial" panose="020B0604020202020204" pitchFamily="34" charset="0"/>
              <a:cs typeface="Arial" panose="020B0604020202020204" pitchFamily="34" charset="0"/>
            </a:endParaRPr>
          </a:p>
        </p:txBody>
      </p:sp>
      <p:sp>
        <p:nvSpPr>
          <p:cNvPr id="30" name="TextBox 29"/>
          <p:cNvSpPr txBox="1"/>
          <p:nvPr/>
        </p:nvSpPr>
        <p:spPr>
          <a:xfrm>
            <a:off x="114640" y="2494800"/>
            <a:ext cx="1217000"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Merchant Bank</a:t>
            </a:r>
            <a:endParaRPr lang="en-US" sz="1200" dirty="0">
              <a:latin typeface="Arial" panose="020B0604020202020204" pitchFamily="34" charset="0"/>
              <a:cs typeface="Arial" panose="020B0604020202020204" pitchFamily="34" charset="0"/>
            </a:endParaRPr>
          </a:p>
        </p:txBody>
      </p:sp>
      <p:grpSp>
        <p:nvGrpSpPr>
          <p:cNvPr id="7" name="Group 6"/>
          <p:cNvGrpSpPr/>
          <p:nvPr/>
        </p:nvGrpSpPr>
        <p:grpSpPr>
          <a:xfrm>
            <a:off x="7654548" y="2658349"/>
            <a:ext cx="445844" cy="603379"/>
            <a:chOff x="8232155" y="587661"/>
            <a:chExt cx="445844" cy="603379"/>
          </a:xfrm>
        </p:grpSpPr>
        <p:pic>
          <p:nvPicPr>
            <p:cNvPr id="10" name="Picture 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32155" y="796517"/>
              <a:ext cx="324060" cy="394523"/>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8" descr="key"/>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17959" y="587661"/>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75" name="Picture 8" descr="key"/>
          <p:cNvPicPr>
            <a:picLocks noChangeAspect="1" noChangeArrowheads="1"/>
          </p:cNvPicPr>
          <p:nvPr/>
        </p:nvPicPr>
        <p:blipFill>
          <a:blip r:embed="rId5">
            <a:extLst>
              <a:ext uri="{BEBA8EAE-BF5A-486C-A8C5-ECC9F3942E4B}">
                <a14:imgProps xmlns:a14="http://schemas.microsoft.com/office/drawing/2010/main">
                  <a14:imgLayer r:embed="rId6">
                    <a14:imgEffect>
                      <a14:saturation sat="182000"/>
                    </a14:imgEffect>
                  </a14:imgLayer>
                </a14:imgProps>
              </a:ext>
              <a:ext uri="{28A0092B-C50C-407E-A947-70E740481C1C}">
                <a14:useLocalDpi xmlns:a14="http://schemas.microsoft.com/office/drawing/2010/main" val="0"/>
              </a:ext>
            </a:extLst>
          </a:blip>
          <a:srcRect/>
          <a:stretch>
            <a:fillRect/>
          </a:stretch>
        </p:blipFill>
        <p:spPr bwMode="auto">
          <a:xfrm>
            <a:off x="2267744" y="608900"/>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 name="TextBox 80"/>
          <p:cNvSpPr txBox="1"/>
          <p:nvPr/>
        </p:nvSpPr>
        <p:spPr>
          <a:xfrm>
            <a:off x="251520" y="753327"/>
            <a:ext cx="1879843" cy="595136"/>
          </a:xfrm>
          <a:prstGeom prst="rect">
            <a:avLst/>
          </a:prstGeom>
          <a:solidFill>
            <a:schemeClr val="accent3">
              <a:lumMod val="20000"/>
              <a:lumOff val="80000"/>
            </a:schemeClr>
          </a:solidFill>
          <a:ln w="12700">
            <a:solidFill>
              <a:srgbClr val="00B050"/>
            </a:solidFill>
          </a:ln>
          <a:effectLst>
            <a:outerShdw blurRad="50800" dist="38100" dir="2700000" algn="tl" rotWithShape="0">
              <a:prstClr val="black">
                <a:alpha val="40000"/>
              </a:prstClr>
            </a:outerShdw>
          </a:effectLst>
        </p:spPr>
        <p:txBody>
          <a:bodyPr wrap="square" tIns="108000" bIns="108000" rtlCol="0">
            <a:spAutoFit/>
          </a:bodyPr>
          <a:lstStyle/>
          <a:p>
            <a:pPr algn="ctr">
              <a:spcAft>
                <a:spcPts val="300"/>
              </a:spcAft>
            </a:pPr>
            <a:r>
              <a:rPr lang="en-US" sz="1200" dirty="0" smtClean="0">
                <a:latin typeface="Arial" panose="020B0604020202020204" pitchFamily="34" charset="0"/>
                <a:cs typeface="Arial" panose="020B0604020202020204" pitchFamily="34" charset="0"/>
              </a:rPr>
              <a:t>Push (A2A) Payments</a:t>
            </a:r>
          </a:p>
          <a:p>
            <a:pPr algn="ctr">
              <a:spcAft>
                <a:spcPts val="300"/>
              </a:spcAft>
            </a:pPr>
            <a:r>
              <a:rPr lang="en-US" sz="1000" dirty="0" smtClean="0">
                <a:latin typeface="Arial" panose="020B0604020202020204" pitchFamily="34" charset="0"/>
                <a:cs typeface="Arial" panose="020B0604020202020204" pitchFamily="34" charset="0"/>
              </a:rPr>
              <a:t>State Diagram</a:t>
            </a:r>
          </a:p>
        </p:txBody>
      </p:sp>
      <p:sp>
        <p:nvSpPr>
          <p:cNvPr id="92" name="TextBox 91"/>
          <p:cNvSpPr txBox="1"/>
          <p:nvPr/>
        </p:nvSpPr>
        <p:spPr>
          <a:xfrm>
            <a:off x="3617384" y="968745"/>
            <a:ext cx="1242648"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“Checkout/Pay”</a:t>
            </a:r>
            <a:endParaRPr lang="en-US" sz="1200" dirty="0">
              <a:latin typeface="Arial" panose="020B0604020202020204" pitchFamily="34" charset="0"/>
              <a:cs typeface="Arial" panose="020B0604020202020204" pitchFamily="34" charset="0"/>
            </a:endParaRPr>
          </a:p>
        </p:txBody>
      </p:sp>
      <p:cxnSp>
        <p:nvCxnSpPr>
          <p:cNvPr id="94" name="Straight Arrow Connector 93"/>
          <p:cNvCxnSpPr/>
          <p:nvPr/>
        </p:nvCxnSpPr>
        <p:spPr>
          <a:xfrm>
            <a:off x="3132694" y="1785867"/>
            <a:ext cx="2628000" cy="0"/>
          </a:xfrm>
          <a:prstGeom prst="straightConnector1">
            <a:avLst/>
          </a:prstGeom>
          <a:ln w="19050">
            <a:solidFill>
              <a:schemeClr val="accent3">
                <a:lumMod val="75000"/>
              </a:schemeClr>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96" name="TextBox 95"/>
          <p:cNvSpPr txBox="1"/>
          <p:nvPr/>
        </p:nvSpPr>
        <p:spPr>
          <a:xfrm>
            <a:off x="3528999" y="1508869"/>
            <a:ext cx="1858201" cy="276999"/>
          </a:xfrm>
          <a:prstGeom prst="rect">
            <a:avLst/>
          </a:prstGeom>
          <a:noFill/>
        </p:spPr>
        <p:txBody>
          <a:bodyPr wrap="none" rtlCol="0">
            <a:spAutoFit/>
          </a:bodyPr>
          <a:lstStyle/>
          <a:p>
            <a:r>
              <a:rPr lang="en-US" sz="1200" b="1" dirty="0" err="1" smtClean="0">
                <a:solidFill>
                  <a:schemeClr val="accent5">
                    <a:lumMod val="75000"/>
                  </a:schemeClr>
                </a:solidFill>
                <a:latin typeface="Arial" panose="020B0604020202020204" pitchFamily="34" charset="0"/>
                <a:cs typeface="Arial" panose="020B0604020202020204" pitchFamily="34" charset="0"/>
              </a:rPr>
              <a:t>PaymentClientRequest</a:t>
            </a:r>
            <a:endParaRPr lang="en-US" sz="1200" dirty="0">
              <a:solidFill>
                <a:schemeClr val="accent5">
                  <a:lumMod val="75000"/>
                </a:schemeClr>
              </a:solidFill>
              <a:latin typeface="Arial" panose="020B0604020202020204" pitchFamily="34" charset="0"/>
              <a:cs typeface="Arial" panose="020B0604020202020204" pitchFamily="34" charset="0"/>
            </a:endParaRPr>
          </a:p>
        </p:txBody>
      </p:sp>
      <p:sp>
        <p:nvSpPr>
          <p:cNvPr id="5" name="Parallelogram 4"/>
          <p:cNvSpPr/>
          <p:nvPr/>
        </p:nvSpPr>
        <p:spPr>
          <a:xfrm>
            <a:off x="2745982" y="1655053"/>
            <a:ext cx="414109" cy="241199"/>
          </a:xfrm>
          <a:prstGeom prst="parallelogram">
            <a:avLst/>
          </a:prstGeom>
          <a:solidFill>
            <a:schemeClr val="accent6">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9" name="Straight Arrow Connector 48"/>
          <p:cNvCxnSpPr/>
          <p:nvPr/>
        </p:nvCxnSpPr>
        <p:spPr>
          <a:xfrm flipH="1">
            <a:off x="2965521" y="3344701"/>
            <a:ext cx="2664000" cy="0"/>
          </a:xfrm>
          <a:prstGeom prst="straightConnector1">
            <a:avLst/>
          </a:prstGeom>
          <a:ln w="19050">
            <a:solidFill>
              <a:schemeClr val="accent3">
                <a:lumMod val="75000"/>
              </a:schemeClr>
            </a:solidFill>
            <a:headEnd type="none"/>
            <a:tailEnd type="triangle"/>
          </a:ln>
        </p:spPr>
        <p:style>
          <a:lnRef idx="1">
            <a:schemeClr val="accent1"/>
          </a:lnRef>
          <a:fillRef idx="0">
            <a:schemeClr val="accent1"/>
          </a:fillRef>
          <a:effectRef idx="0">
            <a:schemeClr val="accent1"/>
          </a:effectRef>
          <a:fontRef idx="minor">
            <a:schemeClr val="tx1"/>
          </a:fontRef>
        </p:style>
      </p:cxnSp>
      <p:pic>
        <p:nvPicPr>
          <p:cNvPr id="57" name="Picture 8" descr="key"/>
          <p:cNvPicPr>
            <a:picLocks noChangeAspect="1" noChangeArrowheads="1"/>
          </p:cNvPicPr>
          <p:nvPr/>
        </p:nvPicPr>
        <p:blipFill>
          <a:blip r:embed="rId5">
            <a:extLst>
              <a:ext uri="{BEBA8EAE-BF5A-486C-A8C5-ECC9F3942E4B}">
                <a14:imgProps xmlns:a14="http://schemas.microsoft.com/office/drawing/2010/main">
                  <a14:imgLayer r:embed="rId6">
                    <a14:imgEffect>
                      <a14:saturation sat="182000"/>
                    </a14:imgEffect>
                  </a14:imgLayer>
                </a14:imgProps>
              </a:ext>
              <a:ext uri="{28A0092B-C50C-407E-A947-70E740481C1C}">
                <a14:useLocalDpi xmlns:a14="http://schemas.microsoft.com/office/drawing/2010/main" val="0"/>
              </a:ext>
            </a:extLst>
          </a:blip>
          <a:srcRect/>
          <a:stretch>
            <a:fillRect/>
          </a:stretch>
        </p:blipFill>
        <p:spPr bwMode="auto">
          <a:xfrm>
            <a:off x="2216635" y="3874964"/>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23" name="Straight Arrow Connector 122"/>
          <p:cNvCxnSpPr/>
          <p:nvPr/>
        </p:nvCxnSpPr>
        <p:spPr>
          <a:xfrm flipH="1">
            <a:off x="2970012" y="5223559"/>
            <a:ext cx="4449845" cy="0"/>
          </a:xfrm>
          <a:prstGeom prst="straightConnector1">
            <a:avLst/>
          </a:prstGeom>
          <a:ln w="1905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47" name="TextBox 146"/>
          <p:cNvSpPr txBox="1"/>
          <p:nvPr/>
        </p:nvSpPr>
        <p:spPr>
          <a:xfrm>
            <a:off x="4138360" y="5523500"/>
            <a:ext cx="721672"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“Result”</a:t>
            </a:r>
            <a:endParaRPr lang="en-US" sz="1200" dirty="0">
              <a:latin typeface="Arial" panose="020B0604020202020204" pitchFamily="34" charset="0"/>
              <a:cs typeface="Arial" panose="020B0604020202020204" pitchFamily="34" charset="0"/>
            </a:endParaRPr>
          </a:p>
        </p:txBody>
      </p:sp>
      <p:grpSp>
        <p:nvGrpSpPr>
          <p:cNvPr id="143" name="Group 142"/>
          <p:cNvGrpSpPr/>
          <p:nvPr/>
        </p:nvGrpSpPr>
        <p:grpSpPr>
          <a:xfrm>
            <a:off x="7668344" y="5013176"/>
            <a:ext cx="445844" cy="603379"/>
            <a:chOff x="8232155" y="587661"/>
            <a:chExt cx="445844" cy="603379"/>
          </a:xfrm>
        </p:grpSpPr>
        <p:pic>
          <p:nvPicPr>
            <p:cNvPr id="144" name="Picture 14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32155" y="796517"/>
              <a:ext cx="324060" cy="394523"/>
            </a:xfrm>
            <a:prstGeom prst="rect">
              <a:avLst/>
            </a:prstGeom>
            <a:noFill/>
            <a:extLst>
              <a:ext uri="{909E8E84-426E-40DD-AFC4-6F175D3DCCD1}">
                <a14:hiddenFill xmlns:a14="http://schemas.microsoft.com/office/drawing/2010/main">
                  <a:solidFill>
                    <a:srgbClr val="FFFFFF"/>
                  </a:solidFill>
                </a14:hiddenFill>
              </a:ext>
            </a:extLst>
          </p:spPr>
        </p:pic>
        <p:pic>
          <p:nvPicPr>
            <p:cNvPr id="146" name="Picture 8" descr="key"/>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17959" y="587661"/>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mc:AlternateContent xmlns:mc="http://schemas.openxmlformats.org/markup-compatibility/2006" xmlns:a14="http://schemas.microsoft.com/office/drawing/2010/main">
        <mc:Choice Requires="a14">
          <p:sp>
            <p:nvSpPr>
              <p:cNvPr id="152" name="TextBox 151"/>
              <p:cNvSpPr txBox="1"/>
              <p:nvPr/>
            </p:nvSpPr>
            <p:spPr>
              <a:xfrm>
                <a:off x="7380312" y="3455988"/>
                <a:ext cx="1558308" cy="1231702"/>
              </a:xfrm>
              <a:prstGeom prst="roundRect">
                <a:avLst>
                  <a:gd name="adj" fmla="val 7701"/>
                </a:avLst>
              </a:prstGeom>
              <a:noFill/>
              <a:ln w="9525">
                <a:solidFill>
                  <a:schemeClr val="tx1"/>
                </a:solidFill>
                <a:prstDash val="solid"/>
              </a:ln>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Merchant </a:t>
                </a:r>
                <a:r>
                  <a:rPr lang="en-US" sz="1000" i="1" dirty="0">
                    <a:latin typeface="Arial" panose="020B0604020202020204" pitchFamily="34" charset="0"/>
                    <a:cs typeface="Arial" panose="020B0604020202020204" pitchFamily="34" charset="0"/>
                  </a:rPr>
                  <a:t>Lookup </a:t>
                </a:r>
                <a14:m>
                  <m:oMath xmlns:m="http://schemas.openxmlformats.org/officeDocument/2006/math">
                    <m:r>
                      <a:rPr lang="en-US" sz="1000" dirty="0" smtClean="0">
                        <a:solidFill>
                          <a:srgbClr val="00B050"/>
                        </a:solidFill>
                        <a:latin typeface="Cambria Math"/>
                        <a:cs typeface="Arial" panose="020B0604020202020204" pitchFamily="34" charset="0"/>
                        <a:sym typeface="Wingdings"/>
                      </a:rPr>
                      <m:t></m:t>
                    </m:r>
                  </m:oMath>
                </a14:m>
                <a:endParaRPr lang="en-US" sz="2000" b="1" baseline="-16000" dirty="0" smtClean="0">
                  <a:solidFill>
                    <a:srgbClr val="C00000"/>
                  </a:solidFill>
                  <a:latin typeface="Arial" panose="020B0604020202020204" pitchFamily="34" charset="0"/>
                  <a:cs typeface="Arial" panose="020B0604020202020204" pitchFamily="34" charset="0"/>
                </a:endParaRPr>
              </a:p>
              <a:p>
                <a:r>
                  <a:rPr lang="en-US" sz="400" dirty="0" smtClean="0">
                    <a:latin typeface="Arial" panose="020B0604020202020204" pitchFamily="34" charset="0"/>
                    <a:cs typeface="Arial" panose="020B0604020202020204" pitchFamily="34" charset="0"/>
                  </a:rPr>
                  <a:t/>
                </a:r>
                <a:br>
                  <a:rPr lang="en-US" sz="4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Merchant Provider/Bank</a:t>
                </a:r>
                <a:br>
                  <a:rPr lang="en-US" sz="1000" dirty="0" smtClean="0">
                    <a:latin typeface="Arial" panose="020B0604020202020204" pitchFamily="34" charset="0"/>
                    <a:cs typeface="Arial" panose="020B0604020202020204" pitchFamily="34" charset="0"/>
                  </a:rPr>
                </a:br>
                <a:r>
                  <a:rPr lang="en-US" sz="1000" i="1" dirty="0" smtClean="0">
                    <a:latin typeface="Arial" panose="020B0604020202020204" pitchFamily="34" charset="0"/>
                    <a:cs typeface="Arial" panose="020B0604020202020204" pitchFamily="34" charset="0"/>
                  </a:rPr>
                  <a:t>Lookup</a:t>
                </a:r>
                <a:r>
                  <a:rPr lang="en-US" sz="400" i="1" dirty="0" smtClean="0">
                    <a:latin typeface="Arial" panose="020B0604020202020204" pitchFamily="34" charset="0"/>
                    <a:cs typeface="Arial" panose="020B0604020202020204" pitchFamily="34" charset="0"/>
                  </a:rPr>
                  <a:t> </a:t>
                </a:r>
                <a:r>
                  <a:rPr lang="en-US" sz="1000" b="1" dirty="0" smtClean="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&amp; Verification </a:t>
                </a:r>
                <a14:m>
                  <m:oMath xmlns:m="http://schemas.openxmlformats.org/officeDocument/2006/math">
                    <m:r>
                      <a:rPr lang="en-US" sz="1000" b="0" i="0" dirty="0" smtClean="0">
                        <a:solidFill>
                          <a:srgbClr val="00B050"/>
                        </a:solidFill>
                        <a:latin typeface="Cambria Math"/>
                        <a:cs typeface="Arial" panose="020B0604020202020204" pitchFamily="34" charset="0"/>
                        <a:sym typeface="Wingdings"/>
                      </a:rPr>
                      <m:t></m:t>
                    </m:r>
                  </m:oMath>
                </a14:m>
                <a:endParaRPr lang="en-US" sz="1000" dirty="0" smtClean="0">
                  <a:solidFill>
                    <a:srgbClr val="C00000"/>
                  </a:solidFill>
                  <a:latin typeface="Arial" panose="020B0604020202020204" pitchFamily="34" charset="0"/>
                  <a:cs typeface="Arial" panose="020B0604020202020204" pitchFamily="34" charset="0"/>
                </a:endParaRPr>
              </a:p>
              <a:p>
                <a:pPr>
                  <a:spcBef>
                    <a:spcPts val="600"/>
                  </a:spcBef>
                </a:pPr>
                <a:r>
                  <a:rPr lang="en-US" sz="1000" dirty="0" smtClean="0">
                    <a:latin typeface="Arial" panose="020B0604020202020204" pitchFamily="34" charset="0"/>
                    <a:cs typeface="Arial" panose="020B0604020202020204" pitchFamily="34" charset="0"/>
                  </a:rPr>
                  <a:t>User Authorization</a:t>
                </a:r>
              </a:p>
              <a:p>
                <a:pPr marL="171450" indent="-82550">
                  <a:buFont typeface="Arial" panose="020B0604020202020204" pitchFamily="34" charset="0"/>
                  <a:buChar char="•"/>
                </a:pPr>
                <a:r>
                  <a:rPr lang="en-US" sz="1000" i="1" dirty="0" smtClean="0">
                    <a:latin typeface="Arial" panose="020B0604020202020204" pitchFamily="34" charset="0"/>
                    <a:cs typeface="Arial" panose="020B0604020202020204" pitchFamily="34" charset="0"/>
                  </a:rPr>
                  <a:t>Decryption</a:t>
                </a:r>
              </a:p>
              <a:p>
                <a:pPr marL="171450" indent="-82550">
                  <a:buFont typeface="Arial" panose="020B0604020202020204" pitchFamily="34" charset="0"/>
                  <a:buChar char="•"/>
                </a:pPr>
                <a:r>
                  <a:rPr lang="en-US" sz="1000" i="1" dirty="0" smtClean="0">
                    <a:latin typeface="Arial" panose="020B0604020202020204" pitchFamily="34" charset="0"/>
                    <a:cs typeface="Arial" panose="020B0604020202020204" pitchFamily="34" charset="0"/>
                  </a:rPr>
                  <a:t>Verification</a:t>
                </a:r>
                <a:endParaRPr lang="en-US" sz="1000" i="1" dirty="0">
                  <a:latin typeface="Arial" panose="020B0604020202020204" pitchFamily="34" charset="0"/>
                  <a:cs typeface="Arial" panose="020B0604020202020204" pitchFamily="34" charset="0"/>
                </a:endParaRPr>
              </a:p>
            </p:txBody>
          </p:sp>
        </mc:Choice>
        <mc:Fallback xmlns="">
          <p:sp>
            <p:nvSpPr>
              <p:cNvPr id="152" name="TextBox 151"/>
              <p:cNvSpPr txBox="1">
                <a:spLocks noRot="1" noChangeAspect="1" noMove="1" noResize="1" noEditPoints="1" noAdjustHandles="1" noChangeArrowheads="1" noChangeShapeType="1" noTextEdit="1"/>
              </p:cNvSpPr>
              <p:nvPr/>
            </p:nvSpPr>
            <p:spPr>
              <a:xfrm>
                <a:off x="7380312" y="3455988"/>
                <a:ext cx="1558308" cy="1231702"/>
              </a:xfrm>
              <a:prstGeom prst="roundRect">
                <a:avLst>
                  <a:gd name="adj" fmla="val 7701"/>
                </a:avLst>
              </a:prstGeom>
              <a:blipFill rotWithShape="1">
                <a:blip r:embed="rId7"/>
                <a:stretch>
                  <a:fillRect/>
                </a:stretch>
              </a:blipFill>
              <a:ln w="9525">
                <a:solidFill>
                  <a:schemeClr val="tx1"/>
                </a:solidFill>
                <a:prstDash val="solid"/>
              </a:ln>
            </p:spPr>
            <p:txBody>
              <a:bodyPr/>
              <a:lstStyle/>
              <a:p>
                <a:r>
                  <a:rPr lang="en-US">
                    <a:noFill/>
                  </a:rPr>
                  <a:t> </a:t>
                </a:r>
              </a:p>
            </p:txBody>
          </p:sp>
        </mc:Fallback>
      </mc:AlternateContent>
      <p:sp>
        <p:nvSpPr>
          <p:cNvPr id="133" name="TextBox 132"/>
          <p:cNvSpPr txBox="1"/>
          <p:nvPr/>
        </p:nvSpPr>
        <p:spPr>
          <a:xfrm>
            <a:off x="1348213" y="5111159"/>
            <a:ext cx="1486935" cy="250697"/>
          </a:xfrm>
          <a:prstGeom prst="roundRect">
            <a:avLst/>
          </a:prstGeom>
          <a:noFill/>
          <a:ln>
            <a:solidFill>
              <a:schemeClr val="tx1"/>
            </a:solidFill>
            <a:prstDash val="solid"/>
          </a:ln>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User Bank </a:t>
            </a:r>
            <a:r>
              <a:rPr lang="en-US" sz="1000" i="1" dirty="0" smtClean="0">
                <a:latin typeface="Arial" panose="020B0604020202020204" pitchFamily="34" charset="0"/>
                <a:cs typeface="Arial" panose="020B0604020202020204" pitchFamily="34" charset="0"/>
              </a:rPr>
              <a:t>Verification</a:t>
            </a:r>
            <a:endParaRPr lang="en-US" sz="1000" dirty="0" smtClean="0">
              <a:latin typeface="Arial" panose="020B0604020202020204" pitchFamily="34" charset="0"/>
              <a:cs typeface="Arial" panose="020B0604020202020204" pitchFamily="34" charset="0"/>
            </a:endParaRPr>
          </a:p>
        </p:txBody>
      </p:sp>
      <p:sp>
        <p:nvSpPr>
          <p:cNvPr id="8" name="TextBox 7"/>
          <p:cNvSpPr txBox="1"/>
          <p:nvPr/>
        </p:nvSpPr>
        <p:spPr>
          <a:xfrm>
            <a:off x="3246166" y="1509391"/>
            <a:ext cx="389850" cy="276999"/>
          </a:xfrm>
          <a:prstGeom prst="rect">
            <a:avLst/>
          </a:prstGeom>
          <a:noFill/>
        </p:spPr>
        <p:txBody>
          <a:bodyPr wrap="none" rtlCol="0">
            <a:spAutoFit/>
          </a:bodyPr>
          <a:lstStyle/>
          <a:p>
            <a:r>
              <a:rPr lang="en-US" sz="1200" dirty="0" smtClean="0">
                <a:latin typeface="Calibri"/>
                <a:sym typeface="Wingdings"/>
              </a:rPr>
              <a:t>②</a:t>
            </a:r>
            <a:endParaRPr lang="en-US" sz="1200" dirty="0"/>
          </a:p>
        </p:txBody>
      </p:sp>
      <p:sp>
        <p:nvSpPr>
          <p:cNvPr id="151" name="TextBox 150"/>
          <p:cNvSpPr txBox="1"/>
          <p:nvPr/>
        </p:nvSpPr>
        <p:spPr>
          <a:xfrm>
            <a:off x="4890870" y="3059258"/>
            <a:ext cx="389850" cy="276999"/>
          </a:xfrm>
          <a:prstGeom prst="rect">
            <a:avLst/>
          </a:prstGeom>
          <a:noFill/>
        </p:spPr>
        <p:txBody>
          <a:bodyPr wrap="none" rtlCol="0">
            <a:spAutoFit/>
          </a:bodyPr>
          <a:lstStyle/>
          <a:p>
            <a:r>
              <a:rPr lang="en-US" sz="1200" dirty="0" smtClean="0">
                <a:latin typeface="Calibri"/>
                <a:sym typeface="Wingdings"/>
              </a:rPr>
              <a:t>③</a:t>
            </a:r>
            <a:endParaRPr lang="en-US" sz="1200" dirty="0"/>
          </a:p>
        </p:txBody>
      </p:sp>
      <p:sp>
        <p:nvSpPr>
          <p:cNvPr id="153" name="TextBox 152"/>
          <p:cNvSpPr txBox="1"/>
          <p:nvPr/>
        </p:nvSpPr>
        <p:spPr>
          <a:xfrm>
            <a:off x="3347864" y="3783266"/>
            <a:ext cx="389850" cy="276999"/>
          </a:xfrm>
          <a:prstGeom prst="rect">
            <a:avLst/>
          </a:prstGeom>
          <a:noFill/>
        </p:spPr>
        <p:txBody>
          <a:bodyPr wrap="none" rtlCol="0">
            <a:spAutoFit/>
          </a:bodyPr>
          <a:lstStyle/>
          <a:p>
            <a:r>
              <a:rPr lang="en-US" sz="1200" dirty="0" smtClean="0">
                <a:latin typeface="Calibri"/>
                <a:sym typeface="Wingdings"/>
              </a:rPr>
              <a:t>④</a:t>
            </a:r>
            <a:endParaRPr lang="en-US" sz="1200" dirty="0"/>
          </a:p>
        </p:txBody>
      </p:sp>
      <p:sp>
        <p:nvSpPr>
          <p:cNvPr id="154" name="TextBox 153"/>
          <p:cNvSpPr txBox="1"/>
          <p:nvPr/>
        </p:nvSpPr>
        <p:spPr>
          <a:xfrm>
            <a:off x="3346612" y="4342384"/>
            <a:ext cx="389850" cy="276999"/>
          </a:xfrm>
          <a:prstGeom prst="rect">
            <a:avLst/>
          </a:prstGeom>
          <a:noFill/>
        </p:spPr>
        <p:txBody>
          <a:bodyPr wrap="none" rtlCol="0">
            <a:spAutoFit/>
          </a:bodyPr>
          <a:lstStyle/>
          <a:p>
            <a:r>
              <a:rPr lang="en-US" sz="1200" dirty="0" smtClean="0">
                <a:latin typeface="Calibri"/>
                <a:sym typeface="Wingdings"/>
              </a:rPr>
              <a:t>⑤</a:t>
            </a:r>
            <a:endParaRPr lang="en-US" sz="1200" dirty="0"/>
          </a:p>
        </p:txBody>
      </p:sp>
      <p:sp>
        <p:nvSpPr>
          <p:cNvPr id="155" name="TextBox 154"/>
          <p:cNvSpPr txBox="1"/>
          <p:nvPr/>
        </p:nvSpPr>
        <p:spPr>
          <a:xfrm>
            <a:off x="5110280" y="4946989"/>
            <a:ext cx="389850" cy="276999"/>
          </a:xfrm>
          <a:prstGeom prst="rect">
            <a:avLst/>
          </a:prstGeom>
          <a:noFill/>
        </p:spPr>
        <p:txBody>
          <a:bodyPr wrap="none" rtlCol="0">
            <a:spAutoFit/>
          </a:bodyPr>
          <a:lstStyle/>
          <a:p>
            <a:r>
              <a:rPr lang="en-US" sz="1200" dirty="0" smtClean="0">
                <a:latin typeface="Calibri"/>
                <a:sym typeface="Wingdings"/>
              </a:rPr>
              <a:t>⑥</a:t>
            </a:r>
            <a:endParaRPr lang="en-US" sz="1200" dirty="0"/>
          </a:p>
        </p:txBody>
      </p:sp>
      <p:sp>
        <p:nvSpPr>
          <p:cNvPr id="158" name="TextBox 157"/>
          <p:cNvSpPr txBox="1"/>
          <p:nvPr/>
        </p:nvSpPr>
        <p:spPr>
          <a:xfrm>
            <a:off x="4758214" y="971396"/>
            <a:ext cx="389850" cy="276999"/>
          </a:xfrm>
          <a:prstGeom prst="rect">
            <a:avLst/>
          </a:prstGeom>
          <a:noFill/>
        </p:spPr>
        <p:txBody>
          <a:bodyPr wrap="none" rtlCol="0">
            <a:spAutoFit/>
          </a:bodyPr>
          <a:lstStyle/>
          <a:p>
            <a:r>
              <a:rPr lang="en-US" sz="1200" dirty="0" smtClean="0">
                <a:latin typeface="Calibri"/>
                <a:sym typeface="Wingdings"/>
              </a:rPr>
              <a:t>①</a:t>
            </a:r>
            <a:endParaRPr lang="en-US" sz="1200" dirty="0"/>
          </a:p>
        </p:txBody>
      </p:sp>
      <p:sp>
        <p:nvSpPr>
          <p:cNvPr id="159" name="TextBox 158"/>
          <p:cNvSpPr txBox="1"/>
          <p:nvPr/>
        </p:nvSpPr>
        <p:spPr>
          <a:xfrm>
            <a:off x="3635896" y="4342384"/>
            <a:ext cx="1754006"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Existing Payment Rails</a:t>
            </a:r>
            <a:endParaRPr lang="en-US" sz="1200" dirty="0">
              <a:latin typeface="Arial" panose="020B0604020202020204" pitchFamily="34" charset="0"/>
              <a:cs typeface="Arial" panose="020B0604020202020204" pitchFamily="34" charset="0"/>
            </a:endParaRPr>
          </a:p>
        </p:txBody>
      </p:sp>
      <p:sp>
        <p:nvSpPr>
          <p:cNvPr id="160" name="TextBox 159"/>
          <p:cNvSpPr txBox="1"/>
          <p:nvPr/>
        </p:nvSpPr>
        <p:spPr>
          <a:xfrm>
            <a:off x="3563888" y="4664169"/>
            <a:ext cx="1654620"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a:t>
            </a:r>
            <a:r>
              <a:rPr lang="en-US" sz="1000" dirty="0" smtClean="0">
                <a:latin typeface="Arial" panose="020B0604020202020204" pitchFamily="34" charset="0"/>
                <a:cs typeface="Arial" panose="020B0604020202020204" pitchFamily="34" charset="0"/>
              </a:rPr>
              <a:t>Bank-to-Bank Payments)</a:t>
            </a:r>
            <a:endParaRPr lang="en-US" sz="1000" dirty="0">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166" name="TextBox 165"/>
              <p:cNvSpPr txBox="1"/>
              <p:nvPr/>
            </p:nvSpPr>
            <p:spPr>
              <a:xfrm>
                <a:off x="544735" y="6176396"/>
                <a:ext cx="8118942" cy="420956"/>
              </a:xfrm>
              <a:prstGeom prst="roundRect">
                <a:avLst/>
              </a:prstGeom>
              <a:solidFill>
                <a:schemeClr val="bg1">
                  <a:lumMod val="95000"/>
                </a:schemeClr>
              </a:solidFill>
              <a:ln>
                <a:solidFill>
                  <a:schemeClr val="tx1"/>
                </a:solidFill>
                <a:prstDash val="solid"/>
              </a:ln>
            </p:spPr>
            <p:txBody>
              <a:bodyPr wrap="square" lIns="36000" tIns="36000" rIns="36000" bIns="36000" rtlCol="0" anchor="ctr" anchorCtr="1">
                <a:spAutoFit/>
              </a:bodyPr>
              <a:lstStyle/>
              <a:p>
                <a:pPr marL="180975" indent="-180975"/>
                <a14:m>
                  <m:oMath xmlns:m="http://schemas.openxmlformats.org/officeDocument/2006/math">
                    <m:r>
                      <a:rPr lang="en-US" sz="1000" b="0" i="0" dirty="0" smtClean="0">
                        <a:solidFill>
                          <a:srgbClr val="00B050"/>
                        </a:solidFill>
                        <a:latin typeface="Cambria Math"/>
                        <a:cs typeface="Arial" panose="020B0604020202020204" pitchFamily="34" charset="0"/>
                        <a:sym typeface="Wingdings"/>
                      </a:rPr>
                      <m:t></m:t>
                    </m:r>
                  </m:oMath>
                </a14:m>
                <a:r>
                  <a:rPr lang="en-US" sz="1000" dirty="0" smtClean="0">
                    <a:latin typeface="Arial" panose="020B0604020202020204" pitchFamily="34" charset="0"/>
                    <a:cs typeface="Arial" panose="020B0604020202020204" pitchFamily="34" charset="0"/>
                  </a:rPr>
                  <a:t>	See </a:t>
                </a:r>
                <a:r>
                  <a:rPr lang="en-US" sz="1000" dirty="0" smtClean="0">
                    <a:latin typeface="Arial" panose="020B0604020202020204" pitchFamily="34" charset="0"/>
                    <a:cs typeface="Arial" panose="020B0604020202020204" pitchFamily="34" charset="0"/>
                    <a:hlinkClick r:id="rId8" action="ppaction://hlinksldjump"/>
                  </a:rPr>
                  <a:t>Authority Objects</a:t>
                </a:r>
                <a:r>
                  <a:rPr lang="en-US" sz="1000" dirty="0" smtClean="0">
                    <a:latin typeface="Arial" panose="020B0604020202020204" pitchFamily="34" charset="0"/>
                    <a:cs typeface="Arial" panose="020B0604020202020204" pitchFamily="34" charset="0"/>
                  </a:rPr>
                  <a:t>.  The rationale for encrypting user authorizations is for enabling such data to pass through Merchants which simplifies the Wallet as described in the </a:t>
                </a:r>
                <a:r>
                  <a:rPr lang="en-US" sz="1000" dirty="0" smtClean="0">
                    <a:latin typeface="Arial" panose="020B0604020202020204" pitchFamily="34" charset="0"/>
                    <a:cs typeface="Arial" panose="020B0604020202020204" pitchFamily="34" charset="0"/>
                    <a:hlinkClick r:id="rId9" action="ppaction://hlinksldjump"/>
                  </a:rPr>
                  <a:t>Saturn FAQ</a:t>
                </a:r>
                <a:r>
                  <a:rPr lang="en-US" sz="1000" dirty="0" smtClean="0">
                    <a:latin typeface="Arial" panose="020B0604020202020204" pitchFamily="34" charset="0"/>
                    <a:cs typeface="Arial" panose="020B0604020202020204" pitchFamily="34" charset="0"/>
                  </a:rPr>
                  <a:t>.  </a:t>
                </a:r>
                <a:r>
                  <a:rPr lang="en-US" sz="1000" dirty="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Step #5 does not apply when running under the conditions outlined in </a:t>
                </a:r>
                <a:r>
                  <a:rPr lang="en-US" sz="1000" dirty="0" smtClean="0">
                    <a:latin typeface="Arial" panose="020B0604020202020204" pitchFamily="34" charset="0"/>
                    <a:cs typeface="Arial" panose="020B0604020202020204" pitchFamily="34" charset="0"/>
                    <a:hlinkClick r:id="rId10" action="ppaction://hlinksldjump"/>
                  </a:rPr>
                  <a:t>Hybrid Mode</a:t>
                </a:r>
                <a:r>
                  <a:rPr lang="en-US" sz="1000" dirty="0" smtClean="0">
                    <a:latin typeface="Arial" panose="020B0604020202020204" pitchFamily="34" charset="0"/>
                    <a:cs typeface="Arial" panose="020B0604020202020204" pitchFamily="34" charset="0"/>
                  </a:rPr>
                  <a:t>.</a:t>
                </a:r>
                <a:endParaRPr lang="en-US" sz="1000" i="1" dirty="0">
                  <a:latin typeface="Arial" panose="020B0604020202020204" pitchFamily="34" charset="0"/>
                  <a:cs typeface="Arial" panose="020B0604020202020204" pitchFamily="34" charset="0"/>
                </a:endParaRPr>
              </a:p>
            </p:txBody>
          </p:sp>
        </mc:Choice>
        <mc:Fallback xmlns="">
          <p:sp>
            <p:nvSpPr>
              <p:cNvPr id="166" name="TextBox 165"/>
              <p:cNvSpPr txBox="1">
                <a:spLocks noRot="1" noChangeAspect="1" noMove="1" noResize="1" noEditPoints="1" noAdjustHandles="1" noChangeArrowheads="1" noChangeShapeType="1" noTextEdit="1"/>
              </p:cNvSpPr>
              <p:nvPr/>
            </p:nvSpPr>
            <p:spPr>
              <a:xfrm>
                <a:off x="544735" y="6176396"/>
                <a:ext cx="8118942" cy="420956"/>
              </a:xfrm>
              <a:prstGeom prst="roundRect">
                <a:avLst/>
              </a:prstGeom>
              <a:blipFill rotWithShape="1">
                <a:blip r:embed="rId11"/>
                <a:stretch>
                  <a:fillRect r="-600" b="-1408"/>
                </a:stretch>
              </a:blipFill>
              <a:ln>
                <a:solidFill>
                  <a:schemeClr val="tx1"/>
                </a:solidFill>
                <a:prstDash val="solid"/>
              </a:ln>
            </p:spPr>
            <p:txBody>
              <a:bodyPr/>
              <a:lstStyle/>
              <a:p>
                <a:r>
                  <a:rPr lang="en-US">
                    <a:noFill/>
                  </a:rPr>
                  <a:t> </a:t>
                </a:r>
              </a:p>
            </p:txBody>
          </p:sp>
        </mc:Fallback>
      </mc:AlternateContent>
      <p:sp>
        <p:nvSpPr>
          <p:cNvPr id="103" name="TextBox 102"/>
          <p:cNvSpPr txBox="1"/>
          <p:nvPr/>
        </p:nvSpPr>
        <p:spPr>
          <a:xfrm>
            <a:off x="3876359" y="5528265"/>
            <a:ext cx="389850" cy="276999"/>
          </a:xfrm>
          <a:prstGeom prst="rect">
            <a:avLst/>
          </a:prstGeom>
          <a:noFill/>
        </p:spPr>
        <p:txBody>
          <a:bodyPr wrap="none" rtlCol="0">
            <a:spAutoFit/>
          </a:bodyPr>
          <a:lstStyle/>
          <a:p>
            <a:r>
              <a:rPr lang="en-US" sz="1200" dirty="0" smtClean="0">
                <a:latin typeface="Calibri"/>
                <a:sym typeface="Wingdings"/>
              </a:rPr>
              <a:t>⑦</a:t>
            </a:r>
            <a:endParaRPr lang="en-US" sz="1200" dirty="0"/>
          </a:p>
        </p:txBody>
      </p:sp>
      <p:sp>
        <p:nvSpPr>
          <p:cNvPr id="101" name="TextBox 100"/>
          <p:cNvSpPr txBox="1"/>
          <p:nvPr/>
        </p:nvSpPr>
        <p:spPr>
          <a:xfrm>
            <a:off x="3873019" y="4061397"/>
            <a:ext cx="1074333"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(HTTPS POST)</a:t>
            </a:r>
            <a:endParaRPr lang="en-US" sz="1000" dirty="0">
              <a:latin typeface="Arial" panose="020B0604020202020204" pitchFamily="34" charset="0"/>
              <a:cs typeface="Arial" panose="020B0604020202020204" pitchFamily="34" charset="0"/>
            </a:endParaRPr>
          </a:p>
        </p:txBody>
      </p:sp>
      <p:sp>
        <p:nvSpPr>
          <p:cNvPr id="102" name="TextBox 101"/>
          <p:cNvSpPr txBox="1"/>
          <p:nvPr/>
        </p:nvSpPr>
        <p:spPr>
          <a:xfrm>
            <a:off x="3807523" y="5217840"/>
            <a:ext cx="1215397"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(HTTP Response)</a:t>
            </a:r>
            <a:endParaRPr lang="en-US" sz="1000" dirty="0">
              <a:latin typeface="Arial" panose="020B0604020202020204" pitchFamily="34" charset="0"/>
              <a:cs typeface="Arial" panose="020B0604020202020204" pitchFamily="34" charset="0"/>
            </a:endParaRPr>
          </a:p>
        </p:txBody>
      </p:sp>
      <p:sp>
        <p:nvSpPr>
          <p:cNvPr id="120" name="Parallelogram 119"/>
          <p:cNvSpPr/>
          <p:nvPr/>
        </p:nvSpPr>
        <p:spPr>
          <a:xfrm>
            <a:off x="5568238" y="3225184"/>
            <a:ext cx="414109" cy="237600"/>
          </a:xfrm>
          <a:prstGeom prst="parallelogram">
            <a:avLst/>
          </a:prstGeom>
          <a:blipFill>
            <a:blip r:embed="rId12"/>
            <a:tile tx="0" ty="0" sx="50000" sy="50000" flip="none" algn="tl"/>
          </a:blip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p:cNvGrpSpPr/>
          <p:nvPr/>
        </p:nvGrpSpPr>
        <p:grpSpPr>
          <a:xfrm>
            <a:off x="2634054" y="3747143"/>
            <a:ext cx="625881" cy="617961"/>
            <a:chOff x="2634052" y="3711514"/>
            <a:chExt cx="625881" cy="617961"/>
          </a:xfrm>
          <a:effectLst>
            <a:outerShdw blurRad="50800" dist="38100" dir="2700000" algn="tl" rotWithShape="0">
              <a:prstClr val="black">
                <a:alpha val="40000"/>
              </a:prstClr>
            </a:outerShdw>
          </a:effectLst>
        </p:grpSpPr>
        <p:sp>
          <p:nvSpPr>
            <p:cNvPr id="77" name="Parallelogram 76"/>
            <p:cNvSpPr>
              <a:spLocks noChangeAspect="1"/>
            </p:cNvSpPr>
            <p:nvPr/>
          </p:nvSpPr>
          <p:spPr>
            <a:xfrm>
              <a:off x="2634052" y="3711514"/>
              <a:ext cx="625881" cy="617961"/>
            </a:xfrm>
            <a:prstGeom prst="parallelogram">
              <a:avLst/>
            </a:prstGeom>
            <a:solidFill>
              <a:schemeClr val="accent1">
                <a:lumMod val="20000"/>
                <a:lumOff val="80000"/>
              </a:schemeClr>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Parallelogram 75"/>
            <p:cNvSpPr/>
            <p:nvPr/>
          </p:nvSpPr>
          <p:spPr>
            <a:xfrm>
              <a:off x="2777863" y="3761478"/>
              <a:ext cx="414109" cy="237600"/>
            </a:xfrm>
            <a:prstGeom prst="parallelogram">
              <a:avLst/>
            </a:prstGeom>
            <a:solidFill>
              <a:schemeClr val="accent6">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Parallelogram 120"/>
            <p:cNvSpPr/>
            <p:nvPr/>
          </p:nvSpPr>
          <p:spPr>
            <a:xfrm>
              <a:off x="2700983" y="4041204"/>
              <a:ext cx="414109" cy="237600"/>
            </a:xfrm>
            <a:prstGeom prst="parallelogram">
              <a:avLst/>
            </a:prstGeom>
            <a:blipFill>
              <a:blip r:embed="rId12"/>
              <a:tile tx="0" ty="0" sx="50000" sy="50000" flip="none" algn="tl"/>
            </a:blip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1" name="Group 20"/>
          <p:cNvGrpSpPr/>
          <p:nvPr/>
        </p:nvGrpSpPr>
        <p:grpSpPr>
          <a:xfrm>
            <a:off x="6883086" y="4873319"/>
            <a:ext cx="767960" cy="720000"/>
            <a:chOff x="7188983" y="4891072"/>
            <a:chExt cx="767960" cy="720000"/>
          </a:xfrm>
          <a:effectLst>
            <a:outerShdw blurRad="50800" dist="38100" dir="2700000" algn="tl" rotWithShape="0">
              <a:prstClr val="black">
                <a:alpha val="40000"/>
              </a:prstClr>
            </a:outerShdw>
          </a:effectLst>
        </p:grpSpPr>
        <p:sp>
          <p:nvSpPr>
            <p:cNvPr id="162" name="Parallelogram 161"/>
            <p:cNvSpPr>
              <a:spLocks/>
            </p:cNvSpPr>
            <p:nvPr/>
          </p:nvSpPr>
          <p:spPr>
            <a:xfrm>
              <a:off x="7188983" y="4891072"/>
              <a:ext cx="767960" cy="720000"/>
            </a:xfrm>
            <a:prstGeom prst="parallelogram">
              <a:avLst/>
            </a:prstGeom>
            <a:solidFill>
              <a:schemeClr val="bg2">
                <a:lumMod val="90000"/>
              </a:schemeClr>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2" name="Group 121"/>
            <p:cNvGrpSpPr/>
            <p:nvPr/>
          </p:nvGrpSpPr>
          <p:grpSpPr>
            <a:xfrm>
              <a:off x="7258487" y="4941168"/>
              <a:ext cx="625881" cy="617961"/>
              <a:chOff x="2634052" y="3711514"/>
              <a:chExt cx="625881" cy="617961"/>
            </a:xfrm>
          </p:grpSpPr>
          <p:sp>
            <p:nvSpPr>
              <p:cNvPr id="124" name="Parallelogram 123"/>
              <p:cNvSpPr>
                <a:spLocks noChangeAspect="1"/>
              </p:cNvSpPr>
              <p:nvPr/>
            </p:nvSpPr>
            <p:spPr>
              <a:xfrm>
                <a:off x="2634052" y="3711514"/>
                <a:ext cx="625881" cy="617961"/>
              </a:xfrm>
              <a:prstGeom prst="parallelogram">
                <a:avLst/>
              </a:prstGeom>
              <a:solidFill>
                <a:schemeClr val="tx2">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Parallelogram 124"/>
              <p:cNvSpPr/>
              <p:nvPr/>
            </p:nvSpPr>
            <p:spPr>
              <a:xfrm>
                <a:off x="2777863" y="3761478"/>
                <a:ext cx="414109" cy="237600"/>
              </a:xfrm>
              <a:prstGeom prst="parallelogram">
                <a:avLst/>
              </a:prstGeom>
              <a:solidFill>
                <a:schemeClr val="accent6">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Parallelogram 126"/>
              <p:cNvSpPr/>
              <p:nvPr/>
            </p:nvSpPr>
            <p:spPr>
              <a:xfrm>
                <a:off x="2700983" y="4041204"/>
                <a:ext cx="414109" cy="237600"/>
              </a:xfrm>
              <a:prstGeom prst="parallelogram">
                <a:avLst/>
              </a:prstGeom>
              <a:blipFill>
                <a:blip r:embed="rId12"/>
                <a:tile tx="0" ty="0" sx="50000" sy="50000" flip="none" algn="tl"/>
              </a:blip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19" name="Rectangle 18"/>
          <p:cNvSpPr/>
          <p:nvPr/>
        </p:nvSpPr>
        <p:spPr>
          <a:xfrm>
            <a:off x="5279688" y="1947708"/>
            <a:ext cx="1008000" cy="1103526"/>
          </a:xfrm>
          <a:prstGeom prst="rect">
            <a:avLst/>
          </a:prstGeom>
          <a:gradFill flip="none" rotWithShape="1">
            <a:gsLst>
              <a:gs pos="0">
                <a:schemeClr val="accent1">
                  <a:tint val="66000"/>
                  <a:satMod val="160000"/>
                </a:schemeClr>
              </a:gs>
              <a:gs pos="50000">
                <a:srgbClr val="DFE7F5"/>
              </a:gs>
              <a:gs pos="100000">
                <a:srgbClr val="B4C6E6"/>
              </a:gs>
            </a:gsLst>
            <a:lin ang="2700000" scaled="1"/>
            <a:tileRect/>
          </a:gradFill>
          <a:ln w="22225" cmpd="dbl">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72000" tIns="72000" rIns="72000" bIns="108000" rtlCol="0" anchor="ctr" anchorCtr="1">
            <a:noAutofit/>
          </a:bodyPr>
          <a:lstStyle/>
          <a:p>
            <a:pPr algn="ctr"/>
            <a:endParaRPr lang="en-US" sz="1200" dirty="0" smtClean="0">
              <a:solidFill>
                <a:schemeClr val="tx1"/>
              </a:solidFill>
              <a:latin typeface="Arial" panose="020B0604020202020204" pitchFamily="34" charset="0"/>
              <a:cs typeface="Arial" panose="020B0604020202020204" pitchFamily="34" charset="0"/>
            </a:endParaRPr>
          </a:p>
        </p:txBody>
      </p:sp>
      <p:sp>
        <p:nvSpPr>
          <p:cNvPr id="112" name="Rounded Rectangle 111"/>
          <p:cNvSpPr>
            <a:spLocks noChangeAspect="1"/>
          </p:cNvSpPr>
          <p:nvPr/>
        </p:nvSpPr>
        <p:spPr>
          <a:xfrm>
            <a:off x="5587951" y="2166316"/>
            <a:ext cx="381891" cy="234000"/>
          </a:xfrm>
          <a:prstGeom prst="roundRect">
            <a:avLst/>
          </a:prstGeom>
          <a:solidFill>
            <a:schemeClr val="bg1"/>
          </a:solidFill>
          <a:ln w="9525">
            <a:solidFill>
              <a:schemeClr val="bg1">
                <a:lumMod val="6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TextBox 134"/>
          <p:cNvSpPr txBox="1"/>
          <p:nvPr/>
        </p:nvSpPr>
        <p:spPr>
          <a:xfrm>
            <a:off x="5339771" y="1940917"/>
            <a:ext cx="851515" cy="246221"/>
          </a:xfrm>
          <a:prstGeom prst="rect">
            <a:avLst/>
          </a:prstGeom>
          <a:noFill/>
        </p:spPr>
        <p:txBody>
          <a:bodyPr wrap="none" rtlCol="0">
            <a:spAutoFit/>
          </a:bodyPr>
          <a:lstStyle/>
          <a:p>
            <a:pPr algn="ctr"/>
            <a:r>
              <a:rPr lang="en-US" sz="1000" i="1" dirty="0" smtClean="0">
                <a:latin typeface="Arial" panose="020B0604020202020204" pitchFamily="34" charset="0"/>
                <a:cs typeface="Arial" panose="020B0604020202020204" pitchFamily="34" charset="0"/>
              </a:rPr>
              <a:t>Select Card</a:t>
            </a:r>
            <a:endParaRPr lang="en-US" sz="1000" i="1" dirty="0">
              <a:latin typeface="Arial" panose="020B0604020202020204" pitchFamily="34" charset="0"/>
              <a:cs typeface="Arial" panose="020B0604020202020204" pitchFamily="34" charset="0"/>
            </a:endParaRPr>
          </a:p>
        </p:txBody>
      </p:sp>
      <p:sp>
        <p:nvSpPr>
          <p:cNvPr id="128" name="TextBox 127"/>
          <p:cNvSpPr txBox="1"/>
          <p:nvPr/>
        </p:nvSpPr>
        <p:spPr>
          <a:xfrm>
            <a:off x="5666433" y="2776379"/>
            <a:ext cx="445685" cy="137651"/>
          </a:xfrm>
          <a:prstGeom prst="rect">
            <a:avLst/>
          </a:prstGeom>
          <a:solidFill>
            <a:schemeClr val="bg1"/>
          </a:solidFill>
          <a:ln w="6350">
            <a:solidFill>
              <a:schemeClr val="tx2">
                <a:lumMod val="60000"/>
                <a:lumOff val="40000"/>
              </a:schemeClr>
            </a:solidFill>
            <a:prstDash val="solid"/>
          </a:ln>
        </p:spPr>
        <p:txBody>
          <a:bodyPr wrap="none" lIns="54000" tIns="0" rIns="54000" bIns="14400" rtlCol="0" anchor="ctr" anchorCtr="1">
            <a:spAutoFit/>
          </a:bodyPr>
          <a:lstStyle/>
          <a:p>
            <a:pPr algn="ctr"/>
            <a:r>
              <a:rPr lang="en-US" sz="800" dirty="0" smtClean="0">
                <a:latin typeface="Arial" panose="020B0604020202020204" pitchFamily="34" charset="0"/>
                <a:cs typeface="Arial" panose="020B0604020202020204" pitchFamily="34" charset="0"/>
              </a:rPr>
              <a:t>● ●</a:t>
            </a:r>
            <a:r>
              <a:rPr lang="en-US" sz="800" dirty="0">
                <a:latin typeface="Arial" panose="020B0604020202020204" pitchFamily="34" charset="0"/>
                <a:cs typeface="Arial" panose="020B0604020202020204" pitchFamily="34" charset="0"/>
              </a:rPr>
              <a:t> </a:t>
            </a:r>
            <a:r>
              <a:rPr lang="en-US" sz="800" dirty="0" smtClean="0">
                <a:latin typeface="Arial" panose="020B0604020202020204" pitchFamily="34" charset="0"/>
                <a:cs typeface="Arial" panose="020B0604020202020204" pitchFamily="34" charset="0"/>
              </a:rPr>
              <a:t>●</a:t>
            </a:r>
            <a:r>
              <a:rPr lang="en-US" sz="800" dirty="0">
                <a:latin typeface="Arial" panose="020B0604020202020204" pitchFamily="34" charset="0"/>
                <a:cs typeface="Arial" panose="020B0604020202020204" pitchFamily="34" charset="0"/>
              </a:rPr>
              <a:t> ●</a:t>
            </a:r>
            <a:endParaRPr lang="en-US" sz="800" b="1" i="1" dirty="0">
              <a:latin typeface="Arial" panose="020B0604020202020204" pitchFamily="34" charset="0"/>
              <a:cs typeface="Arial" panose="020B0604020202020204" pitchFamily="34" charset="0"/>
            </a:endParaRPr>
          </a:p>
        </p:txBody>
      </p:sp>
      <p:sp>
        <p:nvSpPr>
          <p:cNvPr id="130" name="TextBox 129"/>
          <p:cNvSpPr txBox="1"/>
          <p:nvPr/>
        </p:nvSpPr>
        <p:spPr>
          <a:xfrm>
            <a:off x="3547316" y="2571744"/>
            <a:ext cx="1888780" cy="400110"/>
          </a:xfrm>
          <a:prstGeom prst="rect">
            <a:avLst/>
          </a:prstGeom>
          <a:noFill/>
        </p:spPr>
        <p:txBody>
          <a:bodyPr wrap="square" rtlCol="0">
            <a:spAutoFit/>
          </a:bodyPr>
          <a:lstStyle/>
          <a:p>
            <a:r>
              <a:rPr lang="en-US" sz="1000" i="1" dirty="0" smtClean="0">
                <a:latin typeface="Arial" panose="020B0604020202020204" pitchFamily="34" charset="0"/>
                <a:cs typeface="Arial" panose="020B0604020202020204" pitchFamily="34" charset="0"/>
              </a:rPr>
              <a:t>User Authorization</a:t>
            </a:r>
            <a:r>
              <a:rPr lang="en-US" sz="1000" dirty="0" smtClean="0">
                <a:latin typeface="Arial" panose="020B0604020202020204" pitchFamily="34" charset="0"/>
                <a:cs typeface="Arial" panose="020B0604020202020204" pitchFamily="34" charset="0"/>
              </a:rPr>
              <a:t> using a PIN or Biometric operation</a:t>
            </a:r>
            <a:endParaRPr lang="en-US" sz="1000" dirty="0">
              <a:latin typeface="Arial" panose="020B0604020202020204" pitchFamily="34" charset="0"/>
              <a:cs typeface="Arial" panose="020B0604020202020204" pitchFamily="34" charset="0"/>
            </a:endParaRPr>
          </a:p>
        </p:txBody>
      </p:sp>
      <p:sp>
        <p:nvSpPr>
          <p:cNvPr id="134" name="TextBox 133"/>
          <p:cNvSpPr txBox="1"/>
          <p:nvPr/>
        </p:nvSpPr>
        <p:spPr>
          <a:xfrm>
            <a:off x="5334385" y="2721029"/>
            <a:ext cx="397866" cy="246221"/>
          </a:xfrm>
          <a:prstGeom prst="rect">
            <a:avLst/>
          </a:prstGeom>
          <a:noFill/>
        </p:spPr>
        <p:txBody>
          <a:bodyPr wrap="none" rtlCol="0">
            <a:spAutoFit/>
          </a:bodyPr>
          <a:lstStyle/>
          <a:p>
            <a:pPr algn="ctr"/>
            <a:r>
              <a:rPr lang="en-US" sz="1000" dirty="0" smtClean="0">
                <a:latin typeface="Arial" panose="020B0604020202020204" pitchFamily="34" charset="0"/>
                <a:cs typeface="Arial" panose="020B0604020202020204" pitchFamily="34" charset="0"/>
              </a:rPr>
              <a:t>PIN</a:t>
            </a:r>
            <a:endParaRPr lang="en-US" sz="1000" dirty="0">
              <a:latin typeface="Arial" panose="020B0604020202020204" pitchFamily="34" charset="0"/>
              <a:cs typeface="Arial" panose="020B0604020202020204" pitchFamily="34" charset="0"/>
            </a:endParaRPr>
          </a:p>
        </p:txBody>
      </p:sp>
      <p:sp>
        <p:nvSpPr>
          <p:cNvPr id="139" name="TextBox 138"/>
          <p:cNvSpPr txBox="1"/>
          <p:nvPr/>
        </p:nvSpPr>
        <p:spPr>
          <a:xfrm>
            <a:off x="3352958" y="1785541"/>
            <a:ext cx="1964400" cy="553998"/>
          </a:xfrm>
          <a:prstGeom prst="rect">
            <a:avLst/>
          </a:prstGeom>
          <a:noFill/>
        </p:spPr>
        <p:txBody>
          <a:bodyPr wrap="square" rtlCol="0">
            <a:spAutoFit/>
          </a:bodyPr>
          <a:lstStyle/>
          <a:p>
            <a:r>
              <a:rPr lang="en-US" sz="1000" dirty="0" smtClean="0">
                <a:latin typeface="Arial" panose="020B0604020202020204" pitchFamily="34" charset="0"/>
                <a:cs typeface="Arial" panose="020B0604020202020204" pitchFamily="34" charset="0"/>
              </a:rPr>
              <a:t>(Scenario dependent “channel”</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 technology used for Merchant</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 to Wallet communication)</a:t>
            </a:r>
            <a:endParaRPr lang="en-US" sz="1000" dirty="0">
              <a:latin typeface="Arial" panose="020B0604020202020204" pitchFamily="34" charset="0"/>
              <a:cs typeface="Arial" panose="020B0604020202020204" pitchFamily="34" charset="0"/>
            </a:endParaRPr>
          </a:p>
        </p:txBody>
      </p:sp>
      <p:sp>
        <p:nvSpPr>
          <p:cNvPr id="140" name="Left-Right Arrow 139"/>
          <p:cNvSpPr/>
          <p:nvPr/>
        </p:nvSpPr>
        <p:spPr>
          <a:xfrm>
            <a:off x="744216" y="4564088"/>
            <a:ext cx="6498000" cy="167605"/>
          </a:xfrm>
          <a:prstGeom prst="leftRightArrow">
            <a:avLst>
              <a:gd name="adj1" fmla="val 38635"/>
              <a:gd name="adj2" fmla="val 59314"/>
            </a:avLst>
          </a:prstGeom>
          <a:solidFill>
            <a:srgbClr val="F9F261"/>
          </a:solidFill>
          <a:ln w="9525">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TextBox 137"/>
          <p:cNvSpPr txBox="1"/>
          <p:nvPr/>
        </p:nvSpPr>
        <p:spPr>
          <a:xfrm>
            <a:off x="3649011" y="1230832"/>
            <a:ext cx="1417376"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(Scenario dependent)</a:t>
            </a:r>
            <a:endParaRPr lang="en-US" sz="1000" dirty="0">
              <a:latin typeface="Arial" panose="020B0604020202020204" pitchFamily="34" charset="0"/>
              <a:cs typeface="Arial" panose="020B0604020202020204" pitchFamily="34" charset="0"/>
            </a:endParaRPr>
          </a:p>
        </p:txBody>
      </p:sp>
      <p:pic>
        <p:nvPicPr>
          <p:cNvPr id="141" name="Picture 8" descr="key"/>
          <p:cNvPicPr>
            <a:picLocks noChangeAspect="1" noChangeArrowheads="1"/>
          </p:cNvPicPr>
          <p:nvPr/>
        </p:nvPicPr>
        <p:blipFill>
          <a:blip r:embed="rId13">
            <a:duotone>
              <a:prstClr val="black"/>
              <a:srgbClr val="D9C3A5">
                <a:tint val="50000"/>
                <a:satMod val="180000"/>
              </a:srgbClr>
            </a:duotone>
            <a:extLst>
              <a:ext uri="{BEBA8EAE-BF5A-486C-A8C5-ECC9F3942E4B}">
                <a14:imgProps xmlns:a14="http://schemas.microsoft.com/office/drawing/2010/main">
                  <a14:imgLayer r:embed="rId6">
                    <a14:imgEffect>
                      <a14:saturation sat="182000"/>
                    </a14:imgEffect>
                  </a14:imgLayer>
                </a14:imgProps>
              </a:ext>
              <a:ext uri="{28A0092B-C50C-407E-A947-70E740481C1C}">
                <a14:useLocalDpi xmlns:a14="http://schemas.microsoft.com/office/drawing/2010/main" val="0"/>
              </a:ext>
            </a:extLst>
          </a:blip>
          <a:srcRect/>
          <a:stretch>
            <a:fillRect/>
          </a:stretch>
        </p:blipFill>
        <p:spPr bwMode="auto">
          <a:xfrm>
            <a:off x="8172400" y="2657159"/>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9" name="TextBox 148"/>
          <p:cNvSpPr txBox="1"/>
          <p:nvPr/>
        </p:nvSpPr>
        <p:spPr>
          <a:xfrm>
            <a:off x="8021126" y="2956882"/>
            <a:ext cx="837089" cy="400110"/>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Encryption</a:t>
            </a:r>
            <a:br>
              <a:rPr lang="en-US" sz="1000" dirty="0" smtClean="0">
                <a:latin typeface="Arial" panose="020B0604020202020204" pitchFamily="34" charset="0"/>
                <a:cs typeface="Arial" panose="020B0604020202020204" pitchFamily="34" charset="0"/>
              </a:rPr>
            </a:br>
            <a:r>
              <a:rPr lang="en-US" sz="1000" i="1" dirty="0" smtClean="0">
                <a:latin typeface="Arial" panose="020B0604020202020204" pitchFamily="34" charset="0"/>
                <a:cs typeface="Arial" panose="020B0604020202020204" pitchFamily="34" charset="0"/>
              </a:rPr>
              <a:t>Private</a:t>
            </a:r>
            <a:r>
              <a:rPr lang="en-US" sz="1000" dirty="0" smtClean="0">
                <a:latin typeface="Arial" panose="020B0604020202020204" pitchFamily="34" charset="0"/>
                <a:cs typeface="Arial" panose="020B0604020202020204" pitchFamily="34" charset="0"/>
              </a:rPr>
              <a:t> Key</a:t>
            </a:r>
            <a:endParaRPr lang="en-US" sz="1000" dirty="0">
              <a:latin typeface="Arial" panose="020B0604020202020204" pitchFamily="34" charset="0"/>
              <a:cs typeface="Arial" panose="020B0604020202020204" pitchFamily="34" charset="0"/>
            </a:endParaRPr>
          </a:p>
        </p:txBody>
      </p:sp>
      <p:sp>
        <p:nvSpPr>
          <p:cNvPr id="142" name="TextBox 141"/>
          <p:cNvSpPr txBox="1"/>
          <p:nvPr/>
        </p:nvSpPr>
        <p:spPr>
          <a:xfrm>
            <a:off x="535777" y="5502470"/>
            <a:ext cx="2299371" cy="534368"/>
          </a:xfrm>
          <a:prstGeom prst="rect">
            <a:avLst/>
          </a:prstGeom>
          <a:solidFill>
            <a:schemeClr val="bg1"/>
          </a:solidFill>
          <a:ln>
            <a:solidFill>
              <a:schemeClr val="tx1"/>
            </a:solidFill>
            <a:prstDash val="solid"/>
          </a:ln>
          <a:effectLst>
            <a:outerShdw blurRad="50800" dist="38100" dir="2700000" algn="tl" rotWithShape="0">
              <a:prstClr val="black">
                <a:alpha val="40000"/>
              </a:prstClr>
            </a:outerShdw>
          </a:effectLst>
        </p:spPr>
        <p:txBody>
          <a:bodyPr wrap="square" lIns="36000" tIns="36000" rIns="36000" bIns="36000" rtlCol="0" anchor="ctr" anchorCtr="1">
            <a:spAutoFit/>
          </a:bodyPr>
          <a:lstStyle/>
          <a:p>
            <a:r>
              <a:rPr lang="en-US" sz="1000" dirty="0" smtClean="0">
                <a:latin typeface="Arial" panose="020B0604020202020204" pitchFamily="34" charset="0"/>
                <a:cs typeface="Arial" panose="020B0604020202020204" pitchFamily="34" charset="0"/>
              </a:rPr>
              <a:t>All transaction steps are now available in a single object where each layer is </a:t>
            </a:r>
            <a:r>
              <a:rPr lang="en-US" sz="1000" i="1" dirty="0" smtClean="0">
                <a:latin typeface="Arial" panose="020B0604020202020204" pitchFamily="34" charset="0"/>
                <a:cs typeface="Arial" panose="020B0604020202020204" pitchFamily="34" charset="0"/>
              </a:rPr>
              <a:t>signed and embeds inner layers</a:t>
            </a:r>
            <a:endParaRPr lang="en-US" sz="1000" dirty="0" smtClean="0">
              <a:latin typeface="Arial" panose="020B0604020202020204" pitchFamily="34" charset="0"/>
              <a:cs typeface="Arial" panose="020B0604020202020204" pitchFamily="34" charset="0"/>
            </a:endParaRPr>
          </a:p>
        </p:txBody>
      </p:sp>
      <p:sp>
        <p:nvSpPr>
          <p:cNvPr id="156" name="TextBox 155"/>
          <p:cNvSpPr txBox="1"/>
          <p:nvPr/>
        </p:nvSpPr>
        <p:spPr>
          <a:xfrm>
            <a:off x="1526697" y="3820978"/>
            <a:ext cx="729687" cy="400110"/>
          </a:xfrm>
          <a:prstGeom prst="rect">
            <a:avLst/>
          </a:prstGeom>
          <a:noFill/>
        </p:spPr>
        <p:txBody>
          <a:bodyPr wrap="none" rtlCol="0">
            <a:spAutoFit/>
          </a:bodyPr>
          <a:lstStyle/>
          <a:p>
            <a:pPr algn="ctr"/>
            <a:r>
              <a:rPr lang="en-US" sz="1000" dirty="0" smtClean="0">
                <a:latin typeface="Arial" panose="020B0604020202020204" pitchFamily="34" charset="0"/>
                <a:cs typeface="Arial" panose="020B0604020202020204" pitchFamily="34" charset="0"/>
              </a:rPr>
              <a:t>Request</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Signature</a:t>
            </a:r>
            <a:endParaRPr lang="en-US" sz="1000" dirty="0">
              <a:latin typeface="Arial" panose="020B0604020202020204" pitchFamily="34" charset="0"/>
              <a:cs typeface="Arial" panose="020B0604020202020204" pitchFamily="34" charset="0"/>
            </a:endParaRPr>
          </a:p>
        </p:txBody>
      </p:sp>
      <p:sp>
        <p:nvSpPr>
          <p:cNvPr id="163" name="TextBox 162"/>
          <p:cNvSpPr txBox="1"/>
          <p:nvPr/>
        </p:nvSpPr>
        <p:spPr>
          <a:xfrm>
            <a:off x="6049566" y="547926"/>
            <a:ext cx="923651" cy="246221"/>
          </a:xfrm>
          <a:prstGeom prst="rect">
            <a:avLst/>
          </a:prstGeom>
          <a:noFill/>
        </p:spPr>
        <p:txBody>
          <a:bodyPr wrap="none" rtlCol="0">
            <a:spAutoFit/>
          </a:bodyPr>
          <a:lstStyle/>
          <a:p>
            <a:pPr algn="ctr"/>
            <a:r>
              <a:rPr lang="en-US" sz="1000" dirty="0" smtClean="0">
                <a:latin typeface="Arial" panose="020B0604020202020204" pitchFamily="34" charset="0"/>
                <a:cs typeface="Arial" panose="020B0604020202020204" pitchFamily="34" charset="0"/>
              </a:rPr>
              <a:t>Virtual Cards</a:t>
            </a:r>
            <a:endParaRPr lang="en-US" sz="1000" dirty="0">
              <a:latin typeface="Arial" panose="020B0604020202020204" pitchFamily="34" charset="0"/>
              <a:cs typeface="Arial" panose="020B0604020202020204" pitchFamily="34" charset="0"/>
            </a:endParaRPr>
          </a:p>
        </p:txBody>
      </p:sp>
      <p:sp>
        <p:nvSpPr>
          <p:cNvPr id="164" name="TextBox 163"/>
          <p:cNvSpPr txBox="1"/>
          <p:nvPr/>
        </p:nvSpPr>
        <p:spPr>
          <a:xfrm>
            <a:off x="7132611" y="188640"/>
            <a:ext cx="1476686" cy="246221"/>
          </a:xfrm>
          <a:prstGeom prst="rect">
            <a:avLst/>
          </a:prstGeom>
          <a:noFill/>
        </p:spPr>
        <p:txBody>
          <a:bodyPr wrap="none" rtlCol="0">
            <a:spAutoFit/>
          </a:bodyPr>
          <a:lstStyle/>
          <a:p>
            <a:pPr algn="ctr"/>
            <a:r>
              <a:rPr lang="en-US" sz="1000" dirty="0" smtClean="0">
                <a:latin typeface="Arial" panose="020B0604020202020204" pitchFamily="34" charset="0"/>
                <a:cs typeface="Arial" panose="020B0604020202020204" pitchFamily="34" charset="0"/>
              </a:rPr>
              <a:t>Virtual Card Properties</a:t>
            </a:r>
            <a:endParaRPr lang="en-US" sz="1000" dirty="0">
              <a:latin typeface="Arial" panose="020B0604020202020204" pitchFamily="34" charset="0"/>
              <a:cs typeface="Arial" panose="020B0604020202020204" pitchFamily="34" charset="0"/>
            </a:endParaRPr>
          </a:p>
        </p:txBody>
      </p:sp>
      <p:grpSp>
        <p:nvGrpSpPr>
          <p:cNvPr id="167" name="Group 166"/>
          <p:cNvGrpSpPr/>
          <p:nvPr/>
        </p:nvGrpSpPr>
        <p:grpSpPr>
          <a:xfrm>
            <a:off x="6167986" y="804102"/>
            <a:ext cx="668317" cy="452870"/>
            <a:chOff x="5303954" y="804102"/>
            <a:chExt cx="668317" cy="452870"/>
          </a:xfrm>
        </p:grpSpPr>
        <p:sp>
          <p:nvSpPr>
            <p:cNvPr id="168" name="Rounded Rectangle 167"/>
            <p:cNvSpPr/>
            <p:nvPr/>
          </p:nvSpPr>
          <p:spPr>
            <a:xfrm>
              <a:off x="5303954" y="948118"/>
              <a:ext cx="504055" cy="308854"/>
            </a:xfrm>
            <a:prstGeom prst="roundRect">
              <a:avLst/>
            </a:prstGeom>
            <a:solidFill>
              <a:schemeClr val="accent5">
                <a:lumMod val="20000"/>
                <a:lumOff val="80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Rounded Rectangle 168"/>
            <p:cNvSpPr/>
            <p:nvPr/>
          </p:nvSpPr>
          <p:spPr>
            <a:xfrm>
              <a:off x="5384591" y="876110"/>
              <a:ext cx="504055" cy="308854"/>
            </a:xfrm>
            <a:prstGeom prst="roundRect">
              <a:avLst/>
            </a:prstGeom>
            <a:solidFill>
              <a:schemeClr val="accent6">
                <a:lumMod val="20000"/>
                <a:lumOff val="80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Rounded Rectangle 169"/>
            <p:cNvSpPr/>
            <p:nvPr/>
          </p:nvSpPr>
          <p:spPr>
            <a:xfrm>
              <a:off x="5468216" y="804102"/>
              <a:ext cx="504055" cy="308854"/>
            </a:xfrm>
            <a:prstGeom prst="roundRect">
              <a:avLst/>
            </a:prstGeom>
            <a:solidFill>
              <a:schemeClr val="accent3">
                <a:lumMod val="20000"/>
                <a:lumOff val="80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1" name="Group 170"/>
            <p:cNvGrpSpPr>
              <a:grpSpLocks noChangeAspect="1"/>
            </p:cNvGrpSpPr>
            <p:nvPr/>
          </p:nvGrpSpPr>
          <p:grpSpPr>
            <a:xfrm>
              <a:off x="5525912" y="854614"/>
              <a:ext cx="183121" cy="132037"/>
              <a:chOff x="2089401" y="630040"/>
              <a:chExt cx="504468" cy="363739"/>
            </a:xfrm>
            <a:effectLst/>
          </p:grpSpPr>
          <p:sp>
            <p:nvSpPr>
              <p:cNvPr id="175" name="Rectangle 174"/>
              <p:cNvSpPr>
                <a:spLocks noChangeArrowheads="1"/>
              </p:cNvSpPr>
              <p:nvPr/>
            </p:nvSpPr>
            <p:spPr bwMode="auto">
              <a:xfrm>
                <a:off x="2470474" y="737128"/>
                <a:ext cx="60698" cy="203641"/>
              </a:xfrm>
              <a:prstGeom prst="rect">
                <a:avLst/>
              </a:prstGeom>
              <a:gradFill>
                <a:gsLst>
                  <a:gs pos="0">
                    <a:schemeClr val="bg1">
                      <a:lumMod val="50000"/>
                    </a:schemeClr>
                  </a:gs>
                  <a:gs pos="47000">
                    <a:schemeClr val="bg1">
                      <a:lumMod val="95000"/>
                    </a:schemeClr>
                  </a:gs>
                  <a:gs pos="100000">
                    <a:schemeClr val="bg1">
                      <a:lumMod val="50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76" name="Rectangle 175"/>
              <p:cNvSpPr>
                <a:spLocks noChangeArrowheads="1"/>
              </p:cNvSpPr>
              <p:nvPr/>
            </p:nvSpPr>
            <p:spPr bwMode="auto">
              <a:xfrm>
                <a:off x="2308857" y="737128"/>
                <a:ext cx="60698" cy="203641"/>
              </a:xfrm>
              <a:prstGeom prst="rect">
                <a:avLst/>
              </a:prstGeom>
              <a:gradFill>
                <a:gsLst>
                  <a:gs pos="0">
                    <a:schemeClr val="bg1">
                      <a:lumMod val="50000"/>
                    </a:schemeClr>
                  </a:gs>
                  <a:gs pos="47000">
                    <a:schemeClr val="bg1">
                      <a:lumMod val="95000"/>
                    </a:schemeClr>
                  </a:gs>
                  <a:gs pos="100000">
                    <a:schemeClr val="bg1">
                      <a:lumMod val="50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77" name="Rectangle 176"/>
              <p:cNvSpPr>
                <a:spLocks noChangeArrowheads="1"/>
              </p:cNvSpPr>
              <p:nvPr/>
            </p:nvSpPr>
            <p:spPr bwMode="auto">
              <a:xfrm>
                <a:off x="2147398" y="737128"/>
                <a:ext cx="60698" cy="203641"/>
              </a:xfrm>
              <a:prstGeom prst="rect">
                <a:avLst/>
              </a:prstGeom>
              <a:gradFill>
                <a:gsLst>
                  <a:gs pos="0">
                    <a:schemeClr val="bg1">
                      <a:lumMod val="50000"/>
                    </a:schemeClr>
                  </a:gs>
                  <a:gs pos="47000">
                    <a:schemeClr val="bg1">
                      <a:lumMod val="95000"/>
                    </a:schemeClr>
                  </a:gs>
                  <a:gs pos="100000">
                    <a:schemeClr val="bg1">
                      <a:lumMod val="65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78" name="Freeform 16"/>
              <p:cNvSpPr>
                <a:spLocks/>
              </p:cNvSpPr>
              <p:nvPr/>
            </p:nvSpPr>
            <p:spPr bwMode="auto">
              <a:xfrm>
                <a:off x="2101635" y="630040"/>
                <a:ext cx="472098" cy="120781"/>
              </a:xfrm>
              <a:custGeom>
                <a:avLst/>
                <a:gdLst>
                  <a:gd name="T0" fmla="*/ 6 w 3093"/>
                  <a:gd name="T1" fmla="*/ 451 h 764"/>
                  <a:gd name="T2" fmla="*/ 1523 w 3093"/>
                  <a:gd name="T3" fmla="*/ 0 h 764"/>
                  <a:gd name="T4" fmla="*/ 3093 w 3093"/>
                  <a:gd name="T5" fmla="*/ 468 h 764"/>
                  <a:gd name="T6" fmla="*/ 3089 w 3093"/>
                  <a:gd name="T7" fmla="*/ 764 h 764"/>
                  <a:gd name="T8" fmla="*/ 0 w 3093"/>
                  <a:gd name="T9" fmla="*/ 754 h 764"/>
                  <a:gd name="T10" fmla="*/ 6 w 3093"/>
                  <a:gd name="T11" fmla="*/ 451 h 764"/>
                </a:gdLst>
                <a:ahLst/>
                <a:cxnLst>
                  <a:cxn ang="0">
                    <a:pos x="T0" y="T1"/>
                  </a:cxn>
                  <a:cxn ang="0">
                    <a:pos x="T2" y="T3"/>
                  </a:cxn>
                  <a:cxn ang="0">
                    <a:pos x="T4" y="T5"/>
                  </a:cxn>
                  <a:cxn ang="0">
                    <a:pos x="T6" y="T7"/>
                  </a:cxn>
                  <a:cxn ang="0">
                    <a:pos x="T8" y="T9"/>
                  </a:cxn>
                  <a:cxn ang="0">
                    <a:pos x="T10" y="T11"/>
                  </a:cxn>
                </a:cxnLst>
                <a:rect l="0" t="0" r="r" b="b"/>
                <a:pathLst>
                  <a:path w="3093" h="764">
                    <a:moveTo>
                      <a:pt x="6" y="451"/>
                    </a:moveTo>
                    <a:cubicBezTo>
                      <a:pt x="86" y="441"/>
                      <a:pt x="1523" y="0"/>
                      <a:pt x="1523" y="0"/>
                    </a:cubicBezTo>
                    <a:lnTo>
                      <a:pt x="3093" y="468"/>
                    </a:lnTo>
                    <a:lnTo>
                      <a:pt x="3089" y="764"/>
                    </a:lnTo>
                    <a:lnTo>
                      <a:pt x="0" y="754"/>
                    </a:lnTo>
                    <a:lnTo>
                      <a:pt x="6" y="451"/>
                    </a:lnTo>
                    <a:close/>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79" name="Freeform 18"/>
              <p:cNvSpPr>
                <a:spLocks/>
              </p:cNvSpPr>
              <p:nvPr/>
            </p:nvSpPr>
            <p:spPr bwMode="auto">
              <a:xfrm>
                <a:off x="2120425" y="929176"/>
                <a:ext cx="437027" cy="33707"/>
              </a:xfrm>
              <a:custGeom>
                <a:avLst/>
                <a:gdLst>
                  <a:gd name="T0" fmla="*/ 0 w 2853"/>
                  <a:gd name="T1" fmla="*/ 213 h 213"/>
                  <a:gd name="T2" fmla="*/ 4 w 2853"/>
                  <a:gd name="T3" fmla="*/ 1 h 213"/>
                  <a:gd name="T4" fmla="*/ 2849 w 2853"/>
                  <a:gd name="T5" fmla="*/ 0 h 213"/>
                  <a:gd name="T6" fmla="*/ 2853 w 2853"/>
                  <a:gd name="T7" fmla="*/ 213 h 213"/>
                </a:gdLst>
                <a:ahLst/>
                <a:cxnLst>
                  <a:cxn ang="0">
                    <a:pos x="T0" y="T1"/>
                  </a:cxn>
                  <a:cxn ang="0">
                    <a:pos x="T2" y="T3"/>
                  </a:cxn>
                  <a:cxn ang="0">
                    <a:pos x="T4" y="T5"/>
                  </a:cxn>
                  <a:cxn ang="0">
                    <a:pos x="T6" y="T7"/>
                  </a:cxn>
                </a:cxnLst>
                <a:rect l="0" t="0" r="r" b="b"/>
                <a:pathLst>
                  <a:path w="2853" h="213">
                    <a:moveTo>
                      <a:pt x="0" y="213"/>
                    </a:moveTo>
                    <a:lnTo>
                      <a:pt x="4" y="1"/>
                    </a:lnTo>
                    <a:lnTo>
                      <a:pt x="2849" y="0"/>
                    </a:lnTo>
                    <a:lnTo>
                      <a:pt x="2853" y="213"/>
                    </a:lnTo>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80" name="Freeform 19"/>
              <p:cNvSpPr>
                <a:spLocks/>
              </p:cNvSpPr>
              <p:nvPr/>
            </p:nvSpPr>
            <p:spPr bwMode="auto">
              <a:xfrm>
                <a:off x="2089401" y="962879"/>
                <a:ext cx="504468" cy="30900"/>
              </a:xfrm>
              <a:custGeom>
                <a:avLst/>
                <a:gdLst>
                  <a:gd name="T0" fmla="*/ 3290 w 3295"/>
                  <a:gd name="T1" fmla="*/ 0 h 197"/>
                  <a:gd name="T2" fmla="*/ 3295 w 3295"/>
                  <a:gd name="T3" fmla="*/ 197 h 197"/>
                  <a:gd name="T4" fmla="*/ 0 w 3295"/>
                  <a:gd name="T5" fmla="*/ 196 h 197"/>
                  <a:gd name="T6" fmla="*/ 4 w 3295"/>
                  <a:gd name="T7" fmla="*/ 1 h 197"/>
                  <a:gd name="T8" fmla="*/ 3290 w 3295"/>
                  <a:gd name="T9" fmla="*/ 0 h 197"/>
                </a:gdLst>
                <a:ahLst/>
                <a:cxnLst>
                  <a:cxn ang="0">
                    <a:pos x="T0" y="T1"/>
                  </a:cxn>
                  <a:cxn ang="0">
                    <a:pos x="T2" y="T3"/>
                  </a:cxn>
                  <a:cxn ang="0">
                    <a:pos x="T4" y="T5"/>
                  </a:cxn>
                  <a:cxn ang="0">
                    <a:pos x="T6" y="T7"/>
                  </a:cxn>
                  <a:cxn ang="0">
                    <a:pos x="T8" y="T9"/>
                  </a:cxn>
                </a:cxnLst>
                <a:rect l="0" t="0" r="r" b="b"/>
                <a:pathLst>
                  <a:path w="3295" h="197">
                    <a:moveTo>
                      <a:pt x="3290" y="0"/>
                    </a:moveTo>
                    <a:lnTo>
                      <a:pt x="3295" y="197"/>
                    </a:lnTo>
                    <a:lnTo>
                      <a:pt x="0" y="196"/>
                    </a:lnTo>
                    <a:lnTo>
                      <a:pt x="4" y="1"/>
                    </a:lnTo>
                    <a:lnTo>
                      <a:pt x="3290" y="0"/>
                    </a:lnTo>
                    <a:close/>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81" name="Line 20"/>
              <p:cNvSpPr>
                <a:spLocks noChangeShapeType="1"/>
              </p:cNvSpPr>
              <p:nvPr/>
            </p:nvSpPr>
            <p:spPr bwMode="auto">
              <a:xfrm>
                <a:off x="2105677" y="711495"/>
                <a:ext cx="465350" cy="0"/>
              </a:xfrm>
              <a:prstGeom prst="line">
                <a:avLst/>
              </a:prstGeom>
              <a:noFill/>
              <a:ln w="3175" cap="flat">
                <a:solidFill>
                  <a:srgbClr val="7B7B7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cxnSp>
          <p:nvCxnSpPr>
            <p:cNvPr id="172" name="Straight Connector 171"/>
            <p:cNvCxnSpPr/>
            <p:nvPr/>
          </p:nvCxnSpPr>
          <p:spPr>
            <a:xfrm>
              <a:off x="5743477" y="890977"/>
              <a:ext cx="167626" cy="1403"/>
            </a:xfrm>
            <a:prstGeom prst="line">
              <a:avLst/>
            </a:prstGeom>
            <a:ln w="9525">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a:off x="5743477" y="963504"/>
              <a:ext cx="167626" cy="1403"/>
            </a:xfrm>
            <a:prstGeom prst="line">
              <a:avLst/>
            </a:prstGeom>
            <a:ln w="9525">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a:xfrm>
              <a:off x="5529503" y="1036030"/>
              <a:ext cx="381600" cy="0"/>
            </a:xfrm>
            <a:prstGeom prst="line">
              <a:avLst/>
            </a:prstGeom>
            <a:ln w="9525">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cxnSp>
        <p:nvCxnSpPr>
          <p:cNvPr id="182" name="Straight Connector 181"/>
          <p:cNvCxnSpPr/>
          <p:nvPr/>
        </p:nvCxnSpPr>
        <p:spPr>
          <a:xfrm flipV="1">
            <a:off x="6773104" y="547929"/>
            <a:ext cx="470296" cy="306940"/>
          </a:xfrm>
          <a:prstGeom prst="line">
            <a:avLst/>
          </a:prstGeom>
          <a:ln w="6350">
            <a:solidFill>
              <a:schemeClr val="tx1"/>
            </a:solidFill>
            <a:headEnd type="none" w="sm" len="sm"/>
            <a:tailEnd type="none"/>
          </a:ln>
        </p:spPr>
        <p:style>
          <a:lnRef idx="1">
            <a:schemeClr val="accent1"/>
          </a:lnRef>
          <a:fillRef idx="0">
            <a:schemeClr val="accent1"/>
          </a:fillRef>
          <a:effectRef idx="0">
            <a:schemeClr val="accent1"/>
          </a:effectRef>
          <a:fontRef idx="minor">
            <a:schemeClr val="tx1"/>
          </a:fontRef>
        </p:style>
      </p:cxnSp>
      <p:grpSp>
        <p:nvGrpSpPr>
          <p:cNvPr id="183" name="Group 182"/>
          <p:cNvGrpSpPr/>
          <p:nvPr/>
        </p:nvGrpSpPr>
        <p:grpSpPr>
          <a:xfrm>
            <a:off x="7092280" y="434352"/>
            <a:ext cx="1596163" cy="1955440"/>
            <a:chOff x="7223039" y="1412863"/>
            <a:chExt cx="1596163" cy="1955440"/>
          </a:xfrm>
        </p:grpSpPr>
        <p:sp>
          <p:nvSpPr>
            <p:cNvPr id="184" name="Rectangle 183"/>
            <p:cNvSpPr>
              <a:spLocks noChangeAspect="1"/>
            </p:cNvSpPr>
            <p:nvPr/>
          </p:nvSpPr>
          <p:spPr>
            <a:xfrm>
              <a:off x="7223039" y="1412863"/>
              <a:ext cx="1596163" cy="1955439"/>
            </a:xfrm>
            <a:prstGeom prst="rect">
              <a:avLst/>
            </a:prstGeom>
            <a:solidFill>
              <a:schemeClr val="bg1"/>
            </a:solidFill>
            <a:ln w="9525">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Arial" panose="020B0604020202020204" pitchFamily="34" charset="0"/>
                <a:cs typeface="Arial" panose="020B0604020202020204" pitchFamily="34" charset="0"/>
              </a:endParaRPr>
            </a:p>
          </p:txBody>
        </p:sp>
        <p:sp>
          <p:nvSpPr>
            <p:cNvPr id="187" name="TextBox 186"/>
            <p:cNvSpPr txBox="1"/>
            <p:nvPr/>
          </p:nvSpPr>
          <p:spPr>
            <a:xfrm>
              <a:off x="7659681" y="1538993"/>
              <a:ext cx="984565"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Signature Key</a:t>
              </a:r>
              <a:endParaRPr lang="en-US" sz="1000" dirty="0">
                <a:latin typeface="Arial" panose="020B0604020202020204" pitchFamily="34" charset="0"/>
                <a:cs typeface="Arial" panose="020B0604020202020204" pitchFamily="34" charset="0"/>
              </a:endParaRPr>
            </a:p>
          </p:txBody>
        </p:sp>
        <p:sp>
          <p:nvSpPr>
            <p:cNvPr id="188" name="TextBox 187"/>
            <p:cNvSpPr txBox="1"/>
            <p:nvPr/>
          </p:nvSpPr>
          <p:spPr>
            <a:xfrm>
              <a:off x="7676722" y="1821839"/>
              <a:ext cx="787395" cy="400110"/>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Encryption</a:t>
              </a:r>
              <a:br>
                <a:rPr lang="en-US" sz="1000" dirty="0" smtClean="0">
                  <a:latin typeface="Arial" panose="020B0604020202020204" pitchFamily="34" charset="0"/>
                  <a:cs typeface="Arial" panose="020B0604020202020204" pitchFamily="34" charset="0"/>
                </a:rPr>
              </a:br>
              <a:r>
                <a:rPr lang="en-US" sz="1000" i="1" dirty="0" smtClean="0">
                  <a:latin typeface="Arial" panose="020B0604020202020204" pitchFamily="34" charset="0"/>
                  <a:cs typeface="Arial" panose="020B0604020202020204" pitchFamily="34" charset="0"/>
                </a:rPr>
                <a:t>Public</a:t>
              </a:r>
              <a:r>
                <a:rPr lang="en-US" sz="1000" dirty="0" smtClean="0">
                  <a:latin typeface="Arial" panose="020B0604020202020204" pitchFamily="34" charset="0"/>
                  <a:cs typeface="Arial" panose="020B0604020202020204" pitchFamily="34" charset="0"/>
                </a:rPr>
                <a:t> Key</a:t>
              </a:r>
              <a:endParaRPr lang="en-US" sz="1000" dirty="0">
                <a:latin typeface="Arial" panose="020B0604020202020204" pitchFamily="34" charset="0"/>
                <a:cs typeface="Arial" panose="020B0604020202020204" pitchFamily="34" charset="0"/>
              </a:endParaRPr>
            </a:p>
          </p:txBody>
        </p:sp>
        <p:sp>
          <p:nvSpPr>
            <p:cNvPr id="189" name="TextBox 188"/>
            <p:cNvSpPr txBox="1"/>
            <p:nvPr/>
          </p:nvSpPr>
          <p:spPr>
            <a:xfrm>
              <a:off x="7254485" y="2198752"/>
              <a:ext cx="1539204" cy="1169551"/>
            </a:xfrm>
            <a:prstGeom prst="rect">
              <a:avLst/>
            </a:prstGeom>
            <a:noFill/>
          </p:spPr>
          <p:txBody>
            <a:bodyPr wrap="none" rtlCol="0">
              <a:spAutoFit/>
            </a:bodyPr>
            <a:lstStyle/>
            <a:p>
              <a:pPr marL="98425" indent="-98425">
                <a:buFont typeface="Arial" panose="020B0604020202020204" pitchFamily="34" charset="0"/>
                <a:buChar char="•"/>
              </a:pPr>
              <a:r>
                <a:rPr lang="en-US" sz="1000" dirty="0" smtClean="0">
                  <a:latin typeface="Arial" panose="020B0604020202020204" pitchFamily="34" charset="0"/>
                  <a:cs typeface="Arial" panose="020B0604020202020204" pitchFamily="34" charset="0"/>
                </a:rPr>
                <a:t>Payment Method URL</a:t>
              </a:r>
            </a:p>
            <a:p>
              <a:pPr marL="98425" indent="-98425">
                <a:buFont typeface="Arial" panose="020B0604020202020204" pitchFamily="34" charset="0"/>
                <a:buChar char="•"/>
              </a:pPr>
              <a:r>
                <a:rPr lang="en-US" sz="1000" dirty="0" smtClean="0">
                  <a:latin typeface="Arial" panose="020B0604020202020204" pitchFamily="34" charset="0"/>
                  <a:cs typeface="Arial" panose="020B0604020202020204" pitchFamily="34" charset="0"/>
                </a:rPr>
                <a:t>User Bank Authority</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Object URL</a:t>
              </a:r>
            </a:p>
            <a:p>
              <a:pPr marL="98425" indent="-98425">
                <a:buFont typeface="Arial" panose="020B0604020202020204" pitchFamily="34" charset="0"/>
                <a:buChar char="•"/>
              </a:pPr>
              <a:r>
                <a:rPr lang="en-US" sz="1000" dirty="0" smtClean="0">
                  <a:latin typeface="Arial" panose="020B0604020202020204" pitchFamily="34" charset="0"/>
                  <a:cs typeface="Arial" panose="020B0604020202020204" pitchFamily="34" charset="0"/>
                </a:rPr>
                <a:t>Account </a:t>
              </a:r>
              <a:r>
                <a:rPr lang="en-US" sz="1000" dirty="0" smtClean="0">
                  <a:latin typeface="Arial" panose="020B0604020202020204" pitchFamily="34" charset="0"/>
                  <a:cs typeface="Arial" panose="020B0604020202020204" pitchFamily="34" charset="0"/>
                </a:rPr>
                <a:t>ID</a:t>
              </a:r>
            </a:p>
            <a:p>
              <a:endParaRPr lang="en-US" sz="1000" dirty="0" smtClean="0">
                <a:latin typeface="Arial" panose="020B0604020202020204" pitchFamily="34" charset="0"/>
                <a:cs typeface="Arial" panose="020B0604020202020204" pitchFamily="34" charset="0"/>
              </a:endParaRPr>
            </a:p>
            <a:p>
              <a:pPr marL="98425" indent="-98425">
                <a:buFont typeface="Arial" panose="020B0604020202020204" pitchFamily="34" charset="0"/>
                <a:buChar char="•"/>
              </a:pPr>
              <a:r>
                <a:rPr lang="en-US" sz="1000" dirty="0" smtClean="0">
                  <a:latin typeface="Arial" panose="020B0604020202020204" pitchFamily="34" charset="0"/>
                  <a:cs typeface="Arial" panose="020B0604020202020204" pitchFamily="34" charset="0"/>
                </a:rPr>
                <a:t>Card </a:t>
              </a:r>
              <a:r>
                <a:rPr lang="en-US" sz="1000" dirty="0" smtClean="0">
                  <a:latin typeface="Arial" panose="020B0604020202020204" pitchFamily="34" charset="0"/>
                  <a:cs typeface="Arial" panose="020B0604020202020204" pitchFamily="34" charset="0"/>
                </a:rPr>
                <a:t>Logotype</a:t>
              </a:r>
            </a:p>
            <a:p>
              <a:pPr marL="98425" indent="-98425">
                <a:buFont typeface="Arial" panose="020B0604020202020204" pitchFamily="34" charset="0"/>
                <a:buChar char="•"/>
              </a:pPr>
              <a:r>
                <a:rPr lang="en-US" sz="1000" dirty="0" smtClean="0">
                  <a:latin typeface="Arial" panose="020B0604020202020204" pitchFamily="34" charset="0"/>
                  <a:cs typeface="Arial" panose="020B0604020202020204" pitchFamily="34" charset="0"/>
                </a:rPr>
                <a:t>…</a:t>
              </a:r>
              <a:endParaRPr lang="en-US" sz="1000" dirty="0">
                <a:latin typeface="Arial" panose="020B0604020202020204" pitchFamily="34" charset="0"/>
                <a:cs typeface="Arial" panose="020B0604020202020204" pitchFamily="34" charset="0"/>
              </a:endParaRPr>
            </a:p>
          </p:txBody>
        </p:sp>
      </p:grpSp>
      <p:cxnSp>
        <p:nvCxnSpPr>
          <p:cNvPr id="126" name="Elbow Connector 125"/>
          <p:cNvCxnSpPr/>
          <p:nvPr/>
        </p:nvCxnSpPr>
        <p:spPr>
          <a:xfrm flipV="1">
            <a:off x="5878340" y="1173955"/>
            <a:ext cx="612000" cy="1098351"/>
          </a:xfrm>
          <a:prstGeom prst="bentConnector2">
            <a:avLst/>
          </a:prstGeom>
          <a:ln w="3175">
            <a:solidFill>
              <a:schemeClr val="tx1"/>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2" name="TextBox 131"/>
              <p:cNvSpPr txBox="1"/>
              <p:nvPr/>
            </p:nvSpPr>
            <p:spPr>
              <a:xfrm>
                <a:off x="1410558" y="2197503"/>
                <a:ext cx="1424590" cy="1447521"/>
              </a:xfrm>
              <a:prstGeom prst="roundRect">
                <a:avLst>
                  <a:gd name="adj" fmla="val 8156"/>
                </a:avLst>
              </a:prstGeom>
              <a:noFill/>
              <a:ln>
                <a:solidFill>
                  <a:schemeClr val="tx1"/>
                </a:solidFill>
                <a:prstDash val="solid"/>
              </a:ln>
            </p:spPr>
            <p:txBody>
              <a:bodyPr wrap="none" lIns="72000" tIns="36000" rIns="72000" bIns="36000" rtlCol="0" anchor="ctr" anchorCtr="1">
                <a:spAutoFit/>
              </a:bodyPr>
              <a:lstStyle/>
              <a:p>
                <a:pPr>
                  <a:spcBef>
                    <a:spcPts val="600"/>
                  </a:spcBef>
                </a:pPr>
                <a:r>
                  <a:rPr lang="en-US" sz="1000" dirty="0" smtClean="0">
                    <a:latin typeface="Arial" panose="020B0604020202020204" pitchFamily="34" charset="0"/>
                    <a:cs typeface="Arial" panose="020B0604020202020204" pitchFamily="34" charset="0"/>
                  </a:rPr>
                  <a:t>User Bank </a:t>
                </a:r>
                <a:r>
                  <a:rPr lang="en-US" sz="1000" i="1" dirty="0" smtClean="0">
                    <a:latin typeface="Arial" panose="020B0604020202020204" pitchFamily="34" charset="0"/>
                    <a:cs typeface="Arial" panose="020B0604020202020204" pitchFamily="34" charset="0"/>
                  </a:rPr>
                  <a:t>Lookup </a:t>
                </a:r>
                <a14:m>
                  <m:oMath xmlns:m="http://schemas.openxmlformats.org/officeDocument/2006/math">
                    <m:r>
                      <a:rPr lang="en-US" sz="1000" dirty="0" smtClean="0">
                        <a:solidFill>
                          <a:srgbClr val="00B050"/>
                        </a:solidFill>
                        <a:latin typeface="Cambria Math"/>
                        <a:cs typeface="Arial" panose="020B0604020202020204" pitchFamily="34" charset="0"/>
                        <a:sym typeface="Wingdings"/>
                      </a:rPr>
                      <m:t></m:t>
                    </m:r>
                  </m:oMath>
                </a14:m>
                <a:endParaRPr lang="en-US" sz="1000" b="1" i="1" baseline="-16000" dirty="0" smtClean="0">
                  <a:solidFill>
                    <a:srgbClr val="C00000"/>
                  </a:solidFill>
                  <a:latin typeface="Arial" panose="020B0604020202020204" pitchFamily="34" charset="0"/>
                  <a:cs typeface="Arial" panose="020B0604020202020204" pitchFamily="34" charset="0"/>
                </a:endParaRPr>
              </a:p>
              <a:p>
                <a:pPr>
                  <a:spcBef>
                    <a:spcPts val="600"/>
                  </a:spcBef>
                </a:pPr>
                <a:r>
                  <a:rPr lang="en-US" sz="1000" i="1" dirty="0" smtClean="0">
                    <a:latin typeface="Arial" panose="020B0604020202020204" pitchFamily="34" charset="0"/>
                    <a:cs typeface="Arial" panose="020B0604020202020204" pitchFamily="34" charset="0"/>
                  </a:rPr>
                  <a:t>Discovery</a:t>
                </a:r>
                <a:r>
                  <a:rPr lang="en-US" sz="1000" dirty="0" smtClean="0">
                    <a:latin typeface="Arial" panose="020B0604020202020204" pitchFamily="34" charset="0"/>
                    <a:cs typeface="Arial" panose="020B0604020202020204" pitchFamily="34" charset="0"/>
                  </a:rPr>
                  <a:t> of </a:t>
                </a:r>
                <a:r>
                  <a:rPr lang="en-US" sz="1000" dirty="0">
                    <a:latin typeface="Arial" panose="020B0604020202020204" pitchFamily="34" charset="0"/>
                    <a:cs typeface="Arial" panose="020B0604020202020204" pitchFamily="34" charset="0"/>
                  </a:rPr>
                  <a:t>s</a:t>
                </a:r>
                <a:r>
                  <a:rPr lang="en-US" sz="1000" dirty="0" smtClean="0">
                    <a:latin typeface="Arial" panose="020B0604020202020204" pitchFamily="34" charset="0"/>
                    <a:cs typeface="Arial" panose="020B0604020202020204" pitchFamily="34" charset="0"/>
                  </a:rPr>
                  <a:t>elected</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payment method</a:t>
                </a:r>
                <a:endParaRPr lang="en-US" sz="1000" dirty="0">
                  <a:latin typeface="Arial" panose="020B0604020202020204" pitchFamily="34" charset="0"/>
                  <a:cs typeface="Arial" panose="020B0604020202020204" pitchFamily="34" charset="0"/>
                </a:endParaRPr>
              </a:p>
              <a:p>
                <a:pPr>
                  <a:spcBef>
                    <a:spcPts val="600"/>
                  </a:spcBef>
                </a:pPr>
                <a:r>
                  <a:rPr lang="en-US" sz="1000" i="1" dirty="0" smtClean="0">
                    <a:latin typeface="Arial" panose="020B0604020202020204" pitchFamily="34" charset="0"/>
                    <a:cs typeface="Arial" panose="020B0604020202020204" pitchFamily="34" charset="0"/>
                  </a:rPr>
                  <a:t>Creation</a:t>
                </a:r>
                <a:r>
                  <a:rPr lang="en-US" sz="1000" dirty="0" smtClean="0">
                    <a:latin typeface="Arial" panose="020B0604020202020204" pitchFamily="34" charset="0"/>
                    <a:cs typeface="Arial" panose="020B0604020202020204" pitchFamily="34" charset="0"/>
                  </a:rPr>
                  <a:t> of payment</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method specific data</a:t>
                </a:r>
              </a:p>
              <a:p>
                <a:pPr>
                  <a:spcBef>
                    <a:spcPts val="600"/>
                  </a:spcBef>
                </a:pPr>
                <a:r>
                  <a:rPr lang="en-US" sz="1000" dirty="0" smtClean="0">
                    <a:latin typeface="Arial" panose="020B0604020202020204" pitchFamily="34" charset="0"/>
                    <a:cs typeface="Arial" panose="020B0604020202020204" pitchFamily="34" charset="0"/>
                  </a:rPr>
                  <a:t>Including URL to own</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authority obj</a:t>
                </a:r>
                <a:r>
                  <a:rPr lang="en-US" sz="1000" dirty="0">
                    <a:latin typeface="Arial" panose="020B0604020202020204" pitchFamily="34" charset="0"/>
                    <a:cs typeface="Arial" panose="020B0604020202020204" pitchFamily="34" charset="0"/>
                  </a:rPr>
                  <a:t>e</a:t>
                </a:r>
                <a:r>
                  <a:rPr lang="en-US" sz="1000" dirty="0" smtClean="0">
                    <a:latin typeface="Arial" panose="020B0604020202020204" pitchFamily="34" charset="0"/>
                    <a:cs typeface="Arial" panose="020B0604020202020204" pitchFamily="34" charset="0"/>
                  </a:rPr>
                  <a:t>ct</a:t>
                </a:r>
                <a:r>
                  <a:rPr lang="en-US" sz="1000" i="1" dirty="0">
                    <a:latin typeface="Arial" panose="020B0604020202020204" pitchFamily="34" charset="0"/>
                    <a:cs typeface="Arial" panose="020B0604020202020204" pitchFamily="34" charset="0"/>
                  </a:rPr>
                  <a:t> </a:t>
                </a:r>
                <a14:m>
                  <m:oMath xmlns:m="http://schemas.openxmlformats.org/officeDocument/2006/math">
                    <m:r>
                      <a:rPr lang="en-US" sz="1000" dirty="0">
                        <a:solidFill>
                          <a:srgbClr val="00B050"/>
                        </a:solidFill>
                        <a:latin typeface="Cambria Math"/>
                        <a:cs typeface="Arial" panose="020B0604020202020204" pitchFamily="34" charset="0"/>
                        <a:sym typeface="Wingdings"/>
                      </a:rPr>
                      <m:t></m:t>
                    </m:r>
                  </m:oMath>
                </a14:m>
                <a:endParaRPr lang="en-US" sz="1000" dirty="0">
                  <a:latin typeface="Arial" panose="020B0604020202020204" pitchFamily="34" charset="0"/>
                  <a:cs typeface="Arial" panose="020B0604020202020204" pitchFamily="34" charset="0"/>
                </a:endParaRPr>
              </a:p>
            </p:txBody>
          </p:sp>
        </mc:Choice>
        <mc:Fallback xmlns="">
          <p:sp>
            <p:nvSpPr>
              <p:cNvPr id="132" name="TextBox 131"/>
              <p:cNvSpPr txBox="1">
                <a:spLocks noRot="1" noChangeAspect="1" noMove="1" noResize="1" noEditPoints="1" noAdjustHandles="1" noChangeArrowheads="1" noChangeShapeType="1" noTextEdit="1"/>
              </p:cNvSpPr>
              <p:nvPr/>
            </p:nvSpPr>
            <p:spPr>
              <a:xfrm>
                <a:off x="1410558" y="2197503"/>
                <a:ext cx="1424590" cy="1447521"/>
              </a:xfrm>
              <a:prstGeom prst="roundRect">
                <a:avLst>
                  <a:gd name="adj" fmla="val 8156"/>
                </a:avLst>
              </a:prstGeom>
              <a:blipFill rotWithShape="1">
                <a:blip r:embed="rId15"/>
                <a:stretch>
                  <a:fillRect/>
                </a:stretch>
              </a:blipFill>
              <a:ln>
                <a:solidFill>
                  <a:schemeClr val="tx1"/>
                </a:solidFill>
                <a:prstDash val="solid"/>
              </a:ln>
            </p:spPr>
            <p:txBody>
              <a:bodyPr/>
              <a:lstStyle/>
              <a:p>
                <a:r>
                  <a:rPr lang="en-US">
                    <a:noFill/>
                  </a:rPr>
                  <a:t> </a:t>
                </a:r>
              </a:p>
            </p:txBody>
          </p:sp>
        </mc:Fallback>
      </mc:AlternateContent>
      <p:sp>
        <p:nvSpPr>
          <p:cNvPr id="136" name="TextBox 135"/>
          <p:cNvSpPr txBox="1"/>
          <p:nvPr/>
        </p:nvSpPr>
        <p:spPr>
          <a:xfrm>
            <a:off x="5257197" y="2492896"/>
            <a:ext cx="659155" cy="246221"/>
          </a:xfrm>
          <a:prstGeom prst="rect">
            <a:avLst/>
          </a:prstGeom>
          <a:noFill/>
        </p:spPr>
        <p:txBody>
          <a:bodyPr wrap="none" rtlCol="0">
            <a:spAutoFit/>
          </a:bodyPr>
          <a:lstStyle/>
          <a:p>
            <a:pPr algn="ctr"/>
            <a:r>
              <a:rPr lang="en-US" sz="1000" dirty="0" smtClean="0">
                <a:latin typeface="Arial" panose="020B0604020202020204" pitchFamily="34" charset="0"/>
                <a:cs typeface="Arial" panose="020B0604020202020204" pitchFamily="34" charset="0"/>
              </a:rPr>
              <a:t>Amount:</a:t>
            </a:r>
            <a:endParaRPr lang="en-US" sz="1000" dirty="0">
              <a:latin typeface="Arial" panose="020B0604020202020204" pitchFamily="34" charset="0"/>
              <a:cs typeface="Arial" panose="020B0604020202020204" pitchFamily="34" charset="0"/>
            </a:endParaRPr>
          </a:p>
        </p:txBody>
      </p:sp>
      <p:sp>
        <p:nvSpPr>
          <p:cNvPr id="137" name="TextBox 136"/>
          <p:cNvSpPr txBox="1"/>
          <p:nvPr/>
        </p:nvSpPr>
        <p:spPr>
          <a:xfrm>
            <a:off x="5738346" y="2457724"/>
            <a:ext cx="545342" cy="292388"/>
          </a:xfrm>
          <a:prstGeom prst="rect">
            <a:avLst/>
          </a:prstGeom>
          <a:noFill/>
        </p:spPr>
        <p:txBody>
          <a:bodyPr wrap="none" rtlCol="0">
            <a:spAutoFit/>
          </a:bodyPr>
          <a:lstStyle/>
          <a:p>
            <a:r>
              <a:rPr lang="en-US" sz="1300" dirty="0" smtClean="0">
                <a:latin typeface="Calibri" panose="020F0502020204030204" pitchFamily="34" charset="0"/>
                <a:cs typeface="Calibri" panose="020F0502020204030204" pitchFamily="34" charset="0"/>
              </a:rPr>
              <a:t>€</a:t>
            </a:r>
            <a:r>
              <a:rPr lang="en-US" sz="600" dirty="0" smtClean="0">
                <a:latin typeface="Arial" panose="020B0604020202020204" pitchFamily="34" charset="0"/>
                <a:cs typeface="Arial" panose="020B0604020202020204" pitchFamily="34" charset="0"/>
              </a:rPr>
              <a:t> </a:t>
            </a:r>
            <a:r>
              <a:rPr lang="en-US" sz="1200" dirty="0" smtClean="0">
                <a:latin typeface="Arial" panose="020B0604020202020204" pitchFamily="34" charset="0"/>
                <a:cs typeface="Arial" panose="020B0604020202020204" pitchFamily="34" charset="0"/>
              </a:rPr>
              <a:t>100</a:t>
            </a:r>
            <a:endParaRPr lang="en-US" sz="1200" dirty="0">
              <a:latin typeface="Arial" panose="020B0604020202020204" pitchFamily="34" charset="0"/>
              <a:cs typeface="Arial" panose="020B0604020202020204" pitchFamily="34" charset="0"/>
            </a:endParaRPr>
          </a:p>
        </p:txBody>
      </p:sp>
      <p:pic>
        <p:nvPicPr>
          <p:cNvPr id="2" name="Picture 6" descr="C:\Users\Anders\AppData\Local\Microsoft\Windows\INetCache\IE\10FYNQXY\Crystal_Clear_kdm_user_female[1].png"/>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5087780" y="500586"/>
            <a:ext cx="459335" cy="459335"/>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50" name="Picture 149"/>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6917486" y="2780928"/>
            <a:ext cx="744996" cy="552793"/>
          </a:xfrm>
          <a:prstGeom prst="rect">
            <a:avLst/>
          </a:prstGeom>
          <a:effectLst>
            <a:outerShdw blurRad="50800" dist="38100" dir="2700000" algn="tl" rotWithShape="0">
              <a:prstClr val="black">
                <a:alpha val="40000"/>
              </a:prstClr>
            </a:outerShdw>
          </a:effectLst>
        </p:spPr>
      </p:pic>
      <p:pic>
        <p:nvPicPr>
          <p:cNvPr id="165" name="Picture 164"/>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376482" y="2780928"/>
            <a:ext cx="744996" cy="552793"/>
          </a:xfrm>
          <a:prstGeom prst="rect">
            <a:avLst/>
          </a:prstGeom>
          <a:effectLst>
            <a:outerShdw blurRad="50800" dist="38100" dir="2700000" algn="tl" rotWithShape="0">
              <a:prstClr val="black">
                <a:alpha val="40000"/>
              </a:prstClr>
            </a:outerShdw>
          </a:effectLst>
        </p:spPr>
      </p:pic>
      <p:grpSp>
        <p:nvGrpSpPr>
          <p:cNvPr id="190" name="Group 189"/>
          <p:cNvGrpSpPr/>
          <p:nvPr/>
        </p:nvGrpSpPr>
        <p:grpSpPr>
          <a:xfrm>
            <a:off x="2651232" y="524071"/>
            <a:ext cx="557162" cy="447881"/>
            <a:chOff x="3321759" y="524071"/>
            <a:chExt cx="557162" cy="447881"/>
          </a:xfrm>
        </p:grpSpPr>
        <p:grpSp>
          <p:nvGrpSpPr>
            <p:cNvPr id="191" name="Group 190"/>
            <p:cNvGrpSpPr/>
            <p:nvPr/>
          </p:nvGrpSpPr>
          <p:grpSpPr>
            <a:xfrm>
              <a:off x="3351221" y="692783"/>
              <a:ext cx="510782" cy="279169"/>
              <a:chOff x="1397693" y="2654334"/>
              <a:chExt cx="510782" cy="279169"/>
            </a:xfrm>
            <a:effectLst>
              <a:outerShdw blurRad="50800" dist="38100" dir="2700000" algn="tl" rotWithShape="0">
                <a:prstClr val="black">
                  <a:alpha val="40000"/>
                </a:prstClr>
              </a:outerShdw>
            </a:effectLst>
          </p:grpSpPr>
          <p:sp>
            <p:nvSpPr>
              <p:cNvPr id="211" name="Rectangle 210"/>
              <p:cNvSpPr/>
              <p:nvPr/>
            </p:nvSpPr>
            <p:spPr>
              <a:xfrm>
                <a:off x="1441019" y="2654334"/>
                <a:ext cx="426379" cy="261961"/>
              </a:xfrm>
              <a:prstGeom prst="rect">
                <a:avLst/>
              </a:prstGeom>
              <a:gradFill>
                <a:gsLst>
                  <a:gs pos="625">
                    <a:srgbClr val="E6E6E6"/>
                  </a:gs>
                  <a:gs pos="49000">
                    <a:schemeClr val="bg1"/>
                  </a:gs>
                  <a:gs pos="100000">
                    <a:schemeClr val="bg1">
                      <a:lumMod val="95000"/>
                    </a:schemeClr>
                  </a:gs>
                  <a:gs pos="100000">
                    <a:srgbClr val="E6E6E6"/>
                  </a:gs>
                </a:gsLst>
                <a:lin ang="2700000" scaled="0"/>
              </a:gradFill>
              <a:ln w="6350">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2" name="Rectangle 211"/>
              <p:cNvSpPr/>
              <p:nvPr/>
            </p:nvSpPr>
            <p:spPr>
              <a:xfrm>
                <a:off x="1475921" y="2730705"/>
                <a:ext cx="92836" cy="195722"/>
              </a:xfrm>
              <a:prstGeom prst="rect">
                <a:avLst/>
              </a:prstGeom>
              <a:solidFill>
                <a:schemeClr val="accent3">
                  <a:lumMod val="20000"/>
                  <a:lumOff val="80000"/>
                </a:schemeClr>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3" name="Rectangle 212"/>
              <p:cNvSpPr/>
              <p:nvPr/>
            </p:nvSpPr>
            <p:spPr>
              <a:xfrm rot="5400000" flipH="1">
                <a:off x="1651193" y="2695673"/>
                <a:ext cx="136911" cy="206976"/>
              </a:xfrm>
              <a:prstGeom prst="rect">
                <a:avLst/>
              </a:prstGeom>
              <a:solidFill>
                <a:schemeClr val="accent1">
                  <a:lumMod val="20000"/>
                  <a:lumOff val="80000"/>
                </a:schemeClr>
              </a:solidFill>
              <a:ln w="158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4" name="Straight Connector 213"/>
              <p:cNvCxnSpPr>
                <a:stCxn id="212" idx="3"/>
                <a:endCxn id="212" idx="3"/>
              </p:cNvCxnSpPr>
              <p:nvPr/>
            </p:nvCxnSpPr>
            <p:spPr>
              <a:xfrm>
                <a:off x="1568757" y="2828566"/>
                <a:ext cx="0" cy="0"/>
              </a:xfrm>
              <a:prstGeom prst="line">
                <a:avLst/>
              </a:prstGeom>
            </p:spPr>
            <p:style>
              <a:lnRef idx="1">
                <a:schemeClr val="accent1"/>
              </a:lnRef>
              <a:fillRef idx="0">
                <a:schemeClr val="accent1"/>
              </a:fillRef>
              <a:effectRef idx="0">
                <a:schemeClr val="accent1"/>
              </a:effectRef>
              <a:fontRef idx="minor">
                <a:schemeClr val="tx1"/>
              </a:fontRef>
            </p:style>
          </p:cxnSp>
          <p:sp>
            <p:nvSpPr>
              <p:cNvPr id="215" name="Rectangle 214"/>
              <p:cNvSpPr/>
              <p:nvPr/>
            </p:nvSpPr>
            <p:spPr>
              <a:xfrm>
                <a:off x="1397693" y="2915503"/>
                <a:ext cx="510782" cy="18000"/>
              </a:xfrm>
              <a:prstGeom prst="rect">
                <a:avLst/>
              </a:prstGeom>
              <a:solidFill>
                <a:srgbClr val="FDFAC7"/>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2" name="Group 191"/>
            <p:cNvGrpSpPr/>
            <p:nvPr/>
          </p:nvGrpSpPr>
          <p:grpSpPr>
            <a:xfrm>
              <a:off x="3321759" y="524071"/>
              <a:ext cx="557162" cy="182081"/>
              <a:chOff x="1727752" y="1773016"/>
              <a:chExt cx="5562290" cy="2016024"/>
            </a:xfrm>
            <a:effectLst>
              <a:outerShdw blurRad="50800" dist="38100" dir="2700000" algn="tl" rotWithShape="0">
                <a:prstClr val="black">
                  <a:alpha val="40000"/>
                </a:prstClr>
              </a:outerShdw>
            </a:effectLst>
          </p:grpSpPr>
          <p:sp>
            <p:nvSpPr>
              <p:cNvPr id="193" name="Oval 192"/>
              <p:cNvSpPr/>
              <p:nvPr/>
            </p:nvSpPr>
            <p:spPr>
              <a:xfrm>
                <a:off x="1727752" y="3429000"/>
                <a:ext cx="612000" cy="360040"/>
              </a:xfrm>
              <a:prstGeom prst="ellips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 name="Oval 193"/>
              <p:cNvSpPr/>
              <p:nvPr/>
            </p:nvSpPr>
            <p:spPr>
              <a:xfrm>
                <a:off x="2965324" y="3429000"/>
                <a:ext cx="612000" cy="360040"/>
              </a:xfrm>
              <a:prstGeom prst="ellips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5" name="Oval 194"/>
              <p:cNvSpPr/>
              <p:nvPr/>
            </p:nvSpPr>
            <p:spPr>
              <a:xfrm>
                <a:off x="4202896" y="3429000"/>
                <a:ext cx="612000" cy="360040"/>
              </a:xfrm>
              <a:prstGeom prst="ellips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6" name="Oval 195"/>
              <p:cNvSpPr/>
              <p:nvPr/>
            </p:nvSpPr>
            <p:spPr>
              <a:xfrm>
                <a:off x="5440468" y="3429000"/>
                <a:ext cx="612000" cy="360040"/>
              </a:xfrm>
              <a:prstGeom prst="ellips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Oval 196"/>
              <p:cNvSpPr/>
              <p:nvPr/>
            </p:nvSpPr>
            <p:spPr>
              <a:xfrm>
                <a:off x="6678042" y="3429000"/>
                <a:ext cx="612000" cy="360040"/>
              </a:xfrm>
              <a:prstGeom prst="ellips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8" name="Oval 197"/>
              <p:cNvSpPr/>
              <p:nvPr/>
            </p:nvSpPr>
            <p:spPr>
              <a:xfrm>
                <a:off x="2346538" y="3429000"/>
                <a:ext cx="612000" cy="360040"/>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9" name="Oval 198"/>
              <p:cNvSpPr/>
              <p:nvPr/>
            </p:nvSpPr>
            <p:spPr>
              <a:xfrm>
                <a:off x="3584110" y="3429000"/>
                <a:ext cx="612000" cy="360040"/>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0" name="Oval 199"/>
              <p:cNvSpPr/>
              <p:nvPr/>
            </p:nvSpPr>
            <p:spPr>
              <a:xfrm>
                <a:off x="4821682" y="3429000"/>
                <a:ext cx="612000" cy="360040"/>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1" name="Oval 200"/>
              <p:cNvSpPr/>
              <p:nvPr/>
            </p:nvSpPr>
            <p:spPr>
              <a:xfrm>
                <a:off x="6059254" y="3429000"/>
                <a:ext cx="612000" cy="360040"/>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Right Triangle 201"/>
              <p:cNvSpPr/>
              <p:nvPr/>
            </p:nvSpPr>
            <p:spPr>
              <a:xfrm flipH="1">
                <a:off x="1727752" y="1773016"/>
                <a:ext cx="612000" cy="1800000"/>
              </a:xfrm>
              <a:prstGeom prst="rtTriangl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Rectangle 202"/>
              <p:cNvSpPr/>
              <p:nvPr/>
            </p:nvSpPr>
            <p:spPr>
              <a:xfrm>
                <a:off x="2965324" y="1773016"/>
                <a:ext cx="612000" cy="1800000"/>
              </a:xfrm>
              <a:prstGeom prst="rect">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4" name="Rectangle 203"/>
              <p:cNvSpPr/>
              <p:nvPr/>
            </p:nvSpPr>
            <p:spPr>
              <a:xfrm>
                <a:off x="4202896" y="1773016"/>
                <a:ext cx="612000" cy="1800000"/>
              </a:xfrm>
              <a:prstGeom prst="rect">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 name="Rectangle 204"/>
              <p:cNvSpPr/>
              <p:nvPr/>
            </p:nvSpPr>
            <p:spPr>
              <a:xfrm>
                <a:off x="5440468" y="1773016"/>
                <a:ext cx="612000" cy="1800000"/>
              </a:xfrm>
              <a:prstGeom prst="rect">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 name="Right Triangle 205"/>
              <p:cNvSpPr/>
              <p:nvPr/>
            </p:nvSpPr>
            <p:spPr>
              <a:xfrm>
                <a:off x="6678042" y="1773016"/>
                <a:ext cx="612000" cy="1800000"/>
              </a:xfrm>
              <a:prstGeom prst="rtTriangl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 name="Rectangle 206"/>
              <p:cNvSpPr/>
              <p:nvPr/>
            </p:nvSpPr>
            <p:spPr>
              <a:xfrm>
                <a:off x="2346538" y="1773016"/>
                <a:ext cx="612000" cy="1800000"/>
              </a:xfrm>
              <a:prstGeom prst="rect">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 name="Rectangle 207"/>
              <p:cNvSpPr/>
              <p:nvPr/>
            </p:nvSpPr>
            <p:spPr>
              <a:xfrm>
                <a:off x="3584110" y="1773016"/>
                <a:ext cx="612000" cy="1800000"/>
              </a:xfrm>
              <a:prstGeom prst="rect">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 name="Rectangle 208"/>
              <p:cNvSpPr/>
              <p:nvPr/>
            </p:nvSpPr>
            <p:spPr>
              <a:xfrm>
                <a:off x="4821682" y="1773016"/>
                <a:ext cx="612000" cy="1800000"/>
              </a:xfrm>
              <a:prstGeom prst="rect">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0" name="Rectangle 209"/>
              <p:cNvSpPr/>
              <p:nvPr/>
            </p:nvSpPr>
            <p:spPr>
              <a:xfrm>
                <a:off x="6059254" y="1773016"/>
                <a:ext cx="612000" cy="1800000"/>
              </a:xfrm>
              <a:prstGeom prst="rect">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16" name="TextBox 215"/>
          <p:cNvSpPr txBox="1"/>
          <p:nvPr/>
        </p:nvSpPr>
        <p:spPr>
          <a:xfrm>
            <a:off x="8012732" y="5007352"/>
            <a:ext cx="928460" cy="400110"/>
          </a:xfrm>
          <a:prstGeom prst="rect">
            <a:avLst/>
          </a:prstGeom>
          <a:noFill/>
        </p:spPr>
        <p:txBody>
          <a:bodyPr wrap="none" rtlCol="0">
            <a:spAutoFit/>
          </a:bodyPr>
          <a:lstStyle/>
          <a:p>
            <a:pPr algn="ctr"/>
            <a:r>
              <a:rPr lang="en-US" sz="1000" dirty="0" smtClean="0">
                <a:latin typeface="Arial" panose="020B0604020202020204" pitchFamily="34" charset="0"/>
                <a:cs typeface="Arial" panose="020B0604020202020204" pitchFamily="34" charset="0"/>
              </a:rPr>
              <a:t>Authorization</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Signature</a:t>
            </a:r>
            <a:endParaRPr lang="en-US" sz="1000" dirty="0">
              <a:latin typeface="Arial" panose="020B0604020202020204" pitchFamily="34" charset="0"/>
              <a:cs typeface="Arial" panose="020B0604020202020204" pitchFamily="34" charset="0"/>
            </a:endParaRPr>
          </a:p>
        </p:txBody>
      </p:sp>
      <p:sp>
        <p:nvSpPr>
          <p:cNvPr id="217" name="TextBox 216"/>
          <p:cNvSpPr txBox="1"/>
          <p:nvPr/>
        </p:nvSpPr>
        <p:spPr>
          <a:xfrm>
            <a:off x="3713728" y="5787792"/>
            <a:ext cx="1417376"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(Scenario dependent)</a:t>
            </a:r>
            <a:endParaRPr lang="en-US" sz="1000" dirty="0">
              <a:latin typeface="Arial" panose="020B0604020202020204" pitchFamily="34" charset="0"/>
              <a:cs typeface="Arial" panose="020B0604020202020204" pitchFamily="34" charset="0"/>
            </a:endParaRPr>
          </a:p>
        </p:txBody>
      </p:sp>
      <p:pic>
        <p:nvPicPr>
          <p:cNvPr id="223" name="Picture 8" descr="key"/>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13044" y="548680"/>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4" name="Picture 8" descr="key"/>
          <p:cNvPicPr>
            <a:picLocks noChangeAspect="1" noChangeArrowheads="1"/>
          </p:cNvPicPr>
          <p:nvPr/>
        </p:nvPicPr>
        <p:blipFill>
          <a:blip r:embed="rId18">
            <a:duotone>
              <a:prstClr val="black"/>
              <a:schemeClr val="accent3">
                <a:tint val="45000"/>
                <a:satMod val="400000"/>
              </a:schemeClr>
            </a:duotone>
            <a:extLst>
              <a:ext uri="{BEBA8EAE-BF5A-486C-A8C5-ECC9F3942E4B}">
                <a14:imgProps xmlns:a14="http://schemas.microsoft.com/office/drawing/2010/main">
                  <a14:imgLayer r:embed="rId6">
                    <a14:imgEffect>
                      <a14:colorTemperature colorTemp="5246"/>
                    </a14:imgEffect>
                  </a14:imgLayer>
                </a14:imgProps>
              </a:ext>
              <a:ext uri="{28A0092B-C50C-407E-A947-70E740481C1C}">
                <a14:useLocalDpi xmlns:a14="http://schemas.microsoft.com/office/drawing/2010/main" val="0"/>
              </a:ext>
            </a:extLst>
          </a:blip>
          <a:srcRect/>
          <a:stretch>
            <a:fillRect/>
          </a:stretch>
        </p:blipFill>
        <p:spPr bwMode="auto">
          <a:xfrm>
            <a:off x="7213044" y="848132"/>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8049521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03548" y="764704"/>
            <a:ext cx="7992888" cy="5016758"/>
          </a:xfrm>
          <a:prstGeom prst="rect">
            <a:avLst/>
          </a:prstGeom>
        </p:spPr>
        <p:txBody>
          <a:bodyPr wrap="square">
            <a:spAutoFit/>
          </a:bodyPr>
          <a:lstStyle/>
          <a:p>
            <a:pPr latinLnBrk="1"/>
            <a:r>
              <a:rPr lang="fr-FR" sz="1000" dirty="0">
                <a:solidFill>
                  <a:srgbClr val="000000"/>
                </a:solidFill>
                <a:latin typeface="Verdana"/>
              </a:rPr>
              <a:t>{</a:t>
            </a:r>
            <a:r>
              <a:rPr lang="fr-FR" sz="1000" dirty="0"/>
              <a:t/>
            </a:r>
            <a:br>
              <a:rPr lang="fr-FR" sz="1000" dirty="0"/>
            </a:br>
            <a:r>
              <a:rPr lang="fr-FR" sz="1000" dirty="0">
                <a:solidFill>
                  <a:srgbClr val="000000"/>
                </a:solidFill>
                <a:latin typeface="Verdana"/>
              </a:rPr>
              <a:t>    "</a:t>
            </a:r>
            <a:r>
              <a:rPr lang="fr-FR" sz="1000" dirty="0">
                <a:solidFill>
                  <a:srgbClr val="606060"/>
                </a:solidFill>
                <a:latin typeface="Verdana"/>
              </a:rPr>
              <a:t>@</a:t>
            </a:r>
            <a:r>
              <a:rPr lang="fr-FR" sz="1000" dirty="0" err="1">
                <a:solidFill>
                  <a:srgbClr val="606060"/>
                </a:solidFill>
                <a:latin typeface="Verdana"/>
              </a:rPr>
              <a:t>context</a:t>
            </a:r>
            <a:r>
              <a:rPr lang="fr-FR" sz="1000" dirty="0">
                <a:solidFill>
                  <a:srgbClr val="000000"/>
                </a:solidFill>
                <a:latin typeface="Verdana"/>
              </a:rPr>
              <a:t>": "</a:t>
            </a:r>
            <a:r>
              <a:rPr lang="fr-FR" sz="1000" dirty="0">
                <a:solidFill>
                  <a:srgbClr val="0000C0"/>
                </a:solidFill>
                <a:latin typeface="Verdana"/>
              </a:rPr>
              <a:t>https://webpki.github.io/</a:t>
            </a:r>
            <a:r>
              <a:rPr lang="fr-FR" sz="1000" dirty="0" err="1">
                <a:solidFill>
                  <a:srgbClr val="0000C0"/>
                </a:solidFill>
                <a:latin typeface="Verdana"/>
              </a:rPr>
              <a:t>saturn</a:t>
            </a:r>
            <a:r>
              <a:rPr lang="fr-FR" sz="1000" dirty="0">
                <a:solidFill>
                  <a:srgbClr val="0000C0"/>
                </a:solidFill>
                <a:latin typeface="Verdana"/>
              </a:rPr>
              <a:t>/v3</a:t>
            </a:r>
            <a:r>
              <a:rPr lang="fr-FR" sz="1000" dirty="0">
                <a:solidFill>
                  <a:srgbClr val="000000"/>
                </a:solidFill>
                <a:latin typeface="Verdana"/>
              </a:rPr>
              <a:t>",</a:t>
            </a:r>
            <a:r>
              <a:rPr lang="fr-FR" sz="1000" dirty="0"/>
              <a:t/>
            </a:r>
            <a:br>
              <a:rPr lang="fr-FR" sz="1000" dirty="0"/>
            </a:br>
            <a:r>
              <a:rPr lang="fr-FR" sz="1000" dirty="0">
                <a:solidFill>
                  <a:srgbClr val="000000"/>
                </a:solidFill>
                <a:latin typeface="Verdana"/>
              </a:rPr>
              <a:t>    "</a:t>
            </a:r>
            <a:r>
              <a:rPr lang="fr-FR" sz="1000" dirty="0">
                <a:solidFill>
                  <a:srgbClr val="606060"/>
                </a:solidFill>
                <a:latin typeface="Verdana"/>
              </a:rPr>
              <a:t>@qualifier</a:t>
            </a:r>
            <a:r>
              <a:rPr lang="fr-FR" sz="1000" dirty="0">
                <a:solidFill>
                  <a:srgbClr val="000000"/>
                </a:solidFill>
                <a:latin typeface="Verdana"/>
              </a:rPr>
              <a:t>": "</a:t>
            </a:r>
            <a:r>
              <a:rPr lang="fr-FR" sz="1000" dirty="0" err="1">
                <a:solidFill>
                  <a:srgbClr val="0000C0"/>
                </a:solidFill>
                <a:latin typeface="Verdana"/>
              </a:rPr>
              <a:t>PaymentClientRequest</a:t>
            </a:r>
            <a:r>
              <a:rPr lang="fr-FR" sz="1000" dirty="0">
                <a:solidFill>
                  <a:srgbClr val="000000"/>
                </a:solidFill>
                <a:latin typeface="Verdana"/>
              </a:rPr>
              <a:t>",</a:t>
            </a:r>
            <a:r>
              <a:rPr lang="fr-FR" sz="1000" dirty="0"/>
              <a:t/>
            </a:r>
            <a:br>
              <a:rPr lang="fr-FR" sz="1000" dirty="0"/>
            </a:br>
            <a:r>
              <a:rPr lang="fr-FR" sz="1000" dirty="0">
                <a:solidFill>
                  <a:srgbClr val="000000"/>
                </a:solidFill>
                <a:latin typeface="Verdana"/>
              </a:rPr>
              <a:t>    "</a:t>
            </a:r>
            <a:r>
              <a:rPr lang="fr-FR" sz="1000" dirty="0" err="1">
                <a:solidFill>
                  <a:srgbClr val="C00000"/>
                </a:solidFill>
                <a:latin typeface="Verdana"/>
              </a:rPr>
              <a:t>supportedPaymentMethods</a:t>
            </a:r>
            <a:r>
              <a:rPr lang="fr-FR" sz="1000" dirty="0">
                <a:solidFill>
                  <a:srgbClr val="000000"/>
                </a:solidFill>
                <a:latin typeface="Verdana"/>
              </a:rPr>
              <a:t>": [{</a:t>
            </a:r>
            <a:r>
              <a:rPr lang="fr-FR" sz="1000" dirty="0"/>
              <a:t/>
            </a:r>
            <a:br>
              <a:rPr lang="fr-FR" sz="1000" dirty="0"/>
            </a:br>
            <a:r>
              <a:rPr lang="fr-FR" sz="1000" dirty="0">
                <a:solidFill>
                  <a:srgbClr val="000000"/>
                </a:solidFill>
                <a:latin typeface="Verdana"/>
              </a:rPr>
              <a:t>        "</a:t>
            </a:r>
            <a:r>
              <a:rPr lang="fr-FR" sz="1000" dirty="0" err="1">
                <a:solidFill>
                  <a:srgbClr val="C00000"/>
                </a:solidFill>
                <a:latin typeface="Verdana"/>
              </a:rPr>
              <a:t>paymentMethod</a:t>
            </a:r>
            <a:r>
              <a:rPr lang="fr-FR" sz="1000" dirty="0">
                <a:solidFill>
                  <a:srgbClr val="000000"/>
                </a:solidFill>
                <a:latin typeface="Verdana"/>
              </a:rPr>
              <a:t>": "</a:t>
            </a:r>
            <a:r>
              <a:rPr lang="fr-FR" sz="1000" dirty="0">
                <a:solidFill>
                  <a:srgbClr val="0000C0"/>
                </a:solidFill>
                <a:latin typeface="Verdana"/>
              </a:rPr>
              <a:t>https://supercard.com</a:t>
            </a:r>
            <a:r>
              <a:rPr lang="fr-FR" sz="1000" dirty="0">
                <a:solidFill>
                  <a:srgbClr val="000000"/>
                </a:solidFill>
                <a:latin typeface="Verdana"/>
              </a:rPr>
              <a:t>",</a:t>
            </a:r>
            <a:r>
              <a:rPr lang="fr-FR" sz="1000" dirty="0"/>
              <a:t/>
            </a:r>
            <a:br>
              <a:rPr lang="fr-FR" sz="1000" dirty="0"/>
            </a:br>
            <a:r>
              <a:rPr lang="fr-FR" sz="1000" dirty="0">
                <a:solidFill>
                  <a:srgbClr val="000000"/>
                </a:solidFill>
                <a:latin typeface="Verdana"/>
              </a:rPr>
              <a:t>        "</a:t>
            </a:r>
            <a:r>
              <a:rPr lang="fr-FR" sz="1000" dirty="0" err="1">
                <a:solidFill>
                  <a:srgbClr val="C00000"/>
                </a:solidFill>
                <a:latin typeface="Verdana"/>
              </a:rPr>
              <a:t>keyHash</a:t>
            </a:r>
            <a:r>
              <a:rPr lang="fr-FR" sz="1000" dirty="0">
                <a:solidFill>
                  <a:srgbClr val="000000"/>
                </a:solidFill>
                <a:latin typeface="Verdana"/>
              </a:rPr>
              <a:t>": {</a:t>
            </a:r>
            <a:r>
              <a:rPr lang="fr-FR" sz="1000" dirty="0"/>
              <a:t/>
            </a:r>
            <a:br>
              <a:rPr lang="fr-FR" sz="1000" dirty="0"/>
            </a:br>
            <a:r>
              <a:rPr lang="fr-FR" sz="1000" dirty="0">
                <a:solidFill>
                  <a:srgbClr val="000000"/>
                </a:solidFill>
                <a:latin typeface="Verdana"/>
              </a:rPr>
              <a:t>            "</a:t>
            </a:r>
            <a:r>
              <a:rPr lang="fr-FR" sz="1000" dirty="0" err="1">
                <a:solidFill>
                  <a:srgbClr val="C00000"/>
                </a:solidFill>
                <a:latin typeface="Verdana"/>
              </a:rPr>
              <a:t>algorithm</a:t>
            </a:r>
            <a:r>
              <a:rPr lang="fr-FR" sz="1000" dirty="0">
                <a:solidFill>
                  <a:srgbClr val="000000"/>
                </a:solidFill>
                <a:latin typeface="Verdana"/>
              </a:rPr>
              <a:t>": "</a:t>
            </a:r>
            <a:r>
              <a:rPr lang="fr-FR" sz="1000" dirty="0">
                <a:solidFill>
                  <a:srgbClr val="0000C0"/>
                </a:solidFill>
                <a:latin typeface="Verdana"/>
              </a:rPr>
              <a:t>S256</a:t>
            </a:r>
            <a:r>
              <a:rPr lang="fr-FR" sz="1000" dirty="0">
                <a:solidFill>
                  <a:srgbClr val="000000"/>
                </a:solidFill>
                <a:latin typeface="Verdana"/>
              </a:rPr>
              <a:t>",</a:t>
            </a:r>
            <a:r>
              <a:rPr lang="fr-FR" sz="1000" dirty="0"/>
              <a:t/>
            </a:r>
            <a:br>
              <a:rPr lang="fr-FR" sz="1000" dirty="0"/>
            </a:br>
            <a:r>
              <a:rPr lang="fr-FR" sz="1000" dirty="0">
                <a:solidFill>
                  <a:srgbClr val="000000"/>
                </a:solidFill>
                <a:latin typeface="Verdana"/>
              </a:rPr>
              <a:t>            "</a:t>
            </a:r>
            <a:r>
              <a:rPr lang="fr-FR" sz="1000" dirty="0">
                <a:solidFill>
                  <a:srgbClr val="C00000"/>
                </a:solidFill>
                <a:latin typeface="Verdana"/>
              </a:rPr>
              <a:t>value</a:t>
            </a:r>
            <a:r>
              <a:rPr lang="fr-FR" sz="1000" dirty="0">
                <a:solidFill>
                  <a:srgbClr val="000000"/>
                </a:solidFill>
                <a:latin typeface="Verdana"/>
              </a:rPr>
              <a:t>": "</a:t>
            </a:r>
            <a:r>
              <a:rPr lang="fr-FR" sz="1000" dirty="0">
                <a:solidFill>
                  <a:srgbClr val="0000C0"/>
                </a:solidFill>
                <a:latin typeface="Verdana"/>
              </a:rPr>
              <a:t>mOkB1PCtDzNiPv07-8EIFah7a4Dwwc9JHT47_1MRJbM</a:t>
            </a:r>
            <a:r>
              <a:rPr lang="fr-FR" sz="1000" dirty="0">
                <a:solidFill>
                  <a:srgbClr val="000000"/>
                </a:solidFill>
                <a:latin typeface="Verdana"/>
              </a:rPr>
              <a:t>"</a:t>
            </a:r>
            <a:r>
              <a:rPr lang="fr-FR" sz="1000" dirty="0"/>
              <a:t/>
            </a:r>
            <a:br>
              <a:rPr lang="fr-FR" sz="1000" dirty="0"/>
            </a:br>
            <a:r>
              <a:rPr lang="fr-FR" sz="1000" dirty="0">
                <a:solidFill>
                  <a:srgbClr val="000000"/>
                </a:solidFill>
                <a:latin typeface="Verdana"/>
              </a:rPr>
              <a:t>        }</a:t>
            </a:r>
            <a:r>
              <a:rPr lang="fr-FR" sz="1000" dirty="0"/>
              <a:t/>
            </a:r>
            <a:br>
              <a:rPr lang="fr-FR" sz="1000" dirty="0"/>
            </a:br>
            <a:r>
              <a:rPr lang="fr-FR" sz="1000" dirty="0">
                <a:solidFill>
                  <a:srgbClr val="000000"/>
                </a:solidFill>
                <a:latin typeface="Verdana"/>
              </a:rPr>
              <a:t>    },{</a:t>
            </a:r>
            <a:r>
              <a:rPr lang="fr-FR" sz="1000" dirty="0"/>
              <a:t/>
            </a:r>
            <a:br>
              <a:rPr lang="fr-FR" sz="1000" dirty="0"/>
            </a:br>
            <a:r>
              <a:rPr lang="fr-FR" sz="1000" dirty="0">
                <a:solidFill>
                  <a:srgbClr val="000000"/>
                </a:solidFill>
                <a:latin typeface="Verdana"/>
              </a:rPr>
              <a:t>        "</a:t>
            </a:r>
            <a:r>
              <a:rPr lang="fr-FR" sz="1000" dirty="0" err="1">
                <a:solidFill>
                  <a:srgbClr val="C00000"/>
                </a:solidFill>
                <a:latin typeface="Verdana"/>
              </a:rPr>
              <a:t>paymentMethod</a:t>
            </a:r>
            <a:r>
              <a:rPr lang="fr-FR" sz="1000" dirty="0">
                <a:solidFill>
                  <a:srgbClr val="000000"/>
                </a:solidFill>
                <a:latin typeface="Verdana"/>
              </a:rPr>
              <a:t>": "</a:t>
            </a:r>
            <a:r>
              <a:rPr lang="fr-FR" sz="1000" dirty="0">
                <a:solidFill>
                  <a:srgbClr val="0000C0"/>
                </a:solidFill>
                <a:latin typeface="Verdana"/>
              </a:rPr>
              <a:t>https://bankdirect.net</a:t>
            </a:r>
            <a:r>
              <a:rPr lang="fr-FR" sz="1000" dirty="0">
                <a:solidFill>
                  <a:srgbClr val="000000"/>
                </a:solidFill>
                <a:latin typeface="Verdana"/>
              </a:rPr>
              <a:t>",</a:t>
            </a:r>
            <a:r>
              <a:rPr lang="fr-FR" sz="1000" dirty="0"/>
              <a:t/>
            </a:r>
            <a:br>
              <a:rPr lang="fr-FR" sz="1000" dirty="0"/>
            </a:br>
            <a:r>
              <a:rPr lang="fr-FR" sz="1000" dirty="0">
                <a:solidFill>
                  <a:srgbClr val="000000"/>
                </a:solidFill>
                <a:latin typeface="Verdana"/>
              </a:rPr>
              <a:t>        "</a:t>
            </a:r>
            <a:r>
              <a:rPr lang="fr-FR" sz="1000" dirty="0" err="1">
                <a:solidFill>
                  <a:srgbClr val="C00000"/>
                </a:solidFill>
                <a:latin typeface="Verdana"/>
              </a:rPr>
              <a:t>keyHash</a:t>
            </a:r>
            <a:r>
              <a:rPr lang="fr-FR" sz="1000" dirty="0">
                <a:solidFill>
                  <a:srgbClr val="000000"/>
                </a:solidFill>
                <a:latin typeface="Verdana"/>
              </a:rPr>
              <a:t>": {</a:t>
            </a:r>
            <a:r>
              <a:rPr lang="fr-FR" sz="1000" dirty="0"/>
              <a:t/>
            </a:r>
            <a:br>
              <a:rPr lang="fr-FR" sz="1000" dirty="0"/>
            </a:br>
            <a:r>
              <a:rPr lang="fr-FR" sz="1000" dirty="0">
                <a:solidFill>
                  <a:srgbClr val="000000"/>
                </a:solidFill>
                <a:latin typeface="Verdana"/>
              </a:rPr>
              <a:t>            "</a:t>
            </a:r>
            <a:r>
              <a:rPr lang="fr-FR" sz="1000" dirty="0" err="1">
                <a:solidFill>
                  <a:srgbClr val="C00000"/>
                </a:solidFill>
                <a:latin typeface="Verdana"/>
              </a:rPr>
              <a:t>algorithm</a:t>
            </a:r>
            <a:r>
              <a:rPr lang="fr-FR" sz="1000" dirty="0">
                <a:solidFill>
                  <a:srgbClr val="000000"/>
                </a:solidFill>
                <a:latin typeface="Verdana"/>
              </a:rPr>
              <a:t>": "</a:t>
            </a:r>
            <a:r>
              <a:rPr lang="fr-FR" sz="1000" dirty="0">
                <a:solidFill>
                  <a:srgbClr val="0000C0"/>
                </a:solidFill>
                <a:latin typeface="Verdana"/>
              </a:rPr>
              <a:t>S256</a:t>
            </a:r>
            <a:r>
              <a:rPr lang="fr-FR" sz="1000" dirty="0">
                <a:solidFill>
                  <a:srgbClr val="000000"/>
                </a:solidFill>
                <a:latin typeface="Verdana"/>
              </a:rPr>
              <a:t>",</a:t>
            </a:r>
            <a:r>
              <a:rPr lang="fr-FR" sz="1000" dirty="0"/>
              <a:t/>
            </a:r>
            <a:br>
              <a:rPr lang="fr-FR" sz="1000" dirty="0"/>
            </a:br>
            <a:r>
              <a:rPr lang="fr-FR" sz="1000" dirty="0">
                <a:solidFill>
                  <a:srgbClr val="000000"/>
                </a:solidFill>
                <a:latin typeface="Verdana"/>
              </a:rPr>
              <a:t>            "</a:t>
            </a:r>
            <a:r>
              <a:rPr lang="fr-FR" sz="1000" dirty="0">
                <a:solidFill>
                  <a:srgbClr val="C00000"/>
                </a:solidFill>
                <a:latin typeface="Verdana"/>
              </a:rPr>
              <a:t>value</a:t>
            </a:r>
            <a:r>
              <a:rPr lang="fr-FR" sz="1000" dirty="0">
                <a:solidFill>
                  <a:srgbClr val="000000"/>
                </a:solidFill>
                <a:latin typeface="Verdana"/>
              </a:rPr>
              <a:t>": "</a:t>
            </a:r>
            <a:r>
              <a:rPr lang="fr-FR" sz="1000" dirty="0">
                <a:solidFill>
                  <a:srgbClr val="0000C0"/>
                </a:solidFill>
                <a:latin typeface="Verdana"/>
              </a:rPr>
              <a:t>6HDWDUY9HRGDRb4aW9Vz4G2Uun0Bv1_110VSeAYGdpQ</a:t>
            </a:r>
            <a:r>
              <a:rPr lang="fr-FR" sz="1000" dirty="0">
                <a:solidFill>
                  <a:srgbClr val="000000"/>
                </a:solidFill>
                <a:latin typeface="Verdana"/>
              </a:rPr>
              <a:t>"</a:t>
            </a:r>
            <a:r>
              <a:rPr lang="fr-FR" sz="1000" dirty="0"/>
              <a:t/>
            </a:r>
            <a:br>
              <a:rPr lang="fr-FR" sz="1000" dirty="0"/>
            </a:br>
            <a:r>
              <a:rPr lang="fr-FR" sz="1000" dirty="0">
                <a:solidFill>
                  <a:srgbClr val="000000"/>
                </a:solidFill>
                <a:latin typeface="Verdana"/>
              </a:rPr>
              <a:t>        }</a:t>
            </a:r>
            <a:r>
              <a:rPr lang="fr-FR" sz="1000" dirty="0"/>
              <a:t/>
            </a:r>
            <a:br>
              <a:rPr lang="fr-FR" sz="1000" dirty="0"/>
            </a:br>
            <a:r>
              <a:rPr lang="fr-FR" sz="1000" dirty="0">
                <a:solidFill>
                  <a:srgbClr val="000000"/>
                </a:solidFill>
                <a:latin typeface="Verdana"/>
              </a:rPr>
              <a:t>    }],</a:t>
            </a:r>
            <a:r>
              <a:rPr lang="fr-FR" sz="1000" dirty="0"/>
              <a:t/>
            </a:r>
            <a:br>
              <a:rPr lang="fr-FR" sz="1000" dirty="0"/>
            </a:br>
            <a:r>
              <a:rPr lang="fr-FR" sz="1000" dirty="0">
                <a:solidFill>
                  <a:srgbClr val="000000"/>
                </a:solidFill>
                <a:latin typeface="Verdana"/>
              </a:rPr>
              <a:t>    "</a:t>
            </a:r>
            <a:r>
              <a:rPr lang="fr-FR" sz="1000" dirty="0" err="1">
                <a:solidFill>
                  <a:srgbClr val="C00000"/>
                </a:solidFill>
                <a:latin typeface="Verdana"/>
              </a:rPr>
              <a:t>paymentRequest</a:t>
            </a:r>
            <a:r>
              <a:rPr lang="fr-FR" sz="1000" dirty="0">
                <a:solidFill>
                  <a:srgbClr val="000000"/>
                </a:solidFill>
                <a:latin typeface="Verdana"/>
              </a:rPr>
              <a:t>": {</a:t>
            </a:r>
            <a:r>
              <a:rPr lang="fr-FR" sz="1000" dirty="0"/>
              <a:t/>
            </a:r>
            <a:br>
              <a:rPr lang="fr-FR" sz="1000" dirty="0"/>
            </a:br>
            <a:r>
              <a:rPr lang="fr-FR" sz="1000" dirty="0">
                <a:solidFill>
                  <a:srgbClr val="000000"/>
                </a:solidFill>
                <a:latin typeface="Verdana"/>
              </a:rPr>
              <a:t>        "</a:t>
            </a:r>
            <a:r>
              <a:rPr lang="fr-FR" sz="1000" dirty="0" err="1">
                <a:solidFill>
                  <a:srgbClr val="C00000"/>
                </a:solidFill>
                <a:latin typeface="Verdana"/>
              </a:rPr>
              <a:t>payee</a:t>
            </a:r>
            <a:r>
              <a:rPr lang="fr-FR" sz="1000" dirty="0">
                <a:solidFill>
                  <a:srgbClr val="000000"/>
                </a:solidFill>
                <a:latin typeface="Verdana"/>
              </a:rPr>
              <a:t>": {</a:t>
            </a:r>
            <a:r>
              <a:rPr lang="fr-FR" sz="1000" dirty="0"/>
              <a:t/>
            </a:r>
            <a:br>
              <a:rPr lang="fr-FR" sz="1000" dirty="0"/>
            </a:br>
            <a:r>
              <a:rPr lang="fr-FR" sz="1000" dirty="0">
                <a:solidFill>
                  <a:srgbClr val="000000"/>
                </a:solidFill>
                <a:latin typeface="Verdana"/>
              </a:rPr>
              <a:t>            "</a:t>
            </a:r>
            <a:r>
              <a:rPr lang="fr-FR" sz="1000" dirty="0" err="1">
                <a:solidFill>
                  <a:srgbClr val="C00000"/>
                </a:solidFill>
                <a:latin typeface="Verdana"/>
              </a:rPr>
              <a:t>commonName</a:t>
            </a:r>
            <a:r>
              <a:rPr lang="fr-FR" sz="1000" dirty="0">
                <a:solidFill>
                  <a:srgbClr val="000000"/>
                </a:solidFill>
                <a:latin typeface="Verdana"/>
              </a:rPr>
              <a:t>": "</a:t>
            </a:r>
            <a:r>
              <a:rPr lang="fr-FR" sz="1000" dirty="0" err="1">
                <a:solidFill>
                  <a:srgbClr val="0000C0"/>
                </a:solidFill>
                <a:latin typeface="Verdana"/>
              </a:rPr>
              <a:t>Demo</a:t>
            </a:r>
            <a:r>
              <a:rPr lang="fr-FR" sz="1000" dirty="0">
                <a:solidFill>
                  <a:srgbClr val="0000C0"/>
                </a:solidFill>
                <a:latin typeface="Verdana"/>
              </a:rPr>
              <a:t> Merchant</a:t>
            </a:r>
            <a:r>
              <a:rPr lang="fr-FR" sz="1000" dirty="0">
                <a:solidFill>
                  <a:srgbClr val="000000"/>
                </a:solidFill>
                <a:latin typeface="Verdana"/>
              </a:rPr>
              <a:t>",</a:t>
            </a:r>
            <a:r>
              <a:rPr lang="fr-FR" sz="1000" dirty="0"/>
              <a:t/>
            </a:r>
            <a:br>
              <a:rPr lang="fr-FR" sz="1000" dirty="0"/>
            </a:br>
            <a:r>
              <a:rPr lang="fr-FR" sz="1000" dirty="0">
                <a:solidFill>
                  <a:srgbClr val="000000"/>
                </a:solidFill>
                <a:latin typeface="Verdana"/>
              </a:rPr>
              <a:t>            "</a:t>
            </a:r>
            <a:r>
              <a:rPr lang="fr-FR" sz="1000" dirty="0" err="1">
                <a:solidFill>
                  <a:srgbClr val="C00000"/>
                </a:solidFill>
                <a:latin typeface="Verdana"/>
              </a:rPr>
              <a:t>homePage</a:t>
            </a:r>
            <a:r>
              <a:rPr lang="fr-FR" sz="1000" dirty="0">
                <a:solidFill>
                  <a:srgbClr val="000000"/>
                </a:solidFill>
                <a:latin typeface="Verdana"/>
              </a:rPr>
              <a:t>": "</a:t>
            </a:r>
            <a:r>
              <a:rPr lang="fr-FR" sz="1000" dirty="0">
                <a:solidFill>
                  <a:srgbClr val="0000C0"/>
                </a:solidFill>
                <a:latin typeface="Verdana"/>
              </a:rPr>
              <a:t>https://demomerchant.com</a:t>
            </a:r>
            <a:r>
              <a:rPr lang="fr-FR" sz="1000" dirty="0">
                <a:solidFill>
                  <a:srgbClr val="000000"/>
                </a:solidFill>
                <a:latin typeface="Verdana"/>
              </a:rPr>
              <a:t>"</a:t>
            </a:r>
            <a:r>
              <a:rPr lang="fr-FR" sz="1000" dirty="0"/>
              <a:t/>
            </a:r>
            <a:br>
              <a:rPr lang="fr-FR" sz="1000" dirty="0"/>
            </a:br>
            <a:r>
              <a:rPr lang="fr-FR" sz="1000" dirty="0">
                <a:solidFill>
                  <a:srgbClr val="000000"/>
                </a:solidFill>
                <a:latin typeface="Verdana"/>
              </a:rPr>
              <a:t>        },</a:t>
            </a:r>
            <a:r>
              <a:rPr lang="fr-FR" sz="1000" dirty="0"/>
              <a:t/>
            </a:r>
            <a:br>
              <a:rPr lang="fr-FR" sz="1000" dirty="0"/>
            </a:br>
            <a:r>
              <a:rPr lang="fr-FR" sz="1000" dirty="0">
                <a:solidFill>
                  <a:srgbClr val="000000"/>
                </a:solidFill>
                <a:latin typeface="Verdana"/>
              </a:rPr>
              <a:t>        "</a:t>
            </a:r>
            <a:r>
              <a:rPr lang="fr-FR" sz="1000" dirty="0" err="1">
                <a:solidFill>
                  <a:srgbClr val="C00000"/>
                </a:solidFill>
                <a:latin typeface="Verdana"/>
              </a:rPr>
              <a:t>amount</a:t>
            </a:r>
            <a:r>
              <a:rPr lang="fr-FR" sz="1000" dirty="0">
                <a:solidFill>
                  <a:srgbClr val="000000"/>
                </a:solidFill>
                <a:latin typeface="Verdana"/>
              </a:rPr>
              <a:t>": "</a:t>
            </a:r>
            <a:r>
              <a:rPr lang="fr-FR" sz="1000" dirty="0">
                <a:solidFill>
                  <a:srgbClr val="0000C0"/>
                </a:solidFill>
                <a:latin typeface="Verdana"/>
              </a:rPr>
              <a:t>550.00</a:t>
            </a:r>
            <a:r>
              <a:rPr lang="fr-FR" sz="1000" dirty="0">
                <a:solidFill>
                  <a:srgbClr val="000000"/>
                </a:solidFill>
                <a:latin typeface="Verdana"/>
              </a:rPr>
              <a:t>",</a:t>
            </a:r>
            <a:r>
              <a:rPr lang="fr-FR" sz="1000" dirty="0"/>
              <a:t/>
            </a:r>
            <a:br>
              <a:rPr lang="fr-FR" sz="1000" dirty="0"/>
            </a:br>
            <a:r>
              <a:rPr lang="fr-FR" sz="1000" dirty="0">
                <a:solidFill>
                  <a:srgbClr val="000000"/>
                </a:solidFill>
                <a:latin typeface="Verdana"/>
              </a:rPr>
              <a:t>        "</a:t>
            </a:r>
            <a:r>
              <a:rPr lang="fr-FR" sz="1000" dirty="0" err="1">
                <a:solidFill>
                  <a:srgbClr val="C00000"/>
                </a:solidFill>
                <a:latin typeface="Verdana"/>
              </a:rPr>
              <a:t>currency</a:t>
            </a:r>
            <a:r>
              <a:rPr lang="fr-FR" sz="1000" dirty="0">
                <a:solidFill>
                  <a:srgbClr val="000000"/>
                </a:solidFill>
                <a:latin typeface="Verdana"/>
              </a:rPr>
              <a:t>": "</a:t>
            </a:r>
            <a:r>
              <a:rPr lang="fr-FR" sz="1000" dirty="0">
                <a:solidFill>
                  <a:srgbClr val="0000C0"/>
                </a:solidFill>
                <a:latin typeface="Verdana"/>
              </a:rPr>
              <a:t>EUR</a:t>
            </a:r>
            <a:r>
              <a:rPr lang="fr-FR" sz="1000" dirty="0">
                <a:solidFill>
                  <a:srgbClr val="000000"/>
                </a:solidFill>
                <a:latin typeface="Verdana"/>
              </a:rPr>
              <a:t>",</a:t>
            </a:r>
            <a:r>
              <a:rPr lang="fr-FR" sz="1000" dirty="0"/>
              <a:t/>
            </a:r>
            <a:br>
              <a:rPr lang="fr-FR" sz="1000" dirty="0"/>
            </a:br>
            <a:r>
              <a:rPr lang="fr-FR" sz="1000" dirty="0">
                <a:solidFill>
                  <a:srgbClr val="000000"/>
                </a:solidFill>
                <a:latin typeface="Verdana"/>
              </a:rPr>
              <a:t>        "</a:t>
            </a:r>
            <a:r>
              <a:rPr lang="fr-FR" sz="1000" dirty="0" err="1">
                <a:solidFill>
                  <a:srgbClr val="C00000"/>
                </a:solidFill>
                <a:latin typeface="Verdana"/>
              </a:rPr>
              <a:t>referenceId</a:t>
            </a:r>
            <a:r>
              <a:rPr lang="fr-FR" sz="1000" dirty="0">
                <a:solidFill>
                  <a:srgbClr val="000000"/>
                </a:solidFill>
                <a:latin typeface="Verdana"/>
              </a:rPr>
              <a:t>": "</a:t>
            </a:r>
            <a:r>
              <a:rPr lang="fr-FR" sz="1000" dirty="0">
                <a:solidFill>
                  <a:srgbClr val="0000C0"/>
                </a:solidFill>
                <a:latin typeface="Verdana"/>
              </a:rPr>
              <a:t>#1000020</a:t>
            </a:r>
            <a:r>
              <a:rPr lang="fr-FR" sz="1000" dirty="0">
                <a:solidFill>
                  <a:srgbClr val="000000"/>
                </a:solidFill>
                <a:latin typeface="Verdana"/>
              </a:rPr>
              <a:t>",</a:t>
            </a:r>
            <a:r>
              <a:rPr lang="fr-FR" sz="1000" dirty="0"/>
              <a:t/>
            </a:r>
            <a:br>
              <a:rPr lang="fr-FR" sz="1000" dirty="0"/>
            </a:br>
            <a:r>
              <a:rPr lang="fr-FR" sz="1000" dirty="0">
                <a:solidFill>
                  <a:srgbClr val="000000"/>
                </a:solidFill>
                <a:latin typeface="Verdana"/>
              </a:rPr>
              <a:t>        "</a:t>
            </a:r>
            <a:r>
              <a:rPr lang="fr-FR" sz="1000" dirty="0" err="1">
                <a:solidFill>
                  <a:srgbClr val="C00000"/>
                </a:solidFill>
                <a:latin typeface="Verdana"/>
              </a:rPr>
              <a:t>timeStamp</a:t>
            </a:r>
            <a:r>
              <a:rPr lang="fr-FR" sz="1000" dirty="0">
                <a:solidFill>
                  <a:srgbClr val="000000"/>
                </a:solidFill>
                <a:latin typeface="Verdana"/>
              </a:rPr>
              <a:t>": "</a:t>
            </a:r>
            <a:r>
              <a:rPr lang="fr-FR" sz="1000" dirty="0">
                <a:solidFill>
                  <a:srgbClr val="0000C0"/>
                </a:solidFill>
                <a:latin typeface="Verdana"/>
              </a:rPr>
              <a:t>2020-03-21T06:24:56Z</a:t>
            </a:r>
            <a:r>
              <a:rPr lang="fr-FR" sz="1000" dirty="0">
                <a:solidFill>
                  <a:srgbClr val="000000"/>
                </a:solidFill>
                <a:latin typeface="Verdana"/>
              </a:rPr>
              <a:t>",</a:t>
            </a:r>
            <a:r>
              <a:rPr lang="fr-FR" sz="1000" dirty="0"/>
              <a:t/>
            </a:r>
            <a:br>
              <a:rPr lang="fr-FR" sz="1000" dirty="0"/>
            </a:br>
            <a:r>
              <a:rPr lang="fr-FR" sz="1000" dirty="0">
                <a:solidFill>
                  <a:srgbClr val="000000"/>
                </a:solidFill>
                <a:latin typeface="Verdana"/>
              </a:rPr>
              <a:t>        "</a:t>
            </a:r>
            <a:r>
              <a:rPr lang="fr-FR" sz="1000" dirty="0">
                <a:solidFill>
                  <a:srgbClr val="C00000"/>
                </a:solidFill>
                <a:latin typeface="Verdana"/>
              </a:rPr>
              <a:t>expires</a:t>
            </a:r>
            <a:r>
              <a:rPr lang="fr-FR" sz="1000" dirty="0">
                <a:solidFill>
                  <a:srgbClr val="000000"/>
                </a:solidFill>
                <a:latin typeface="Verdana"/>
              </a:rPr>
              <a:t>": "</a:t>
            </a:r>
            <a:r>
              <a:rPr lang="fr-FR" sz="1000" dirty="0">
                <a:solidFill>
                  <a:srgbClr val="0000C0"/>
                </a:solidFill>
                <a:latin typeface="Verdana"/>
              </a:rPr>
              <a:t>2020-03-21T06:55:00Z</a:t>
            </a:r>
            <a:r>
              <a:rPr lang="fr-FR" sz="1000" dirty="0">
                <a:solidFill>
                  <a:srgbClr val="000000"/>
                </a:solidFill>
                <a:latin typeface="Verdana"/>
              </a:rPr>
              <a:t>",</a:t>
            </a:r>
            <a:r>
              <a:rPr lang="fr-FR" sz="1000" dirty="0"/>
              <a:t/>
            </a:r>
            <a:br>
              <a:rPr lang="fr-FR" sz="1000" dirty="0"/>
            </a:br>
            <a:r>
              <a:rPr lang="fr-FR" sz="1000" dirty="0">
                <a:solidFill>
                  <a:srgbClr val="000000"/>
                </a:solidFill>
                <a:latin typeface="Verdana"/>
              </a:rPr>
              <a:t>        "</a:t>
            </a:r>
            <a:r>
              <a:rPr lang="fr-FR" sz="1000" dirty="0">
                <a:solidFill>
                  <a:srgbClr val="C00000"/>
                </a:solidFill>
                <a:latin typeface="Verdana"/>
              </a:rPr>
              <a:t>software</a:t>
            </a:r>
            <a:r>
              <a:rPr lang="fr-FR" sz="1000" dirty="0">
                <a:solidFill>
                  <a:srgbClr val="000000"/>
                </a:solidFill>
                <a:latin typeface="Verdana"/>
              </a:rPr>
              <a:t>": {</a:t>
            </a:r>
            <a:r>
              <a:rPr lang="fr-FR" sz="1000" dirty="0"/>
              <a:t/>
            </a:r>
            <a:br>
              <a:rPr lang="fr-FR" sz="1000" dirty="0"/>
            </a:br>
            <a:r>
              <a:rPr lang="fr-FR" sz="1000" dirty="0">
                <a:solidFill>
                  <a:srgbClr val="000000"/>
                </a:solidFill>
                <a:latin typeface="Verdana"/>
              </a:rPr>
              <a:t>            "</a:t>
            </a:r>
            <a:r>
              <a:rPr lang="fr-FR" sz="1000" dirty="0" err="1">
                <a:solidFill>
                  <a:srgbClr val="C00000"/>
                </a:solidFill>
                <a:latin typeface="Verdana"/>
              </a:rPr>
              <a:t>name</a:t>
            </a:r>
            <a:r>
              <a:rPr lang="fr-FR" sz="1000" dirty="0">
                <a:solidFill>
                  <a:srgbClr val="000000"/>
                </a:solidFill>
                <a:latin typeface="Verdana"/>
              </a:rPr>
              <a:t>": "</a:t>
            </a:r>
            <a:r>
              <a:rPr lang="fr-FR" sz="1000" dirty="0">
                <a:solidFill>
                  <a:srgbClr val="0000C0"/>
                </a:solidFill>
                <a:latin typeface="Verdana"/>
              </a:rPr>
              <a:t>WebPKI.org - </a:t>
            </a:r>
            <a:r>
              <a:rPr lang="fr-FR" sz="1000" dirty="0" err="1">
                <a:solidFill>
                  <a:srgbClr val="0000C0"/>
                </a:solidFill>
                <a:latin typeface="Verdana"/>
              </a:rPr>
              <a:t>Payee</a:t>
            </a:r>
            <a:r>
              <a:rPr lang="fr-FR" sz="1000" dirty="0">
                <a:solidFill>
                  <a:srgbClr val="000000"/>
                </a:solidFill>
                <a:latin typeface="Verdana"/>
              </a:rPr>
              <a:t>",</a:t>
            </a:r>
            <a:r>
              <a:rPr lang="fr-FR" sz="1000" dirty="0"/>
              <a:t/>
            </a:r>
            <a:br>
              <a:rPr lang="fr-FR" sz="1000" dirty="0"/>
            </a:br>
            <a:r>
              <a:rPr lang="fr-FR" sz="1000" dirty="0">
                <a:solidFill>
                  <a:srgbClr val="000000"/>
                </a:solidFill>
                <a:latin typeface="Verdana"/>
              </a:rPr>
              <a:t>            "</a:t>
            </a:r>
            <a:r>
              <a:rPr lang="fr-FR" sz="1000" dirty="0">
                <a:solidFill>
                  <a:srgbClr val="C00000"/>
                </a:solidFill>
                <a:latin typeface="Verdana"/>
              </a:rPr>
              <a:t>version</a:t>
            </a:r>
            <a:r>
              <a:rPr lang="fr-FR" sz="1000" dirty="0">
                <a:solidFill>
                  <a:srgbClr val="000000"/>
                </a:solidFill>
                <a:latin typeface="Verdana"/>
              </a:rPr>
              <a:t>": "</a:t>
            </a:r>
            <a:r>
              <a:rPr lang="fr-FR" sz="1000" dirty="0">
                <a:solidFill>
                  <a:srgbClr val="0000C0"/>
                </a:solidFill>
                <a:latin typeface="Verdana"/>
              </a:rPr>
              <a:t>1.00</a:t>
            </a:r>
            <a:r>
              <a:rPr lang="fr-FR" sz="1000" dirty="0">
                <a:solidFill>
                  <a:srgbClr val="000000"/>
                </a:solidFill>
                <a:latin typeface="Verdana"/>
              </a:rPr>
              <a:t>"</a:t>
            </a:r>
            <a:r>
              <a:rPr lang="fr-FR" sz="1000" dirty="0"/>
              <a:t/>
            </a:r>
            <a:br>
              <a:rPr lang="fr-FR" sz="1000" dirty="0"/>
            </a:br>
            <a:r>
              <a:rPr lang="fr-FR" sz="1000" dirty="0">
                <a:solidFill>
                  <a:srgbClr val="000000"/>
                </a:solidFill>
                <a:latin typeface="Verdana"/>
              </a:rPr>
              <a:t>        }</a:t>
            </a:r>
            <a:r>
              <a:rPr lang="fr-FR" sz="1000" dirty="0"/>
              <a:t/>
            </a:r>
            <a:br>
              <a:rPr lang="fr-FR" sz="1000" dirty="0"/>
            </a:br>
            <a:r>
              <a:rPr lang="fr-FR" sz="1000" dirty="0">
                <a:solidFill>
                  <a:srgbClr val="000000"/>
                </a:solidFill>
                <a:latin typeface="Verdana"/>
              </a:rPr>
              <a:t>    }</a:t>
            </a:r>
            <a:r>
              <a:rPr lang="fr-FR" sz="1000" dirty="0"/>
              <a:t/>
            </a:r>
            <a:br>
              <a:rPr lang="fr-FR" sz="1000" dirty="0"/>
            </a:br>
            <a:r>
              <a:rPr lang="fr-FR" sz="1000" dirty="0">
                <a:solidFill>
                  <a:srgbClr val="000000"/>
                </a:solidFill>
                <a:latin typeface="Verdana"/>
              </a:rPr>
              <a:t>}</a:t>
            </a:r>
            <a:endParaRPr lang="en-US" sz="1000" dirty="0">
              <a:latin typeface="Verdana" panose="020B0604030504040204" pitchFamily="34" charset="0"/>
              <a:ea typeface="Verdana" panose="020B0604030504040204" pitchFamily="34" charset="0"/>
              <a:cs typeface="Verdana" panose="020B0604030504040204" pitchFamily="34" charset="0"/>
            </a:endParaRPr>
          </a:p>
        </p:txBody>
      </p:sp>
      <p:sp>
        <p:nvSpPr>
          <p:cNvPr id="8" name="TextBox 7"/>
          <p:cNvSpPr txBox="1"/>
          <p:nvPr/>
        </p:nvSpPr>
        <p:spPr>
          <a:xfrm>
            <a:off x="1606952" y="210126"/>
            <a:ext cx="6925488" cy="338554"/>
          </a:xfrm>
          <a:prstGeom prst="rect">
            <a:avLst/>
          </a:prstGeom>
          <a:noFill/>
        </p:spPr>
        <p:txBody>
          <a:bodyPr wrap="square" rtlCol="0">
            <a:spAutoFit/>
          </a:bodyPr>
          <a:lstStyle/>
          <a:p>
            <a:pPr algn="ctr"/>
            <a:r>
              <a:rPr lang="en-US" sz="1600" b="1" dirty="0" smtClean="0">
                <a:latin typeface="Arial" panose="020B0604020202020204" pitchFamily="34" charset="0"/>
                <a:cs typeface="Arial" panose="020B0604020202020204" pitchFamily="34" charset="0"/>
                <a:sym typeface="Wingdings"/>
              </a:rPr>
              <a:t>②</a:t>
            </a:r>
            <a:r>
              <a:rPr lang="en-US" sz="1600" dirty="0" smtClean="0">
                <a:latin typeface="Arial" panose="020B0604020202020204" pitchFamily="34" charset="0"/>
                <a:cs typeface="Arial" panose="020B0604020202020204" pitchFamily="34" charset="0"/>
                <a:sym typeface="Wingdings"/>
              </a:rPr>
              <a:t> Merchant Invokes the Wallet with a </a:t>
            </a:r>
            <a:r>
              <a:rPr lang="en-US" sz="1600" dirty="0" err="1" smtClean="0">
                <a:solidFill>
                  <a:schemeClr val="accent5">
                    <a:lumMod val="75000"/>
                  </a:schemeClr>
                </a:solidFill>
                <a:latin typeface="Arial" panose="020B0604020202020204" pitchFamily="34" charset="0"/>
                <a:cs typeface="Arial" panose="020B0604020202020204" pitchFamily="34" charset="0"/>
              </a:rPr>
              <a:t>PaymentClientRequest</a:t>
            </a:r>
            <a:r>
              <a:rPr lang="en-US" sz="1600" dirty="0" smtClean="0">
                <a:latin typeface="Arial" panose="020B0604020202020204" pitchFamily="34" charset="0"/>
                <a:cs typeface="Arial" panose="020B0604020202020204" pitchFamily="34" charset="0"/>
              </a:rPr>
              <a:t> Message</a:t>
            </a:r>
            <a:endParaRPr lang="en-US" sz="1600" dirty="0">
              <a:latin typeface="Arial" panose="020B0604020202020204" pitchFamily="34" charset="0"/>
              <a:cs typeface="Arial" panose="020B0604020202020204" pitchFamily="34" charset="0"/>
            </a:endParaRPr>
          </a:p>
        </p:txBody>
      </p:sp>
      <p:sp>
        <p:nvSpPr>
          <p:cNvPr id="9" name="TextBox 8"/>
          <p:cNvSpPr txBox="1"/>
          <p:nvPr/>
        </p:nvSpPr>
        <p:spPr>
          <a:xfrm>
            <a:off x="755577" y="5805264"/>
            <a:ext cx="7560839" cy="761475"/>
          </a:xfrm>
          <a:prstGeom prst="roundRect">
            <a:avLst/>
          </a:prstGeom>
          <a:solidFill>
            <a:schemeClr val="bg1">
              <a:lumMod val="95000"/>
            </a:schemeClr>
          </a:solidFill>
          <a:ln>
            <a:solidFill>
              <a:schemeClr val="tx1"/>
            </a:solidFill>
            <a:prstDash val="solid"/>
          </a:ln>
        </p:spPr>
        <p:txBody>
          <a:bodyPr wrap="square" lIns="36000" tIns="36000" rIns="36000" bIns="36000" rtlCol="0" anchor="ctr" anchorCtr="1">
            <a:spAutoFit/>
          </a:bodyPr>
          <a:lstStyle/>
          <a:p>
            <a:r>
              <a:rPr lang="en-US" sz="1000" dirty="0" smtClean="0">
                <a:latin typeface="Arial" panose="020B0604020202020204" pitchFamily="34" charset="0"/>
                <a:cs typeface="Arial" panose="020B0604020202020204" pitchFamily="34" charset="0"/>
              </a:rPr>
              <a:t>The Merchant (Payee) invokes the Wallet (after a user action) with a list of supported payment methods.  Those who are matching the user’s virtual cards will be shown in the Wallet UI to select from.  The </a:t>
            </a:r>
            <a:r>
              <a:rPr lang="en-US" sz="1000" b="1" dirty="0" err="1" smtClean="0">
                <a:latin typeface="Courier New" panose="02070309020205020404" pitchFamily="49" charset="0"/>
                <a:cs typeface="Courier New" panose="02070309020205020404" pitchFamily="49" charset="0"/>
              </a:rPr>
              <a:t>keyHash</a:t>
            </a:r>
            <a:r>
              <a:rPr lang="en-US" sz="1000" smtClean="0">
                <a:latin typeface="Arial" panose="020B0604020202020204" pitchFamily="34" charset="0"/>
                <a:cs typeface="Arial" panose="020B0604020202020204" pitchFamily="34" charset="0"/>
              </a:rPr>
              <a:t> objects hold JWK </a:t>
            </a:r>
            <a:r>
              <a:rPr lang="en-US" sz="1000" dirty="0" smtClean="0">
                <a:latin typeface="Arial" panose="020B0604020202020204" pitchFamily="34" charset="0"/>
                <a:cs typeface="Arial" panose="020B0604020202020204" pitchFamily="34" charset="0"/>
              </a:rPr>
              <a:t>“thumbprints” of the </a:t>
            </a:r>
            <a:r>
              <a:rPr lang="en-US" sz="1000" smtClean="0">
                <a:latin typeface="Arial" panose="020B0604020202020204" pitchFamily="34" charset="0"/>
                <a:cs typeface="Arial" panose="020B0604020202020204" pitchFamily="34" charset="0"/>
              </a:rPr>
              <a:t>public keys </a:t>
            </a:r>
            <a:r>
              <a:rPr lang="en-US" sz="1000" dirty="0" smtClean="0">
                <a:latin typeface="Arial" panose="020B0604020202020204" pitchFamily="34" charset="0"/>
                <a:cs typeface="Arial" panose="020B0604020202020204" pitchFamily="34" charset="0"/>
              </a:rPr>
              <a:t>associated with the Merchant’s authorization signature for a particular payment method / network. The </a:t>
            </a:r>
            <a:r>
              <a:rPr lang="en-US" sz="1000" b="1" dirty="0" err="1">
                <a:latin typeface="Courier New" panose="02070309020205020404" pitchFamily="49" charset="0"/>
                <a:cs typeface="Courier New" panose="02070309020205020404" pitchFamily="49" charset="0"/>
              </a:rPr>
              <a:t>paymentRequest</a:t>
            </a:r>
            <a:r>
              <a:rPr lang="en-US" sz="1000" dirty="0" smtClean="0">
                <a:latin typeface="Arial" panose="020B0604020202020204" pitchFamily="34" charset="0"/>
                <a:cs typeface="Arial" panose="020B0604020202020204" pitchFamily="34" charset="0"/>
              </a:rPr>
              <a:t> object contains the actual request data to be reflected in the wallet UI.</a:t>
            </a:r>
            <a:endParaRPr lang="en-US" sz="1000" dirty="0">
              <a:latin typeface="Arial" panose="020B0604020202020204" pitchFamily="34" charset="0"/>
              <a:cs typeface="Arial" panose="020B0604020202020204" pitchFamily="34" charset="0"/>
            </a:endParaRPr>
          </a:p>
        </p:txBody>
      </p:sp>
      <p:cxnSp>
        <p:nvCxnSpPr>
          <p:cNvPr id="11" name="Straight Arrow Connector 10"/>
          <p:cNvCxnSpPr/>
          <p:nvPr/>
        </p:nvCxnSpPr>
        <p:spPr>
          <a:xfrm rot="10800000" flipV="1">
            <a:off x="5818458" y="1102954"/>
            <a:ext cx="769766" cy="250945"/>
          </a:xfrm>
          <a:prstGeom prst="bentConnector3">
            <a:avLst>
              <a:gd name="adj1" fmla="val 50000"/>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4572000" y="908720"/>
            <a:ext cx="3652777"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Payment method URLs to be matched against the virtual cards</a:t>
            </a:r>
            <a:endParaRPr lang="en-US" sz="1000" b="1"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811330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3374086" y="675444"/>
            <a:ext cx="2511077" cy="4680520"/>
          </a:xfrm>
          <a:prstGeom prst="roundRect">
            <a:avLst>
              <a:gd name="adj" fmla="val 5335"/>
            </a:avLst>
          </a:prstGeom>
          <a:solidFill>
            <a:schemeClr val="bg2"/>
          </a:solidFill>
          <a:ln w="12700"/>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482886" y="1079695"/>
            <a:ext cx="2314375" cy="4114999"/>
          </a:xfrm>
          <a:prstGeom prst="rect">
            <a:avLst/>
          </a:prstGeom>
          <a:ln>
            <a:solidFill>
              <a:schemeClr val="bg1">
                <a:lumMod val="50000"/>
              </a:schemeClr>
            </a:solidFill>
          </a:ln>
        </p:spPr>
      </p:pic>
      <p:sp>
        <p:nvSpPr>
          <p:cNvPr id="8" name="TextBox 7"/>
          <p:cNvSpPr txBox="1"/>
          <p:nvPr/>
        </p:nvSpPr>
        <p:spPr>
          <a:xfrm>
            <a:off x="1763688" y="210126"/>
            <a:ext cx="5570206" cy="338554"/>
          </a:xfrm>
          <a:prstGeom prst="rect">
            <a:avLst/>
          </a:prstGeom>
          <a:noFill/>
        </p:spPr>
        <p:txBody>
          <a:bodyPr wrap="square" rtlCol="0">
            <a:spAutoFit/>
          </a:bodyPr>
          <a:lstStyle/>
          <a:p>
            <a:pPr algn="ctr"/>
            <a:r>
              <a:rPr lang="en-US" sz="1600" b="1" dirty="0" smtClean="0">
                <a:latin typeface="Arial" panose="020B0604020202020204" pitchFamily="34" charset="0"/>
                <a:cs typeface="Arial" panose="020B0604020202020204" pitchFamily="34" charset="0"/>
                <a:sym typeface="Wingdings"/>
              </a:rPr>
              <a:t>②</a:t>
            </a:r>
            <a:r>
              <a:rPr lang="en-US" sz="1600" dirty="0" smtClean="0">
                <a:latin typeface="Arial" panose="020B0604020202020204" pitchFamily="34" charset="0"/>
                <a:cs typeface="Arial" panose="020B0604020202020204" pitchFamily="34" charset="0"/>
                <a:sym typeface="Wingdings"/>
              </a:rPr>
              <a:t> Wallet Receives the </a:t>
            </a:r>
            <a:r>
              <a:rPr lang="en-US" sz="1600" dirty="0" err="1" smtClean="0">
                <a:solidFill>
                  <a:schemeClr val="accent5">
                    <a:lumMod val="75000"/>
                  </a:schemeClr>
                </a:solidFill>
                <a:latin typeface="Arial" panose="020B0604020202020204" pitchFamily="34" charset="0"/>
                <a:cs typeface="Arial" panose="020B0604020202020204" pitchFamily="34" charset="0"/>
              </a:rPr>
              <a:t>PaymentClientRequest</a:t>
            </a:r>
            <a:endParaRPr lang="en-US" sz="1600" dirty="0">
              <a:latin typeface="Arial" panose="020B0604020202020204" pitchFamily="34" charset="0"/>
              <a:cs typeface="Arial" panose="020B0604020202020204" pitchFamily="34" charset="0"/>
            </a:endParaRPr>
          </a:p>
        </p:txBody>
      </p:sp>
      <p:sp>
        <p:nvSpPr>
          <p:cNvPr id="16" name="TextBox 15"/>
          <p:cNvSpPr txBox="1"/>
          <p:nvPr/>
        </p:nvSpPr>
        <p:spPr>
          <a:xfrm>
            <a:off x="467544" y="6006136"/>
            <a:ext cx="8136904" cy="591216"/>
          </a:xfrm>
          <a:prstGeom prst="roundRect">
            <a:avLst/>
          </a:prstGeom>
          <a:solidFill>
            <a:schemeClr val="bg1">
              <a:lumMod val="95000"/>
            </a:schemeClr>
          </a:solidFill>
          <a:ln>
            <a:solidFill>
              <a:schemeClr val="tx1"/>
            </a:solidFill>
            <a:prstDash val="solid"/>
          </a:ln>
        </p:spPr>
        <p:txBody>
          <a:bodyPr wrap="squar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When </a:t>
            </a:r>
            <a:r>
              <a:rPr lang="en-US" sz="1000" b="1" dirty="0" err="1" smtClean="0">
                <a:solidFill>
                  <a:schemeClr val="accent5">
                    <a:lumMod val="75000"/>
                  </a:schemeClr>
                </a:solidFill>
                <a:latin typeface="Arial" panose="020B0604020202020204" pitchFamily="34" charset="0"/>
                <a:cs typeface="Arial" panose="020B0604020202020204" pitchFamily="34" charset="0"/>
              </a:rPr>
              <a:t>P</a:t>
            </a:r>
            <a:r>
              <a:rPr lang="en-US" sz="1000" b="1" dirty="0" err="1">
                <a:solidFill>
                  <a:schemeClr val="accent5">
                    <a:lumMod val="75000"/>
                  </a:schemeClr>
                </a:solidFill>
                <a:latin typeface="Arial" panose="020B0604020202020204" pitchFamily="34" charset="0"/>
                <a:cs typeface="Arial" panose="020B0604020202020204" pitchFamily="34" charset="0"/>
              </a:rPr>
              <a:t>aymentClientRequest</a:t>
            </a:r>
            <a:r>
              <a:rPr lang="en-US" sz="1000" dirty="0" smtClean="0">
                <a:solidFill>
                  <a:schemeClr val="accent5">
                    <a:lumMod val="75000"/>
                  </a:schemeClr>
                </a:solidFill>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has been received by the client, the Wallet user interface is launched. The authorization method may consist of a PIN but could also be a biometric option such as touching a fingerprint reader.  The authorization is only used to unlock the Signature </a:t>
            </a:r>
            <a:r>
              <a:rPr lang="en-US" sz="1000" dirty="0">
                <a:latin typeface="Arial" panose="020B0604020202020204" pitchFamily="34" charset="0"/>
                <a:cs typeface="Arial" panose="020B0604020202020204" pitchFamily="34" charset="0"/>
              </a:rPr>
              <a:t>K</a:t>
            </a:r>
            <a:r>
              <a:rPr lang="en-US" sz="1000" dirty="0" smtClean="0">
                <a:latin typeface="Arial" panose="020B0604020202020204" pitchFamily="34" charset="0"/>
                <a:cs typeface="Arial" panose="020B0604020202020204" pitchFamily="34" charset="0"/>
              </a:rPr>
              <a:t>ey as described in next slide.  Note that the Saturn authorization concept not </a:t>
            </a:r>
            <a:r>
              <a:rPr lang="en-US" sz="1000" dirty="0">
                <a:latin typeface="Arial" panose="020B0604020202020204" pitchFamily="34" charset="0"/>
                <a:cs typeface="Arial" panose="020B0604020202020204" pitchFamily="34" charset="0"/>
              </a:rPr>
              <a:t>only </a:t>
            </a:r>
            <a:r>
              <a:rPr lang="en-US" sz="1000" dirty="0" smtClean="0">
                <a:latin typeface="Arial" panose="020B0604020202020204" pitchFamily="34" charset="0"/>
                <a:cs typeface="Arial" panose="020B0604020202020204" pitchFamily="34" charset="0"/>
              </a:rPr>
              <a:t>emulates payment </a:t>
            </a:r>
            <a:r>
              <a:rPr lang="en-US" sz="1000" dirty="0">
                <a:latin typeface="Arial" panose="020B0604020202020204" pitchFamily="34" charset="0"/>
                <a:cs typeface="Arial" panose="020B0604020202020204" pitchFamily="34" charset="0"/>
              </a:rPr>
              <a:t>cards</a:t>
            </a:r>
            <a:r>
              <a:rPr lang="en-US" sz="1000" dirty="0" smtClean="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but payment terminals as well</a:t>
            </a:r>
            <a:r>
              <a:rPr lang="en-US" sz="1000" dirty="0" smtClean="0">
                <a:latin typeface="Arial" panose="020B0604020202020204" pitchFamily="34" charset="0"/>
                <a:cs typeface="Arial" panose="020B0604020202020204" pitchFamily="34" charset="0"/>
              </a:rPr>
              <a:t>.</a:t>
            </a:r>
            <a:endParaRPr lang="en-US" sz="1000" i="1" dirty="0">
              <a:latin typeface="Arial" panose="020B0604020202020204" pitchFamily="34" charset="0"/>
              <a:cs typeface="Arial" panose="020B0604020202020204" pitchFamily="34" charset="0"/>
            </a:endParaRPr>
          </a:p>
        </p:txBody>
      </p:sp>
      <p:sp>
        <p:nvSpPr>
          <p:cNvPr id="6" name="Rounded Rectangle 5"/>
          <p:cNvSpPr/>
          <p:nvPr/>
        </p:nvSpPr>
        <p:spPr>
          <a:xfrm>
            <a:off x="4374885" y="832003"/>
            <a:ext cx="491321" cy="69859"/>
          </a:xfrm>
          <a:prstGeom prst="roundRect">
            <a:avLst/>
          </a:prstGeom>
          <a:pattFill prst="pct25">
            <a:fgClr>
              <a:schemeClr val="bg1">
                <a:lumMod val="65000"/>
              </a:schemeClr>
            </a:fgClr>
            <a:bgClr>
              <a:schemeClr val="bg1">
                <a:lumMod val="95000"/>
              </a:schemeClr>
            </a:bgClr>
          </a:patt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3783562" y="818332"/>
            <a:ext cx="79200" cy="79200"/>
          </a:xfrm>
          <a:prstGeom prst="ellipse">
            <a:avLst/>
          </a:prstGeom>
          <a:gradFill flip="none" rotWithShape="1">
            <a:gsLst>
              <a:gs pos="100000">
                <a:schemeClr val="tx2">
                  <a:lumMod val="60000"/>
                  <a:lumOff val="40000"/>
                </a:schemeClr>
              </a:gs>
              <a:gs pos="1875">
                <a:schemeClr val="tx2">
                  <a:lumMod val="60000"/>
                  <a:lumOff val="40000"/>
                </a:schemeClr>
              </a:gs>
              <a:gs pos="50000">
                <a:schemeClr val="accent1">
                  <a:lumMod val="40000"/>
                  <a:lumOff val="60000"/>
                </a:schemeClr>
              </a:gs>
            </a:gsLst>
            <a:path path="circle">
              <a:fillToRect l="50000" t="50000" r="50000" b="50000"/>
            </a:path>
            <a:tileRect/>
          </a:gra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p:cNvCxnSpPr/>
          <p:nvPr/>
        </p:nvCxnSpPr>
        <p:spPr>
          <a:xfrm flipH="1">
            <a:off x="5901455" y="4704269"/>
            <a:ext cx="547666" cy="0"/>
          </a:xfrm>
          <a:prstGeom prst="straightConnector1">
            <a:avLst/>
          </a:prstGeom>
          <a:ln w="12700">
            <a:solidFill>
              <a:schemeClr val="accent6">
                <a:lumMod val="75000"/>
              </a:schemeClr>
            </a:solidFill>
            <a:tailEnd type="triangle" w="sm" len="sm"/>
          </a:ln>
        </p:spPr>
        <p:style>
          <a:lnRef idx="1">
            <a:schemeClr val="accent1"/>
          </a:lnRef>
          <a:fillRef idx="0">
            <a:schemeClr val="accent1"/>
          </a:fillRef>
          <a:effectRef idx="0">
            <a:schemeClr val="accent1"/>
          </a:effectRef>
          <a:fontRef idx="minor">
            <a:schemeClr val="tx1"/>
          </a:fontRef>
        </p:style>
      </p:cxnSp>
      <p:pic>
        <p:nvPicPr>
          <p:cNvPr id="11" name="Picture 8" descr="key"/>
          <p:cNvPicPr>
            <a:picLocks noChangeAspect="1" noChangeArrowheads="1"/>
          </p:cNvPicPr>
          <p:nvPr/>
        </p:nvPicPr>
        <p:blipFill>
          <a:blip r:embed="rId3">
            <a:extLst>
              <a:ext uri="{BEBA8EAE-BF5A-486C-A8C5-ECC9F3942E4B}">
                <a14:imgProps xmlns:a14="http://schemas.microsoft.com/office/drawing/2010/main">
                  <a14:imgLayer r:embed="rId4">
                    <a14:imgEffect>
                      <a14:saturation sat="182000"/>
                    </a14:imgEffect>
                  </a14:imgLayer>
                </a14:imgProps>
              </a:ext>
              <a:ext uri="{28A0092B-C50C-407E-A947-70E740481C1C}">
                <a14:useLocalDpi xmlns:a14="http://schemas.microsoft.com/office/drawing/2010/main" val="0"/>
              </a:ext>
            </a:extLst>
          </a:blip>
          <a:srcRect/>
          <a:stretch>
            <a:fillRect/>
          </a:stretch>
        </p:blipFill>
        <p:spPr bwMode="auto">
          <a:xfrm rot="20680384">
            <a:off x="6696505" y="4378688"/>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8" descr="key"/>
          <p:cNvPicPr>
            <a:picLocks noChangeAspect="1" noChangeArrowheads="1"/>
          </p:cNvPicPr>
          <p:nvPr/>
        </p:nvPicPr>
        <p:blipFill>
          <a:blip r:embed="rId3">
            <a:extLst>
              <a:ext uri="{BEBA8EAE-BF5A-486C-A8C5-ECC9F3942E4B}">
                <a14:imgProps xmlns:a14="http://schemas.microsoft.com/office/drawing/2010/main">
                  <a14:imgLayer r:embed="rId4">
                    <a14:imgEffect>
                      <a14:saturation sat="182000"/>
                    </a14:imgEffect>
                  </a14:imgLayer>
                </a14:imgProps>
              </a:ext>
              <a:ext uri="{28A0092B-C50C-407E-A947-70E740481C1C}">
                <a14:useLocalDpi xmlns:a14="http://schemas.microsoft.com/office/drawing/2010/main" val="0"/>
              </a:ext>
            </a:extLst>
          </a:blip>
          <a:srcRect/>
          <a:stretch>
            <a:fillRect/>
          </a:stretch>
        </p:blipFill>
        <p:spPr bwMode="auto">
          <a:xfrm rot="20680384">
            <a:off x="6543112" y="4554283"/>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8" descr="key"/>
          <p:cNvPicPr>
            <a:picLocks noChangeAspect="1" noChangeArrowheads="1"/>
          </p:cNvPicPr>
          <p:nvPr/>
        </p:nvPicPr>
        <p:blipFill>
          <a:blip r:embed="rId3">
            <a:extLst>
              <a:ext uri="{BEBA8EAE-BF5A-486C-A8C5-ECC9F3942E4B}">
                <a14:imgProps xmlns:a14="http://schemas.microsoft.com/office/drawing/2010/main">
                  <a14:imgLayer r:embed="rId4">
                    <a14:imgEffect>
                      <a14:saturation sat="182000"/>
                    </a14:imgEffect>
                  </a14:imgLayer>
                </a14:imgProps>
              </a:ext>
              <a:ext uri="{28A0092B-C50C-407E-A947-70E740481C1C}">
                <a14:useLocalDpi xmlns:a14="http://schemas.microsoft.com/office/drawing/2010/main" val="0"/>
              </a:ext>
            </a:extLst>
          </a:blip>
          <a:srcRect/>
          <a:stretch>
            <a:fillRect/>
          </a:stretch>
        </p:blipFill>
        <p:spPr bwMode="auto">
          <a:xfrm rot="20680384">
            <a:off x="6399095" y="4745517"/>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Box 13"/>
          <p:cNvSpPr txBox="1"/>
          <p:nvPr/>
        </p:nvSpPr>
        <p:spPr>
          <a:xfrm>
            <a:off x="6010838" y="5035800"/>
            <a:ext cx="1798890" cy="307777"/>
          </a:xfrm>
          <a:prstGeom prst="rect">
            <a:avLst/>
          </a:prstGeom>
          <a:noFill/>
        </p:spPr>
        <p:txBody>
          <a:bodyPr wrap="none" rtlCol="0">
            <a:spAutoFit/>
          </a:bodyPr>
          <a:lstStyle/>
          <a:p>
            <a:pPr algn="ctr"/>
            <a:r>
              <a:rPr lang="en-US" sz="1400" dirty="0" smtClean="0">
                <a:latin typeface="Arial" panose="020B0604020202020204" pitchFamily="34" charset="0"/>
                <a:cs typeface="Arial" panose="020B0604020202020204" pitchFamily="34" charset="0"/>
              </a:rPr>
              <a:t>TEE Protected Keys</a:t>
            </a:r>
            <a:endParaRPr lang="en-US" sz="1400" dirty="0">
              <a:latin typeface="Arial" panose="020B0604020202020204" pitchFamily="34" charset="0"/>
              <a:cs typeface="Arial" panose="020B0604020202020204" pitchFamily="34" charset="0"/>
            </a:endParaRPr>
          </a:p>
        </p:txBody>
      </p:sp>
      <p:cxnSp>
        <p:nvCxnSpPr>
          <p:cNvPr id="15" name="Straight Arrow Connector 14"/>
          <p:cNvCxnSpPr/>
          <p:nvPr/>
        </p:nvCxnSpPr>
        <p:spPr>
          <a:xfrm flipH="1" flipV="1">
            <a:off x="5179759" y="2244876"/>
            <a:ext cx="836551" cy="5453"/>
          </a:xfrm>
          <a:prstGeom prst="straightConnector1">
            <a:avLst/>
          </a:prstGeom>
          <a:ln w="12700">
            <a:solidFill>
              <a:schemeClr val="accent6">
                <a:lumMod val="75000"/>
              </a:schemeClr>
            </a:solidFill>
            <a:tailEnd type="triangle" w="sm" len="sm"/>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5996028" y="1969676"/>
            <a:ext cx="1744324" cy="523220"/>
          </a:xfrm>
          <a:prstGeom prst="rect">
            <a:avLst/>
          </a:prstGeom>
          <a:noFill/>
        </p:spPr>
        <p:txBody>
          <a:bodyPr wrap="none" rtlCol="0">
            <a:spAutoFit/>
          </a:bodyPr>
          <a:lstStyle/>
          <a:p>
            <a:r>
              <a:rPr lang="en-US" sz="1400" dirty="0" smtClean="0">
                <a:latin typeface="Arial" panose="020B0604020202020204" pitchFamily="34" charset="0"/>
                <a:cs typeface="Arial" panose="020B0604020202020204" pitchFamily="34" charset="0"/>
              </a:rPr>
              <a:t>Virtual Card Logo &amp;</a:t>
            </a:r>
          </a:p>
          <a:p>
            <a:r>
              <a:rPr lang="en-US" sz="1400" dirty="0" smtClean="0">
                <a:latin typeface="Arial" panose="020B0604020202020204" pitchFamily="34" charset="0"/>
                <a:cs typeface="Arial" panose="020B0604020202020204" pitchFamily="34" charset="0"/>
              </a:rPr>
              <a:t>Account Selector</a:t>
            </a:r>
            <a:endParaRPr lang="en-US" sz="1400" dirty="0">
              <a:latin typeface="Arial" panose="020B0604020202020204" pitchFamily="34" charset="0"/>
              <a:cs typeface="Arial" panose="020B0604020202020204" pitchFamily="34" charset="0"/>
            </a:endParaRPr>
          </a:p>
        </p:txBody>
      </p:sp>
      <p:cxnSp>
        <p:nvCxnSpPr>
          <p:cNvPr id="18" name="Straight Arrow Connector 17"/>
          <p:cNvCxnSpPr/>
          <p:nvPr/>
        </p:nvCxnSpPr>
        <p:spPr>
          <a:xfrm flipH="1" flipV="1">
            <a:off x="5179759" y="2788596"/>
            <a:ext cx="836551" cy="2040"/>
          </a:xfrm>
          <a:prstGeom prst="straightConnector1">
            <a:avLst/>
          </a:prstGeom>
          <a:ln w="12700">
            <a:solidFill>
              <a:schemeClr val="accent6">
                <a:lumMod val="75000"/>
              </a:schemeClr>
            </a:solidFill>
            <a:tailEnd type="triangle" w="sm" len="sm"/>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6010838" y="2529026"/>
            <a:ext cx="1827744" cy="523220"/>
          </a:xfrm>
          <a:prstGeom prst="rect">
            <a:avLst/>
          </a:prstGeom>
          <a:noFill/>
        </p:spPr>
        <p:txBody>
          <a:bodyPr wrap="none" rtlCol="0">
            <a:spAutoFit/>
          </a:bodyPr>
          <a:lstStyle/>
          <a:p>
            <a:r>
              <a:rPr lang="en-US" sz="1400" i="1" dirty="0" smtClean="0">
                <a:latin typeface="Arial" panose="020B0604020202020204" pitchFamily="34" charset="0"/>
                <a:cs typeface="Arial" panose="020B0604020202020204" pitchFamily="34" charset="0"/>
              </a:rPr>
              <a:t>Optional</a:t>
            </a:r>
            <a:r>
              <a:rPr lang="en-US" sz="1400" dirty="0" smtClean="0">
                <a:latin typeface="Arial" panose="020B0604020202020204" pitchFamily="34" charset="0"/>
                <a:cs typeface="Arial" panose="020B0604020202020204" pitchFamily="34" charset="0"/>
              </a:rPr>
              <a:t>: Real-Time</a:t>
            </a:r>
            <a:br>
              <a:rPr lang="en-US" sz="1400" dirty="0" smtClean="0">
                <a:latin typeface="Arial" panose="020B0604020202020204" pitchFamily="34" charset="0"/>
                <a:cs typeface="Arial" panose="020B0604020202020204" pitchFamily="34" charset="0"/>
              </a:rPr>
            </a:br>
            <a:r>
              <a:rPr lang="en-US" sz="1400" dirty="0" smtClean="0">
                <a:latin typeface="Arial" panose="020B0604020202020204" pitchFamily="34" charset="0"/>
                <a:cs typeface="Arial" panose="020B0604020202020204" pitchFamily="34" charset="0"/>
              </a:rPr>
              <a:t>Account Balance</a:t>
            </a:r>
            <a:endParaRPr lang="en-US" sz="1400" dirty="0">
              <a:latin typeface="Arial" panose="020B0604020202020204" pitchFamily="34" charset="0"/>
              <a:cs typeface="Arial" panose="020B0604020202020204" pitchFamily="34" charset="0"/>
            </a:endParaRPr>
          </a:p>
        </p:txBody>
      </p:sp>
      <p:cxnSp>
        <p:nvCxnSpPr>
          <p:cNvPr id="20" name="Straight Arrow Connector 19"/>
          <p:cNvCxnSpPr/>
          <p:nvPr/>
        </p:nvCxnSpPr>
        <p:spPr>
          <a:xfrm flipH="1" flipV="1">
            <a:off x="5462318" y="1540875"/>
            <a:ext cx="553992" cy="4229"/>
          </a:xfrm>
          <a:prstGeom prst="straightConnector1">
            <a:avLst/>
          </a:prstGeom>
          <a:ln w="12700">
            <a:solidFill>
              <a:schemeClr val="accent6">
                <a:lumMod val="75000"/>
              </a:schemeClr>
            </a:solidFill>
            <a:tailEnd type="triangle" w="sm" len="sm"/>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6010838" y="1173150"/>
            <a:ext cx="1543436" cy="738664"/>
          </a:xfrm>
          <a:prstGeom prst="rect">
            <a:avLst/>
          </a:prstGeom>
          <a:noFill/>
        </p:spPr>
        <p:txBody>
          <a:bodyPr wrap="none" rtlCol="0">
            <a:spAutoFit/>
          </a:bodyPr>
          <a:lstStyle/>
          <a:p>
            <a:r>
              <a:rPr lang="en-US" sz="1400" dirty="0" smtClean="0">
                <a:latin typeface="Arial" panose="020B0604020202020204" pitchFamily="34" charset="0"/>
                <a:cs typeface="Arial" panose="020B0604020202020204" pitchFamily="34" charset="0"/>
              </a:rPr>
              <a:t>Adapted to:</a:t>
            </a:r>
          </a:p>
          <a:p>
            <a:pPr marL="144000" indent="-144000">
              <a:buFont typeface="Arial" panose="020B0604020202020204" pitchFamily="34" charset="0"/>
              <a:buChar char="•"/>
            </a:pPr>
            <a:r>
              <a:rPr lang="en-US" sz="1400" i="1" dirty="0" smtClean="0">
                <a:latin typeface="Arial" panose="020B0604020202020204" pitchFamily="34" charset="0"/>
                <a:cs typeface="Arial" panose="020B0604020202020204" pitchFamily="34" charset="0"/>
              </a:rPr>
              <a:t>Your </a:t>
            </a:r>
            <a:r>
              <a:rPr lang="en-US" sz="1400" dirty="0" smtClean="0">
                <a:latin typeface="Arial" panose="020B0604020202020204" pitchFamily="34" charset="0"/>
                <a:cs typeface="Arial" panose="020B0604020202020204" pitchFamily="34" charset="0"/>
              </a:rPr>
              <a:t>Language</a:t>
            </a:r>
          </a:p>
          <a:p>
            <a:pPr marL="144000" indent="-144000">
              <a:buFont typeface="Arial" panose="020B0604020202020204" pitchFamily="34" charset="0"/>
              <a:buChar char="•"/>
            </a:pPr>
            <a:r>
              <a:rPr lang="en-US" sz="1400" i="1" dirty="0" smtClean="0">
                <a:latin typeface="Arial" panose="020B0604020202020204" pitchFamily="34" charset="0"/>
                <a:cs typeface="Arial" panose="020B0604020202020204" pitchFamily="34" charset="0"/>
              </a:rPr>
              <a:t>Your</a:t>
            </a:r>
            <a:r>
              <a:rPr lang="en-US" sz="1400" dirty="0" smtClean="0">
                <a:latin typeface="Arial" panose="020B0604020202020204" pitchFamily="34" charset="0"/>
                <a:cs typeface="Arial" panose="020B0604020202020204" pitchFamily="34" charset="0"/>
              </a:rPr>
              <a:t> Disability</a:t>
            </a:r>
            <a:endParaRPr lang="en-US" sz="1400" dirty="0">
              <a:latin typeface="Arial" panose="020B0604020202020204" pitchFamily="34" charset="0"/>
              <a:cs typeface="Arial" panose="020B0604020202020204" pitchFamily="34" charset="0"/>
            </a:endParaRPr>
          </a:p>
        </p:txBody>
      </p:sp>
      <p:cxnSp>
        <p:nvCxnSpPr>
          <p:cNvPr id="22" name="Straight Arrow Connector 21"/>
          <p:cNvCxnSpPr/>
          <p:nvPr/>
        </p:nvCxnSpPr>
        <p:spPr>
          <a:xfrm flipH="1">
            <a:off x="5296310" y="3414257"/>
            <a:ext cx="720000" cy="0"/>
          </a:xfrm>
          <a:prstGeom prst="straightConnector1">
            <a:avLst/>
          </a:prstGeom>
          <a:ln w="12700">
            <a:solidFill>
              <a:schemeClr val="accent6">
                <a:lumMod val="75000"/>
              </a:schemeClr>
            </a:solidFill>
            <a:tailEnd type="triangle" w="sm" len="sm"/>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6010838" y="3044182"/>
            <a:ext cx="1588897" cy="1169551"/>
          </a:xfrm>
          <a:prstGeom prst="rect">
            <a:avLst/>
          </a:prstGeom>
          <a:noFill/>
        </p:spPr>
        <p:txBody>
          <a:bodyPr wrap="none" rtlCol="0">
            <a:spAutoFit/>
          </a:bodyPr>
          <a:lstStyle/>
          <a:p>
            <a:r>
              <a:rPr lang="en-US" sz="1400" dirty="0" smtClean="0">
                <a:latin typeface="Arial" panose="020B0604020202020204" pitchFamily="34" charset="0"/>
                <a:cs typeface="Arial" panose="020B0604020202020204" pitchFamily="34" charset="0"/>
              </a:rPr>
              <a:t>UI Showing:</a:t>
            </a:r>
          </a:p>
          <a:p>
            <a:pPr marL="177800" indent="-177800">
              <a:buFont typeface="Arial" panose="020B0604020202020204" pitchFamily="34" charset="0"/>
              <a:buChar char="•"/>
            </a:pPr>
            <a:r>
              <a:rPr lang="en-US" sz="1400" dirty="0" smtClean="0">
                <a:latin typeface="Arial" panose="020B0604020202020204" pitchFamily="34" charset="0"/>
                <a:cs typeface="Arial" panose="020B0604020202020204" pitchFamily="34" charset="0"/>
              </a:rPr>
              <a:t>Direct Payment</a:t>
            </a:r>
          </a:p>
          <a:p>
            <a:pPr marL="177800" indent="-177800">
              <a:buFont typeface="Arial" panose="020B0604020202020204" pitchFamily="34" charset="0"/>
              <a:buChar char="•"/>
            </a:pPr>
            <a:r>
              <a:rPr lang="en-US" sz="1400" dirty="0" smtClean="0">
                <a:latin typeface="Arial" panose="020B0604020202020204" pitchFamily="34" charset="0"/>
                <a:cs typeface="Arial" panose="020B0604020202020204" pitchFamily="34" charset="0"/>
              </a:rPr>
              <a:t>Booking</a:t>
            </a:r>
            <a:endParaRPr lang="en-US" sz="1400" dirty="0">
              <a:latin typeface="Arial" panose="020B0604020202020204" pitchFamily="34" charset="0"/>
              <a:cs typeface="Arial" panose="020B0604020202020204" pitchFamily="34" charset="0"/>
            </a:endParaRPr>
          </a:p>
          <a:p>
            <a:pPr marL="177800" indent="-177800">
              <a:buFont typeface="Arial" panose="020B0604020202020204" pitchFamily="34" charset="0"/>
              <a:buChar char="•"/>
            </a:pPr>
            <a:r>
              <a:rPr lang="en-US" sz="1400" dirty="0" smtClean="0">
                <a:latin typeface="Arial" panose="020B0604020202020204" pitchFamily="34" charset="0"/>
                <a:cs typeface="Arial" panose="020B0604020202020204" pitchFamily="34" charset="0"/>
              </a:rPr>
              <a:t>Gas Station</a:t>
            </a:r>
          </a:p>
          <a:p>
            <a:pPr marL="177800" indent="-177800">
              <a:buFont typeface="Arial" panose="020B0604020202020204" pitchFamily="34" charset="0"/>
              <a:buChar char="•"/>
            </a:pPr>
            <a:r>
              <a:rPr lang="en-US" sz="1400" dirty="0" smtClean="0">
                <a:latin typeface="Arial" panose="020B0604020202020204" pitchFamily="34" charset="0"/>
                <a:cs typeface="Arial" panose="020B0604020202020204" pitchFamily="34" charset="0"/>
              </a:rPr>
              <a:t>Etc.</a:t>
            </a:r>
            <a:endParaRPr lang="en-US" sz="1400" dirty="0">
              <a:latin typeface="Arial" panose="020B0604020202020204" pitchFamily="34" charset="0"/>
              <a:cs typeface="Arial" panose="020B0604020202020204" pitchFamily="34" charset="0"/>
            </a:endParaRPr>
          </a:p>
        </p:txBody>
      </p:sp>
      <p:sp>
        <p:nvSpPr>
          <p:cNvPr id="24" name="TextBox 23"/>
          <p:cNvSpPr txBox="1"/>
          <p:nvPr/>
        </p:nvSpPr>
        <p:spPr>
          <a:xfrm>
            <a:off x="3621405" y="5415607"/>
            <a:ext cx="3857137" cy="461665"/>
          </a:xfrm>
          <a:prstGeom prst="rect">
            <a:avLst/>
          </a:prstGeom>
          <a:noFill/>
        </p:spPr>
        <p:txBody>
          <a:bodyPr wrap="square" rtlCol="0">
            <a:spAutoFit/>
          </a:bodyPr>
          <a:lstStyle/>
          <a:p>
            <a:r>
              <a:rPr lang="en-US" sz="1400" dirty="0" smtClean="0">
                <a:latin typeface="Arial" panose="020B0604020202020204" pitchFamily="34" charset="0"/>
                <a:cs typeface="Arial" panose="020B0604020202020204" pitchFamily="34" charset="0"/>
              </a:rPr>
              <a:t>PIN or Biometric</a:t>
            </a:r>
            <a:r>
              <a:rPr lang="en-US" sz="1400" dirty="0">
                <a:latin typeface="Arial" panose="020B0604020202020204" pitchFamily="34" charset="0"/>
                <a:cs typeface="Arial" panose="020B0604020202020204" pitchFamily="34" charset="0"/>
              </a:rPr>
              <a:t> </a:t>
            </a:r>
            <a:r>
              <a:rPr lang="en-US" sz="1400" dirty="0" smtClean="0">
                <a:latin typeface="Arial" panose="020B0604020202020204" pitchFamily="34" charset="0"/>
                <a:cs typeface="Arial" panose="020B0604020202020204" pitchFamily="34" charset="0"/>
              </a:rPr>
              <a:t>for User Authorization</a:t>
            </a:r>
            <a:br>
              <a:rPr lang="en-US" sz="14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(as defined by the </a:t>
            </a:r>
            <a:r>
              <a:rPr lang="en-US" sz="1000" i="1" dirty="0" smtClean="0">
                <a:latin typeface="Arial" panose="020B0604020202020204" pitchFamily="34" charset="0"/>
                <a:cs typeface="Arial" panose="020B0604020202020204" pitchFamily="34" charset="0"/>
              </a:rPr>
              <a:t>virtual card issuer</a:t>
            </a:r>
            <a:r>
              <a:rPr lang="en-US" sz="1000" dirty="0" smtClean="0">
                <a:latin typeface="Arial" panose="020B0604020202020204" pitchFamily="34" charset="0"/>
                <a:cs typeface="Arial" panose="020B0604020202020204" pitchFamily="34" charset="0"/>
              </a:rPr>
              <a:t>, not the </a:t>
            </a:r>
            <a:r>
              <a:rPr lang="en-US" sz="1000" dirty="0">
                <a:latin typeface="Arial" panose="020B0604020202020204" pitchFamily="34" charset="0"/>
                <a:cs typeface="Arial" panose="020B0604020202020204" pitchFamily="34" charset="0"/>
              </a:rPr>
              <a:t>W</a:t>
            </a:r>
            <a:r>
              <a:rPr lang="en-US" sz="1000" dirty="0" smtClean="0">
                <a:latin typeface="Arial" panose="020B0604020202020204" pitchFamily="34" charset="0"/>
                <a:cs typeface="Arial" panose="020B0604020202020204" pitchFamily="34" charset="0"/>
              </a:rPr>
              <a:t>allet)</a:t>
            </a:r>
            <a:endParaRPr lang="en-US" sz="1000" dirty="0">
              <a:latin typeface="Arial" panose="020B0604020202020204" pitchFamily="34" charset="0"/>
              <a:cs typeface="Arial" panose="020B0604020202020204" pitchFamily="34" charset="0"/>
            </a:endParaRPr>
          </a:p>
        </p:txBody>
      </p:sp>
      <p:sp>
        <p:nvSpPr>
          <p:cNvPr id="25" name="Freeform 24"/>
          <p:cNvSpPr/>
          <p:nvPr/>
        </p:nvSpPr>
        <p:spPr>
          <a:xfrm>
            <a:off x="3059832" y="4491868"/>
            <a:ext cx="588099" cy="1081570"/>
          </a:xfrm>
          <a:custGeom>
            <a:avLst/>
            <a:gdLst>
              <a:gd name="connsiteX0" fmla="*/ 0 w 377851"/>
              <a:gd name="connsiteY0" fmla="*/ 128473 h 128473"/>
              <a:gd name="connsiteX1" fmla="*/ 83127 w 377851"/>
              <a:gd name="connsiteY1" fmla="*/ 83131 h 128473"/>
              <a:gd name="connsiteX2" fmla="*/ 173811 w 377851"/>
              <a:gd name="connsiteY2" fmla="*/ 60460 h 128473"/>
              <a:gd name="connsiteX3" fmla="*/ 309838 w 377851"/>
              <a:gd name="connsiteY3" fmla="*/ 15118 h 128473"/>
              <a:gd name="connsiteX4" fmla="*/ 377851 w 377851"/>
              <a:gd name="connsiteY4" fmla="*/ 3 h 128473"/>
              <a:gd name="connsiteX0" fmla="*/ 0 w 778373"/>
              <a:gd name="connsiteY0" fmla="*/ 816159 h 816159"/>
              <a:gd name="connsiteX1" fmla="*/ 83127 w 778373"/>
              <a:gd name="connsiteY1" fmla="*/ 770817 h 816159"/>
              <a:gd name="connsiteX2" fmla="*/ 173811 w 778373"/>
              <a:gd name="connsiteY2" fmla="*/ 748146 h 816159"/>
              <a:gd name="connsiteX3" fmla="*/ 309838 w 778373"/>
              <a:gd name="connsiteY3" fmla="*/ 702804 h 816159"/>
              <a:gd name="connsiteX4" fmla="*/ 778373 w 778373"/>
              <a:gd name="connsiteY4" fmla="*/ 0 h 816159"/>
              <a:gd name="connsiteX0" fmla="*/ 0 w 778373"/>
              <a:gd name="connsiteY0" fmla="*/ 820394 h 820394"/>
              <a:gd name="connsiteX1" fmla="*/ 83127 w 778373"/>
              <a:gd name="connsiteY1" fmla="*/ 775052 h 820394"/>
              <a:gd name="connsiteX2" fmla="*/ 173811 w 778373"/>
              <a:gd name="connsiteY2" fmla="*/ 752381 h 820394"/>
              <a:gd name="connsiteX3" fmla="*/ 302281 w 778373"/>
              <a:gd name="connsiteY3" fmla="*/ 94920 h 820394"/>
              <a:gd name="connsiteX4" fmla="*/ 778373 w 778373"/>
              <a:gd name="connsiteY4" fmla="*/ 4235 h 820394"/>
              <a:gd name="connsiteX0" fmla="*/ 656097 w 724109"/>
              <a:gd name="connsiteY0" fmla="*/ 752380 h 809393"/>
              <a:gd name="connsiteX1" fmla="*/ 28863 w 724109"/>
              <a:gd name="connsiteY1" fmla="*/ 775052 h 809393"/>
              <a:gd name="connsiteX2" fmla="*/ 119547 w 724109"/>
              <a:gd name="connsiteY2" fmla="*/ 752381 h 809393"/>
              <a:gd name="connsiteX3" fmla="*/ 248017 w 724109"/>
              <a:gd name="connsiteY3" fmla="*/ 94920 h 809393"/>
              <a:gd name="connsiteX4" fmla="*/ 724109 w 724109"/>
              <a:gd name="connsiteY4" fmla="*/ 4235 h 809393"/>
              <a:gd name="connsiteX0" fmla="*/ 642713 w 710725"/>
              <a:gd name="connsiteY0" fmla="*/ 753327 h 815624"/>
              <a:gd name="connsiteX1" fmla="*/ 15479 w 710725"/>
              <a:gd name="connsiteY1" fmla="*/ 775999 h 815624"/>
              <a:gd name="connsiteX2" fmla="*/ 234633 w 710725"/>
              <a:gd name="connsiteY2" fmla="*/ 95867 h 815624"/>
              <a:gd name="connsiteX3" fmla="*/ 710725 w 710725"/>
              <a:gd name="connsiteY3" fmla="*/ 5182 h 815624"/>
              <a:gd name="connsiteX0" fmla="*/ 650546 w 718558"/>
              <a:gd name="connsiteY0" fmla="*/ 764075 h 828252"/>
              <a:gd name="connsiteX1" fmla="*/ 23312 w 718558"/>
              <a:gd name="connsiteY1" fmla="*/ 786747 h 828252"/>
              <a:gd name="connsiteX2" fmla="*/ 190078 w 718558"/>
              <a:gd name="connsiteY2" fmla="*/ 80421 h 828252"/>
              <a:gd name="connsiteX3" fmla="*/ 718558 w 718558"/>
              <a:gd name="connsiteY3" fmla="*/ 15930 h 828252"/>
              <a:gd name="connsiteX0" fmla="*/ 650546 w 718558"/>
              <a:gd name="connsiteY0" fmla="*/ 764075 h 828252"/>
              <a:gd name="connsiteX1" fmla="*/ 23312 w 718558"/>
              <a:gd name="connsiteY1" fmla="*/ 786747 h 828252"/>
              <a:gd name="connsiteX2" fmla="*/ 190078 w 718558"/>
              <a:gd name="connsiteY2" fmla="*/ 80421 h 828252"/>
              <a:gd name="connsiteX3" fmla="*/ 718558 w 718558"/>
              <a:gd name="connsiteY3" fmla="*/ 15930 h 828252"/>
              <a:gd name="connsiteX0" fmla="*/ 650546 w 718558"/>
              <a:gd name="connsiteY0" fmla="*/ 748145 h 812322"/>
              <a:gd name="connsiteX1" fmla="*/ 23312 w 718558"/>
              <a:gd name="connsiteY1" fmla="*/ 770817 h 812322"/>
              <a:gd name="connsiteX2" fmla="*/ 190078 w 718558"/>
              <a:gd name="connsiteY2" fmla="*/ 64491 h 812322"/>
              <a:gd name="connsiteX3" fmla="*/ 718558 w 718558"/>
              <a:gd name="connsiteY3" fmla="*/ 0 h 812322"/>
              <a:gd name="connsiteX0" fmla="*/ 650546 w 718558"/>
              <a:gd name="connsiteY0" fmla="*/ 748145 h 812322"/>
              <a:gd name="connsiteX1" fmla="*/ 23312 w 718558"/>
              <a:gd name="connsiteY1" fmla="*/ 770817 h 812322"/>
              <a:gd name="connsiteX2" fmla="*/ 190078 w 718558"/>
              <a:gd name="connsiteY2" fmla="*/ 64491 h 812322"/>
              <a:gd name="connsiteX3" fmla="*/ 718558 w 718558"/>
              <a:gd name="connsiteY3" fmla="*/ 0 h 812322"/>
              <a:gd name="connsiteX0" fmla="*/ 641397 w 709409"/>
              <a:gd name="connsiteY0" fmla="*/ 748145 h 812322"/>
              <a:gd name="connsiteX1" fmla="*/ 14163 w 709409"/>
              <a:gd name="connsiteY1" fmla="*/ 770817 h 812322"/>
              <a:gd name="connsiteX2" fmla="*/ 180929 w 709409"/>
              <a:gd name="connsiteY2" fmla="*/ 64491 h 812322"/>
              <a:gd name="connsiteX3" fmla="*/ 709409 w 709409"/>
              <a:gd name="connsiteY3" fmla="*/ 0 h 812322"/>
              <a:gd name="connsiteX0" fmla="*/ 657796 w 725808"/>
              <a:gd name="connsiteY0" fmla="*/ 748145 h 773366"/>
              <a:gd name="connsiteX1" fmla="*/ 30562 w 725808"/>
              <a:gd name="connsiteY1" fmla="*/ 770817 h 773366"/>
              <a:gd name="connsiteX2" fmla="*/ 197328 w 725808"/>
              <a:gd name="connsiteY2" fmla="*/ 64491 h 773366"/>
              <a:gd name="connsiteX3" fmla="*/ 725808 w 725808"/>
              <a:gd name="connsiteY3" fmla="*/ 0 h 773366"/>
              <a:gd name="connsiteX0" fmla="*/ 627313 w 695325"/>
              <a:gd name="connsiteY0" fmla="*/ 748145 h 770867"/>
              <a:gd name="connsiteX1" fmla="*/ 79 w 695325"/>
              <a:gd name="connsiteY1" fmla="*/ 770817 h 770867"/>
              <a:gd name="connsiteX2" fmla="*/ 166845 w 695325"/>
              <a:gd name="connsiteY2" fmla="*/ 64491 h 770867"/>
              <a:gd name="connsiteX3" fmla="*/ 695325 w 695325"/>
              <a:gd name="connsiteY3" fmla="*/ 0 h 770867"/>
              <a:gd name="connsiteX0" fmla="*/ 647487 w 715499"/>
              <a:gd name="connsiteY0" fmla="*/ 748145 h 770817"/>
              <a:gd name="connsiteX1" fmla="*/ 20253 w 715499"/>
              <a:gd name="connsiteY1" fmla="*/ 770817 h 770817"/>
              <a:gd name="connsiteX2" fmla="*/ 156757 w 715499"/>
              <a:gd name="connsiteY2" fmla="*/ 218064 h 770817"/>
              <a:gd name="connsiteX3" fmla="*/ 187019 w 715499"/>
              <a:gd name="connsiteY3" fmla="*/ 64491 h 770817"/>
              <a:gd name="connsiteX4" fmla="*/ 715499 w 715499"/>
              <a:gd name="connsiteY4" fmla="*/ 0 h 770817"/>
              <a:gd name="connsiteX0" fmla="*/ 647487 w 715499"/>
              <a:gd name="connsiteY0" fmla="*/ 748145 h 770817"/>
              <a:gd name="connsiteX1" fmla="*/ 20253 w 715499"/>
              <a:gd name="connsiteY1" fmla="*/ 770817 h 770817"/>
              <a:gd name="connsiteX2" fmla="*/ 156757 w 715499"/>
              <a:gd name="connsiteY2" fmla="*/ 218064 h 770817"/>
              <a:gd name="connsiteX3" fmla="*/ 187019 w 715499"/>
              <a:gd name="connsiteY3" fmla="*/ 64491 h 770817"/>
              <a:gd name="connsiteX4" fmla="*/ 715499 w 715499"/>
              <a:gd name="connsiteY4" fmla="*/ 0 h 770817"/>
              <a:gd name="connsiteX0" fmla="*/ 650546 w 718558"/>
              <a:gd name="connsiteY0" fmla="*/ 748145 h 812322"/>
              <a:gd name="connsiteX1" fmla="*/ 23312 w 718558"/>
              <a:gd name="connsiteY1" fmla="*/ 770817 h 812322"/>
              <a:gd name="connsiteX2" fmla="*/ 190078 w 718558"/>
              <a:gd name="connsiteY2" fmla="*/ 64491 h 812322"/>
              <a:gd name="connsiteX3" fmla="*/ 718558 w 718558"/>
              <a:gd name="connsiteY3" fmla="*/ 0 h 812322"/>
              <a:gd name="connsiteX0" fmla="*/ 641987 w 709999"/>
              <a:gd name="connsiteY0" fmla="*/ 748145 h 812322"/>
              <a:gd name="connsiteX1" fmla="*/ 14753 w 709999"/>
              <a:gd name="connsiteY1" fmla="*/ 770817 h 812322"/>
              <a:gd name="connsiteX2" fmla="*/ 181519 w 709999"/>
              <a:gd name="connsiteY2" fmla="*/ 64491 h 812322"/>
              <a:gd name="connsiteX3" fmla="*/ 709999 w 709999"/>
              <a:gd name="connsiteY3" fmla="*/ 0 h 812322"/>
              <a:gd name="connsiteX0" fmla="*/ 641801 w 709813"/>
              <a:gd name="connsiteY0" fmla="*/ 748145 h 772383"/>
              <a:gd name="connsiteX1" fmla="*/ 14567 w 709813"/>
              <a:gd name="connsiteY1" fmla="*/ 770817 h 772383"/>
              <a:gd name="connsiteX2" fmla="*/ 181333 w 709813"/>
              <a:gd name="connsiteY2" fmla="*/ 64491 h 772383"/>
              <a:gd name="connsiteX3" fmla="*/ 709813 w 709813"/>
              <a:gd name="connsiteY3" fmla="*/ 0 h 772383"/>
              <a:gd name="connsiteX0" fmla="*/ 627328 w 695340"/>
              <a:gd name="connsiteY0" fmla="*/ 748145 h 771993"/>
              <a:gd name="connsiteX1" fmla="*/ 94 w 695340"/>
              <a:gd name="connsiteY1" fmla="*/ 770817 h 771993"/>
              <a:gd name="connsiteX2" fmla="*/ 166860 w 695340"/>
              <a:gd name="connsiteY2" fmla="*/ 64491 h 771993"/>
              <a:gd name="connsiteX3" fmla="*/ 695340 w 695340"/>
              <a:gd name="connsiteY3" fmla="*/ 0 h 771993"/>
              <a:gd name="connsiteX0" fmla="*/ 627277 w 695289"/>
              <a:gd name="connsiteY0" fmla="*/ 748145 h 770819"/>
              <a:gd name="connsiteX1" fmla="*/ 43 w 695289"/>
              <a:gd name="connsiteY1" fmla="*/ 770817 h 770819"/>
              <a:gd name="connsiteX2" fmla="*/ 166809 w 695289"/>
              <a:gd name="connsiteY2" fmla="*/ 64491 h 770819"/>
              <a:gd name="connsiteX3" fmla="*/ 695289 w 695289"/>
              <a:gd name="connsiteY3" fmla="*/ 0 h 770819"/>
              <a:gd name="connsiteX0" fmla="*/ 644267 w 712279"/>
              <a:gd name="connsiteY0" fmla="*/ 748145 h 816007"/>
              <a:gd name="connsiteX1" fmla="*/ 17033 w 712279"/>
              <a:gd name="connsiteY1" fmla="*/ 770817 h 816007"/>
              <a:gd name="connsiteX2" fmla="*/ 162367 w 712279"/>
              <a:gd name="connsiteY2" fmla="*/ 13294 h 816007"/>
              <a:gd name="connsiteX3" fmla="*/ 712279 w 712279"/>
              <a:gd name="connsiteY3" fmla="*/ 0 h 816007"/>
              <a:gd name="connsiteX0" fmla="*/ 630695 w 698707"/>
              <a:gd name="connsiteY0" fmla="*/ 748145 h 771675"/>
              <a:gd name="connsiteX1" fmla="*/ 3461 w 698707"/>
              <a:gd name="connsiteY1" fmla="*/ 770817 h 771675"/>
              <a:gd name="connsiteX2" fmla="*/ 148795 w 698707"/>
              <a:gd name="connsiteY2" fmla="*/ 13294 h 771675"/>
              <a:gd name="connsiteX3" fmla="*/ 698707 w 698707"/>
              <a:gd name="connsiteY3" fmla="*/ 0 h 771675"/>
              <a:gd name="connsiteX0" fmla="*/ 627301 w 695313"/>
              <a:gd name="connsiteY0" fmla="*/ 748145 h 770838"/>
              <a:gd name="connsiteX1" fmla="*/ 67 w 695313"/>
              <a:gd name="connsiteY1" fmla="*/ 770817 h 770838"/>
              <a:gd name="connsiteX2" fmla="*/ 145401 w 695313"/>
              <a:gd name="connsiteY2" fmla="*/ 13294 h 770838"/>
              <a:gd name="connsiteX3" fmla="*/ 695313 w 695313"/>
              <a:gd name="connsiteY3" fmla="*/ 0 h 770838"/>
              <a:gd name="connsiteX0" fmla="*/ 627301 w 695313"/>
              <a:gd name="connsiteY0" fmla="*/ 748145 h 770838"/>
              <a:gd name="connsiteX1" fmla="*/ 67 w 695313"/>
              <a:gd name="connsiteY1" fmla="*/ 770817 h 770838"/>
              <a:gd name="connsiteX2" fmla="*/ 145401 w 695313"/>
              <a:gd name="connsiteY2" fmla="*/ 13294 h 770838"/>
              <a:gd name="connsiteX3" fmla="*/ 695313 w 695313"/>
              <a:gd name="connsiteY3" fmla="*/ 0 h 770838"/>
              <a:gd name="connsiteX0" fmla="*/ 627301 w 695313"/>
              <a:gd name="connsiteY0" fmla="*/ 748145 h 770838"/>
              <a:gd name="connsiteX1" fmla="*/ 67 w 695313"/>
              <a:gd name="connsiteY1" fmla="*/ 770817 h 770838"/>
              <a:gd name="connsiteX2" fmla="*/ 145401 w 695313"/>
              <a:gd name="connsiteY2" fmla="*/ 13294 h 770838"/>
              <a:gd name="connsiteX3" fmla="*/ 695313 w 695313"/>
              <a:gd name="connsiteY3" fmla="*/ 0 h 770838"/>
              <a:gd name="connsiteX0" fmla="*/ 627301 w 695313"/>
              <a:gd name="connsiteY0" fmla="*/ 748145 h 770838"/>
              <a:gd name="connsiteX1" fmla="*/ 67 w 695313"/>
              <a:gd name="connsiteY1" fmla="*/ 770817 h 770838"/>
              <a:gd name="connsiteX2" fmla="*/ 145401 w 695313"/>
              <a:gd name="connsiteY2" fmla="*/ 13294 h 770838"/>
              <a:gd name="connsiteX3" fmla="*/ 695313 w 695313"/>
              <a:gd name="connsiteY3" fmla="*/ 0 h 770838"/>
              <a:gd name="connsiteX0" fmla="*/ 627301 w 695313"/>
              <a:gd name="connsiteY0" fmla="*/ 748145 h 770838"/>
              <a:gd name="connsiteX1" fmla="*/ 67 w 695313"/>
              <a:gd name="connsiteY1" fmla="*/ 770817 h 770838"/>
              <a:gd name="connsiteX2" fmla="*/ 145401 w 695313"/>
              <a:gd name="connsiteY2" fmla="*/ 13294 h 770838"/>
              <a:gd name="connsiteX3" fmla="*/ 695313 w 695313"/>
              <a:gd name="connsiteY3" fmla="*/ 0 h 770838"/>
              <a:gd name="connsiteX0" fmla="*/ 627301 w 695313"/>
              <a:gd name="connsiteY0" fmla="*/ 748145 h 770838"/>
              <a:gd name="connsiteX1" fmla="*/ 67 w 695313"/>
              <a:gd name="connsiteY1" fmla="*/ 770817 h 770838"/>
              <a:gd name="connsiteX2" fmla="*/ 145401 w 695313"/>
              <a:gd name="connsiteY2" fmla="*/ 13294 h 770838"/>
              <a:gd name="connsiteX3" fmla="*/ 695313 w 695313"/>
              <a:gd name="connsiteY3" fmla="*/ 0 h 770838"/>
              <a:gd name="connsiteX0" fmla="*/ 627355 w 695367"/>
              <a:gd name="connsiteY0" fmla="*/ 748145 h 770856"/>
              <a:gd name="connsiteX1" fmla="*/ 121 w 695367"/>
              <a:gd name="connsiteY1" fmla="*/ 770817 h 770856"/>
              <a:gd name="connsiteX2" fmla="*/ 145455 w 695367"/>
              <a:gd name="connsiteY2" fmla="*/ 13294 h 770856"/>
              <a:gd name="connsiteX3" fmla="*/ 695367 w 695367"/>
              <a:gd name="connsiteY3" fmla="*/ 0 h 770856"/>
              <a:gd name="connsiteX0" fmla="*/ 627355 w 695367"/>
              <a:gd name="connsiteY0" fmla="*/ 748145 h 770856"/>
              <a:gd name="connsiteX1" fmla="*/ 121 w 695367"/>
              <a:gd name="connsiteY1" fmla="*/ 770817 h 770856"/>
              <a:gd name="connsiteX2" fmla="*/ 145455 w 695367"/>
              <a:gd name="connsiteY2" fmla="*/ 13294 h 770856"/>
              <a:gd name="connsiteX3" fmla="*/ 695367 w 695367"/>
              <a:gd name="connsiteY3" fmla="*/ 0 h 770856"/>
              <a:gd name="connsiteX0" fmla="*/ 627235 w 695247"/>
              <a:gd name="connsiteY0" fmla="*/ 748145 h 772339"/>
              <a:gd name="connsiteX1" fmla="*/ 1 w 695247"/>
              <a:gd name="connsiteY1" fmla="*/ 770817 h 772339"/>
              <a:gd name="connsiteX2" fmla="*/ 145335 w 695247"/>
              <a:gd name="connsiteY2" fmla="*/ 13294 h 772339"/>
              <a:gd name="connsiteX3" fmla="*/ 695247 w 695247"/>
              <a:gd name="connsiteY3" fmla="*/ 0 h 772339"/>
              <a:gd name="connsiteX0" fmla="*/ 627235 w 695247"/>
              <a:gd name="connsiteY0" fmla="*/ 748145 h 772339"/>
              <a:gd name="connsiteX1" fmla="*/ 1 w 695247"/>
              <a:gd name="connsiteY1" fmla="*/ 770817 h 772339"/>
              <a:gd name="connsiteX2" fmla="*/ 145335 w 695247"/>
              <a:gd name="connsiteY2" fmla="*/ 13294 h 772339"/>
              <a:gd name="connsiteX3" fmla="*/ 695247 w 695247"/>
              <a:gd name="connsiteY3" fmla="*/ 0 h 772339"/>
              <a:gd name="connsiteX0" fmla="*/ 627234 w 695246"/>
              <a:gd name="connsiteY0" fmla="*/ 748145 h 770817"/>
              <a:gd name="connsiteX1" fmla="*/ 0 w 695246"/>
              <a:gd name="connsiteY1" fmla="*/ 770817 h 770817"/>
              <a:gd name="connsiteX2" fmla="*/ 145334 w 695246"/>
              <a:gd name="connsiteY2" fmla="*/ 13294 h 770817"/>
              <a:gd name="connsiteX3" fmla="*/ 695246 w 695246"/>
              <a:gd name="connsiteY3" fmla="*/ 0 h 770817"/>
              <a:gd name="connsiteX0" fmla="*/ 627234 w 695246"/>
              <a:gd name="connsiteY0" fmla="*/ 748145 h 770817"/>
              <a:gd name="connsiteX1" fmla="*/ 0 w 695246"/>
              <a:gd name="connsiteY1" fmla="*/ 770817 h 770817"/>
              <a:gd name="connsiteX2" fmla="*/ 145334 w 695246"/>
              <a:gd name="connsiteY2" fmla="*/ 13294 h 770817"/>
              <a:gd name="connsiteX3" fmla="*/ 695246 w 695246"/>
              <a:gd name="connsiteY3" fmla="*/ 0 h 770817"/>
              <a:gd name="connsiteX0" fmla="*/ 627234 w 695246"/>
              <a:gd name="connsiteY0" fmla="*/ 748145 h 770817"/>
              <a:gd name="connsiteX1" fmla="*/ 0 w 695246"/>
              <a:gd name="connsiteY1" fmla="*/ 770817 h 770817"/>
              <a:gd name="connsiteX2" fmla="*/ 145334 w 695246"/>
              <a:gd name="connsiteY2" fmla="*/ 13294 h 770817"/>
              <a:gd name="connsiteX3" fmla="*/ 695246 w 695246"/>
              <a:gd name="connsiteY3" fmla="*/ 0 h 770817"/>
              <a:gd name="connsiteX0" fmla="*/ 486740 w 554752"/>
              <a:gd name="connsiteY0" fmla="*/ 748145 h 748195"/>
              <a:gd name="connsiteX1" fmla="*/ 0 w 554752"/>
              <a:gd name="connsiteY1" fmla="*/ 748195 h 748195"/>
              <a:gd name="connsiteX2" fmla="*/ 4840 w 554752"/>
              <a:gd name="connsiteY2" fmla="*/ 13294 h 748195"/>
              <a:gd name="connsiteX3" fmla="*/ 554752 w 554752"/>
              <a:gd name="connsiteY3" fmla="*/ 0 h 748195"/>
              <a:gd name="connsiteX0" fmla="*/ 484359 w 552371"/>
              <a:gd name="connsiteY0" fmla="*/ 748145 h 820823"/>
              <a:gd name="connsiteX1" fmla="*/ 0 w 552371"/>
              <a:gd name="connsiteY1" fmla="*/ 820823 h 820823"/>
              <a:gd name="connsiteX2" fmla="*/ 2459 w 552371"/>
              <a:gd name="connsiteY2" fmla="*/ 13294 h 820823"/>
              <a:gd name="connsiteX3" fmla="*/ 552371 w 552371"/>
              <a:gd name="connsiteY3" fmla="*/ 0 h 820823"/>
              <a:gd name="connsiteX0" fmla="*/ 484359 w 552371"/>
              <a:gd name="connsiteY0" fmla="*/ 748145 h 881293"/>
              <a:gd name="connsiteX1" fmla="*/ 486546 w 552371"/>
              <a:gd name="connsiteY1" fmla="*/ 831236 h 881293"/>
              <a:gd name="connsiteX2" fmla="*/ 0 w 552371"/>
              <a:gd name="connsiteY2" fmla="*/ 820823 h 881293"/>
              <a:gd name="connsiteX3" fmla="*/ 2459 w 552371"/>
              <a:gd name="connsiteY3" fmla="*/ 13294 h 881293"/>
              <a:gd name="connsiteX4" fmla="*/ 552371 w 552371"/>
              <a:gd name="connsiteY4" fmla="*/ 0 h 881293"/>
              <a:gd name="connsiteX0" fmla="*/ 486546 w 552371"/>
              <a:gd name="connsiteY0" fmla="*/ 831236 h 881293"/>
              <a:gd name="connsiteX1" fmla="*/ 0 w 552371"/>
              <a:gd name="connsiteY1" fmla="*/ 820823 h 881293"/>
              <a:gd name="connsiteX2" fmla="*/ 2459 w 552371"/>
              <a:gd name="connsiteY2" fmla="*/ 13294 h 881293"/>
              <a:gd name="connsiteX3" fmla="*/ 552371 w 552371"/>
              <a:gd name="connsiteY3" fmla="*/ 0 h 881293"/>
              <a:gd name="connsiteX0" fmla="*/ 505596 w 552371"/>
              <a:gd name="connsiteY0" fmla="*/ 866954 h 894719"/>
              <a:gd name="connsiteX1" fmla="*/ 0 w 552371"/>
              <a:gd name="connsiteY1" fmla="*/ 820823 h 894719"/>
              <a:gd name="connsiteX2" fmla="*/ 2459 w 552371"/>
              <a:gd name="connsiteY2" fmla="*/ 13294 h 894719"/>
              <a:gd name="connsiteX3" fmla="*/ 552371 w 552371"/>
              <a:gd name="connsiteY3" fmla="*/ 0 h 894719"/>
              <a:gd name="connsiteX0" fmla="*/ 594893 w 594893"/>
              <a:gd name="connsiteY0" fmla="*/ 1087220 h 1087885"/>
              <a:gd name="connsiteX1" fmla="*/ 0 w 594893"/>
              <a:gd name="connsiteY1" fmla="*/ 820823 h 1087885"/>
              <a:gd name="connsiteX2" fmla="*/ 2459 w 594893"/>
              <a:gd name="connsiteY2" fmla="*/ 13294 h 1087885"/>
              <a:gd name="connsiteX3" fmla="*/ 552371 w 594893"/>
              <a:gd name="connsiteY3" fmla="*/ 0 h 1087885"/>
              <a:gd name="connsiteX0" fmla="*/ 593694 w 593694"/>
              <a:gd name="connsiteY0" fmla="*/ 1087220 h 1139755"/>
              <a:gd name="connsiteX1" fmla="*/ 9517 w 593694"/>
              <a:gd name="connsiteY1" fmla="*/ 1080379 h 1139755"/>
              <a:gd name="connsiteX2" fmla="*/ 1260 w 593694"/>
              <a:gd name="connsiteY2" fmla="*/ 13294 h 1139755"/>
              <a:gd name="connsiteX3" fmla="*/ 551172 w 593694"/>
              <a:gd name="connsiteY3" fmla="*/ 0 h 1139755"/>
              <a:gd name="connsiteX0" fmla="*/ 593694 w 593694"/>
              <a:gd name="connsiteY0" fmla="*/ 1087220 h 1092028"/>
              <a:gd name="connsiteX1" fmla="*/ 9517 w 593694"/>
              <a:gd name="connsiteY1" fmla="*/ 1080379 h 1092028"/>
              <a:gd name="connsiteX2" fmla="*/ 1260 w 593694"/>
              <a:gd name="connsiteY2" fmla="*/ 13294 h 1092028"/>
              <a:gd name="connsiteX3" fmla="*/ 551172 w 593694"/>
              <a:gd name="connsiteY3" fmla="*/ 0 h 1092028"/>
              <a:gd name="connsiteX0" fmla="*/ 593694 w 593694"/>
              <a:gd name="connsiteY0" fmla="*/ 1087220 h 1099405"/>
              <a:gd name="connsiteX1" fmla="*/ 9517 w 593694"/>
              <a:gd name="connsiteY1" fmla="*/ 1097048 h 1099405"/>
              <a:gd name="connsiteX2" fmla="*/ 1260 w 593694"/>
              <a:gd name="connsiteY2" fmla="*/ 13294 h 1099405"/>
              <a:gd name="connsiteX3" fmla="*/ 551172 w 593694"/>
              <a:gd name="connsiteY3" fmla="*/ 0 h 1099405"/>
              <a:gd name="connsiteX0" fmla="*/ 593694 w 593694"/>
              <a:gd name="connsiteY0" fmla="*/ 1087220 h 1098408"/>
              <a:gd name="connsiteX1" fmla="*/ 9517 w 593694"/>
              <a:gd name="connsiteY1" fmla="*/ 1097048 h 1098408"/>
              <a:gd name="connsiteX2" fmla="*/ 1260 w 593694"/>
              <a:gd name="connsiteY2" fmla="*/ 13294 h 1098408"/>
              <a:gd name="connsiteX3" fmla="*/ 551172 w 593694"/>
              <a:gd name="connsiteY3" fmla="*/ 0 h 1098408"/>
              <a:gd name="connsiteX0" fmla="*/ 591313 w 591313"/>
              <a:gd name="connsiteY0" fmla="*/ 1095554 h 1100106"/>
              <a:gd name="connsiteX1" fmla="*/ 9517 w 591313"/>
              <a:gd name="connsiteY1" fmla="*/ 1097048 h 1100106"/>
              <a:gd name="connsiteX2" fmla="*/ 1260 w 591313"/>
              <a:gd name="connsiteY2" fmla="*/ 13294 h 1100106"/>
              <a:gd name="connsiteX3" fmla="*/ 551172 w 591313"/>
              <a:gd name="connsiteY3" fmla="*/ 0 h 1100106"/>
              <a:gd name="connsiteX0" fmla="*/ 591313 w 591313"/>
              <a:gd name="connsiteY0" fmla="*/ 1095554 h 1099753"/>
              <a:gd name="connsiteX1" fmla="*/ 9517 w 591313"/>
              <a:gd name="connsiteY1" fmla="*/ 1097048 h 1099753"/>
              <a:gd name="connsiteX2" fmla="*/ 1260 w 591313"/>
              <a:gd name="connsiteY2" fmla="*/ 13294 h 1099753"/>
              <a:gd name="connsiteX3" fmla="*/ 551172 w 591313"/>
              <a:gd name="connsiteY3" fmla="*/ 0 h 1099753"/>
              <a:gd name="connsiteX0" fmla="*/ 591313 w 591313"/>
              <a:gd name="connsiteY0" fmla="*/ 1095554 h 1099753"/>
              <a:gd name="connsiteX1" fmla="*/ 9517 w 591313"/>
              <a:gd name="connsiteY1" fmla="*/ 1097048 h 1099753"/>
              <a:gd name="connsiteX2" fmla="*/ 1260 w 591313"/>
              <a:gd name="connsiteY2" fmla="*/ 13294 h 1099753"/>
              <a:gd name="connsiteX3" fmla="*/ 551172 w 591313"/>
              <a:gd name="connsiteY3" fmla="*/ 0 h 1099753"/>
              <a:gd name="connsiteX0" fmla="*/ 591313 w 591313"/>
              <a:gd name="connsiteY0" fmla="*/ 1082260 h 1086459"/>
              <a:gd name="connsiteX1" fmla="*/ 9517 w 591313"/>
              <a:gd name="connsiteY1" fmla="*/ 1083754 h 1086459"/>
              <a:gd name="connsiteX2" fmla="*/ 1260 w 591313"/>
              <a:gd name="connsiteY2" fmla="*/ 0 h 1086459"/>
              <a:gd name="connsiteX3" fmla="*/ 551172 w 591313"/>
              <a:gd name="connsiteY3" fmla="*/ 994 h 1086459"/>
              <a:gd name="connsiteX0" fmla="*/ 586870 w 586870"/>
              <a:gd name="connsiteY0" fmla="*/ 1081266 h 1085465"/>
              <a:gd name="connsiteX1" fmla="*/ 5074 w 586870"/>
              <a:gd name="connsiteY1" fmla="*/ 1082760 h 1085465"/>
              <a:gd name="connsiteX2" fmla="*/ 1579 w 586870"/>
              <a:gd name="connsiteY2" fmla="*/ 15674 h 1085465"/>
              <a:gd name="connsiteX3" fmla="*/ 546729 w 586870"/>
              <a:gd name="connsiteY3" fmla="*/ 0 h 1085465"/>
              <a:gd name="connsiteX0" fmla="*/ 590188 w 590188"/>
              <a:gd name="connsiteY0" fmla="*/ 1081266 h 1085465"/>
              <a:gd name="connsiteX1" fmla="*/ 8392 w 590188"/>
              <a:gd name="connsiteY1" fmla="*/ 1082760 h 1085465"/>
              <a:gd name="connsiteX2" fmla="*/ 1326 w 590188"/>
              <a:gd name="connsiteY2" fmla="*/ 10911 h 1085465"/>
              <a:gd name="connsiteX3" fmla="*/ 550047 w 590188"/>
              <a:gd name="connsiteY3" fmla="*/ 0 h 1085465"/>
              <a:gd name="connsiteX0" fmla="*/ 592442 w 592442"/>
              <a:gd name="connsiteY0" fmla="*/ 1081266 h 1085465"/>
              <a:gd name="connsiteX1" fmla="*/ 10646 w 592442"/>
              <a:gd name="connsiteY1" fmla="*/ 1082760 h 1085465"/>
              <a:gd name="connsiteX2" fmla="*/ 1199 w 592442"/>
              <a:gd name="connsiteY2" fmla="*/ 2577 h 1085465"/>
              <a:gd name="connsiteX3" fmla="*/ 552301 w 592442"/>
              <a:gd name="connsiteY3" fmla="*/ 0 h 1085465"/>
              <a:gd name="connsiteX0" fmla="*/ 591351 w 591351"/>
              <a:gd name="connsiteY0" fmla="*/ 1081266 h 1085465"/>
              <a:gd name="connsiteX1" fmla="*/ 9555 w 591351"/>
              <a:gd name="connsiteY1" fmla="*/ 1082760 h 1085465"/>
              <a:gd name="connsiteX2" fmla="*/ 108 w 591351"/>
              <a:gd name="connsiteY2" fmla="*/ 2577 h 1085465"/>
              <a:gd name="connsiteX3" fmla="*/ 551210 w 591351"/>
              <a:gd name="connsiteY3" fmla="*/ 0 h 1085465"/>
              <a:gd name="connsiteX0" fmla="*/ 591405 w 591405"/>
              <a:gd name="connsiteY0" fmla="*/ 1081266 h 1085465"/>
              <a:gd name="connsiteX1" fmla="*/ 9609 w 591405"/>
              <a:gd name="connsiteY1" fmla="*/ 1082760 h 1085465"/>
              <a:gd name="connsiteX2" fmla="*/ 162 w 591405"/>
              <a:gd name="connsiteY2" fmla="*/ 2577 h 1085465"/>
              <a:gd name="connsiteX3" fmla="*/ 551264 w 591405"/>
              <a:gd name="connsiteY3" fmla="*/ 0 h 1085465"/>
              <a:gd name="connsiteX0" fmla="*/ 591405 w 591405"/>
              <a:gd name="connsiteY0" fmla="*/ 1081266 h 1084480"/>
              <a:gd name="connsiteX1" fmla="*/ 9609 w 591405"/>
              <a:gd name="connsiteY1" fmla="*/ 1082760 h 1084480"/>
              <a:gd name="connsiteX2" fmla="*/ 162 w 591405"/>
              <a:gd name="connsiteY2" fmla="*/ 2577 h 1084480"/>
              <a:gd name="connsiteX3" fmla="*/ 551264 w 591405"/>
              <a:gd name="connsiteY3" fmla="*/ 0 h 1084480"/>
              <a:gd name="connsiteX0" fmla="*/ 586642 w 586642"/>
              <a:gd name="connsiteY0" fmla="*/ 1081266 h 1084480"/>
              <a:gd name="connsiteX1" fmla="*/ 9609 w 586642"/>
              <a:gd name="connsiteY1" fmla="*/ 1082760 h 1084480"/>
              <a:gd name="connsiteX2" fmla="*/ 162 w 586642"/>
              <a:gd name="connsiteY2" fmla="*/ 2577 h 1084480"/>
              <a:gd name="connsiteX3" fmla="*/ 551264 w 586642"/>
              <a:gd name="connsiteY3" fmla="*/ 0 h 1084480"/>
              <a:gd name="connsiteX0" fmla="*/ 587818 w 587818"/>
              <a:gd name="connsiteY0" fmla="*/ 1089405 h 1092619"/>
              <a:gd name="connsiteX1" fmla="*/ 10785 w 587818"/>
              <a:gd name="connsiteY1" fmla="*/ 1090899 h 1092619"/>
              <a:gd name="connsiteX2" fmla="*/ 147 w 587818"/>
              <a:gd name="connsiteY2" fmla="*/ 0 h 1092619"/>
              <a:gd name="connsiteX3" fmla="*/ 552440 w 587818"/>
              <a:gd name="connsiteY3" fmla="*/ 8139 h 1092619"/>
              <a:gd name="connsiteX0" fmla="*/ 587818 w 587818"/>
              <a:gd name="connsiteY0" fmla="*/ 1081266 h 1084480"/>
              <a:gd name="connsiteX1" fmla="*/ 10785 w 587818"/>
              <a:gd name="connsiteY1" fmla="*/ 1082760 h 1084480"/>
              <a:gd name="connsiteX2" fmla="*/ 147 w 587818"/>
              <a:gd name="connsiteY2" fmla="*/ 196 h 1084480"/>
              <a:gd name="connsiteX3" fmla="*/ 552440 w 587818"/>
              <a:gd name="connsiteY3" fmla="*/ 0 h 1084480"/>
              <a:gd name="connsiteX0" fmla="*/ 591416 w 591416"/>
              <a:gd name="connsiteY0" fmla="*/ 1081266 h 1084480"/>
              <a:gd name="connsiteX1" fmla="*/ 96 w 591416"/>
              <a:gd name="connsiteY1" fmla="*/ 1082760 h 1084480"/>
              <a:gd name="connsiteX2" fmla="*/ 3745 w 591416"/>
              <a:gd name="connsiteY2" fmla="*/ 196 h 1084480"/>
              <a:gd name="connsiteX3" fmla="*/ 556038 w 591416"/>
              <a:gd name="connsiteY3" fmla="*/ 0 h 1084480"/>
              <a:gd name="connsiteX0" fmla="*/ 591416 w 591416"/>
              <a:gd name="connsiteY0" fmla="*/ 1081266 h 1084480"/>
              <a:gd name="connsiteX1" fmla="*/ 96 w 591416"/>
              <a:gd name="connsiteY1" fmla="*/ 1082760 h 1084480"/>
              <a:gd name="connsiteX2" fmla="*/ 3745 w 591416"/>
              <a:gd name="connsiteY2" fmla="*/ 196 h 1084480"/>
              <a:gd name="connsiteX3" fmla="*/ 556038 w 591416"/>
              <a:gd name="connsiteY3" fmla="*/ 0 h 1084480"/>
              <a:gd name="connsiteX0" fmla="*/ 591416 w 591416"/>
              <a:gd name="connsiteY0" fmla="*/ 1081266 h 1082760"/>
              <a:gd name="connsiteX1" fmla="*/ 96 w 591416"/>
              <a:gd name="connsiteY1" fmla="*/ 1082760 h 1082760"/>
              <a:gd name="connsiteX2" fmla="*/ 3745 w 591416"/>
              <a:gd name="connsiteY2" fmla="*/ 196 h 1082760"/>
              <a:gd name="connsiteX3" fmla="*/ 556038 w 591416"/>
              <a:gd name="connsiteY3" fmla="*/ 0 h 1082760"/>
              <a:gd name="connsiteX0" fmla="*/ 588565 w 588565"/>
              <a:gd name="connsiteY0" fmla="*/ 1081266 h 1081266"/>
              <a:gd name="connsiteX1" fmla="*/ 817 w 588565"/>
              <a:gd name="connsiteY1" fmla="*/ 1077998 h 1081266"/>
              <a:gd name="connsiteX2" fmla="*/ 894 w 588565"/>
              <a:gd name="connsiteY2" fmla="*/ 196 h 1081266"/>
              <a:gd name="connsiteX3" fmla="*/ 553187 w 588565"/>
              <a:gd name="connsiteY3" fmla="*/ 0 h 1081266"/>
              <a:gd name="connsiteX0" fmla="*/ 588099 w 588099"/>
              <a:gd name="connsiteY0" fmla="*/ 1081266 h 1081570"/>
              <a:gd name="connsiteX1" fmla="*/ 2732 w 588099"/>
              <a:gd name="connsiteY1" fmla="*/ 1081570 h 1081570"/>
              <a:gd name="connsiteX2" fmla="*/ 428 w 588099"/>
              <a:gd name="connsiteY2" fmla="*/ 196 h 1081570"/>
              <a:gd name="connsiteX3" fmla="*/ 552721 w 588099"/>
              <a:gd name="connsiteY3" fmla="*/ 0 h 1081570"/>
            </a:gdLst>
            <a:ahLst/>
            <a:cxnLst>
              <a:cxn ang="0">
                <a:pos x="connsiteX0" y="connsiteY0"/>
              </a:cxn>
              <a:cxn ang="0">
                <a:pos x="connsiteX1" y="connsiteY1"/>
              </a:cxn>
              <a:cxn ang="0">
                <a:pos x="connsiteX2" y="connsiteY2"/>
              </a:cxn>
              <a:cxn ang="0">
                <a:pos x="connsiteX3" y="connsiteY3"/>
              </a:cxn>
            </a:cxnLst>
            <a:rect l="l" t="t" r="r" b="b"/>
            <a:pathLst>
              <a:path w="588099" h="1081570">
                <a:moveTo>
                  <a:pt x="588099" y="1081266"/>
                </a:moveTo>
                <a:lnTo>
                  <a:pt x="2732" y="1081570"/>
                </a:lnTo>
                <a:cubicBezTo>
                  <a:pt x="2090" y="977592"/>
                  <a:pt x="-1146" y="267969"/>
                  <a:pt x="428" y="196"/>
                </a:cubicBezTo>
                <a:lnTo>
                  <a:pt x="552721" y="0"/>
                </a:lnTo>
              </a:path>
            </a:pathLst>
          </a:custGeom>
          <a:noFill/>
          <a:ln w="12700">
            <a:solidFill>
              <a:schemeClr val="accent6">
                <a:lumMod val="75000"/>
              </a:schemeClr>
            </a:solidFill>
            <a:tailEnd type="triangle" w="sm"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3864904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95536" y="620688"/>
            <a:ext cx="7992888" cy="5170646"/>
          </a:xfrm>
          <a:prstGeom prst="rect">
            <a:avLst/>
          </a:prstGeom>
        </p:spPr>
        <p:txBody>
          <a:bodyPr wrap="square">
            <a:spAutoFit/>
          </a:bodyPr>
          <a:lstStyle/>
          <a:p>
            <a:pPr latinLnBrk="1"/>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requestHash</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algorithm</a:t>
            </a:r>
            <a:r>
              <a:rPr lang="en-US" sz="1000" dirty="0">
                <a:solidFill>
                  <a:srgbClr val="000000"/>
                </a:solidFill>
                <a:latin typeface="Verdana"/>
              </a:rPr>
              <a:t>": "</a:t>
            </a:r>
            <a:r>
              <a:rPr lang="en-US" sz="1000" dirty="0">
                <a:solidFill>
                  <a:srgbClr val="0000C0"/>
                </a:solidFill>
                <a:latin typeface="Verdana"/>
              </a:rPr>
              <a:t>S256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value</a:t>
            </a:r>
            <a:r>
              <a:rPr lang="en-US" sz="1000" dirty="0">
                <a:solidFill>
                  <a:srgbClr val="000000"/>
                </a:solidFill>
                <a:latin typeface="Verdana"/>
              </a:rPr>
              <a:t>": "</a:t>
            </a:r>
            <a:r>
              <a:rPr lang="en-US" sz="1000" dirty="0">
                <a:solidFill>
                  <a:srgbClr val="0000C0"/>
                </a:solidFill>
                <a:latin typeface="Verdana"/>
              </a:rPr>
              <a:t>DQDUHGcgrlCjONWP8K_pvoqjX5gSQz95mcWDEPeygpg</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keyHash</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algorithm</a:t>
            </a:r>
            <a:r>
              <a:rPr lang="en-US" sz="1000" dirty="0">
                <a:solidFill>
                  <a:srgbClr val="000000"/>
                </a:solidFill>
                <a:latin typeface="Verdana"/>
              </a:rPr>
              <a:t>": "</a:t>
            </a:r>
            <a:r>
              <a:rPr lang="en-US" sz="1000" dirty="0">
                <a:solidFill>
                  <a:srgbClr val="0000C0"/>
                </a:solidFill>
                <a:latin typeface="Verdana"/>
              </a:rPr>
              <a:t>S256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value</a:t>
            </a:r>
            <a:r>
              <a:rPr lang="en-US" sz="1000" dirty="0">
                <a:solidFill>
                  <a:srgbClr val="000000"/>
                </a:solidFill>
                <a:latin typeface="Verdana"/>
              </a:rPr>
              <a:t>": </a:t>
            </a:r>
            <a:r>
              <a:rPr lang="en-US" sz="1000" dirty="0" smtClean="0">
                <a:solidFill>
                  <a:srgbClr val="000000"/>
                </a:solidFill>
                <a:latin typeface="Verdana"/>
              </a:rPr>
              <a:t>"</a:t>
            </a:r>
            <a:r>
              <a:rPr lang="en-US" sz="1000" dirty="0">
                <a:solidFill>
                  <a:srgbClr val="0000C0"/>
                </a:solidFill>
                <a:latin typeface="Verdana"/>
              </a:rPr>
              <a:t>6HDWDUY9HRGDRb4aW9Vz4G2Uun0Bv1_110VSeAYGdpQ</a:t>
            </a:r>
            <a:r>
              <a:rPr lang="en-US" sz="1000" dirty="0" smtClean="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domainName</a:t>
            </a:r>
            <a:r>
              <a:rPr lang="en-US" sz="1000" dirty="0">
                <a:solidFill>
                  <a:srgbClr val="000000"/>
                </a:solidFill>
                <a:latin typeface="Verdana"/>
              </a:rPr>
              <a:t>": "</a:t>
            </a:r>
            <a:r>
              <a:rPr lang="en-US" sz="1000" dirty="0">
                <a:solidFill>
                  <a:srgbClr val="0000C0"/>
                </a:solidFill>
                <a:latin typeface="Verdana"/>
              </a:rPr>
              <a:t>demomerchant.com</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paymentMethod</a:t>
            </a:r>
            <a:r>
              <a:rPr lang="en-US" sz="1000" dirty="0">
                <a:solidFill>
                  <a:srgbClr val="000000"/>
                </a:solidFill>
                <a:latin typeface="Verdana"/>
              </a:rPr>
              <a:t>": "</a:t>
            </a:r>
            <a:r>
              <a:rPr lang="en-US" sz="1000" dirty="0">
                <a:solidFill>
                  <a:srgbClr val="0000C0"/>
                </a:solidFill>
                <a:latin typeface="Verdana"/>
              </a:rPr>
              <a:t>https://bankdirect.net</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credentialId</a:t>
            </a:r>
            <a:r>
              <a:rPr lang="en-US" sz="1000" dirty="0">
                <a:solidFill>
                  <a:srgbClr val="000000"/>
                </a:solidFill>
                <a:latin typeface="Verdana"/>
              </a:rPr>
              <a:t>": "</a:t>
            </a:r>
            <a:r>
              <a:rPr lang="en-US" sz="1000" dirty="0">
                <a:solidFill>
                  <a:srgbClr val="0000C0"/>
                </a:solidFill>
                <a:latin typeface="Verdana"/>
              </a:rPr>
              <a:t>54674448</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accountId</a:t>
            </a:r>
            <a:r>
              <a:rPr lang="en-US" sz="1000" dirty="0">
                <a:solidFill>
                  <a:srgbClr val="000000"/>
                </a:solidFill>
                <a:latin typeface="Verdana"/>
              </a:rPr>
              <a:t>": "</a:t>
            </a:r>
            <a:r>
              <a:rPr lang="en-US" sz="1000" dirty="0">
                <a:solidFill>
                  <a:srgbClr val="0000C0"/>
                </a:solidFill>
                <a:latin typeface="Verdana"/>
              </a:rPr>
              <a:t>FR7630002111110020050012733</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encryptionParameters</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algorithm</a:t>
            </a:r>
            <a:r>
              <a:rPr lang="en-US" sz="1000" dirty="0">
                <a:solidFill>
                  <a:srgbClr val="000000"/>
                </a:solidFill>
                <a:latin typeface="Verdana"/>
              </a:rPr>
              <a:t>": "</a:t>
            </a:r>
            <a:r>
              <a:rPr lang="en-US" sz="1000" dirty="0">
                <a:solidFill>
                  <a:srgbClr val="0000C0"/>
                </a:solidFill>
                <a:latin typeface="Verdana"/>
              </a:rPr>
              <a:t>A256GCM</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key</a:t>
            </a:r>
            <a:r>
              <a:rPr lang="en-US" sz="1000" dirty="0">
                <a:solidFill>
                  <a:srgbClr val="000000"/>
                </a:solidFill>
                <a:latin typeface="Verdana"/>
              </a:rPr>
              <a:t>": "</a:t>
            </a:r>
            <a:r>
              <a:rPr lang="en-US" sz="1000" dirty="0">
                <a:solidFill>
                  <a:srgbClr val="0000C0"/>
                </a:solidFill>
                <a:latin typeface="Verdana"/>
              </a:rPr>
              <a:t>9MdPM5jEnPRtk-yYGIMmYaQLrk0gTXVQNhQQIHQ0aQk</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timeStamp</a:t>
            </a:r>
            <a:r>
              <a:rPr lang="en-US" sz="1000" dirty="0">
                <a:solidFill>
                  <a:srgbClr val="000000"/>
                </a:solidFill>
                <a:latin typeface="Verdana"/>
              </a:rPr>
              <a:t>": "</a:t>
            </a:r>
            <a:r>
              <a:rPr lang="en-US" sz="1000" dirty="0">
                <a:solidFill>
                  <a:srgbClr val="0000C0"/>
                </a:solidFill>
                <a:latin typeface="Verdana"/>
              </a:rPr>
              <a:t>2020-01-20T11:46:17+01:00</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software</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name</a:t>
            </a:r>
            <a:r>
              <a:rPr lang="en-US" sz="1000" dirty="0">
                <a:solidFill>
                  <a:srgbClr val="000000"/>
                </a:solidFill>
                <a:latin typeface="Verdana"/>
              </a:rPr>
              <a:t>": "</a:t>
            </a:r>
            <a:r>
              <a:rPr lang="en-US" sz="1000" dirty="0">
                <a:solidFill>
                  <a:srgbClr val="0000C0"/>
                </a:solidFill>
                <a:latin typeface="Verdana"/>
              </a:rPr>
              <a:t>WebPKI.org - Wallet</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version</a:t>
            </a:r>
            <a:r>
              <a:rPr lang="en-US" sz="1000" dirty="0">
                <a:solidFill>
                  <a:srgbClr val="000000"/>
                </a:solidFill>
                <a:latin typeface="Verdana"/>
              </a:rPr>
              <a:t>": "</a:t>
            </a:r>
            <a:r>
              <a:rPr lang="en-US" sz="1000" dirty="0">
                <a:solidFill>
                  <a:srgbClr val="0000C0"/>
                </a:solidFill>
                <a:latin typeface="Verdana"/>
              </a:rPr>
              <a:t>1.00</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authorizationSignature</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algorithm</a:t>
            </a:r>
            <a:r>
              <a:rPr lang="en-US" sz="1000" dirty="0">
                <a:solidFill>
                  <a:srgbClr val="000000"/>
                </a:solidFill>
                <a:latin typeface="Verdana"/>
              </a:rPr>
              <a:t>": "</a:t>
            </a:r>
            <a:r>
              <a:rPr lang="en-US" sz="1000" dirty="0">
                <a:solidFill>
                  <a:srgbClr val="0000C0"/>
                </a:solidFill>
                <a:latin typeface="Verdana"/>
              </a:rPr>
              <a:t>ES256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publicKey</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kty</a:t>
            </a:r>
            <a:r>
              <a:rPr lang="en-US" sz="1000" dirty="0">
                <a:solidFill>
                  <a:srgbClr val="000000"/>
                </a:solidFill>
                <a:latin typeface="Verdana"/>
              </a:rPr>
              <a:t>": "</a:t>
            </a:r>
            <a:r>
              <a:rPr lang="en-US" sz="1000" dirty="0">
                <a:solidFill>
                  <a:srgbClr val="0000C0"/>
                </a:solidFill>
                <a:latin typeface="Verdana"/>
              </a:rPr>
              <a:t>EC</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crv</a:t>
            </a:r>
            <a:r>
              <a:rPr lang="en-US" sz="1000" dirty="0">
                <a:solidFill>
                  <a:srgbClr val="000000"/>
                </a:solidFill>
                <a:latin typeface="Verdana"/>
              </a:rPr>
              <a:t>": "</a:t>
            </a:r>
            <a:r>
              <a:rPr lang="en-US" sz="1000" dirty="0">
                <a:solidFill>
                  <a:srgbClr val="0000C0"/>
                </a:solidFill>
                <a:latin typeface="Verdana"/>
              </a:rPr>
              <a:t>P-256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x</a:t>
            </a:r>
            <a:r>
              <a:rPr lang="en-US" sz="1000" dirty="0">
                <a:solidFill>
                  <a:srgbClr val="000000"/>
                </a:solidFill>
                <a:latin typeface="Verdana"/>
              </a:rPr>
              <a:t>": "</a:t>
            </a:r>
            <a:r>
              <a:rPr lang="en-US" sz="1000" dirty="0">
                <a:solidFill>
                  <a:srgbClr val="0000C0"/>
                </a:solidFill>
                <a:latin typeface="Verdana"/>
              </a:rPr>
              <a:t>censDzcMEkgiePz6DXB7cDuwFemshAFR90UNVQFCg8Q</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y</a:t>
            </a:r>
            <a:r>
              <a:rPr lang="en-US" sz="1000" dirty="0">
                <a:solidFill>
                  <a:srgbClr val="000000"/>
                </a:solidFill>
                <a:latin typeface="Verdana"/>
              </a:rPr>
              <a:t>": "</a:t>
            </a:r>
            <a:r>
              <a:rPr lang="en-US" sz="1000" dirty="0">
                <a:solidFill>
                  <a:srgbClr val="0000C0"/>
                </a:solidFill>
                <a:latin typeface="Verdana"/>
              </a:rPr>
              <a:t>xq8rze6ewG0-eVcSF72J77gKiD0IHnzpwHaU7t6nVeY</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value</a:t>
            </a:r>
            <a:r>
              <a:rPr lang="en-US" sz="1000" dirty="0">
                <a:solidFill>
                  <a:srgbClr val="000000"/>
                </a:solidFill>
                <a:latin typeface="Verdana"/>
              </a:rPr>
              <a:t>": "</a:t>
            </a:r>
            <a:r>
              <a:rPr lang="en-US" sz="1000" dirty="0">
                <a:solidFill>
                  <a:srgbClr val="0000C0"/>
                </a:solidFill>
                <a:latin typeface="Verdana"/>
              </a:rPr>
              <a:t>zyKIwU5NtTqoIiBbq0NVP06-v2zXJbsb....ioNTpuaDve-RA5BxiBgfpU_12b6Goixw</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a:t>
            </a:r>
            <a:endParaRPr lang="en-US" sz="1000" dirty="0">
              <a:latin typeface="verdana"/>
            </a:endParaRPr>
          </a:p>
        </p:txBody>
      </p:sp>
      <p:sp>
        <p:nvSpPr>
          <p:cNvPr id="8" name="TextBox 7"/>
          <p:cNvSpPr txBox="1"/>
          <p:nvPr/>
        </p:nvSpPr>
        <p:spPr>
          <a:xfrm>
            <a:off x="1633468" y="210126"/>
            <a:ext cx="6610940" cy="338554"/>
          </a:xfrm>
          <a:prstGeom prst="rect">
            <a:avLst/>
          </a:prstGeom>
          <a:noFill/>
        </p:spPr>
        <p:txBody>
          <a:bodyPr wrap="square" rtlCol="0">
            <a:spAutoFit/>
          </a:bodyPr>
          <a:lstStyle/>
          <a:p>
            <a:pPr algn="ctr"/>
            <a:r>
              <a:rPr lang="en-US" sz="1600" b="1" dirty="0" smtClean="0">
                <a:latin typeface="Arial" panose="020B0604020202020204" pitchFamily="34" charset="0"/>
                <a:cs typeface="Arial" panose="020B0604020202020204" pitchFamily="34" charset="0"/>
                <a:sym typeface="Wingdings"/>
              </a:rPr>
              <a:t>③</a:t>
            </a:r>
            <a:r>
              <a:rPr lang="en-US" sz="1600" dirty="0">
                <a:latin typeface="Arial" panose="020B0604020202020204" pitchFamily="34" charset="0"/>
                <a:cs typeface="Arial" panose="020B0604020202020204" pitchFamily="34" charset="0"/>
                <a:sym typeface="Wingdings"/>
              </a:rPr>
              <a:t> </a:t>
            </a:r>
            <a:r>
              <a:rPr lang="en-US" sz="1600" i="1" dirty="0" smtClean="0">
                <a:latin typeface="Arial" panose="020B0604020202020204" pitchFamily="34" charset="0"/>
                <a:cs typeface="Arial" panose="020B0604020202020204" pitchFamily="34" charset="0"/>
                <a:sym typeface="Wingdings"/>
              </a:rPr>
              <a:t>Internal</a:t>
            </a:r>
            <a:r>
              <a:rPr lang="en-US" sz="1600" dirty="0" smtClean="0">
                <a:latin typeface="Arial" panose="020B0604020202020204" pitchFamily="34" charset="0"/>
                <a:cs typeface="Arial" panose="020B0604020202020204" pitchFamily="34" charset="0"/>
                <a:sym typeface="Wingdings"/>
              </a:rPr>
              <a:t> Wallet Processing – Creation of </a:t>
            </a:r>
            <a:r>
              <a:rPr lang="en-US" sz="1600" i="1" dirty="0" smtClean="0">
                <a:latin typeface="Arial" panose="020B0604020202020204" pitchFamily="34" charset="0"/>
                <a:cs typeface="Arial" panose="020B0604020202020204" pitchFamily="34" charset="0"/>
                <a:sym typeface="Wingdings"/>
              </a:rPr>
              <a:t>Signed</a:t>
            </a:r>
            <a:r>
              <a:rPr lang="en-US" sz="1600" dirty="0" smtClean="0">
                <a:latin typeface="Arial" panose="020B0604020202020204" pitchFamily="34" charset="0"/>
                <a:cs typeface="Arial" panose="020B0604020202020204" pitchFamily="34" charset="0"/>
                <a:sym typeface="Wingdings"/>
              </a:rPr>
              <a:t> Authorization Data</a:t>
            </a:r>
            <a:endParaRPr lang="en-US" sz="1600" dirty="0">
              <a:latin typeface="Arial" panose="020B0604020202020204" pitchFamily="34" charset="0"/>
              <a:cs typeface="Arial" panose="020B0604020202020204" pitchFamily="34" charset="0"/>
            </a:endParaRPr>
          </a:p>
        </p:txBody>
      </p:sp>
      <p:sp>
        <p:nvSpPr>
          <p:cNvPr id="9" name="TextBox 8"/>
          <p:cNvSpPr txBox="1"/>
          <p:nvPr/>
        </p:nvSpPr>
        <p:spPr>
          <a:xfrm>
            <a:off x="539552" y="5855846"/>
            <a:ext cx="8136904" cy="741506"/>
          </a:xfrm>
          <a:prstGeom prst="roundRect">
            <a:avLst>
              <a:gd name="adj" fmla="val 13684"/>
            </a:avLst>
          </a:prstGeom>
          <a:solidFill>
            <a:schemeClr val="bg1">
              <a:lumMod val="95000"/>
            </a:schemeClr>
          </a:solidFill>
          <a:ln>
            <a:solidFill>
              <a:schemeClr val="tx1"/>
            </a:solidFill>
            <a:prstDash val="solid"/>
          </a:ln>
        </p:spPr>
        <p:txBody>
          <a:bodyPr wrap="squar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When the user has authorized the transaction the Signature (private) </a:t>
            </a:r>
            <a:r>
              <a:rPr lang="en-US" sz="1000" dirty="0">
                <a:latin typeface="Arial" panose="020B0604020202020204" pitchFamily="34" charset="0"/>
                <a:cs typeface="Arial" panose="020B0604020202020204" pitchFamily="34" charset="0"/>
              </a:rPr>
              <a:t>k</a:t>
            </a:r>
            <a:r>
              <a:rPr lang="en-US" sz="1000" dirty="0" smtClean="0">
                <a:latin typeface="Arial" panose="020B0604020202020204" pitchFamily="34" charset="0"/>
                <a:cs typeface="Arial" panose="020B0604020202020204" pitchFamily="34" charset="0"/>
              </a:rPr>
              <a:t>ey associated with the selected card is used to sign a JSON object holding authorization data as follows : </a:t>
            </a:r>
            <a:r>
              <a:rPr lang="en-US" sz="1000" b="1" dirty="0" err="1" smtClean="0">
                <a:latin typeface="Courier New" panose="02070309020205020404" pitchFamily="49" charset="0"/>
                <a:cs typeface="Courier New" panose="02070309020205020404" pitchFamily="49" charset="0"/>
              </a:rPr>
              <a:t>requestHash</a:t>
            </a:r>
            <a:r>
              <a:rPr lang="en-US" sz="1000" dirty="0" smtClean="0">
                <a:latin typeface="Arial" panose="020B0604020202020204" pitchFamily="34" charset="0"/>
                <a:cs typeface="Arial" panose="020B0604020202020204" pitchFamily="34" charset="0"/>
              </a:rPr>
              <a:t> holds the </a:t>
            </a:r>
            <a:r>
              <a:rPr lang="en-US" sz="1000" i="1" dirty="0" smtClean="0">
                <a:latin typeface="Arial" panose="020B0604020202020204" pitchFamily="34" charset="0"/>
                <a:cs typeface="Arial" panose="020B0604020202020204" pitchFamily="34" charset="0"/>
              </a:rPr>
              <a:t>hash</a:t>
            </a:r>
            <a:r>
              <a:rPr lang="en-US" sz="1000" dirty="0" smtClean="0">
                <a:latin typeface="Arial" panose="020B0604020202020204" pitchFamily="34" charset="0"/>
                <a:cs typeface="Arial" panose="020B0604020202020204" pitchFamily="34" charset="0"/>
              </a:rPr>
              <a:t> of the </a:t>
            </a:r>
            <a:r>
              <a:rPr lang="en-US" sz="1000" b="1" dirty="0" err="1" smtClean="0">
                <a:latin typeface="Courier New" panose="02070309020205020404" pitchFamily="49" charset="0"/>
                <a:cs typeface="Courier New" panose="02070309020205020404" pitchFamily="49" charset="0"/>
              </a:rPr>
              <a:t>paymentRequest</a:t>
            </a:r>
            <a:r>
              <a:rPr lang="en-US" sz="1000" dirty="0" smtClean="0">
                <a:latin typeface="Arial" panose="020B0604020202020204" pitchFamily="34" charset="0"/>
                <a:cs typeface="Arial" panose="020B0604020202020204" pitchFamily="34" charset="0"/>
              </a:rPr>
              <a:t> object (see </a:t>
            </a:r>
            <a:r>
              <a:rPr lang="en-US" sz="1000" dirty="0" err="1" smtClean="0">
                <a:latin typeface="Arial" panose="020B0604020202020204" pitchFamily="34" charset="0"/>
                <a:cs typeface="Arial" panose="020B0604020202020204" pitchFamily="34" charset="0"/>
                <a:hlinkClick r:id="rId2" action="ppaction://hlinksldjump"/>
              </a:rPr>
              <a:t>PaymentClientRequest</a:t>
            </a:r>
            <a:r>
              <a:rPr lang="en-US" sz="1000" dirty="0" smtClean="0">
                <a:latin typeface="Arial" panose="020B0604020202020204" pitchFamily="34" charset="0"/>
                <a:cs typeface="Arial" panose="020B0604020202020204" pitchFamily="34" charset="0"/>
                <a:hlinkClick r:id="rId2" action="ppaction://hlinksldjump"/>
              </a:rPr>
              <a:t> </a:t>
            </a:r>
            <a:r>
              <a:rPr lang="en-US" sz="1000" dirty="0" smtClean="0">
                <a:latin typeface="Arial" panose="020B0604020202020204" pitchFamily="34" charset="0"/>
                <a:cs typeface="Arial" panose="020B0604020202020204" pitchFamily="34" charset="0"/>
              </a:rPr>
              <a:t>slide), while </a:t>
            </a:r>
            <a:r>
              <a:rPr lang="en-US" sz="1000" b="1" dirty="0" err="1" smtClean="0">
                <a:latin typeface="Courier New" panose="02070309020205020404" pitchFamily="49" charset="0"/>
                <a:cs typeface="Courier New" panose="02070309020205020404" pitchFamily="49" charset="0"/>
              </a:rPr>
              <a:t>accountId</a:t>
            </a:r>
            <a:r>
              <a:rPr lang="en-US" sz="1000" dirty="0" smtClean="0">
                <a:latin typeface="Arial" panose="020B0604020202020204" pitchFamily="34" charset="0"/>
                <a:cs typeface="Arial" panose="020B0604020202020204" pitchFamily="34" charset="0"/>
              </a:rPr>
              <a:t> holds the actual Account ID  of the selected card</a:t>
            </a:r>
            <a:r>
              <a:rPr lang="en-US" sz="1000" dirty="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 The </a:t>
            </a:r>
            <a:r>
              <a:rPr lang="en-US" sz="1000" b="1" dirty="0" err="1">
                <a:latin typeface="Courier New" panose="02070309020205020404" pitchFamily="49" charset="0"/>
                <a:cs typeface="Courier New" panose="02070309020205020404" pitchFamily="49" charset="0"/>
              </a:rPr>
              <a:t>keyHash</a:t>
            </a:r>
            <a:r>
              <a:rPr lang="en-US" sz="1000" dirty="0" smtClean="0">
                <a:latin typeface="Arial" panose="020B0604020202020204" pitchFamily="34" charset="0"/>
                <a:cs typeface="Arial" panose="020B0604020202020204" pitchFamily="34" charset="0"/>
              </a:rPr>
              <a:t> holds a copy of the data in the initial </a:t>
            </a:r>
            <a:r>
              <a:rPr lang="en-US" sz="1000" dirty="0" smtClean="0">
                <a:latin typeface="Arial" panose="020B0604020202020204" pitchFamily="34" charset="0"/>
                <a:cs typeface="Arial" panose="020B0604020202020204" pitchFamily="34" charset="0"/>
              </a:rPr>
              <a:t>request associated with the selected payment method.  </a:t>
            </a:r>
            <a:r>
              <a:rPr lang="en-US" sz="1000" dirty="0" smtClean="0">
                <a:latin typeface="Arial" panose="020B0604020202020204" pitchFamily="34" charset="0"/>
                <a:cs typeface="Arial" panose="020B0604020202020204" pitchFamily="34" charset="0"/>
              </a:rPr>
              <a:t>For more information about </a:t>
            </a:r>
            <a:r>
              <a:rPr lang="en-US" sz="1000" b="1" dirty="0" err="1" smtClean="0">
                <a:latin typeface="Courier New" panose="02070309020205020404" pitchFamily="49" charset="0"/>
                <a:cs typeface="Courier New" panose="02070309020205020404" pitchFamily="49" charset="0"/>
              </a:rPr>
              <a:t>encryptionParameters</a:t>
            </a:r>
            <a:r>
              <a:rPr lang="en-US" sz="1000" dirty="0" smtClean="0">
                <a:latin typeface="Arial" panose="020B0604020202020204" pitchFamily="34" charset="0"/>
                <a:cs typeface="Arial" panose="020B0604020202020204" pitchFamily="34" charset="0"/>
              </a:rPr>
              <a:t>, turn to the slide </a:t>
            </a:r>
            <a:r>
              <a:rPr lang="en-US" sz="1000" dirty="0" smtClean="0">
                <a:latin typeface="Arial" panose="020B0604020202020204" pitchFamily="34" charset="0"/>
                <a:cs typeface="Arial" panose="020B0604020202020204" pitchFamily="34" charset="0"/>
                <a:hlinkClick r:id="rId3" action="ppaction://hlinksldjump"/>
              </a:rPr>
              <a:t>Risk Based Authentication</a:t>
            </a:r>
            <a:r>
              <a:rPr lang="en-US" sz="1000" dirty="0" smtClean="0">
                <a:latin typeface="Arial" panose="020B0604020202020204" pitchFamily="34" charset="0"/>
                <a:cs typeface="Arial" panose="020B0604020202020204" pitchFamily="34" charset="0"/>
              </a:rPr>
              <a:t>. </a:t>
            </a:r>
            <a:endParaRPr lang="en-US" sz="1000" i="1" dirty="0">
              <a:latin typeface="Arial" panose="020B0604020202020204" pitchFamily="34" charset="0"/>
              <a:cs typeface="Arial" panose="020B0604020202020204" pitchFamily="34" charset="0"/>
            </a:endParaRPr>
          </a:p>
        </p:txBody>
      </p:sp>
      <p:cxnSp>
        <p:nvCxnSpPr>
          <p:cNvPr id="18" name="Straight Arrow Connector 17"/>
          <p:cNvCxnSpPr/>
          <p:nvPr/>
        </p:nvCxnSpPr>
        <p:spPr>
          <a:xfrm flipH="1">
            <a:off x="2519928" y="4096561"/>
            <a:ext cx="1548000"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4067944" y="3966313"/>
            <a:ext cx="2969083" cy="400110"/>
          </a:xfrm>
          <a:prstGeom prst="rect">
            <a:avLst/>
          </a:prstGeom>
          <a:noFill/>
        </p:spPr>
        <p:txBody>
          <a:bodyPr wrap="none" rtlCol="0">
            <a:spAutoFit/>
          </a:bodyPr>
          <a:lstStyle/>
          <a:p>
            <a:r>
              <a:rPr lang="en-US" sz="1000" dirty="0">
                <a:latin typeface="Arial" panose="020B0604020202020204" pitchFamily="34" charset="0"/>
                <a:cs typeface="Arial" panose="020B0604020202020204" pitchFamily="34" charset="0"/>
                <a:hlinkClick r:id="rId4"/>
              </a:rPr>
              <a:t>https://</a:t>
            </a:r>
            <a:r>
              <a:rPr lang="en-US" sz="1000" dirty="0" smtClean="0">
                <a:latin typeface="Arial" panose="020B0604020202020204" pitchFamily="34" charset="0"/>
                <a:cs typeface="Arial" panose="020B0604020202020204" pitchFamily="34" charset="0"/>
                <a:hlinkClick r:id="rId4"/>
              </a:rPr>
              <a:t>cyberphone.github.io/doc/security/jsf.html</a:t>
            </a:r>
            <a:endParaRPr lang="en-US" sz="1000" dirty="0" smtClean="0">
              <a:latin typeface="Arial" panose="020B0604020202020204" pitchFamily="34" charset="0"/>
              <a:cs typeface="Arial" panose="020B0604020202020204" pitchFamily="34" charset="0"/>
            </a:endParaRPr>
          </a:p>
          <a:p>
            <a:endParaRPr lang="en-US" sz="1000" dirty="0" smtClean="0">
              <a:latin typeface="Arial" panose="020B0604020202020204" pitchFamily="34" charset="0"/>
              <a:cs typeface="Arial" panose="020B0604020202020204" pitchFamily="34" charset="0"/>
            </a:endParaRPr>
          </a:p>
        </p:txBody>
      </p:sp>
      <p:sp>
        <p:nvSpPr>
          <p:cNvPr id="10" name="TextBox 9"/>
          <p:cNvSpPr txBox="1"/>
          <p:nvPr/>
        </p:nvSpPr>
        <p:spPr>
          <a:xfrm>
            <a:off x="4139952" y="2398828"/>
            <a:ext cx="2016111"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Core data of selected virtual card</a:t>
            </a:r>
            <a:endParaRPr lang="en-US" sz="1000" b="1" i="1" dirty="0">
              <a:latin typeface="Arial" panose="020B0604020202020204" pitchFamily="34" charset="0"/>
              <a:cs typeface="Arial" panose="020B0604020202020204" pitchFamily="34" charset="0"/>
            </a:endParaRPr>
          </a:p>
        </p:txBody>
      </p:sp>
      <p:sp>
        <p:nvSpPr>
          <p:cNvPr id="12" name="Right Brace 11"/>
          <p:cNvSpPr/>
          <p:nvPr/>
        </p:nvSpPr>
        <p:spPr>
          <a:xfrm>
            <a:off x="3936386" y="2194452"/>
            <a:ext cx="144016" cy="442460"/>
          </a:xfrm>
          <a:prstGeom prst="rightBrace">
            <a:avLst>
              <a:gd name="adj1" fmla="val 8333"/>
              <a:gd name="adj2" fmla="val 71061"/>
            </a:avLst>
          </a:prstGeom>
          <a:ln w="63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5" name="Straight Arrow Connector 14"/>
          <p:cNvCxnSpPr>
            <a:stCxn id="11" idx="1"/>
          </p:cNvCxnSpPr>
          <p:nvPr/>
        </p:nvCxnSpPr>
        <p:spPr>
          <a:xfrm flipH="1">
            <a:off x="1871856" y="4415833"/>
            <a:ext cx="2268096"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17" idx="1"/>
          </p:cNvCxnSpPr>
          <p:nvPr/>
        </p:nvCxnSpPr>
        <p:spPr>
          <a:xfrm flipH="1">
            <a:off x="1884386" y="901004"/>
            <a:ext cx="2255566"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4139952" y="787708"/>
            <a:ext cx="2666930"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Hash of received </a:t>
            </a:r>
            <a:r>
              <a:rPr lang="en-US" sz="1000" b="1" dirty="0" err="1" smtClean="0">
                <a:latin typeface="Courier New" panose="02070309020205020404" pitchFamily="49" charset="0"/>
                <a:cs typeface="Courier New" panose="02070309020205020404" pitchFamily="49" charset="0"/>
              </a:rPr>
              <a:t>paymentRequest</a:t>
            </a:r>
            <a:r>
              <a:rPr lang="en-US" sz="1000" dirty="0" smtClean="0">
                <a:latin typeface="Arial" panose="020B0604020202020204" pitchFamily="34" charset="0"/>
                <a:cs typeface="Arial" panose="020B0604020202020204" pitchFamily="34" charset="0"/>
              </a:rPr>
              <a:t> object</a:t>
            </a:r>
            <a:endParaRPr lang="en-US" sz="1000" b="1" i="1" dirty="0">
              <a:latin typeface="Arial" panose="020B0604020202020204" pitchFamily="34" charset="0"/>
              <a:cs typeface="Arial" panose="020B0604020202020204" pitchFamily="34" charset="0"/>
            </a:endParaRPr>
          </a:p>
        </p:txBody>
      </p:sp>
      <p:sp>
        <p:nvSpPr>
          <p:cNvPr id="11" name="TextBox 10"/>
          <p:cNvSpPr txBox="1"/>
          <p:nvPr/>
        </p:nvSpPr>
        <p:spPr>
          <a:xfrm>
            <a:off x="4139952" y="4302537"/>
            <a:ext cx="2235722"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Signature key of selected virtual card</a:t>
            </a:r>
            <a:endParaRPr lang="en-US" sz="1000" b="1" i="1" dirty="0">
              <a:latin typeface="Arial" panose="020B0604020202020204" pitchFamily="34" charset="0"/>
              <a:cs typeface="Arial" panose="020B0604020202020204" pitchFamily="34" charset="0"/>
            </a:endParaRPr>
          </a:p>
        </p:txBody>
      </p:sp>
      <p:cxnSp>
        <p:nvCxnSpPr>
          <p:cNvPr id="13" name="Straight Arrow Connector 12"/>
          <p:cNvCxnSpPr>
            <a:stCxn id="14" idx="1"/>
          </p:cNvCxnSpPr>
          <p:nvPr/>
        </p:nvCxnSpPr>
        <p:spPr>
          <a:xfrm flipH="1">
            <a:off x="3308542" y="2124045"/>
            <a:ext cx="831410"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4139952" y="2010749"/>
            <a:ext cx="1939167"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Acquired by the Wallet software</a:t>
            </a:r>
            <a:endParaRPr lang="en-US" sz="1000" b="1" i="1" dirty="0">
              <a:latin typeface="Arial" panose="020B0604020202020204" pitchFamily="34" charset="0"/>
              <a:cs typeface="Arial" panose="020B0604020202020204" pitchFamily="34" charset="0"/>
            </a:endParaRPr>
          </a:p>
        </p:txBody>
      </p:sp>
      <p:cxnSp>
        <p:nvCxnSpPr>
          <p:cNvPr id="19" name="Straight Arrow Connector 18"/>
          <p:cNvCxnSpPr/>
          <p:nvPr/>
        </p:nvCxnSpPr>
        <p:spPr>
          <a:xfrm flipH="1">
            <a:off x="1639921" y="1515505"/>
            <a:ext cx="2556000"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4137318" y="1402209"/>
            <a:ext cx="2485791"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Copied from </a:t>
            </a:r>
            <a:r>
              <a:rPr lang="en-US" sz="1000" b="1" dirty="0" err="1" smtClean="0">
                <a:latin typeface="Courier New" panose="02070309020205020404" pitchFamily="49" charset="0"/>
                <a:cs typeface="Courier New" panose="02070309020205020404" pitchFamily="49" charset="0"/>
              </a:rPr>
              <a:t>PaymentClientRequest</a:t>
            </a:r>
            <a:endParaRPr lang="en-US" sz="1000" b="1"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87792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95536" y="981883"/>
            <a:ext cx="7992888" cy="4247317"/>
          </a:xfrm>
          <a:prstGeom prst="rect">
            <a:avLst/>
          </a:prstGeom>
        </p:spPr>
        <p:txBody>
          <a:bodyPr wrap="square">
            <a:spAutoFit/>
          </a:bodyPr>
          <a:lstStyle/>
          <a:p>
            <a:pPr latinLnBrk="1"/>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606060"/>
                </a:solidFill>
                <a:latin typeface="Verdana"/>
              </a:rPr>
              <a:t>@context</a:t>
            </a:r>
            <a:r>
              <a:rPr lang="en-US" sz="1000" dirty="0">
                <a:solidFill>
                  <a:srgbClr val="000000"/>
                </a:solidFill>
                <a:latin typeface="Verdana"/>
              </a:rPr>
              <a:t>": "</a:t>
            </a:r>
            <a:r>
              <a:rPr lang="en-US" sz="1000" dirty="0">
                <a:solidFill>
                  <a:srgbClr val="0000C0"/>
                </a:solidFill>
                <a:latin typeface="Verdana"/>
              </a:rPr>
              <a:t>https://webpki.github.io/</a:t>
            </a:r>
            <a:r>
              <a:rPr lang="en-US" sz="1000" dirty="0" err="1">
                <a:solidFill>
                  <a:srgbClr val="0000C0"/>
                </a:solidFill>
                <a:latin typeface="Verdana"/>
              </a:rPr>
              <a:t>saturn</a:t>
            </a:r>
            <a:r>
              <a:rPr lang="en-US" sz="1000" dirty="0">
                <a:solidFill>
                  <a:srgbClr val="0000C0"/>
                </a:solidFill>
                <a:latin typeface="Verdana"/>
              </a:rPr>
              <a:t>/v3</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606060"/>
                </a:solidFill>
                <a:latin typeface="Verdana"/>
              </a:rPr>
              <a:t>@qualifier</a:t>
            </a:r>
            <a:r>
              <a:rPr lang="en-US" sz="1000" dirty="0">
                <a:solidFill>
                  <a:srgbClr val="000000"/>
                </a:solidFill>
                <a:latin typeface="Verdana"/>
              </a:rPr>
              <a:t>": "</a:t>
            </a:r>
            <a:r>
              <a:rPr lang="en-US" sz="1000" dirty="0" err="1">
                <a:solidFill>
                  <a:srgbClr val="0000C0"/>
                </a:solidFill>
                <a:latin typeface="Verdana"/>
              </a:rPr>
              <a:t>PayerAuthorization</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providerAuthorityUrl</a:t>
            </a:r>
            <a:r>
              <a:rPr lang="en-US" sz="1000" dirty="0">
                <a:solidFill>
                  <a:srgbClr val="000000"/>
                </a:solidFill>
                <a:latin typeface="Verdana"/>
              </a:rPr>
              <a:t>": "</a:t>
            </a:r>
            <a:r>
              <a:rPr lang="en-US" sz="1000" dirty="0">
                <a:solidFill>
                  <a:srgbClr val="0000C0"/>
                </a:solidFill>
                <a:latin typeface="Verdana"/>
              </a:rPr>
              <a:t>https://payments.mybank.com/authority</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paymentMethod</a:t>
            </a:r>
            <a:r>
              <a:rPr lang="en-US" sz="1000" dirty="0">
                <a:solidFill>
                  <a:srgbClr val="000000"/>
                </a:solidFill>
                <a:latin typeface="Verdana"/>
              </a:rPr>
              <a:t>": "</a:t>
            </a:r>
            <a:r>
              <a:rPr lang="en-US" sz="1000" dirty="0">
                <a:solidFill>
                  <a:srgbClr val="0000C0"/>
                </a:solidFill>
                <a:latin typeface="Verdana"/>
              </a:rPr>
              <a:t>https://bankdirect.net</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encryptedAuthorization</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algorithm</a:t>
            </a:r>
            <a:r>
              <a:rPr lang="en-US" sz="1000" dirty="0">
                <a:solidFill>
                  <a:srgbClr val="000000"/>
                </a:solidFill>
                <a:latin typeface="Verdana"/>
              </a:rPr>
              <a:t>": "</a:t>
            </a:r>
            <a:r>
              <a:rPr lang="en-US" sz="1000" dirty="0">
                <a:solidFill>
                  <a:srgbClr val="0000C0"/>
                </a:solidFill>
                <a:latin typeface="Verdana"/>
              </a:rPr>
              <a:t>A256GCM</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keyEncryption</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algorithm</a:t>
            </a:r>
            <a:r>
              <a:rPr lang="en-US" sz="1000" dirty="0">
                <a:solidFill>
                  <a:srgbClr val="000000"/>
                </a:solidFill>
                <a:latin typeface="Verdana"/>
              </a:rPr>
              <a:t>": "</a:t>
            </a:r>
            <a:r>
              <a:rPr lang="en-US" sz="1000" dirty="0">
                <a:solidFill>
                  <a:srgbClr val="0000C0"/>
                </a:solidFill>
                <a:latin typeface="Verdana"/>
              </a:rPr>
              <a:t>ECDH-ES</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publicKey</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kty</a:t>
            </a:r>
            <a:r>
              <a:rPr lang="en-US" sz="1000" dirty="0">
                <a:solidFill>
                  <a:srgbClr val="000000"/>
                </a:solidFill>
                <a:latin typeface="Verdana"/>
              </a:rPr>
              <a:t>": "</a:t>
            </a:r>
            <a:r>
              <a:rPr lang="en-US" sz="1000" dirty="0">
                <a:solidFill>
                  <a:srgbClr val="0000C0"/>
                </a:solidFill>
                <a:latin typeface="Verdana"/>
              </a:rPr>
              <a:t>EC</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crv</a:t>
            </a:r>
            <a:r>
              <a:rPr lang="en-US" sz="1000" dirty="0">
                <a:solidFill>
                  <a:srgbClr val="000000"/>
                </a:solidFill>
                <a:latin typeface="Verdana"/>
              </a:rPr>
              <a:t>": "</a:t>
            </a:r>
            <a:r>
              <a:rPr lang="en-US" sz="1000" dirty="0">
                <a:solidFill>
                  <a:srgbClr val="0000C0"/>
                </a:solidFill>
                <a:latin typeface="Verdana"/>
              </a:rPr>
              <a:t>P-256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x</a:t>
            </a:r>
            <a:r>
              <a:rPr lang="en-US" sz="1000" dirty="0">
                <a:solidFill>
                  <a:srgbClr val="000000"/>
                </a:solidFill>
                <a:latin typeface="Verdana"/>
              </a:rPr>
              <a:t>": "</a:t>
            </a:r>
            <a:r>
              <a:rPr lang="en-US" sz="1000" dirty="0">
                <a:solidFill>
                  <a:srgbClr val="0000C0"/>
                </a:solidFill>
                <a:latin typeface="Verdana"/>
              </a:rPr>
              <a:t>TfCrhFwZRU_ea7lUWwRi3HkuyT2yF9IxN5xKh2khjlk</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y</a:t>
            </a:r>
            <a:r>
              <a:rPr lang="en-US" sz="1000" dirty="0">
                <a:solidFill>
                  <a:srgbClr val="000000"/>
                </a:solidFill>
                <a:latin typeface="Verdana"/>
              </a:rPr>
              <a:t>": "</a:t>
            </a:r>
            <a:r>
              <a:rPr lang="en-US" sz="1000" dirty="0">
                <a:solidFill>
                  <a:srgbClr val="0000C0"/>
                </a:solidFill>
                <a:latin typeface="Verdana"/>
              </a:rPr>
              <a:t>nZFwxLP0TvFXD2xPKzRTIGevgLjpiMw2BP86hszj5x4</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ephemeralKey</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kty</a:t>
            </a:r>
            <a:r>
              <a:rPr lang="en-US" sz="1000" dirty="0">
                <a:solidFill>
                  <a:srgbClr val="000000"/>
                </a:solidFill>
                <a:latin typeface="Verdana"/>
              </a:rPr>
              <a:t>": "</a:t>
            </a:r>
            <a:r>
              <a:rPr lang="en-US" sz="1000" dirty="0">
                <a:solidFill>
                  <a:srgbClr val="0000C0"/>
                </a:solidFill>
                <a:latin typeface="Verdana"/>
              </a:rPr>
              <a:t>EC</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crv</a:t>
            </a:r>
            <a:r>
              <a:rPr lang="en-US" sz="1000" dirty="0">
                <a:solidFill>
                  <a:srgbClr val="000000"/>
                </a:solidFill>
                <a:latin typeface="Verdana"/>
              </a:rPr>
              <a:t>": "</a:t>
            </a:r>
            <a:r>
              <a:rPr lang="en-US" sz="1000" dirty="0">
                <a:solidFill>
                  <a:srgbClr val="0000C0"/>
                </a:solidFill>
                <a:latin typeface="Verdana"/>
              </a:rPr>
              <a:t>P-256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x</a:t>
            </a:r>
            <a:r>
              <a:rPr lang="en-US" sz="1000" dirty="0">
                <a:solidFill>
                  <a:srgbClr val="000000"/>
                </a:solidFill>
                <a:latin typeface="Verdana"/>
              </a:rPr>
              <a:t>": "</a:t>
            </a:r>
            <a:r>
              <a:rPr lang="en-US" sz="1000" dirty="0">
                <a:solidFill>
                  <a:srgbClr val="0000C0"/>
                </a:solidFill>
                <a:latin typeface="Verdana"/>
              </a:rPr>
              <a:t>80mByDxNt213LAKLjTC7VWLg0HwgZoyrxdf33Cvpk1c</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y</a:t>
            </a:r>
            <a:r>
              <a:rPr lang="en-US" sz="1000" dirty="0">
                <a:solidFill>
                  <a:srgbClr val="000000"/>
                </a:solidFill>
                <a:latin typeface="Verdana"/>
              </a:rPr>
              <a:t>": "</a:t>
            </a:r>
            <a:r>
              <a:rPr lang="en-US" sz="1000" dirty="0">
                <a:solidFill>
                  <a:srgbClr val="0000C0"/>
                </a:solidFill>
                <a:latin typeface="Verdana"/>
              </a:rPr>
              <a:t>73oDKxbAYxFVbWckvxHY8gO2NY_nK8nCVwWUoP8GBy0</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iv</a:t>
            </a:r>
            <a:r>
              <a:rPr lang="en-US" sz="1000" dirty="0">
                <a:solidFill>
                  <a:srgbClr val="000000"/>
                </a:solidFill>
                <a:latin typeface="Verdana"/>
              </a:rPr>
              <a:t>": "</a:t>
            </a:r>
            <a:r>
              <a:rPr lang="en-US" sz="1000" dirty="0">
                <a:solidFill>
                  <a:srgbClr val="0000C0"/>
                </a:solidFill>
                <a:latin typeface="Verdana"/>
              </a:rPr>
              <a:t>9AXDHPcmNNn77jK8</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tag</a:t>
            </a:r>
            <a:r>
              <a:rPr lang="en-US" sz="1000" dirty="0">
                <a:solidFill>
                  <a:srgbClr val="000000"/>
                </a:solidFill>
                <a:latin typeface="Verdana"/>
              </a:rPr>
              <a:t>": "</a:t>
            </a:r>
            <a:r>
              <a:rPr lang="en-US" sz="1000" dirty="0">
                <a:solidFill>
                  <a:srgbClr val="0000C0"/>
                </a:solidFill>
                <a:latin typeface="Verdana"/>
              </a:rPr>
              <a:t>qpUpZZRD0K1JRCyJui_9mw</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cipherText</a:t>
            </a:r>
            <a:r>
              <a:rPr lang="en-US" sz="1000" dirty="0">
                <a:solidFill>
                  <a:srgbClr val="000000"/>
                </a:solidFill>
                <a:latin typeface="Verdana"/>
              </a:rPr>
              <a:t>": "</a:t>
            </a:r>
            <a:r>
              <a:rPr lang="en-US" sz="1000" dirty="0">
                <a:solidFill>
                  <a:srgbClr val="0000C0"/>
                </a:solidFill>
                <a:latin typeface="Verdana"/>
              </a:rPr>
              <a:t>yUrV2yfBwUoylw2GE-0dsbmT1wbrWhmn....F-7jHwRlVlt6Cvpj0Ok7FD2Kcon_TjiQ</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a:t>
            </a:r>
            <a:endParaRPr lang="en-US" sz="1000" dirty="0">
              <a:latin typeface="verdana"/>
            </a:endParaRPr>
          </a:p>
        </p:txBody>
      </p:sp>
      <p:sp>
        <p:nvSpPr>
          <p:cNvPr id="8" name="TextBox 7"/>
          <p:cNvSpPr txBox="1"/>
          <p:nvPr/>
        </p:nvSpPr>
        <p:spPr>
          <a:xfrm>
            <a:off x="1475656" y="210126"/>
            <a:ext cx="7416824" cy="338554"/>
          </a:xfrm>
          <a:prstGeom prst="rect">
            <a:avLst/>
          </a:prstGeom>
          <a:noFill/>
        </p:spPr>
        <p:txBody>
          <a:bodyPr wrap="square" rtlCol="0">
            <a:spAutoFit/>
          </a:bodyPr>
          <a:lstStyle/>
          <a:p>
            <a:r>
              <a:rPr lang="en-US" sz="1600" b="1" dirty="0" smtClean="0">
                <a:latin typeface="Arial" panose="020B0604020202020204" pitchFamily="34" charset="0"/>
                <a:cs typeface="Arial" panose="020B0604020202020204" pitchFamily="34" charset="0"/>
                <a:sym typeface="Wingdings"/>
              </a:rPr>
              <a:t>③</a:t>
            </a:r>
            <a:r>
              <a:rPr lang="en-US" sz="1600" dirty="0">
                <a:latin typeface="Arial" panose="020B0604020202020204" pitchFamily="34" charset="0"/>
                <a:cs typeface="Arial" panose="020B0604020202020204" pitchFamily="34" charset="0"/>
                <a:sym typeface="Wingdings"/>
              </a:rPr>
              <a:t> Wallet Processing – </a:t>
            </a:r>
            <a:r>
              <a:rPr lang="en-US" sz="1600" dirty="0" smtClean="0">
                <a:latin typeface="Arial" panose="020B0604020202020204" pitchFamily="34" charset="0"/>
                <a:cs typeface="Arial" panose="020B0604020202020204" pitchFamily="34" charset="0"/>
                <a:sym typeface="Wingdings"/>
              </a:rPr>
              <a:t>Creation and Sending of </a:t>
            </a:r>
            <a:r>
              <a:rPr lang="en-US" sz="1600" dirty="0" err="1" smtClean="0">
                <a:solidFill>
                  <a:schemeClr val="accent5">
                    <a:lumMod val="75000"/>
                  </a:schemeClr>
                </a:solidFill>
                <a:latin typeface="Arial" panose="020B0604020202020204" pitchFamily="34" charset="0"/>
                <a:cs typeface="Arial" panose="020B0604020202020204" pitchFamily="34" charset="0"/>
                <a:sym typeface="Wingdings"/>
              </a:rPr>
              <a:t>PayerAuthorization</a:t>
            </a:r>
            <a:r>
              <a:rPr lang="en-US" sz="1600" dirty="0" smtClean="0">
                <a:solidFill>
                  <a:schemeClr val="accent5">
                    <a:lumMod val="75000"/>
                  </a:schemeClr>
                </a:solidFill>
                <a:latin typeface="Arial" panose="020B0604020202020204" pitchFamily="34" charset="0"/>
                <a:cs typeface="Arial" panose="020B0604020202020204" pitchFamily="34" charset="0"/>
                <a:sym typeface="Wingdings"/>
              </a:rPr>
              <a:t> </a:t>
            </a:r>
            <a:r>
              <a:rPr lang="en-US" sz="1600" dirty="0" smtClean="0">
                <a:latin typeface="Arial" panose="020B0604020202020204" pitchFamily="34" charset="0"/>
                <a:cs typeface="Arial" panose="020B0604020202020204" pitchFamily="34" charset="0"/>
                <a:sym typeface="Wingdings"/>
              </a:rPr>
              <a:t>Message</a:t>
            </a:r>
            <a:endParaRPr lang="en-US" sz="1600" dirty="0">
              <a:latin typeface="Arial" panose="020B0604020202020204" pitchFamily="34" charset="0"/>
              <a:cs typeface="Arial" panose="020B0604020202020204" pitchFamily="34" charset="0"/>
            </a:endParaRPr>
          </a:p>
        </p:txBody>
      </p:sp>
      <p:sp>
        <p:nvSpPr>
          <p:cNvPr id="9" name="TextBox 8"/>
          <p:cNvSpPr txBox="1"/>
          <p:nvPr/>
        </p:nvSpPr>
        <p:spPr>
          <a:xfrm>
            <a:off x="683568" y="5690051"/>
            <a:ext cx="7560840" cy="907301"/>
          </a:xfrm>
          <a:prstGeom prst="roundRect">
            <a:avLst>
              <a:gd name="adj" fmla="val 12400"/>
            </a:avLst>
          </a:prstGeom>
          <a:solidFill>
            <a:schemeClr val="bg1">
              <a:lumMod val="95000"/>
            </a:schemeClr>
          </a:solidFill>
          <a:ln>
            <a:solidFill>
              <a:schemeClr val="tx1"/>
            </a:solidFill>
            <a:prstDash val="solid"/>
          </a:ln>
        </p:spPr>
        <p:txBody>
          <a:bodyPr wrap="square" lIns="72000" tIns="36000" rIns="72000" bIns="36000" rtlCol="0" anchor="ctr" anchorCtr="1">
            <a:spAutoFit/>
          </a:bodyPr>
          <a:lstStyle/>
          <a:p>
            <a:r>
              <a:rPr lang="en-US" sz="1000" b="1" dirty="0" err="1" smtClean="0">
                <a:solidFill>
                  <a:schemeClr val="accent5">
                    <a:lumMod val="75000"/>
                  </a:schemeClr>
                </a:solidFill>
                <a:latin typeface="Arial" panose="020B0604020202020204" pitchFamily="34" charset="0"/>
                <a:cs typeface="Arial" panose="020B0604020202020204" pitchFamily="34" charset="0"/>
              </a:rPr>
              <a:t>PayerAuthorization</a:t>
            </a:r>
            <a:r>
              <a:rPr lang="en-US" sz="1000" dirty="0" smtClean="0">
                <a:solidFill>
                  <a:schemeClr val="accent5">
                    <a:lumMod val="75000"/>
                  </a:schemeClr>
                </a:solidFill>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messages provide the URL to the issuing bank’s “Authority” object and the selected payment method which both are featured in virtual cards.  This data is used by Merchants (Payees) for routing payment authorization requests to the applicable Bank.  The actual authorization data (see previous slides) is </a:t>
            </a:r>
            <a:r>
              <a:rPr lang="en-US" sz="1000" i="1" dirty="0" smtClean="0">
                <a:latin typeface="Arial" panose="020B0604020202020204" pitchFamily="34" charset="0"/>
                <a:cs typeface="Arial" panose="020B0604020202020204" pitchFamily="34" charset="0"/>
              </a:rPr>
              <a:t>encrypted</a:t>
            </a:r>
            <a:r>
              <a:rPr lang="en-US" sz="1000" dirty="0" smtClean="0">
                <a:latin typeface="Arial" panose="020B0604020202020204" pitchFamily="34" charset="0"/>
                <a:cs typeface="Arial" panose="020B0604020202020204" pitchFamily="34" charset="0"/>
              </a:rPr>
              <a:t> by the Wallet using an </a:t>
            </a:r>
            <a:r>
              <a:rPr lang="en-US" sz="1000" i="1" dirty="0" smtClean="0">
                <a:latin typeface="Arial" panose="020B0604020202020204" pitchFamily="34" charset="0"/>
                <a:cs typeface="Arial" panose="020B0604020202020204" pitchFamily="34" charset="0"/>
              </a:rPr>
              <a:t>Issuer (not User) specific</a:t>
            </a:r>
            <a:r>
              <a:rPr lang="en-US" sz="1000" dirty="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Encryption </a:t>
            </a:r>
            <a:r>
              <a:rPr lang="en-US" sz="1000" i="1" dirty="0">
                <a:latin typeface="Arial" panose="020B0604020202020204" pitchFamily="34" charset="0"/>
                <a:cs typeface="Arial" panose="020B0604020202020204" pitchFamily="34" charset="0"/>
              </a:rPr>
              <a:t>k</a:t>
            </a:r>
            <a:r>
              <a:rPr lang="en-US" sz="1000" i="1" dirty="0" smtClean="0">
                <a:latin typeface="Arial" panose="020B0604020202020204" pitchFamily="34" charset="0"/>
                <a:cs typeface="Arial" panose="020B0604020202020204" pitchFamily="34" charset="0"/>
              </a:rPr>
              <a:t>ey</a:t>
            </a:r>
            <a:r>
              <a:rPr lang="en-US" sz="1000" dirty="0" smtClean="0">
                <a:latin typeface="Arial" panose="020B0604020202020204" pitchFamily="34" charset="0"/>
                <a:cs typeface="Arial" panose="020B0604020202020204" pitchFamily="34" charset="0"/>
              </a:rPr>
              <a:t> (with a </a:t>
            </a:r>
            <a:r>
              <a:rPr lang="en-US" sz="1000" i="1" dirty="0" smtClean="0">
                <a:latin typeface="Arial" panose="020B0604020202020204" pitchFamily="34" charset="0"/>
                <a:cs typeface="Arial" panose="020B0604020202020204" pitchFamily="34" charset="0"/>
              </a:rPr>
              <a:t>matching private key only known by the issuing Bank</a:t>
            </a:r>
            <a:r>
              <a:rPr lang="en-US" sz="1000" dirty="0" smtClean="0">
                <a:latin typeface="Arial" panose="020B0604020202020204" pitchFamily="34" charset="0"/>
                <a:cs typeface="Arial" panose="020B0604020202020204" pitchFamily="34" charset="0"/>
              </a:rPr>
              <a:t>), which also is stored in the virtual card.  That is, Merchants do not get any information concerning Users (Payers) except their Bank and associated payment method.</a:t>
            </a:r>
            <a:endParaRPr lang="en-US" sz="1000" i="1" dirty="0">
              <a:latin typeface="Arial" panose="020B0604020202020204" pitchFamily="34" charset="0"/>
              <a:cs typeface="Arial" panose="020B0604020202020204" pitchFamily="34" charset="0"/>
            </a:endParaRPr>
          </a:p>
        </p:txBody>
      </p:sp>
      <p:sp>
        <p:nvSpPr>
          <p:cNvPr id="17" name="TextBox 16"/>
          <p:cNvSpPr txBox="1"/>
          <p:nvPr/>
        </p:nvSpPr>
        <p:spPr>
          <a:xfrm>
            <a:off x="5308135" y="1530340"/>
            <a:ext cx="2450524"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“Non-secret” data of selected virtual card</a:t>
            </a:r>
            <a:endParaRPr lang="en-US" sz="1000" b="1" i="1" dirty="0">
              <a:latin typeface="Arial" panose="020B0604020202020204" pitchFamily="34" charset="0"/>
              <a:cs typeface="Arial" panose="020B0604020202020204" pitchFamily="34" charset="0"/>
            </a:endParaRPr>
          </a:p>
        </p:txBody>
      </p:sp>
      <p:cxnSp>
        <p:nvCxnSpPr>
          <p:cNvPr id="18" name="Straight Arrow Connector 17"/>
          <p:cNvCxnSpPr/>
          <p:nvPr/>
        </p:nvCxnSpPr>
        <p:spPr>
          <a:xfrm rot="10800000">
            <a:off x="2591961" y="1860381"/>
            <a:ext cx="1620000" cy="201622"/>
          </a:xfrm>
          <a:prstGeom prst="bentConnector3">
            <a:avLst>
              <a:gd name="adj1" fmla="val 50000"/>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4233109" y="1917987"/>
            <a:ext cx="2933816" cy="400110"/>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hlinkClick r:id="rId2"/>
              </a:rPr>
              <a:t>https://cyberphone.github.io/doc/security/jef.html</a:t>
            </a:r>
            <a:endParaRPr lang="en-US" sz="1000" dirty="0" smtClean="0">
              <a:latin typeface="Arial" panose="020B0604020202020204" pitchFamily="34" charset="0"/>
              <a:cs typeface="Arial" panose="020B0604020202020204" pitchFamily="34" charset="0"/>
            </a:endParaRPr>
          </a:p>
          <a:p>
            <a:endParaRPr lang="en-US" sz="1000" dirty="0" smtClean="0">
              <a:latin typeface="Arial" panose="020B0604020202020204" pitchFamily="34" charset="0"/>
              <a:cs typeface="Arial" panose="020B0604020202020204" pitchFamily="34" charset="0"/>
            </a:endParaRPr>
          </a:p>
        </p:txBody>
      </p:sp>
      <p:sp>
        <p:nvSpPr>
          <p:cNvPr id="6" name="Right Brace 5"/>
          <p:cNvSpPr/>
          <p:nvPr/>
        </p:nvSpPr>
        <p:spPr>
          <a:xfrm>
            <a:off x="5098776" y="1485939"/>
            <a:ext cx="144016" cy="308113"/>
          </a:xfrm>
          <a:prstGeom prst="rightBrace">
            <a:avLst/>
          </a:prstGeom>
          <a:ln w="63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1" name="Straight Arrow Connector 17"/>
          <p:cNvCxnSpPr>
            <a:stCxn id="10" idx="1"/>
          </p:cNvCxnSpPr>
          <p:nvPr/>
        </p:nvCxnSpPr>
        <p:spPr>
          <a:xfrm flipH="1">
            <a:off x="2048594" y="2474808"/>
            <a:ext cx="1721304"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15" name="Straight Arrow Connector 17"/>
          <p:cNvCxnSpPr/>
          <p:nvPr/>
        </p:nvCxnSpPr>
        <p:spPr>
          <a:xfrm rot="10800000">
            <a:off x="7156778" y="4763848"/>
            <a:ext cx="566051" cy="344680"/>
          </a:xfrm>
          <a:prstGeom prst="bentConnector3">
            <a:avLst>
              <a:gd name="adj1" fmla="val 50000"/>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6651697" y="4968512"/>
            <a:ext cx="1802911"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Encrypted user authorization</a:t>
            </a:r>
            <a:endParaRPr lang="en-US" sz="1000" b="1" i="1" dirty="0">
              <a:latin typeface="Arial" panose="020B0604020202020204" pitchFamily="34" charset="0"/>
              <a:cs typeface="Arial" panose="020B0604020202020204" pitchFamily="34" charset="0"/>
            </a:endParaRPr>
          </a:p>
        </p:txBody>
      </p:sp>
      <p:sp>
        <p:nvSpPr>
          <p:cNvPr id="10" name="TextBox 9"/>
          <p:cNvSpPr txBox="1"/>
          <p:nvPr/>
        </p:nvSpPr>
        <p:spPr>
          <a:xfrm>
            <a:off x="3769898" y="2361512"/>
            <a:ext cx="2314270"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Encryption key of selected virtual card</a:t>
            </a:r>
            <a:endParaRPr lang="en-US" sz="1000" b="1"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6549909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95536" y="552737"/>
            <a:ext cx="7992888" cy="5170646"/>
          </a:xfrm>
          <a:prstGeom prst="rect">
            <a:avLst/>
          </a:prstGeom>
        </p:spPr>
        <p:txBody>
          <a:bodyPr wrap="square">
            <a:spAutoFit/>
          </a:bodyPr>
          <a:lstStyle/>
          <a:p>
            <a:pPr latinLnBrk="1"/>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606060"/>
                </a:solidFill>
                <a:latin typeface="Verdana"/>
              </a:rPr>
              <a:t>@context</a:t>
            </a:r>
            <a:r>
              <a:rPr lang="en-US" sz="1000" dirty="0">
                <a:solidFill>
                  <a:srgbClr val="000000"/>
                </a:solidFill>
                <a:latin typeface="Verdana"/>
              </a:rPr>
              <a:t>": "</a:t>
            </a:r>
            <a:r>
              <a:rPr lang="en-US" sz="1000" dirty="0">
                <a:solidFill>
                  <a:srgbClr val="0000C0"/>
                </a:solidFill>
                <a:latin typeface="Verdana"/>
              </a:rPr>
              <a:t>https://webpki.github.io/</a:t>
            </a:r>
            <a:r>
              <a:rPr lang="en-US" sz="1000" dirty="0" err="1">
                <a:solidFill>
                  <a:srgbClr val="0000C0"/>
                </a:solidFill>
                <a:latin typeface="Verdana"/>
              </a:rPr>
              <a:t>saturn</a:t>
            </a:r>
            <a:r>
              <a:rPr lang="en-US" sz="1000" dirty="0">
                <a:solidFill>
                  <a:srgbClr val="0000C0"/>
                </a:solidFill>
                <a:latin typeface="Verdana"/>
              </a:rPr>
              <a:t>/v3</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606060"/>
                </a:solidFill>
                <a:latin typeface="Verdana"/>
              </a:rPr>
              <a:t>@qualifier</a:t>
            </a:r>
            <a:r>
              <a:rPr lang="en-US" sz="1000" dirty="0">
                <a:solidFill>
                  <a:srgbClr val="000000"/>
                </a:solidFill>
                <a:latin typeface="Verdana"/>
              </a:rPr>
              <a:t>": "</a:t>
            </a:r>
            <a:r>
              <a:rPr lang="en-US" sz="1000" dirty="0" err="1">
                <a:solidFill>
                  <a:srgbClr val="0000C0"/>
                </a:solidFill>
                <a:latin typeface="Verdana"/>
              </a:rPr>
              <a:t>ProviderAuthority</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httpVersion</a:t>
            </a:r>
            <a:r>
              <a:rPr lang="en-US" sz="1000" dirty="0">
                <a:solidFill>
                  <a:srgbClr val="000000"/>
                </a:solidFill>
                <a:latin typeface="Verdana"/>
              </a:rPr>
              <a:t>": "</a:t>
            </a:r>
            <a:r>
              <a:rPr lang="en-US" sz="1000" dirty="0">
                <a:solidFill>
                  <a:srgbClr val="0000C0"/>
                </a:solidFill>
                <a:latin typeface="Verdana"/>
              </a:rPr>
              <a:t>HTTP/1.1</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authorityUrl</a:t>
            </a:r>
            <a:r>
              <a:rPr lang="en-US" sz="1000" dirty="0">
                <a:solidFill>
                  <a:srgbClr val="000000"/>
                </a:solidFill>
                <a:latin typeface="Verdana"/>
              </a:rPr>
              <a:t>": "</a:t>
            </a:r>
            <a:r>
              <a:rPr lang="en-US" sz="1000" dirty="0">
                <a:solidFill>
                  <a:srgbClr val="0000C0"/>
                </a:solidFill>
                <a:latin typeface="Verdana"/>
              </a:rPr>
              <a:t>https://payments.mybank.com/authority</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homePage</a:t>
            </a:r>
            <a:r>
              <a:rPr lang="en-US" sz="1000" dirty="0">
                <a:solidFill>
                  <a:srgbClr val="000000"/>
                </a:solidFill>
                <a:latin typeface="Verdana"/>
              </a:rPr>
              <a:t>": "</a:t>
            </a:r>
            <a:r>
              <a:rPr lang="en-US" sz="1000" dirty="0">
                <a:solidFill>
                  <a:srgbClr val="0000C0"/>
                </a:solidFill>
                <a:latin typeface="Verdana"/>
              </a:rPr>
              <a:t>https://mybank.com</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serviceUrl</a:t>
            </a:r>
            <a:r>
              <a:rPr lang="en-US" sz="1000" dirty="0">
                <a:solidFill>
                  <a:srgbClr val="000000"/>
                </a:solidFill>
                <a:latin typeface="Verdana"/>
              </a:rPr>
              <a:t>": "</a:t>
            </a:r>
            <a:r>
              <a:rPr lang="en-US" sz="1000" dirty="0">
                <a:solidFill>
                  <a:srgbClr val="0000C0"/>
                </a:solidFill>
                <a:latin typeface="Verdana"/>
              </a:rPr>
              <a:t>https://payments.mybank.com/service</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smtClean="0">
                <a:solidFill>
                  <a:srgbClr val="000000"/>
                </a:solidFill>
                <a:latin typeface="Verdana"/>
              </a:rPr>
              <a:t>"</a:t>
            </a:r>
            <a:r>
              <a:rPr lang="en-US" sz="1000" dirty="0" err="1">
                <a:solidFill>
                  <a:srgbClr val="C00000"/>
                </a:solidFill>
                <a:latin typeface="Verdana"/>
              </a:rPr>
              <a:t>supportedPaymentMethods</a:t>
            </a:r>
            <a:r>
              <a:rPr lang="en-US" sz="1000" dirty="0" smtClean="0">
                <a:solidFill>
                  <a:srgbClr val="000000"/>
                </a:solidFill>
                <a:latin typeface="Verdana"/>
              </a:rPr>
              <a:t>":</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https://bankdirect.net</a:t>
            </a:r>
            <a:r>
              <a:rPr lang="en-US" sz="1000" dirty="0">
                <a:solidFill>
                  <a:srgbClr val="000000"/>
                </a:solidFill>
                <a:latin typeface="Verdana"/>
              </a:rPr>
              <a:t>": ["</a:t>
            </a:r>
            <a:r>
              <a:rPr lang="en-US" sz="1000" dirty="0">
                <a:solidFill>
                  <a:srgbClr val="0000C0"/>
                </a:solidFill>
                <a:latin typeface="Verdana"/>
              </a:rPr>
              <a:t>https://</a:t>
            </a:r>
            <a:r>
              <a:rPr lang="en-US" sz="1000" dirty="0" smtClean="0">
                <a:solidFill>
                  <a:srgbClr val="0000C0"/>
                </a:solidFill>
                <a:latin typeface="Verdana"/>
              </a:rPr>
              <a:t>sepa.payments.org/</a:t>
            </a:r>
            <a:r>
              <a:rPr lang="en-US" sz="1000" dirty="0" err="1" smtClean="0">
                <a:solidFill>
                  <a:srgbClr val="0000C0"/>
                </a:solidFill>
                <a:latin typeface="Verdana"/>
              </a:rPr>
              <a:t>saturn</a:t>
            </a:r>
            <a:r>
              <a:rPr lang="en-US" sz="1000" dirty="0" smtClean="0">
                <a:solidFill>
                  <a:srgbClr val="0000C0"/>
                </a:solidFill>
                <a:latin typeface="Verdana"/>
              </a:rPr>
              <a:t>/v3#account</a:t>
            </a:r>
            <a:r>
              <a:rPr lang="en-US" sz="1000" dirty="0" smtClean="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https://supercard.com</a:t>
            </a:r>
            <a:r>
              <a:rPr lang="en-US" sz="1000" dirty="0">
                <a:solidFill>
                  <a:srgbClr val="000000"/>
                </a:solidFill>
                <a:latin typeface="Verdana"/>
              </a:rPr>
              <a:t>": ["</a:t>
            </a:r>
            <a:r>
              <a:rPr lang="en-US" sz="1000" dirty="0">
                <a:solidFill>
                  <a:srgbClr val="0000C0"/>
                </a:solidFill>
                <a:latin typeface="Verdana"/>
              </a:rPr>
              <a:t>https://sepa.payments.org/</a:t>
            </a:r>
            <a:r>
              <a:rPr lang="en-US" sz="1000" dirty="0" err="1">
                <a:solidFill>
                  <a:srgbClr val="0000C0"/>
                </a:solidFill>
                <a:latin typeface="Verdana"/>
              </a:rPr>
              <a:t>saturn</a:t>
            </a:r>
            <a:r>
              <a:rPr lang="en-US" sz="1000" dirty="0">
                <a:solidFill>
                  <a:srgbClr val="0000C0"/>
                </a:solidFill>
                <a:latin typeface="Verdana"/>
              </a:rPr>
              <a:t>/v3#account</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extensions</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https://webpki.github.io/</a:t>
            </a:r>
            <a:r>
              <a:rPr lang="en-US" sz="1000" dirty="0" err="1">
                <a:solidFill>
                  <a:srgbClr val="C00000"/>
                </a:solidFill>
                <a:latin typeface="Verdana"/>
              </a:rPr>
              <a:t>saturn</a:t>
            </a:r>
            <a:r>
              <a:rPr lang="en-US" sz="1000" dirty="0">
                <a:solidFill>
                  <a:srgbClr val="C00000"/>
                </a:solidFill>
                <a:latin typeface="Verdana"/>
              </a:rPr>
              <a:t>/v3/</a:t>
            </a:r>
            <a:r>
              <a:rPr lang="en-US" sz="1000" dirty="0" err="1">
                <a:solidFill>
                  <a:srgbClr val="C00000"/>
                </a:solidFill>
                <a:latin typeface="Verdana"/>
              </a:rPr>
              <a:t>extensions#hybrid</a:t>
            </a:r>
            <a:r>
              <a:rPr lang="en-US" sz="1000" dirty="0">
                <a:solidFill>
                  <a:srgbClr val="000000"/>
                </a:solidFill>
                <a:latin typeface="Verdana"/>
              </a:rPr>
              <a:t>": "</a:t>
            </a:r>
            <a:r>
              <a:rPr lang="en-US" sz="1000" dirty="0">
                <a:solidFill>
                  <a:srgbClr val="0000C0"/>
                </a:solidFill>
                <a:latin typeface="Verdana"/>
              </a:rPr>
              <a:t>https://payments.mybank.com/</a:t>
            </a:r>
            <a:r>
              <a:rPr lang="en-US" sz="1000" dirty="0" err="1">
                <a:solidFill>
                  <a:srgbClr val="0000C0"/>
                </a:solidFill>
                <a:latin typeface="Verdana"/>
              </a:rPr>
              <a:t>hybridpay</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signatureProfiles</a:t>
            </a:r>
            <a:r>
              <a:rPr lang="en-US" sz="1000" dirty="0">
                <a:solidFill>
                  <a:srgbClr val="000000"/>
                </a:solidFill>
                <a:latin typeface="Verdana"/>
              </a:rPr>
              <a:t>": ["</a:t>
            </a:r>
            <a:r>
              <a:rPr lang="en-US" sz="1000" dirty="0">
                <a:solidFill>
                  <a:srgbClr val="0000C0"/>
                </a:solidFill>
                <a:latin typeface="Verdana"/>
              </a:rPr>
              <a:t>https://</a:t>
            </a:r>
            <a:r>
              <a:rPr lang="en-US" sz="1000" dirty="0" smtClean="0">
                <a:solidFill>
                  <a:srgbClr val="0000C0"/>
                </a:solidFill>
                <a:latin typeface="Verdana"/>
              </a:rPr>
              <a:t>webpki.github.io/</a:t>
            </a:r>
            <a:r>
              <a:rPr lang="en-US" sz="1000" dirty="0" err="1" smtClean="0">
                <a:solidFill>
                  <a:srgbClr val="0000C0"/>
                </a:solidFill>
                <a:latin typeface="Verdana"/>
              </a:rPr>
              <a:t>saturn</a:t>
            </a:r>
            <a:r>
              <a:rPr lang="en-US" sz="1000" dirty="0" smtClean="0">
                <a:solidFill>
                  <a:srgbClr val="0000C0"/>
                </a:solidFill>
                <a:latin typeface="Verdana"/>
              </a:rPr>
              <a:t>/v3/signatures#ES256.P-256</a:t>
            </a:r>
            <a:r>
              <a:rPr lang="en-US" sz="1000" dirty="0" smtClean="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encryptionParameters</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dataEncryptionAlgorithm</a:t>
            </a:r>
            <a:r>
              <a:rPr lang="en-US" sz="1000" dirty="0">
                <a:solidFill>
                  <a:srgbClr val="000000"/>
                </a:solidFill>
                <a:latin typeface="Verdana"/>
              </a:rPr>
              <a:t>": "</a:t>
            </a:r>
            <a:r>
              <a:rPr lang="en-US" sz="1000" dirty="0">
                <a:solidFill>
                  <a:srgbClr val="0000C0"/>
                </a:solidFill>
                <a:latin typeface="Verdana"/>
              </a:rPr>
              <a:t>A128CBC-HS256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keyEncryptionAlgorithm</a:t>
            </a:r>
            <a:r>
              <a:rPr lang="en-US" sz="1000" dirty="0">
                <a:solidFill>
                  <a:srgbClr val="000000"/>
                </a:solidFill>
                <a:latin typeface="Verdana"/>
              </a:rPr>
              <a:t>": "</a:t>
            </a:r>
            <a:r>
              <a:rPr lang="en-US" sz="1000" dirty="0">
                <a:solidFill>
                  <a:srgbClr val="0000C0"/>
                </a:solidFill>
                <a:latin typeface="Verdana"/>
              </a:rPr>
              <a:t>ECDH-ES</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publicKey</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kty</a:t>
            </a:r>
            <a:r>
              <a:rPr lang="en-US" sz="1000" dirty="0">
                <a:solidFill>
                  <a:srgbClr val="000000"/>
                </a:solidFill>
                <a:latin typeface="Verdana"/>
              </a:rPr>
              <a:t>": "</a:t>
            </a:r>
            <a:r>
              <a:rPr lang="en-US" sz="1000" dirty="0">
                <a:solidFill>
                  <a:srgbClr val="0000C0"/>
                </a:solidFill>
                <a:latin typeface="Verdana"/>
              </a:rPr>
              <a:t>EC</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crv</a:t>
            </a:r>
            <a:r>
              <a:rPr lang="en-US" sz="1000" dirty="0">
                <a:solidFill>
                  <a:srgbClr val="000000"/>
                </a:solidFill>
                <a:latin typeface="Verdana"/>
              </a:rPr>
              <a:t>": "</a:t>
            </a:r>
            <a:r>
              <a:rPr lang="en-US" sz="1000" dirty="0">
                <a:solidFill>
                  <a:srgbClr val="0000C0"/>
                </a:solidFill>
                <a:latin typeface="Verdana"/>
              </a:rPr>
              <a:t>P-256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x</a:t>
            </a:r>
            <a:r>
              <a:rPr lang="en-US" sz="1000" dirty="0">
                <a:solidFill>
                  <a:srgbClr val="000000"/>
                </a:solidFill>
                <a:latin typeface="Verdana"/>
              </a:rPr>
              <a:t>": "</a:t>
            </a:r>
            <a:r>
              <a:rPr lang="en-US" sz="1000" dirty="0">
                <a:solidFill>
                  <a:srgbClr val="0000C0"/>
                </a:solidFill>
                <a:latin typeface="Verdana"/>
              </a:rPr>
              <a:t>TfCrhFwZRU_ea7lUWwRi3HkuyT2yF9IxN5xKh2khjlk</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y</a:t>
            </a:r>
            <a:r>
              <a:rPr lang="en-US" sz="1000" dirty="0">
                <a:solidFill>
                  <a:srgbClr val="000000"/>
                </a:solidFill>
                <a:latin typeface="Verdana"/>
              </a:rPr>
              <a:t>": "</a:t>
            </a:r>
            <a:r>
              <a:rPr lang="en-US" sz="1000" dirty="0">
                <a:solidFill>
                  <a:srgbClr val="0000C0"/>
                </a:solidFill>
                <a:latin typeface="Verdana"/>
              </a:rPr>
              <a:t>nZFwxLP0TvFXD2xPKzRTIGevgLjpiMw2BP86hszj5x4</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timeStamp</a:t>
            </a:r>
            <a:r>
              <a:rPr lang="en-US" sz="1000" dirty="0">
                <a:solidFill>
                  <a:srgbClr val="000000"/>
                </a:solidFill>
                <a:latin typeface="Verdana"/>
              </a:rPr>
              <a:t>": "</a:t>
            </a:r>
            <a:r>
              <a:rPr lang="en-US" sz="1000" dirty="0">
                <a:solidFill>
                  <a:srgbClr val="0000C0"/>
                </a:solidFill>
                <a:latin typeface="Verdana"/>
              </a:rPr>
              <a:t>2020-03-21T05:32:18Z</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expires</a:t>
            </a:r>
            <a:r>
              <a:rPr lang="en-US" sz="1000" dirty="0">
                <a:solidFill>
                  <a:srgbClr val="000000"/>
                </a:solidFill>
                <a:latin typeface="Verdana"/>
              </a:rPr>
              <a:t>": "</a:t>
            </a:r>
            <a:r>
              <a:rPr lang="en-US" sz="1000" dirty="0">
                <a:solidFill>
                  <a:srgbClr val="0000C0"/>
                </a:solidFill>
                <a:latin typeface="Verdana"/>
              </a:rPr>
              <a:t>2020-03-21T06:32:19Z</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issuerSignature</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algorithm</a:t>
            </a:r>
            <a:r>
              <a:rPr lang="en-US" sz="1000" dirty="0">
                <a:solidFill>
                  <a:srgbClr val="000000"/>
                </a:solidFill>
                <a:latin typeface="Verdana"/>
              </a:rPr>
              <a:t>": "</a:t>
            </a:r>
            <a:r>
              <a:rPr lang="en-US" sz="1000" dirty="0">
                <a:solidFill>
                  <a:srgbClr val="0000C0"/>
                </a:solidFill>
                <a:latin typeface="Verdana"/>
              </a:rPr>
              <a:t>ES256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certificatePath</a:t>
            </a:r>
            <a:r>
              <a:rPr lang="en-US" sz="1000" dirty="0">
                <a:solidFill>
                  <a:srgbClr val="000000"/>
                </a:solidFill>
                <a:latin typeface="Verdana"/>
              </a:rPr>
              <a:t>": ["</a:t>
            </a:r>
            <a:r>
              <a:rPr lang="en-US" sz="1000" dirty="0" err="1">
                <a:solidFill>
                  <a:srgbClr val="0000C0"/>
                </a:solidFill>
                <a:latin typeface="Verdana"/>
              </a:rPr>
              <a:t>MIIBtTCCAVmgAwIB</a:t>
            </a:r>
            <a:r>
              <a:rPr lang="en-US" sz="1000" dirty="0">
                <a:solidFill>
                  <a:srgbClr val="0000C0"/>
                </a:solidFill>
                <a:latin typeface="Verdana"/>
              </a:rPr>
              <a:t>....3FwxFeOawwmz1bM6</a:t>
            </a:r>
            <a:r>
              <a:rPr lang="en-US" sz="1000" dirty="0">
                <a:solidFill>
                  <a:srgbClr val="000000"/>
                </a:solidFill>
                <a:latin typeface="Verdana"/>
              </a:rPr>
              <a:t>", "</a:t>
            </a:r>
            <a:r>
              <a:rPr lang="en-US" sz="1000" dirty="0" err="1">
                <a:solidFill>
                  <a:srgbClr val="0000C0"/>
                </a:solidFill>
                <a:latin typeface="Verdana"/>
              </a:rPr>
              <a:t>MIIDcjCCAVqgAwIB</a:t>
            </a:r>
            <a:r>
              <a:rPr lang="en-US" sz="1000" dirty="0">
                <a:solidFill>
                  <a:srgbClr val="0000C0"/>
                </a:solidFill>
                <a:latin typeface="Verdana"/>
              </a:rPr>
              <a:t>....e_-5TddhlTUMNPvw</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value</a:t>
            </a:r>
            <a:r>
              <a:rPr lang="en-US" sz="1000" dirty="0">
                <a:solidFill>
                  <a:srgbClr val="000000"/>
                </a:solidFill>
                <a:latin typeface="Verdana"/>
              </a:rPr>
              <a:t>": "</a:t>
            </a:r>
            <a:r>
              <a:rPr lang="en-US" sz="1000" dirty="0">
                <a:solidFill>
                  <a:srgbClr val="0000C0"/>
                </a:solidFill>
                <a:latin typeface="Verdana"/>
              </a:rPr>
              <a:t>ZoeXuaOcM_r31oFKdyy0o7Ad5bl1WUC-....QqCS23ihlzQBy-5l7RyEO_HuZiuWmZRw</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a:t>
            </a:r>
            <a:endParaRPr lang="en-US" sz="1000" dirty="0">
              <a:latin typeface="Verdana" panose="020B0604030504040204" pitchFamily="34" charset="0"/>
              <a:ea typeface="Verdana" panose="020B0604030504040204" pitchFamily="34" charset="0"/>
              <a:cs typeface="Verdana" panose="020B0604030504040204" pitchFamily="34" charset="0"/>
            </a:endParaRPr>
          </a:p>
        </p:txBody>
      </p:sp>
      <p:sp>
        <p:nvSpPr>
          <p:cNvPr id="8" name="TextBox 7"/>
          <p:cNvSpPr txBox="1"/>
          <p:nvPr/>
        </p:nvSpPr>
        <p:spPr>
          <a:xfrm>
            <a:off x="2361091" y="210126"/>
            <a:ext cx="3890809" cy="338554"/>
          </a:xfrm>
          <a:prstGeom prst="rect">
            <a:avLst/>
          </a:prstGeom>
          <a:noFill/>
        </p:spPr>
        <p:txBody>
          <a:bodyPr wrap="none" rtlCol="0">
            <a:spAutoFit/>
          </a:bodyPr>
          <a:lstStyle/>
          <a:p>
            <a:pPr algn="ctr"/>
            <a:r>
              <a:rPr lang="en-US" sz="1600" dirty="0" smtClean="0">
                <a:latin typeface="Arial" panose="020B0604020202020204" pitchFamily="34" charset="0"/>
                <a:cs typeface="Arial" panose="020B0604020202020204" pitchFamily="34" charset="0"/>
              </a:rPr>
              <a:t>Bank/Acquirer </a:t>
            </a:r>
            <a:r>
              <a:rPr lang="en-US" sz="1600" dirty="0" err="1" smtClean="0">
                <a:solidFill>
                  <a:schemeClr val="accent5">
                    <a:lumMod val="75000"/>
                  </a:schemeClr>
                </a:solidFill>
                <a:latin typeface="Arial" panose="020B0604020202020204" pitchFamily="34" charset="0"/>
                <a:cs typeface="Arial" panose="020B0604020202020204" pitchFamily="34" charset="0"/>
              </a:rPr>
              <a:t>ProviderAuthority</a:t>
            </a:r>
            <a:r>
              <a:rPr lang="en-US" sz="1600" dirty="0" smtClean="0">
                <a:solidFill>
                  <a:schemeClr val="accent5">
                    <a:lumMod val="75000"/>
                  </a:schemeClr>
                </a:solidFill>
                <a:latin typeface="Arial" panose="020B0604020202020204" pitchFamily="34" charset="0"/>
                <a:cs typeface="Arial" panose="020B0604020202020204" pitchFamily="34" charset="0"/>
              </a:rPr>
              <a:t> </a:t>
            </a:r>
            <a:r>
              <a:rPr lang="en-US" sz="1600" dirty="0" smtClean="0">
                <a:latin typeface="Arial" panose="020B0604020202020204" pitchFamily="34" charset="0"/>
                <a:cs typeface="Arial" panose="020B0604020202020204" pitchFamily="34" charset="0"/>
              </a:rPr>
              <a:t>Object</a:t>
            </a:r>
            <a:endParaRPr lang="en-US" sz="1600" dirty="0">
              <a:latin typeface="Arial" panose="020B0604020202020204" pitchFamily="34" charset="0"/>
              <a:cs typeface="Arial" panose="020B0604020202020204" pitchFamily="34" charset="0"/>
            </a:endParaRPr>
          </a:p>
        </p:txBody>
      </p:sp>
      <p:cxnSp>
        <p:nvCxnSpPr>
          <p:cNvPr id="11" name="Straight Arrow Connector 10"/>
          <p:cNvCxnSpPr>
            <a:stCxn id="17" idx="1"/>
          </p:cNvCxnSpPr>
          <p:nvPr/>
        </p:nvCxnSpPr>
        <p:spPr>
          <a:xfrm flipH="1" flipV="1">
            <a:off x="4572000" y="1283385"/>
            <a:ext cx="432048" cy="1247"/>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5004048" y="1171336"/>
            <a:ext cx="3829625"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Authority object URL of a virtual payment card issued by this bank</a:t>
            </a:r>
            <a:endParaRPr lang="en-US" sz="1000" b="1" i="1" dirty="0">
              <a:latin typeface="Arial" panose="020B0604020202020204" pitchFamily="34" charset="0"/>
              <a:cs typeface="Arial" panose="020B0604020202020204" pitchFamily="34" charset="0"/>
            </a:endParaRPr>
          </a:p>
        </p:txBody>
      </p:sp>
      <p:cxnSp>
        <p:nvCxnSpPr>
          <p:cNvPr id="18" name="Straight Arrow Connector 17"/>
          <p:cNvCxnSpPr/>
          <p:nvPr/>
        </p:nvCxnSpPr>
        <p:spPr>
          <a:xfrm flipH="1">
            <a:off x="2083583" y="4788549"/>
            <a:ext cx="2088232"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4158464" y="4653136"/>
            <a:ext cx="2969083" cy="400110"/>
          </a:xfrm>
          <a:prstGeom prst="rect">
            <a:avLst/>
          </a:prstGeom>
          <a:noFill/>
        </p:spPr>
        <p:txBody>
          <a:bodyPr wrap="none" rtlCol="0">
            <a:spAutoFit/>
          </a:bodyPr>
          <a:lstStyle/>
          <a:p>
            <a:r>
              <a:rPr lang="en-US" sz="1000" dirty="0">
                <a:latin typeface="Arial" panose="020B0604020202020204" pitchFamily="34" charset="0"/>
                <a:cs typeface="Arial" panose="020B0604020202020204" pitchFamily="34" charset="0"/>
                <a:hlinkClick r:id="rId2"/>
              </a:rPr>
              <a:t>https://</a:t>
            </a:r>
            <a:r>
              <a:rPr lang="en-US" sz="1000" dirty="0" smtClean="0">
                <a:latin typeface="Arial" panose="020B0604020202020204" pitchFamily="34" charset="0"/>
                <a:cs typeface="Arial" panose="020B0604020202020204" pitchFamily="34" charset="0"/>
                <a:hlinkClick r:id="rId2"/>
              </a:rPr>
              <a:t>cyberphone.github.io/doc/security/jsf.html</a:t>
            </a:r>
            <a:endParaRPr lang="en-US" sz="1000" dirty="0" smtClean="0">
              <a:latin typeface="Arial" panose="020B0604020202020204" pitchFamily="34" charset="0"/>
              <a:cs typeface="Arial" panose="020B0604020202020204" pitchFamily="34" charset="0"/>
            </a:endParaRPr>
          </a:p>
          <a:p>
            <a:endParaRPr lang="en-US" sz="1000" dirty="0" smtClean="0">
              <a:latin typeface="Arial" panose="020B0604020202020204" pitchFamily="34" charset="0"/>
              <a:cs typeface="Arial" panose="020B0604020202020204" pitchFamily="34" charset="0"/>
            </a:endParaRPr>
          </a:p>
        </p:txBody>
      </p:sp>
      <p:sp>
        <p:nvSpPr>
          <p:cNvPr id="10" name="TextBox 9"/>
          <p:cNvSpPr txBox="1"/>
          <p:nvPr/>
        </p:nvSpPr>
        <p:spPr>
          <a:xfrm>
            <a:off x="467545" y="5835877"/>
            <a:ext cx="8208912" cy="761475"/>
          </a:xfrm>
          <a:prstGeom prst="roundRect">
            <a:avLst/>
          </a:prstGeom>
          <a:solidFill>
            <a:schemeClr val="bg1">
              <a:lumMod val="95000"/>
            </a:schemeClr>
          </a:solidFill>
          <a:ln>
            <a:solidFill>
              <a:schemeClr val="tx1"/>
            </a:solidFill>
            <a:prstDash val="solid"/>
          </a:ln>
        </p:spPr>
        <p:txBody>
          <a:bodyPr wrap="square" lIns="36000" tIns="36000" rIns="72000" bIns="36000" rtlCol="0" anchor="ctr" anchorCtr="1">
            <a:spAutoFit/>
          </a:bodyPr>
          <a:lstStyle/>
          <a:p>
            <a:r>
              <a:rPr lang="en-US" sz="1000" dirty="0">
                <a:latin typeface="Arial" panose="020B0604020202020204" pitchFamily="34" charset="0"/>
                <a:cs typeface="Arial" panose="020B0604020202020204" pitchFamily="34" charset="0"/>
              </a:rPr>
              <a:t>“Authority” objects </a:t>
            </a:r>
            <a:r>
              <a:rPr lang="en-US" sz="1000" dirty="0" smtClean="0">
                <a:latin typeface="Arial" panose="020B0604020202020204" pitchFamily="34" charset="0"/>
                <a:cs typeface="Arial" panose="020B0604020202020204" pitchFamily="34" charset="0"/>
              </a:rPr>
              <a:t>hold </a:t>
            </a:r>
            <a:r>
              <a:rPr lang="en-US" sz="1000" dirty="0">
                <a:latin typeface="Arial" panose="020B0604020202020204" pitchFamily="34" charset="0"/>
                <a:cs typeface="Arial" panose="020B0604020202020204" pitchFamily="34" charset="0"/>
              </a:rPr>
              <a:t>Keys, </a:t>
            </a:r>
            <a:r>
              <a:rPr lang="en-US" sz="1000" dirty="0" smtClean="0">
                <a:latin typeface="Arial" panose="020B0604020202020204" pitchFamily="34" charset="0"/>
                <a:cs typeface="Arial" panose="020B0604020202020204" pitchFamily="34" charset="0"/>
              </a:rPr>
              <a:t>Payment methods, </a:t>
            </a:r>
            <a:r>
              <a:rPr lang="en-US" sz="1000" dirty="0">
                <a:latin typeface="Arial" panose="020B0604020202020204" pitchFamily="34" charset="0"/>
                <a:cs typeface="Arial" panose="020B0604020202020204" pitchFamily="34" charset="0"/>
              </a:rPr>
              <a:t>and URLs which are used by </a:t>
            </a:r>
            <a:r>
              <a:rPr lang="en-US" sz="1000" dirty="0" smtClean="0">
                <a:latin typeface="Arial" panose="020B0604020202020204" pitchFamily="34" charset="0"/>
                <a:cs typeface="Arial" panose="020B0604020202020204" pitchFamily="34" charset="0"/>
              </a:rPr>
              <a:t>Merchants, Banks, and Acquirers </a:t>
            </a:r>
            <a:r>
              <a:rPr lang="en-US" sz="1000" dirty="0">
                <a:latin typeface="Arial" panose="020B0604020202020204" pitchFamily="34" charset="0"/>
                <a:cs typeface="Arial" panose="020B0604020202020204" pitchFamily="34" charset="0"/>
              </a:rPr>
              <a:t>as </a:t>
            </a:r>
            <a:r>
              <a:rPr lang="en-US" sz="1000" i="1" dirty="0">
                <a:latin typeface="Arial" panose="020B0604020202020204" pitchFamily="34" charset="0"/>
                <a:cs typeface="Arial" panose="020B0604020202020204" pitchFamily="34" charset="0"/>
              </a:rPr>
              <a:t>Secure Distributed Entity Databases</a:t>
            </a:r>
            <a:r>
              <a:rPr lang="en-US" sz="1000" dirty="0">
                <a:latin typeface="Arial" panose="020B0604020202020204" pitchFamily="34" charset="0"/>
                <a:cs typeface="Arial" panose="020B0604020202020204" pitchFamily="34" charset="0"/>
              </a:rPr>
              <a:t> creating the foundation for </a:t>
            </a:r>
            <a:r>
              <a:rPr lang="en-US" sz="1000" dirty="0" smtClean="0">
                <a:latin typeface="Arial" panose="020B0604020202020204" pitchFamily="34" charset="0"/>
                <a:cs typeface="Arial" panose="020B0604020202020204" pitchFamily="34" charset="0"/>
              </a:rPr>
              <a:t>scalability including </a:t>
            </a:r>
            <a:r>
              <a:rPr lang="en-US" sz="1000" i="1" dirty="0" smtClean="0">
                <a:latin typeface="Arial" panose="020B0604020202020204" pitchFamily="34" charset="0"/>
                <a:cs typeface="Arial" panose="020B0604020202020204" pitchFamily="34" charset="0"/>
                <a:hlinkClick r:id="rId3" action="ppaction://hlinksldjump"/>
              </a:rPr>
              <a:t>Delegated Trust</a:t>
            </a:r>
            <a:r>
              <a:rPr lang="en-US" sz="1000" dirty="0" smtClean="0">
                <a:latin typeface="Arial" panose="020B0604020202020204" pitchFamily="34" charset="0"/>
                <a:cs typeface="Arial" panose="020B0604020202020204" pitchFamily="34" charset="0"/>
              </a:rPr>
              <a:t>. “</a:t>
            </a:r>
            <a:r>
              <a:rPr lang="en-US" sz="1000" dirty="0">
                <a:latin typeface="Arial" panose="020B0604020202020204" pitchFamily="34" charset="0"/>
                <a:cs typeface="Arial" panose="020B0604020202020204" pitchFamily="34" charset="0"/>
              </a:rPr>
              <a:t>Authority” objects are </a:t>
            </a:r>
            <a:r>
              <a:rPr lang="en-US" sz="1000" i="1" dirty="0">
                <a:latin typeface="Arial" panose="020B0604020202020204" pitchFamily="34" charset="0"/>
                <a:cs typeface="Arial" panose="020B0604020202020204" pitchFamily="34" charset="0"/>
              </a:rPr>
              <a:t>published on the Internet</a:t>
            </a:r>
            <a:r>
              <a:rPr lang="en-US" sz="1000" dirty="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and accessed by </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HTTP </a:t>
            </a:r>
            <a:r>
              <a:rPr lang="en-US" sz="1000" dirty="0">
                <a:latin typeface="Arial" panose="020B0604020202020204" pitchFamily="34" charset="0"/>
                <a:cs typeface="Arial" panose="020B0604020202020204" pitchFamily="34" charset="0"/>
              </a:rPr>
              <a:t>GET </a:t>
            </a:r>
            <a:r>
              <a:rPr lang="en-US" sz="1000" dirty="0" smtClean="0">
                <a:latin typeface="Arial" panose="020B0604020202020204" pitchFamily="34" charset="0"/>
                <a:cs typeface="Arial" panose="020B0604020202020204" pitchFamily="34" charset="0"/>
              </a:rPr>
              <a:t>operations.  A Bank/Acquirer “Authority” object is signed by </a:t>
            </a:r>
            <a:r>
              <a:rPr lang="en-US" sz="1000" dirty="0">
                <a:latin typeface="Arial" panose="020B0604020202020204" pitchFamily="34" charset="0"/>
                <a:cs typeface="Arial" panose="020B0604020202020204" pitchFamily="34" charset="0"/>
              </a:rPr>
              <a:t>t</a:t>
            </a:r>
            <a:r>
              <a:rPr lang="en-US" sz="1000" dirty="0" smtClean="0">
                <a:latin typeface="Arial" panose="020B0604020202020204" pitchFamily="34" charset="0"/>
                <a:cs typeface="Arial" panose="020B0604020202020204" pitchFamily="34" charset="0"/>
              </a:rPr>
              <a:t>he Bank/Acquirer itself</a:t>
            </a:r>
            <a:r>
              <a:rPr lang="en-US" sz="1000" dirty="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 The </a:t>
            </a:r>
            <a:r>
              <a:rPr lang="en-US" sz="1000" b="1" dirty="0" err="1" smtClean="0">
                <a:latin typeface="Courier New" panose="02070309020205020404" pitchFamily="49" charset="0"/>
                <a:cs typeface="Courier New" panose="02070309020205020404" pitchFamily="49" charset="0"/>
              </a:rPr>
              <a:t>paymentMethods</a:t>
            </a:r>
            <a:r>
              <a:rPr lang="en-US" sz="1000" dirty="0" smtClean="0">
                <a:latin typeface="Arial" panose="020B0604020202020204" pitchFamily="34" charset="0"/>
                <a:cs typeface="Arial" panose="020B0604020202020204" pitchFamily="34" charset="0"/>
              </a:rPr>
              <a:t> object declares</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the payment methods understood by the Bank. The </a:t>
            </a:r>
            <a:r>
              <a:rPr lang="en-US" sz="1000" b="1" dirty="0" err="1" smtClean="0">
                <a:latin typeface="Courier New" panose="02070309020205020404" pitchFamily="49" charset="0"/>
                <a:cs typeface="Courier New" panose="02070309020205020404" pitchFamily="49" charset="0"/>
              </a:rPr>
              <a:t>encryptionParameters</a:t>
            </a:r>
            <a:r>
              <a:rPr lang="en-US" sz="1000" dirty="0" smtClean="0">
                <a:latin typeface="Arial" panose="020B0604020202020204" pitchFamily="34" charset="0"/>
                <a:cs typeface="Arial" panose="020B0604020202020204" pitchFamily="34" charset="0"/>
              </a:rPr>
              <a:t> are used by </a:t>
            </a:r>
            <a:r>
              <a:rPr lang="en-US" sz="1000" dirty="0">
                <a:latin typeface="Arial" panose="020B0604020202020204" pitchFamily="34" charset="0"/>
                <a:cs typeface="Arial" panose="020B0604020202020204" pitchFamily="34" charset="0"/>
              </a:rPr>
              <a:t>I</a:t>
            </a:r>
            <a:r>
              <a:rPr lang="en-US" sz="1000" dirty="0" smtClean="0">
                <a:latin typeface="Arial" panose="020B0604020202020204" pitchFamily="34" charset="0"/>
                <a:cs typeface="Arial" panose="020B0604020202020204" pitchFamily="34" charset="0"/>
              </a:rPr>
              <a:t>ssuers for encrypting user account data.</a:t>
            </a:r>
            <a:endParaRPr lang="en-US" sz="1000" dirty="0">
              <a:latin typeface="Arial" panose="020B0604020202020204" pitchFamily="34" charset="0"/>
              <a:cs typeface="Arial" panose="020B0604020202020204" pitchFamily="34" charset="0"/>
            </a:endParaRPr>
          </a:p>
        </p:txBody>
      </p:sp>
      <p:cxnSp>
        <p:nvCxnSpPr>
          <p:cNvPr id="9" name="Straight Arrow Connector 17"/>
          <p:cNvCxnSpPr/>
          <p:nvPr/>
        </p:nvCxnSpPr>
        <p:spPr>
          <a:xfrm rot="10800000">
            <a:off x="2560245" y="2959888"/>
            <a:ext cx="2700000" cy="288032"/>
          </a:xfrm>
          <a:prstGeom prst="bentConnector3">
            <a:avLst>
              <a:gd name="adj1" fmla="val 35516"/>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5238584" y="3122985"/>
            <a:ext cx="2933816" cy="400110"/>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hlinkClick r:id="rId4"/>
              </a:rPr>
              <a:t>https://cyberphone.github.io/doc/security/jef.html</a:t>
            </a:r>
            <a:endParaRPr lang="en-US" sz="1000" dirty="0" smtClean="0">
              <a:latin typeface="Arial" panose="020B0604020202020204" pitchFamily="34" charset="0"/>
              <a:cs typeface="Arial" panose="020B0604020202020204" pitchFamily="34" charset="0"/>
            </a:endParaRPr>
          </a:p>
          <a:p>
            <a:endParaRPr lang="en-US" sz="1000" dirty="0" smtClean="0">
              <a:latin typeface="Arial" panose="020B0604020202020204" pitchFamily="34" charset="0"/>
              <a:cs typeface="Arial" panose="020B0604020202020204" pitchFamily="34" charset="0"/>
            </a:endParaRPr>
          </a:p>
        </p:txBody>
      </p:sp>
      <p:cxnSp>
        <p:nvCxnSpPr>
          <p:cNvPr id="13" name="Straight Arrow Connector 12"/>
          <p:cNvCxnSpPr>
            <a:stCxn id="14" idx="1"/>
          </p:cNvCxnSpPr>
          <p:nvPr/>
        </p:nvCxnSpPr>
        <p:spPr>
          <a:xfrm flipH="1">
            <a:off x="6263866" y="2805825"/>
            <a:ext cx="469321"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6733187" y="2692529"/>
            <a:ext cx="1575285"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Accepted signature types</a:t>
            </a:r>
            <a:endParaRPr lang="en-US" sz="1000" b="1"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0305504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95536" y="476672"/>
            <a:ext cx="8280920" cy="5478423"/>
          </a:xfrm>
          <a:prstGeom prst="rect">
            <a:avLst/>
          </a:prstGeom>
        </p:spPr>
        <p:txBody>
          <a:bodyPr wrap="square">
            <a:spAutoFit/>
          </a:bodyPr>
          <a:lstStyle/>
          <a:p>
            <a:pPr latinLnBrk="1"/>
            <a:r>
              <a:rPr lang="en-US" sz="1000" dirty="0">
                <a:solidFill>
                  <a:srgbClr val="000000"/>
                </a:solidFill>
                <a:latin typeface="Verdana" panose="020B0604030504040204" pitchFamily="34" charset="0"/>
                <a:ea typeface="Verdana" panose="020B0604030504040204" pitchFamily="34" charset="0"/>
              </a:rPr>
              <a:t>{</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rPr>
              <a:t>    "</a:t>
            </a:r>
            <a:r>
              <a:rPr lang="en-US" sz="1000" dirty="0">
                <a:solidFill>
                  <a:srgbClr val="606060"/>
                </a:solidFill>
                <a:latin typeface="Verdana" panose="020B0604030504040204" pitchFamily="34" charset="0"/>
                <a:ea typeface="Verdana" panose="020B0604030504040204" pitchFamily="34" charset="0"/>
              </a:rPr>
              <a:t>@context</a:t>
            </a:r>
            <a:r>
              <a:rPr lang="en-US" sz="1000" dirty="0">
                <a:solidFill>
                  <a:srgbClr val="000000"/>
                </a:solidFill>
                <a:latin typeface="Verdana" panose="020B0604030504040204" pitchFamily="34" charset="0"/>
                <a:ea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rPr>
              <a:t>https://webpki.github.io/</a:t>
            </a:r>
            <a:r>
              <a:rPr lang="en-US" sz="1000" dirty="0" err="1">
                <a:solidFill>
                  <a:srgbClr val="0000C0"/>
                </a:solidFill>
                <a:latin typeface="Verdana" panose="020B0604030504040204" pitchFamily="34" charset="0"/>
                <a:ea typeface="Verdana" panose="020B0604030504040204" pitchFamily="34" charset="0"/>
              </a:rPr>
              <a:t>saturn</a:t>
            </a:r>
            <a:r>
              <a:rPr lang="en-US" sz="1000" dirty="0">
                <a:solidFill>
                  <a:srgbClr val="0000C0"/>
                </a:solidFill>
                <a:latin typeface="Verdana" panose="020B0604030504040204" pitchFamily="34" charset="0"/>
                <a:ea typeface="Verdana" panose="020B0604030504040204" pitchFamily="34" charset="0"/>
              </a:rPr>
              <a:t>/v3</a:t>
            </a:r>
            <a:r>
              <a:rPr lang="en-US" sz="1000" dirty="0">
                <a:solidFill>
                  <a:srgbClr val="000000"/>
                </a:solidFill>
                <a:latin typeface="Verdana" panose="020B0604030504040204" pitchFamily="34" charset="0"/>
                <a:ea typeface="Verdana" panose="020B0604030504040204" pitchFamily="34" charset="0"/>
              </a:rPr>
              <a:t>",</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rPr>
              <a:t>    "</a:t>
            </a:r>
            <a:r>
              <a:rPr lang="en-US" sz="1000" dirty="0">
                <a:solidFill>
                  <a:srgbClr val="606060"/>
                </a:solidFill>
                <a:latin typeface="Verdana" panose="020B0604030504040204" pitchFamily="34" charset="0"/>
                <a:ea typeface="Verdana" panose="020B0604030504040204" pitchFamily="34" charset="0"/>
              </a:rPr>
              <a:t>@qualifier</a:t>
            </a:r>
            <a:r>
              <a:rPr lang="en-US" sz="1000" dirty="0">
                <a:solidFill>
                  <a:srgbClr val="000000"/>
                </a:solidFill>
                <a:latin typeface="Verdana" panose="020B0604030504040204" pitchFamily="34" charset="0"/>
                <a:ea typeface="Verdana" panose="020B0604030504040204" pitchFamily="34" charset="0"/>
              </a:rPr>
              <a:t>": "</a:t>
            </a:r>
            <a:r>
              <a:rPr lang="en-US" sz="1000" dirty="0" err="1">
                <a:solidFill>
                  <a:srgbClr val="0000C0"/>
                </a:solidFill>
                <a:latin typeface="Verdana" panose="020B0604030504040204" pitchFamily="34" charset="0"/>
                <a:ea typeface="Verdana" panose="020B0604030504040204" pitchFamily="34" charset="0"/>
              </a:rPr>
              <a:t>PayeeAuthority</a:t>
            </a:r>
            <a:r>
              <a:rPr lang="en-US" sz="1000" dirty="0">
                <a:solidFill>
                  <a:srgbClr val="000000"/>
                </a:solidFill>
                <a:latin typeface="Verdana" panose="020B0604030504040204" pitchFamily="34" charset="0"/>
                <a:ea typeface="Verdana" panose="020B0604030504040204" pitchFamily="34" charset="0"/>
              </a:rPr>
              <a:t>",</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rPr>
              <a:t>authorityUrl</a:t>
            </a:r>
            <a:r>
              <a:rPr lang="en-US" sz="1000" dirty="0">
                <a:solidFill>
                  <a:srgbClr val="000000"/>
                </a:solidFill>
                <a:latin typeface="Verdana" panose="020B0604030504040204" pitchFamily="34" charset="0"/>
                <a:ea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rPr>
              <a:t>https://payments.bigbank.com/payees/86344</a:t>
            </a:r>
            <a:r>
              <a:rPr lang="en-US" sz="1000" dirty="0">
                <a:solidFill>
                  <a:srgbClr val="000000"/>
                </a:solidFill>
                <a:latin typeface="Verdana" panose="020B0604030504040204" pitchFamily="34" charset="0"/>
                <a:ea typeface="Verdana" panose="020B0604030504040204" pitchFamily="34" charset="0"/>
              </a:rPr>
              <a:t>",</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rPr>
              <a:t>providerAuthorityUrl</a:t>
            </a:r>
            <a:r>
              <a:rPr lang="en-US" sz="1000" dirty="0">
                <a:solidFill>
                  <a:srgbClr val="000000"/>
                </a:solidFill>
                <a:latin typeface="Verdana" panose="020B0604030504040204" pitchFamily="34" charset="0"/>
                <a:ea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rPr>
              <a:t>https://payments.bigbank.com/authority</a:t>
            </a:r>
            <a:r>
              <a:rPr lang="en-US" sz="1000" dirty="0">
                <a:solidFill>
                  <a:srgbClr val="000000"/>
                </a:solidFill>
                <a:latin typeface="Verdana" panose="020B0604030504040204" pitchFamily="34" charset="0"/>
                <a:ea typeface="Verdana" panose="020B0604030504040204" pitchFamily="34" charset="0"/>
              </a:rPr>
              <a:t>",</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rPr>
              <a:t>localPayeeId</a:t>
            </a:r>
            <a:r>
              <a:rPr lang="en-US" sz="1000" dirty="0">
                <a:solidFill>
                  <a:srgbClr val="000000"/>
                </a:solidFill>
                <a:latin typeface="Verdana" panose="020B0604030504040204" pitchFamily="34" charset="0"/>
                <a:ea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rPr>
              <a:t>86344</a:t>
            </a:r>
            <a:r>
              <a:rPr lang="en-US" sz="1000" dirty="0">
                <a:solidFill>
                  <a:srgbClr val="000000"/>
                </a:solidFill>
                <a:latin typeface="Verdana" panose="020B0604030504040204" pitchFamily="34" charset="0"/>
                <a:ea typeface="Verdana" panose="020B0604030504040204" pitchFamily="34" charset="0"/>
              </a:rPr>
              <a:t>",</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rPr>
              <a:t>commonName</a:t>
            </a:r>
            <a:r>
              <a:rPr lang="en-US" sz="1000" dirty="0">
                <a:solidFill>
                  <a:srgbClr val="000000"/>
                </a:solidFill>
                <a:latin typeface="Verdana" panose="020B0604030504040204" pitchFamily="34" charset="0"/>
                <a:ea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rPr>
              <a:t>Demo Merchant</a:t>
            </a:r>
            <a:r>
              <a:rPr lang="en-US" sz="1000" dirty="0">
                <a:solidFill>
                  <a:srgbClr val="000000"/>
                </a:solidFill>
                <a:latin typeface="Verdana" panose="020B0604030504040204" pitchFamily="34" charset="0"/>
                <a:ea typeface="Verdana" panose="020B0604030504040204" pitchFamily="34" charset="0"/>
              </a:rPr>
              <a:t>",</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rPr>
              <a:t>homePage</a:t>
            </a:r>
            <a:r>
              <a:rPr lang="en-US" sz="1000" dirty="0">
                <a:solidFill>
                  <a:srgbClr val="000000"/>
                </a:solidFill>
                <a:latin typeface="Verdana" panose="020B0604030504040204" pitchFamily="34" charset="0"/>
                <a:ea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rPr>
              <a:t>https://demomerchant.com</a:t>
            </a:r>
            <a:r>
              <a:rPr lang="en-US" sz="1000" dirty="0">
                <a:solidFill>
                  <a:srgbClr val="000000"/>
                </a:solidFill>
                <a:latin typeface="Verdana" panose="020B0604030504040204" pitchFamily="34" charset="0"/>
                <a:ea typeface="Verdana" panose="020B0604030504040204" pitchFamily="34" charset="0"/>
              </a:rPr>
              <a:t>",</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rPr>
              <a:t>accountVerifier</a:t>
            </a:r>
            <a:r>
              <a:rPr lang="en-US" sz="1000" dirty="0">
                <a:solidFill>
                  <a:srgbClr val="000000"/>
                </a:solidFill>
                <a:latin typeface="Verdana" panose="020B0604030504040204" pitchFamily="34" charset="0"/>
                <a:ea typeface="Verdana" panose="020B0604030504040204" pitchFamily="34" charset="0"/>
              </a:rPr>
              <a:t>": {</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rPr>
              <a:t>algorithm</a:t>
            </a:r>
            <a:r>
              <a:rPr lang="en-US" sz="1000" dirty="0">
                <a:solidFill>
                  <a:srgbClr val="000000"/>
                </a:solidFill>
                <a:latin typeface="Verdana" panose="020B0604030504040204" pitchFamily="34" charset="0"/>
                <a:ea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rPr>
              <a:t>S256</a:t>
            </a:r>
            <a:r>
              <a:rPr lang="en-US" sz="1000" dirty="0">
                <a:solidFill>
                  <a:srgbClr val="000000"/>
                </a:solidFill>
                <a:latin typeface="Verdana" panose="020B0604030504040204" pitchFamily="34" charset="0"/>
                <a:ea typeface="Verdana" panose="020B0604030504040204" pitchFamily="34" charset="0"/>
              </a:rPr>
              <a:t>",</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rPr>
              <a:t>hashedPayeeAccounts</a:t>
            </a:r>
            <a:r>
              <a:rPr lang="en-US" sz="1000" dirty="0">
                <a:solidFill>
                  <a:srgbClr val="000000"/>
                </a:solidFill>
                <a:latin typeface="Verdana" panose="020B0604030504040204" pitchFamily="34" charset="0"/>
                <a:ea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rPr>
              <a:t>kUwpqk-cbkDaBjwDD_etPSh_FtC-Ap2K_A2MQzXNy_U</a:t>
            </a:r>
            <a:r>
              <a:rPr lang="en-US" sz="1000" dirty="0" smtClean="0">
                <a:solidFill>
                  <a:srgbClr val="000000"/>
                </a:solidFill>
                <a:latin typeface="Verdana" panose="020B0604030504040204" pitchFamily="34" charset="0"/>
                <a:ea typeface="Verdana" panose="020B0604030504040204" pitchFamily="34" charset="0"/>
              </a:rPr>
              <a:t>"]</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rPr>
              <a:t>    },</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a:rPr>
              <a:t>    "</a:t>
            </a:r>
            <a:r>
              <a:rPr lang="en-US" sz="1000" dirty="0" err="1">
                <a:solidFill>
                  <a:srgbClr val="C00000"/>
                </a:solidFill>
                <a:latin typeface="Verdana"/>
              </a:rPr>
              <a:t>signatureParameters</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algorithm</a:t>
            </a:r>
            <a:r>
              <a:rPr lang="en-US" sz="1000" dirty="0">
                <a:solidFill>
                  <a:srgbClr val="000000"/>
                </a:solidFill>
                <a:latin typeface="Verdana"/>
              </a:rPr>
              <a:t>": "</a:t>
            </a:r>
            <a:r>
              <a:rPr lang="en-US" sz="1000" dirty="0">
                <a:solidFill>
                  <a:srgbClr val="0000C0"/>
                </a:solidFill>
                <a:latin typeface="Verdana"/>
              </a:rPr>
              <a:t>ES256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publicKey</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kty</a:t>
            </a:r>
            <a:r>
              <a:rPr lang="en-US" sz="1000" dirty="0">
                <a:solidFill>
                  <a:srgbClr val="000000"/>
                </a:solidFill>
                <a:latin typeface="Verdana"/>
              </a:rPr>
              <a:t>": "</a:t>
            </a:r>
            <a:r>
              <a:rPr lang="en-US" sz="1000" dirty="0">
                <a:solidFill>
                  <a:srgbClr val="0000C0"/>
                </a:solidFill>
                <a:latin typeface="Verdana"/>
              </a:rPr>
              <a:t>EC</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crv</a:t>
            </a:r>
            <a:r>
              <a:rPr lang="en-US" sz="1000" dirty="0">
                <a:solidFill>
                  <a:srgbClr val="000000"/>
                </a:solidFill>
                <a:latin typeface="Verdana"/>
              </a:rPr>
              <a:t>": "</a:t>
            </a:r>
            <a:r>
              <a:rPr lang="en-US" sz="1000" dirty="0">
                <a:solidFill>
                  <a:srgbClr val="0000C0"/>
                </a:solidFill>
                <a:latin typeface="Verdana"/>
              </a:rPr>
              <a:t>P-256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x</a:t>
            </a:r>
            <a:r>
              <a:rPr lang="en-US" sz="1000" dirty="0">
                <a:solidFill>
                  <a:srgbClr val="000000"/>
                </a:solidFill>
                <a:latin typeface="Verdana"/>
              </a:rPr>
              <a:t>": "</a:t>
            </a:r>
            <a:r>
              <a:rPr lang="en-US" sz="1000" dirty="0">
                <a:solidFill>
                  <a:srgbClr val="0000C0"/>
                </a:solidFill>
                <a:latin typeface="Verdana"/>
              </a:rPr>
              <a:t>_7bQ8JTt6_r1lh46kwmwypqMkZOJ0cYs-w2LHWOYt5M</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y</a:t>
            </a:r>
            <a:r>
              <a:rPr lang="en-US" sz="1000" dirty="0">
                <a:solidFill>
                  <a:srgbClr val="000000"/>
                </a:solidFill>
                <a:latin typeface="Verdana"/>
              </a:rPr>
              <a:t>": "</a:t>
            </a:r>
            <a:r>
              <a:rPr lang="en-US" sz="1000" dirty="0">
                <a:solidFill>
                  <a:srgbClr val="0000C0"/>
                </a:solidFill>
                <a:latin typeface="Verdana"/>
              </a:rPr>
              <a:t>tLcyLWDQoAk4cMaWY7BdV3JaywQQoLxO2WQ30Klj6fc</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a:rPr>
              <a:t>    "</a:t>
            </a:r>
            <a:r>
              <a:rPr lang="en-US" sz="1000" dirty="0" err="1">
                <a:solidFill>
                  <a:srgbClr val="C00000"/>
                </a:solidFill>
                <a:latin typeface="Verdana"/>
              </a:rPr>
              <a:t>timeStamp</a:t>
            </a:r>
            <a:r>
              <a:rPr lang="en-US" sz="1000" dirty="0">
                <a:solidFill>
                  <a:srgbClr val="000000"/>
                </a:solidFill>
                <a:latin typeface="Verdana"/>
              </a:rPr>
              <a:t>": "</a:t>
            </a:r>
            <a:r>
              <a:rPr lang="en-US" sz="1000" dirty="0">
                <a:solidFill>
                  <a:srgbClr val="0000C0"/>
                </a:solidFill>
                <a:latin typeface="Verdana"/>
              </a:rPr>
              <a:t>2020-03-21T05:32:30Z</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expires</a:t>
            </a:r>
            <a:r>
              <a:rPr lang="en-US" sz="1000" dirty="0">
                <a:solidFill>
                  <a:srgbClr val="000000"/>
                </a:solidFill>
                <a:latin typeface="Verdana"/>
              </a:rPr>
              <a:t>": "</a:t>
            </a:r>
            <a:r>
              <a:rPr lang="en-US" sz="1000" dirty="0">
                <a:solidFill>
                  <a:srgbClr val="0000C0"/>
                </a:solidFill>
                <a:latin typeface="Verdana"/>
              </a:rPr>
              <a:t>2020-03-21T06:32:31Z</a:t>
            </a:r>
            <a:r>
              <a:rPr lang="en-US" sz="1000" dirty="0" smtClean="0">
                <a:solidFill>
                  <a:srgbClr val="000000"/>
                </a:solidFill>
                <a:latin typeface="Verdana"/>
              </a:rPr>
              <a:t>",</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rPr>
              <a:t>issuerSignature</a:t>
            </a:r>
            <a:r>
              <a:rPr lang="en-US" sz="1000" dirty="0">
                <a:solidFill>
                  <a:srgbClr val="000000"/>
                </a:solidFill>
                <a:latin typeface="Verdana" panose="020B0604030504040204" pitchFamily="34" charset="0"/>
                <a:ea typeface="Verdana" panose="020B0604030504040204" pitchFamily="34" charset="0"/>
              </a:rPr>
              <a:t>": {</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rPr>
              <a:t>algorithm</a:t>
            </a:r>
            <a:r>
              <a:rPr lang="en-US" sz="1000" dirty="0">
                <a:solidFill>
                  <a:srgbClr val="000000"/>
                </a:solidFill>
                <a:latin typeface="Verdana" panose="020B0604030504040204" pitchFamily="34" charset="0"/>
                <a:ea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rPr>
              <a:t>ES256</a:t>
            </a:r>
            <a:r>
              <a:rPr lang="en-US" sz="1000" dirty="0">
                <a:solidFill>
                  <a:srgbClr val="000000"/>
                </a:solidFill>
                <a:latin typeface="Verdana" panose="020B0604030504040204" pitchFamily="34" charset="0"/>
                <a:ea typeface="Verdana" panose="020B0604030504040204" pitchFamily="34" charset="0"/>
              </a:rPr>
              <a:t>",</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rPr>
              <a:t>publicKey</a:t>
            </a:r>
            <a:r>
              <a:rPr lang="en-US" sz="1000" dirty="0">
                <a:solidFill>
                  <a:srgbClr val="000000"/>
                </a:solidFill>
                <a:latin typeface="Verdana" panose="020B0604030504040204" pitchFamily="34" charset="0"/>
                <a:ea typeface="Verdana" panose="020B0604030504040204" pitchFamily="34" charset="0"/>
              </a:rPr>
              <a:t>": {</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rPr>
              <a:t>kty</a:t>
            </a:r>
            <a:r>
              <a:rPr lang="en-US" sz="1000" dirty="0">
                <a:solidFill>
                  <a:srgbClr val="000000"/>
                </a:solidFill>
                <a:latin typeface="Verdana" panose="020B0604030504040204" pitchFamily="34" charset="0"/>
                <a:ea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rPr>
              <a:t>EC</a:t>
            </a:r>
            <a:r>
              <a:rPr lang="en-US" sz="1000" dirty="0">
                <a:solidFill>
                  <a:srgbClr val="000000"/>
                </a:solidFill>
                <a:latin typeface="Verdana" panose="020B0604030504040204" pitchFamily="34" charset="0"/>
                <a:ea typeface="Verdana" panose="020B0604030504040204" pitchFamily="34" charset="0"/>
              </a:rPr>
              <a:t>",</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rPr>
              <a:t>crv</a:t>
            </a:r>
            <a:r>
              <a:rPr lang="en-US" sz="1000" dirty="0">
                <a:solidFill>
                  <a:srgbClr val="000000"/>
                </a:solidFill>
                <a:latin typeface="Verdana" panose="020B0604030504040204" pitchFamily="34" charset="0"/>
                <a:ea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rPr>
              <a:t>P-256</a:t>
            </a:r>
            <a:r>
              <a:rPr lang="en-US" sz="1000" dirty="0">
                <a:solidFill>
                  <a:srgbClr val="000000"/>
                </a:solidFill>
                <a:latin typeface="Verdana" panose="020B0604030504040204" pitchFamily="34" charset="0"/>
                <a:ea typeface="Verdana" panose="020B0604030504040204" pitchFamily="34" charset="0"/>
              </a:rPr>
              <a:t>",</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rPr>
              <a:t>x</a:t>
            </a:r>
            <a:r>
              <a:rPr lang="en-US" sz="1000" dirty="0">
                <a:solidFill>
                  <a:srgbClr val="000000"/>
                </a:solidFill>
                <a:latin typeface="Verdana" panose="020B0604030504040204" pitchFamily="34" charset="0"/>
                <a:ea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rPr>
              <a:t>-Vr8Wk3ygt5J2_J3R8TrRaa-AWW7ZiXa6q1P7ELs6gc</a:t>
            </a:r>
            <a:r>
              <a:rPr lang="en-US" sz="1000" dirty="0">
                <a:solidFill>
                  <a:srgbClr val="000000"/>
                </a:solidFill>
                <a:latin typeface="Verdana" panose="020B0604030504040204" pitchFamily="34" charset="0"/>
                <a:ea typeface="Verdana" panose="020B0604030504040204" pitchFamily="34" charset="0"/>
              </a:rPr>
              <a:t>",</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rPr>
              <a:t>y</a:t>
            </a:r>
            <a:r>
              <a:rPr lang="en-US" sz="1000" dirty="0">
                <a:solidFill>
                  <a:srgbClr val="000000"/>
                </a:solidFill>
                <a:latin typeface="Verdana" panose="020B0604030504040204" pitchFamily="34" charset="0"/>
                <a:ea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rPr>
              <a:t>Vuc6z3WiZ3tgXTXvU6F5qdiiYePWeUI1q9Tx83ySDcM</a:t>
            </a:r>
            <a:r>
              <a:rPr lang="en-US" sz="1000" dirty="0">
                <a:solidFill>
                  <a:srgbClr val="000000"/>
                </a:solidFill>
                <a:latin typeface="Verdana" panose="020B0604030504040204" pitchFamily="34" charset="0"/>
                <a:ea typeface="Verdana" panose="020B0604030504040204" pitchFamily="34" charset="0"/>
              </a:rPr>
              <a:t>"</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rPr>
              <a:t>        },</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rPr>
              <a:t>value</a:t>
            </a:r>
            <a:r>
              <a:rPr lang="en-US" sz="1000" dirty="0">
                <a:solidFill>
                  <a:srgbClr val="000000"/>
                </a:solidFill>
                <a:latin typeface="Verdana" panose="020B0604030504040204" pitchFamily="34" charset="0"/>
                <a:ea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rPr>
              <a:t>Xb_yLOpGbmboDjufFnCDdRfyAJiNm1-U....8ou__kr_izI05kOnJshpd-JkpcWcP4kw</a:t>
            </a:r>
            <a:r>
              <a:rPr lang="en-US" sz="1000" dirty="0">
                <a:solidFill>
                  <a:srgbClr val="000000"/>
                </a:solidFill>
                <a:latin typeface="Verdana" panose="020B0604030504040204" pitchFamily="34" charset="0"/>
                <a:ea typeface="Verdana" panose="020B0604030504040204" pitchFamily="34" charset="0"/>
              </a:rPr>
              <a:t>"</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rPr>
              <a:t>    }</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rPr>
              <a:t>}</a:t>
            </a:r>
            <a:endParaRPr lang="en-US" sz="1000" dirty="0">
              <a:latin typeface="Verdana" panose="020B0604030504040204" pitchFamily="34" charset="0"/>
              <a:ea typeface="Verdana" panose="020B0604030504040204" pitchFamily="34" charset="0"/>
              <a:cs typeface="Verdana" panose="020B0604030504040204" pitchFamily="34" charset="0"/>
            </a:endParaRPr>
          </a:p>
        </p:txBody>
      </p:sp>
      <p:sp>
        <p:nvSpPr>
          <p:cNvPr id="8" name="TextBox 7"/>
          <p:cNvSpPr txBox="1"/>
          <p:nvPr/>
        </p:nvSpPr>
        <p:spPr>
          <a:xfrm>
            <a:off x="2349070" y="210126"/>
            <a:ext cx="3914853" cy="338554"/>
          </a:xfrm>
          <a:prstGeom prst="rect">
            <a:avLst/>
          </a:prstGeom>
          <a:noFill/>
        </p:spPr>
        <p:txBody>
          <a:bodyPr wrap="none" rtlCol="0">
            <a:spAutoFit/>
          </a:bodyPr>
          <a:lstStyle/>
          <a:p>
            <a:pPr algn="ctr"/>
            <a:r>
              <a:rPr lang="en-US" sz="1600" dirty="0" smtClean="0">
                <a:latin typeface="Arial" panose="020B0604020202020204" pitchFamily="34" charset="0"/>
                <a:cs typeface="Arial" panose="020B0604020202020204" pitchFamily="34" charset="0"/>
              </a:rPr>
              <a:t>Merchant (Payee) </a:t>
            </a:r>
            <a:r>
              <a:rPr lang="en-US" sz="1600" dirty="0" err="1" smtClean="0">
                <a:solidFill>
                  <a:schemeClr val="accent5">
                    <a:lumMod val="75000"/>
                  </a:schemeClr>
                </a:solidFill>
                <a:latin typeface="Arial" panose="020B0604020202020204" pitchFamily="34" charset="0"/>
                <a:cs typeface="Arial" panose="020B0604020202020204" pitchFamily="34" charset="0"/>
              </a:rPr>
              <a:t>PayeeAuthority</a:t>
            </a:r>
            <a:r>
              <a:rPr lang="en-US" sz="1600" dirty="0" smtClean="0">
                <a:solidFill>
                  <a:schemeClr val="accent5">
                    <a:lumMod val="75000"/>
                  </a:schemeClr>
                </a:solidFill>
                <a:latin typeface="Arial" panose="020B0604020202020204" pitchFamily="34" charset="0"/>
                <a:cs typeface="Arial" panose="020B0604020202020204" pitchFamily="34" charset="0"/>
              </a:rPr>
              <a:t> </a:t>
            </a:r>
            <a:r>
              <a:rPr lang="en-US" sz="1600" dirty="0" smtClean="0">
                <a:latin typeface="Arial" panose="020B0604020202020204" pitchFamily="34" charset="0"/>
                <a:cs typeface="Arial" panose="020B0604020202020204" pitchFamily="34" charset="0"/>
              </a:rPr>
              <a:t>Object</a:t>
            </a:r>
            <a:endParaRPr lang="en-US" sz="1600" dirty="0">
              <a:latin typeface="Arial" panose="020B0604020202020204" pitchFamily="34" charset="0"/>
              <a:cs typeface="Arial" panose="020B0604020202020204" pitchFamily="34" charset="0"/>
            </a:endParaRPr>
          </a:p>
        </p:txBody>
      </p:sp>
      <p:sp>
        <p:nvSpPr>
          <p:cNvPr id="9" name="TextBox 8"/>
          <p:cNvSpPr txBox="1"/>
          <p:nvPr/>
        </p:nvSpPr>
        <p:spPr>
          <a:xfrm>
            <a:off x="467544" y="5835877"/>
            <a:ext cx="8107759" cy="761475"/>
          </a:xfrm>
          <a:prstGeom prst="roundRect">
            <a:avLst/>
          </a:prstGeom>
          <a:solidFill>
            <a:schemeClr val="bg1">
              <a:lumMod val="95000"/>
            </a:schemeClr>
          </a:solidFill>
          <a:ln>
            <a:solidFill>
              <a:schemeClr val="tx1"/>
            </a:solidFill>
            <a:prstDash val="solid"/>
          </a:ln>
        </p:spPr>
        <p:txBody>
          <a:bodyPr wrap="squar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A Merchant (Payee) “Authority” object is like a </a:t>
            </a:r>
            <a:r>
              <a:rPr lang="en-US" sz="1000" i="1" dirty="0" smtClean="0">
                <a:latin typeface="Arial" panose="020B0604020202020204" pitchFamily="34" charset="0"/>
                <a:cs typeface="Arial" panose="020B0604020202020204" pitchFamily="34" charset="0"/>
              </a:rPr>
              <a:t>short-lived</a:t>
            </a:r>
            <a:r>
              <a:rPr lang="en-US" sz="1000" dirty="0" smtClean="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automatically updated</a:t>
            </a:r>
            <a:r>
              <a:rPr lang="en-US" sz="1000" dirty="0" smtClean="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X.509 certificate not requiring a CA</a:t>
            </a:r>
            <a:r>
              <a:rPr lang="en-US" sz="1000" dirty="0" smtClean="0">
                <a:latin typeface="Arial" panose="020B0604020202020204" pitchFamily="34" charset="0"/>
                <a:cs typeface="Arial" panose="020B0604020202020204" pitchFamily="34" charset="0"/>
              </a:rPr>
              <a:t>.  Such an object is published on the address </a:t>
            </a:r>
            <a:r>
              <a:rPr lang="en-US" sz="1000" b="1" dirty="0" err="1">
                <a:latin typeface="Courier New" panose="02070309020205020404" pitchFamily="49" charset="0"/>
                <a:cs typeface="Courier New" panose="02070309020205020404" pitchFamily="49" charset="0"/>
              </a:rPr>
              <a:t>authorityUrl</a:t>
            </a:r>
            <a:r>
              <a:rPr lang="en-US" sz="1000" dirty="0" smtClean="0">
                <a:latin typeface="Arial" panose="020B0604020202020204" pitchFamily="34" charset="0"/>
                <a:cs typeface="Arial" panose="020B0604020202020204" pitchFamily="34" charset="0"/>
              </a:rPr>
              <a:t> hosted by the party (Bank or Acquirer) which vouches for the Merchant.  If a Merchant is to be “revoked”, the object is simply removed.  To automate revocation checks, there is an </a:t>
            </a:r>
            <a:r>
              <a:rPr lang="en-US" sz="1000" b="1" dirty="0" smtClean="0">
                <a:latin typeface="Courier New" panose="02070309020205020404" pitchFamily="49" charset="0"/>
                <a:cs typeface="Courier New" panose="02070309020205020404" pitchFamily="49" charset="0"/>
              </a:rPr>
              <a:t>expires</a:t>
            </a:r>
            <a:r>
              <a:rPr lang="en-US" sz="1000" dirty="0" smtClean="0">
                <a:latin typeface="Arial" panose="020B0604020202020204" pitchFamily="34" charset="0"/>
                <a:cs typeface="Arial" panose="020B0604020202020204" pitchFamily="34" charset="0"/>
              </a:rPr>
              <a:t> attribute which also is used to clear caching of Merchant “Authority” objects.  The </a:t>
            </a:r>
            <a:r>
              <a:rPr lang="en-US" sz="1000" b="1" dirty="0" err="1">
                <a:latin typeface="Courier New" panose="02070309020205020404" pitchFamily="49" charset="0"/>
                <a:cs typeface="Courier New" panose="02070309020205020404" pitchFamily="49" charset="0"/>
              </a:rPr>
              <a:t>signatureParameters</a:t>
            </a:r>
            <a:r>
              <a:rPr lang="en-US" sz="1000" dirty="0" smtClean="0">
                <a:latin typeface="Arial" panose="020B0604020202020204" pitchFamily="34" charset="0"/>
                <a:cs typeface="Arial" panose="020B0604020202020204" pitchFamily="34" charset="0"/>
              </a:rPr>
              <a:t> list enable key renewals as well as validation of signatures using old keys.</a:t>
            </a:r>
            <a:endParaRPr lang="en-US" sz="1000" i="1" dirty="0">
              <a:latin typeface="Arial" panose="020B0604020202020204" pitchFamily="34" charset="0"/>
              <a:cs typeface="Arial" panose="020B0604020202020204" pitchFamily="34" charset="0"/>
            </a:endParaRPr>
          </a:p>
        </p:txBody>
      </p:sp>
      <p:cxnSp>
        <p:nvCxnSpPr>
          <p:cNvPr id="12" name="Straight Arrow Connector 11"/>
          <p:cNvCxnSpPr/>
          <p:nvPr/>
        </p:nvCxnSpPr>
        <p:spPr>
          <a:xfrm flipH="1">
            <a:off x="2083583" y="4100407"/>
            <a:ext cx="2088232"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4158464" y="3964994"/>
            <a:ext cx="2933816" cy="400110"/>
          </a:xfrm>
          <a:prstGeom prst="rect">
            <a:avLst/>
          </a:prstGeom>
          <a:noFill/>
        </p:spPr>
        <p:txBody>
          <a:bodyPr wrap="none" rtlCol="0">
            <a:spAutoFit/>
          </a:bodyPr>
          <a:lstStyle/>
          <a:p>
            <a:r>
              <a:rPr lang="en-US" sz="1000" dirty="0">
                <a:latin typeface="Arial" panose="020B0604020202020204" pitchFamily="34" charset="0"/>
                <a:cs typeface="Arial" panose="020B0604020202020204" pitchFamily="34" charset="0"/>
                <a:hlinkClick r:id="rId2"/>
              </a:rPr>
              <a:t>https://</a:t>
            </a:r>
            <a:r>
              <a:rPr lang="en-US" sz="1000" dirty="0" smtClean="0">
                <a:latin typeface="Arial" panose="020B0604020202020204" pitchFamily="34" charset="0"/>
                <a:cs typeface="Arial" panose="020B0604020202020204" pitchFamily="34" charset="0"/>
                <a:hlinkClick r:id="rId2"/>
              </a:rPr>
              <a:t>cyberphone.github.io/doc/security/jsf.html</a:t>
            </a:r>
            <a:endParaRPr lang="en-US" sz="1000" dirty="0" smtClean="0">
              <a:latin typeface="Arial" panose="020B0604020202020204" pitchFamily="34" charset="0"/>
              <a:cs typeface="Arial" panose="020B0604020202020204" pitchFamily="34" charset="0"/>
            </a:endParaRPr>
          </a:p>
          <a:p>
            <a:endParaRPr lang="en-US" sz="1000" dirty="0" smtClean="0">
              <a:latin typeface="Arial" panose="020B0604020202020204" pitchFamily="34" charset="0"/>
              <a:cs typeface="Arial" panose="020B0604020202020204" pitchFamily="34" charset="0"/>
            </a:endParaRPr>
          </a:p>
        </p:txBody>
      </p:sp>
      <p:sp>
        <p:nvSpPr>
          <p:cNvPr id="10" name="TextBox 9"/>
          <p:cNvSpPr txBox="1"/>
          <p:nvPr/>
        </p:nvSpPr>
        <p:spPr>
          <a:xfrm>
            <a:off x="4099531" y="1442958"/>
            <a:ext cx="1243464"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Merchant core data</a:t>
            </a:r>
            <a:endParaRPr lang="en-US" sz="1000" b="1" i="1" dirty="0">
              <a:latin typeface="Arial" panose="020B0604020202020204" pitchFamily="34" charset="0"/>
              <a:cs typeface="Arial" panose="020B0604020202020204" pitchFamily="34" charset="0"/>
            </a:endParaRPr>
          </a:p>
        </p:txBody>
      </p:sp>
      <p:sp>
        <p:nvSpPr>
          <p:cNvPr id="14" name="Right Brace 13"/>
          <p:cNvSpPr/>
          <p:nvPr/>
        </p:nvSpPr>
        <p:spPr>
          <a:xfrm>
            <a:off x="3859698" y="1338690"/>
            <a:ext cx="177227" cy="434126"/>
          </a:xfrm>
          <a:prstGeom prst="rightBrace">
            <a:avLst>
              <a:gd name="adj1" fmla="val 9535"/>
              <a:gd name="adj2" fmla="val 50000"/>
            </a:avLst>
          </a:prstGeom>
          <a:ln w="63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5" name="Straight Arrow Connector 14"/>
          <p:cNvCxnSpPr>
            <a:stCxn id="16" idx="1"/>
          </p:cNvCxnSpPr>
          <p:nvPr/>
        </p:nvCxnSpPr>
        <p:spPr>
          <a:xfrm flipH="1">
            <a:off x="4968212" y="878000"/>
            <a:ext cx="611900" cy="15141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5580112" y="764704"/>
            <a:ext cx="2322284"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URL to the Merchant “Authority” object</a:t>
            </a:r>
            <a:endParaRPr lang="en-US" sz="1000" b="1" i="1" dirty="0">
              <a:latin typeface="Arial" panose="020B0604020202020204" pitchFamily="34" charset="0"/>
              <a:cs typeface="Arial" panose="020B0604020202020204" pitchFamily="34" charset="0"/>
            </a:endParaRPr>
          </a:p>
        </p:txBody>
      </p:sp>
      <p:cxnSp>
        <p:nvCxnSpPr>
          <p:cNvPr id="18" name="Straight Arrow Connector 17"/>
          <p:cNvCxnSpPr>
            <a:stCxn id="19" idx="1"/>
          </p:cNvCxnSpPr>
          <p:nvPr/>
        </p:nvCxnSpPr>
        <p:spPr>
          <a:xfrm flipH="1" flipV="1">
            <a:off x="1883569" y="4426744"/>
            <a:ext cx="1641671" cy="1369"/>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525240" y="4314817"/>
            <a:ext cx="4810145"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The same public key as in the </a:t>
            </a:r>
            <a:r>
              <a:rPr lang="en-US" sz="1000" dirty="0">
                <a:latin typeface="Arial" panose="020B0604020202020204" pitchFamily="34" charset="0"/>
                <a:cs typeface="Arial" panose="020B0604020202020204" pitchFamily="34" charset="0"/>
              </a:rPr>
              <a:t>Bank/Acquirer “Authority” object signature </a:t>
            </a:r>
            <a:r>
              <a:rPr lang="en-US" sz="1000" dirty="0" smtClean="0">
                <a:latin typeface="Arial" panose="020B0604020202020204" pitchFamily="34" charset="0"/>
                <a:cs typeface="Arial" panose="020B0604020202020204" pitchFamily="34" charset="0"/>
              </a:rPr>
              <a:t>certificate</a:t>
            </a:r>
            <a:endParaRPr lang="en-US" sz="1000" b="1" i="1" dirty="0">
              <a:latin typeface="Arial" panose="020B0604020202020204" pitchFamily="34" charset="0"/>
              <a:cs typeface="Arial" panose="020B0604020202020204" pitchFamily="34" charset="0"/>
            </a:endParaRPr>
          </a:p>
        </p:txBody>
      </p:sp>
      <p:cxnSp>
        <p:nvCxnSpPr>
          <p:cNvPr id="20" name="Straight Arrow Connector 19"/>
          <p:cNvCxnSpPr>
            <a:stCxn id="21" idx="1"/>
          </p:cNvCxnSpPr>
          <p:nvPr/>
        </p:nvCxnSpPr>
        <p:spPr>
          <a:xfrm flipH="1" flipV="1">
            <a:off x="5089474" y="1211788"/>
            <a:ext cx="490638" cy="55391"/>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5580112" y="1153883"/>
            <a:ext cx="3266453"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URL to the Merchant Bank/</a:t>
            </a:r>
            <a:r>
              <a:rPr lang="en-US" sz="1000" dirty="0">
                <a:latin typeface="Arial" panose="020B0604020202020204" pitchFamily="34" charset="0"/>
                <a:cs typeface="Arial" panose="020B0604020202020204" pitchFamily="34" charset="0"/>
              </a:rPr>
              <a:t>A</a:t>
            </a:r>
            <a:r>
              <a:rPr lang="en-US" sz="1000" dirty="0" smtClean="0">
                <a:latin typeface="Arial" panose="020B0604020202020204" pitchFamily="34" charset="0"/>
                <a:cs typeface="Arial" panose="020B0604020202020204" pitchFamily="34" charset="0"/>
              </a:rPr>
              <a:t>cquirer “Authority” object</a:t>
            </a:r>
            <a:endParaRPr lang="en-US" sz="1000" b="1" i="1" dirty="0">
              <a:latin typeface="Arial" panose="020B0604020202020204" pitchFamily="34" charset="0"/>
              <a:cs typeface="Arial" panose="020B0604020202020204" pitchFamily="34" charset="0"/>
            </a:endParaRPr>
          </a:p>
        </p:txBody>
      </p:sp>
      <p:cxnSp>
        <p:nvCxnSpPr>
          <p:cNvPr id="23" name="Straight Arrow Connector 22"/>
          <p:cNvCxnSpPr>
            <a:stCxn id="24" idx="1"/>
          </p:cNvCxnSpPr>
          <p:nvPr/>
        </p:nvCxnSpPr>
        <p:spPr>
          <a:xfrm flipH="1">
            <a:off x="1907705" y="2739641"/>
            <a:ext cx="1826718"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3734423" y="2626345"/>
            <a:ext cx="1471090"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Merchant </a:t>
            </a:r>
            <a:r>
              <a:rPr lang="en-US" sz="1000" dirty="0">
                <a:latin typeface="Arial" panose="020B0604020202020204" pitchFamily="34" charset="0"/>
                <a:cs typeface="Arial" panose="020B0604020202020204" pitchFamily="34" charset="0"/>
              </a:rPr>
              <a:t>s</a:t>
            </a:r>
            <a:r>
              <a:rPr lang="en-US" sz="1000" dirty="0" smtClean="0">
                <a:latin typeface="Arial" panose="020B0604020202020204" pitchFamily="34" charset="0"/>
                <a:cs typeface="Arial" panose="020B0604020202020204" pitchFamily="34" charset="0"/>
              </a:rPr>
              <a:t>ignature key</a:t>
            </a:r>
            <a:endParaRPr lang="en-US" sz="1000" b="1"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4430039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95536" y="573643"/>
            <a:ext cx="8280920" cy="5416868"/>
          </a:xfrm>
          <a:prstGeom prst="rect">
            <a:avLst/>
          </a:prstGeom>
        </p:spPr>
        <p:txBody>
          <a:bodyPr wrap="square">
            <a:spAutoFit/>
          </a:bodyPr>
          <a:lstStyle/>
          <a:p>
            <a:pPr latinLnBrk="1">
              <a:spcBef>
                <a:spcPts val="300"/>
              </a:spcBef>
              <a:spcAft>
                <a:spcPts val="300"/>
              </a:spcAft>
            </a:pP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606060"/>
                </a:solidFill>
                <a:latin typeface="Verdana"/>
              </a:rPr>
              <a:t>@context</a:t>
            </a:r>
            <a:r>
              <a:rPr lang="en-US" sz="1000" dirty="0">
                <a:solidFill>
                  <a:srgbClr val="000000"/>
                </a:solidFill>
                <a:latin typeface="Verdana"/>
              </a:rPr>
              <a:t>": "</a:t>
            </a:r>
            <a:r>
              <a:rPr lang="en-US" sz="1000" dirty="0">
                <a:solidFill>
                  <a:srgbClr val="0000C0"/>
                </a:solidFill>
                <a:latin typeface="Verdana"/>
              </a:rPr>
              <a:t>https://webpki.github.io/</a:t>
            </a:r>
            <a:r>
              <a:rPr lang="en-US" sz="1000" dirty="0" err="1">
                <a:solidFill>
                  <a:srgbClr val="0000C0"/>
                </a:solidFill>
                <a:latin typeface="Verdana"/>
              </a:rPr>
              <a:t>saturn</a:t>
            </a:r>
            <a:r>
              <a:rPr lang="en-US" sz="1000" dirty="0">
                <a:solidFill>
                  <a:srgbClr val="0000C0"/>
                </a:solidFill>
                <a:latin typeface="Verdana"/>
              </a:rPr>
              <a:t>/v3</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606060"/>
                </a:solidFill>
                <a:latin typeface="Verdana"/>
              </a:rPr>
              <a:t>@qualifier</a:t>
            </a:r>
            <a:r>
              <a:rPr lang="en-US" sz="1000" dirty="0">
                <a:solidFill>
                  <a:srgbClr val="000000"/>
                </a:solidFill>
                <a:latin typeface="Verdana"/>
              </a:rPr>
              <a:t>": "</a:t>
            </a:r>
            <a:r>
              <a:rPr lang="en-US" sz="1000" dirty="0" err="1">
                <a:solidFill>
                  <a:srgbClr val="0000C0"/>
                </a:solidFill>
                <a:latin typeface="Verdana"/>
              </a:rPr>
              <a:t>AuthorizationRequest</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recepientUrl</a:t>
            </a:r>
            <a:r>
              <a:rPr lang="en-US" sz="1000" dirty="0">
                <a:solidFill>
                  <a:srgbClr val="000000"/>
                </a:solidFill>
                <a:latin typeface="Verdana"/>
              </a:rPr>
              <a:t>": "</a:t>
            </a:r>
            <a:r>
              <a:rPr lang="en-US" sz="1000" dirty="0">
                <a:solidFill>
                  <a:srgbClr val="0000C0"/>
                </a:solidFill>
                <a:latin typeface="Verdana"/>
              </a:rPr>
              <a:t>https://payments.mybank.com/service</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authorityUrl</a:t>
            </a:r>
            <a:r>
              <a:rPr lang="en-US" sz="1000" dirty="0">
                <a:solidFill>
                  <a:srgbClr val="000000"/>
                </a:solidFill>
                <a:latin typeface="Verdana"/>
              </a:rPr>
              <a:t>": "</a:t>
            </a:r>
            <a:r>
              <a:rPr lang="en-US" sz="1000" dirty="0">
                <a:solidFill>
                  <a:srgbClr val="0000C0"/>
                </a:solidFill>
                <a:latin typeface="Verdana"/>
              </a:rPr>
              <a:t>https://payments.bigbank.com/payees/86344</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paymentMethod</a:t>
            </a:r>
            <a:r>
              <a:rPr lang="en-US" sz="1000" dirty="0">
                <a:solidFill>
                  <a:srgbClr val="000000"/>
                </a:solidFill>
                <a:latin typeface="Verdana"/>
              </a:rPr>
              <a:t>": "</a:t>
            </a:r>
            <a:r>
              <a:rPr lang="en-US" sz="1000" dirty="0">
                <a:solidFill>
                  <a:srgbClr val="0000C0"/>
                </a:solidFill>
                <a:latin typeface="Verdana"/>
              </a:rPr>
              <a:t>https://bankdirect.net</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paymentRequest</a:t>
            </a:r>
            <a:r>
              <a:rPr lang="en-US" sz="1000" dirty="0">
                <a:solidFill>
                  <a:srgbClr val="000000"/>
                </a:solidFill>
                <a:latin typeface="Verdana"/>
              </a:rPr>
              <a:t>": {</a:t>
            </a:r>
            <a:r>
              <a:rPr lang="en-US" sz="1000" dirty="0"/>
              <a:t/>
            </a:r>
            <a:br>
              <a:rPr lang="en-US" sz="1000" dirty="0"/>
            </a:br>
            <a:r>
              <a:rPr lang="en-US" sz="1000" i="1" dirty="0" smtClean="0">
                <a:latin typeface="Arial" panose="020B0604020202020204" pitchFamily="34" charset="0"/>
                <a:cs typeface="Arial" panose="020B0604020202020204" pitchFamily="34" charset="0"/>
              </a:rPr>
              <a:t>        </a:t>
            </a:r>
            <a:r>
              <a:rPr lang="en-US" i="1" dirty="0" smtClean="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 Copy of the original </a:t>
            </a:r>
            <a:r>
              <a:rPr lang="en-US" sz="1000" b="1" dirty="0" err="1">
                <a:latin typeface="Courier New" panose="02070309020205020404" pitchFamily="49" charset="0"/>
                <a:cs typeface="Courier New" panose="02070309020205020404" pitchFamily="49" charset="0"/>
              </a:rPr>
              <a:t>paymentRequest</a:t>
            </a:r>
            <a:r>
              <a:rPr lang="en-US" sz="1000" i="1" dirty="0">
                <a:latin typeface="Arial" panose="020B0604020202020204" pitchFamily="34" charset="0"/>
                <a:cs typeface="Arial" panose="020B0604020202020204" pitchFamily="34" charset="0"/>
              </a:rPr>
              <a:t/>
            </a:r>
            <a:br>
              <a:rPr lang="en-US" sz="1000" i="1" dirty="0">
                <a:latin typeface="Arial" panose="020B0604020202020204" pitchFamily="34" charset="0"/>
                <a:cs typeface="Arial" panose="020B0604020202020204" pitchFamily="34" charset="0"/>
              </a:rPr>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encryptedAuthorization</a:t>
            </a:r>
            <a:r>
              <a:rPr lang="en-US" sz="1000" dirty="0">
                <a:solidFill>
                  <a:srgbClr val="000000"/>
                </a:solidFill>
                <a:latin typeface="Verdana"/>
              </a:rPr>
              <a:t>": {</a:t>
            </a:r>
            <a:r>
              <a:rPr lang="en-US" sz="1000" dirty="0"/>
              <a:t/>
            </a:r>
            <a:br>
              <a:rPr lang="en-US" sz="1000" dirty="0"/>
            </a:br>
            <a:r>
              <a:rPr lang="en-US" sz="1000" i="1" dirty="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         </a:t>
            </a:r>
            <a:r>
              <a:rPr lang="en-US" i="1" dirty="0" smtClean="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Copy </a:t>
            </a:r>
            <a:r>
              <a:rPr lang="en-US" sz="1000" i="1" dirty="0">
                <a:latin typeface="Arial" panose="020B0604020202020204" pitchFamily="34" charset="0"/>
                <a:cs typeface="Arial" panose="020B0604020202020204" pitchFamily="34" charset="0"/>
              </a:rPr>
              <a:t>of </a:t>
            </a:r>
            <a:r>
              <a:rPr lang="en-US" sz="1000" i="1" dirty="0" smtClean="0">
                <a:latin typeface="Arial" panose="020B0604020202020204" pitchFamily="34" charset="0"/>
                <a:cs typeface="Arial" panose="020B0604020202020204" pitchFamily="34" charset="0"/>
              </a:rPr>
              <a:t>the original </a:t>
            </a:r>
            <a:r>
              <a:rPr lang="en-US" sz="1000" b="1" dirty="0" err="1">
                <a:latin typeface="Courier New" panose="02070309020205020404" pitchFamily="49" charset="0"/>
                <a:cs typeface="Courier New" panose="02070309020205020404" pitchFamily="49" charset="0"/>
              </a:rPr>
              <a:t>encryptedAuthorization</a:t>
            </a:r>
            <a:r>
              <a:rPr lang="en-US" sz="1000" i="1" dirty="0">
                <a:latin typeface="Arial" panose="020B0604020202020204" pitchFamily="34" charset="0"/>
                <a:cs typeface="Arial" panose="020B0604020202020204" pitchFamily="34" charset="0"/>
              </a:rPr>
              <a:t/>
            </a:r>
            <a:br>
              <a:rPr lang="en-US" sz="1000" i="1" dirty="0">
                <a:latin typeface="Arial" panose="020B0604020202020204" pitchFamily="34" charset="0"/>
                <a:cs typeface="Arial" panose="020B0604020202020204" pitchFamily="34" charset="0"/>
              </a:rPr>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payeeReceiveAccount</a:t>
            </a:r>
            <a:r>
              <a:rPr lang="en-US" sz="1000" dirty="0">
                <a:solidFill>
                  <a:srgbClr val="000000"/>
                </a:solidFill>
                <a:latin typeface="Verdana"/>
              </a:rPr>
              <a:t>": {</a:t>
            </a:r>
            <a:r>
              <a:rPr lang="en-US" sz="1000" dirty="0"/>
              <a:t/>
            </a:r>
            <a:br>
              <a:rPr lang="en-US" sz="1000" dirty="0"/>
            </a:b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referenceId</a:t>
            </a:r>
            <a:r>
              <a:rPr lang="en-US" sz="1000" dirty="0">
                <a:solidFill>
                  <a:srgbClr val="000000"/>
                </a:solidFill>
                <a:latin typeface="Verdana"/>
              </a:rPr>
              <a:t>": "</a:t>
            </a:r>
            <a:r>
              <a:rPr lang="en-US" sz="1000" dirty="0">
                <a:solidFill>
                  <a:srgbClr val="0000C0"/>
                </a:solidFill>
                <a:latin typeface="Verdana"/>
              </a:rPr>
              <a:t>#1000006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clientIpAddress</a:t>
            </a:r>
            <a:r>
              <a:rPr lang="en-US" sz="1000" dirty="0">
                <a:solidFill>
                  <a:srgbClr val="000000"/>
                </a:solidFill>
                <a:latin typeface="Verdana"/>
              </a:rPr>
              <a:t>": "</a:t>
            </a:r>
            <a:r>
              <a:rPr lang="en-US" sz="1000" dirty="0">
                <a:solidFill>
                  <a:srgbClr val="0000C0"/>
                </a:solidFill>
                <a:latin typeface="Verdana"/>
              </a:rPr>
              <a:t>220.13.198.144</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timeStamp</a:t>
            </a:r>
            <a:r>
              <a:rPr lang="en-US" sz="1000" dirty="0">
                <a:solidFill>
                  <a:srgbClr val="000000"/>
                </a:solidFill>
                <a:latin typeface="Verdana"/>
              </a:rPr>
              <a:t>": "</a:t>
            </a:r>
            <a:r>
              <a:rPr lang="en-US" sz="1000" dirty="0">
                <a:solidFill>
                  <a:srgbClr val="0000C0"/>
                </a:solidFill>
                <a:latin typeface="Verdana"/>
              </a:rPr>
              <a:t>2020-03-21T06:25:06Z</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software</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name</a:t>
            </a:r>
            <a:r>
              <a:rPr lang="en-US" sz="1000" dirty="0">
                <a:solidFill>
                  <a:srgbClr val="000000"/>
                </a:solidFill>
                <a:latin typeface="Verdana"/>
              </a:rPr>
              <a:t>": "</a:t>
            </a:r>
            <a:r>
              <a:rPr lang="en-US" sz="1000" dirty="0">
                <a:solidFill>
                  <a:srgbClr val="0000C0"/>
                </a:solidFill>
                <a:latin typeface="Verdana"/>
              </a:rPr>
              <a:t>WebPKI.org - Payee</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version</a:t>
            </a:r>
            <a:r>
              <a:rPr lang="en-US" sz="1000" dirty="0">
                <a:solidFill>
                  <a:srgbClr val="000000"/>
                </a:solidFill>
                <a:latin typeface="Verdana"/>
              </a:rPr>
              <a:t>": "</a:t>
            </a:r>
            <a:r>
              <a:rPr lang="en-US" sz="1000" dirty="0">
                <a:solidFill>
                  <a:srgbClr val="0000C0"/>
                </a:solidFill>
                <a:latin typeface="Verdana"/>
              </a:rPr>
              <a:t>1.00</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requestSignature</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algorithm</a:t>
            </a:r>
            <a:r>
              <a:rPr lang="en-US" sz="1000" dirty="0">
                <a:solidFill>
                  <a:srgbClr val="000000"/>
                </a:solidFill>
                <a:latin typeface="Verdana"/>
              </a:rPr>
              <a:t>": "</a:t>
            </a:r>
            <a:r>
              <a:rPr lang="en-US" sz="1000" dirty="0">
                <a:solidFill>
                  <a:srgbClr val="0000C0"/>
                </a:solidFill>
                <a:latin typeface="Verdana"/>
              </a:rPr>
              <a:t>ES256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publicKey</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kty</a:t>
            </a:r>
            <a:r>
              <a:rPr lang="en-US" sz="1000" dirty="0">
                <a:solidFill>
                  <a:srgbClr val="000000"/>
                </a:solidFill>
                <a:latin typeface="Verdana"/>
              </a:rPr>
              <a:t>": "</a:t>
            </a:r>
            <a:r>
              <a:rPr lang="en-US" sz="1000" dirty="0">
                <a:solidFill>
                  <a:srgbClr val="0000C0"/>
                </a:solidFill>
                <a:latin typeface="Verdana"/>
              </a:rPr>
              <a:t>EC</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crv</a:t>
            </a:r>
            <a:r>
              <a:rPr lang="en-US" sz="1000" dirty="0">
                <a:solidFill>
                  <a:srgbClr val="000000"/>
                </a:solidFill>
                <a:latin typeface="Verdana"/>
              </a:rPr>
              <a:t>": "</a:t>
            </a:r>
            <a:r>
              <a:rPr lang="en-US" sz="1000" dirty="0">
                <a:solidFill>
                  <a:srgbClr val="0000C0"/>
                </a:solidFill>
                <a:latin typeface="Verdana"/>
              </a:rPr>
              <a:t>P-256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x</a:t>
            </a:r>
            <a:r>
              <a:rPr lang="en-US" sz="1000" dirty="0">
                <a:solidFill>
                  <a:srgbClr val="000000"/>
                </a:solidFill>
                <a:latin typeface="Verdana"/>
              </a:rPr>
              <a:t>": "</a:t>
            </a:r>
            <a:r>
              <a:rPr lang="en-US" sz="1000" dirty="0">
                <a:solidFill>
                  <a:srgbClr val="0000C0"/>
                </a:solidFill>
                <a:latin typeface="Verdana"/>
              </a:rPr>
              <a:t>_7bQ8JTt6_r1lh46kwmwypqMkZOJ0cYs-w2LHWOYt5M</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y</a:t>
            </a:r>
            <a:r>
              <a:rPr lang="en-US" sz="1000" dirty="0">
                <a:solidFill>
                  <a:srgbClr val="000000"/>
                </a:solidFill>
                <a:latin typeface="Verdana"/>
              </a:rPr>
              <a:t>": "</a:t>
            </a:r>
            <a:r>
              <a:rPr lang="en-US" sz="1000" dirty="0">
                <a:solidFill>
                  <a:srgbClr val="0000C0"/>
                </a:solidFill>
                <a:latin typeface="Verdana"/>
              </a:rPr>
              <a:t>tLcyLWDQoAk4cMaWY7BdV3JaywQQoLxO2WQ30Klj6fc</a:t>
            </a:r>
            <a:r>
              <a:rPr lang="en-US" sz="1000" dirty="0">
                <a:solidFill>
                  <a:srgbClr val="000000"/>
                </a:solidFill>
                <a:latin typeface="Verdana"/>
              </a:rPr>
              <a:t>"</a:t>
            </a:r>
            <a:r>
              <a:rPr lang="en-US" sz="1000" dirty="0"/>
              <a:t/>
            </a:r>
            <a:br>
              <a:rPr lang="en-US" sz="1000" dirty="0"/>
            </a:br>
            <a:r>
              <a:rPr lang="en-US" sz="1000" dirty="0"/>
              <a:t> </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value</a:t>
            </a:r>
            <a:r>
              <a:rPr lang="en-US" sz="1000" dirty="0">
                <a:solidFill>
                  <a:srgbClr val="000000"/>
                </a:solidFill>
                <a:latin typeface="Verdana"/>
              </a:rPr>
              <a:t>": "</a:t>
            </a:r>
            <a:r>
              <a:rPr lang="en-US" sz="1000" dirty="0">
                <a:solidFill>
                  <a:srgbClr val="0000C0"/>
                </a:solidFill>
                <a:latin typeface="Verdana"/>
              </a:rPr>
              <a:t>91wNxmoZt-TKUGD1R7prluueL2DSv9iZ....TqYipTRDXSewSlfWgnoxsTkjkw07pJog</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a:t>
            </a:r>
            <a:endParaRPr lang="en-US" sz="1000" dirty="0">
              <a:latin typeface="Verdana" panose="020B0604030504040204" pitchFamily="34" charset="0"/>
              <a:ea typeface="Verdana" panose="020B0604030504040204" pitchFamily="34" charset="0"/>
              <a:cs typeface="Verdana" panose="020B0604030504040204" pitchFamily="34" charset="0"/>
            </a:endParaRPr>
          </a:p>
        </p:txBody>
      </p:sp>
      <p:sp>
        <p:nvSpPr>
          <p:cNvPr id="8" name="TextBox 7"/>
          <p:cNvSpPr txBox="1"/>
          <p:nvPr/>
        </p:nvSpPr>
        <p:spPr>
          <a:xfrm>
            <a:off x="1745580" y="210126"/>
            <a:ext cx="6275949" cy="338554"/>
          </a:xfrm>
          <a:prstGeom prst="rect">
            <a:avLst/>
          </a:prstGeom>
          <a:noFill/>
        </p:spPr>
        <p:txBody>
          <a:bodyPr wrap="none" rtlCol="0">
            <a:spAutoFit/>
          </a:bodyPr>
          <a:lstStyle/>
          <a:p>
            <a:pPr algn="ctr"/>
            <a:r>
              <a:rPr lang="en-US" sz="1600" b="1" dirty="0" smtClean="0">
                <a:latin typeface="Arial" panose="020B0604020202020204" pitchFamily="34" charset="0"/>
                <a:cs typeface="Arial" panose="020B0604020202020204" pitchFamily="34" charset="0"/>
                <a:sym typeface="Wingdings"/>
              </a:rPr>
              <a:t>④</a:t>
            </a:r>
            <a:r>
              <a:rPr lang="en-US" sz="1600" dirty="0" smtClean="0">
                <a:latin typeface="Arial" panose="020B0604020202020204" pitchFamily="34" charset="0"/>
                <a:cs typeface="Arial" panose="020B0604020202020204" pitchFamily="34" charset="0"/>
                <a:sym typeface="Wingdings"/>
              </a:rPr>
              <a:t> Merchant</a:t>
            </a:r>
            <a:r>
              <a:rPr lang="en-US" sz="1600" dirty="0" smtClean="0">
                <a:latin typeface="Arial" panose="020B0604020202020204" pitchFamily="34" charset="0"/>
                <a:cs typeface="Arial" panose="020B0604020202020204" pitchFamily="34" charset="0"/>
              </a:rPr>
              <a:t> Creates and Sends an </a:t>
            </a:r>
            <a:r>
              <a:rPr lang="en-US" sz="1600" dirty="0" err="1" smtClean="0">
                <a:solidFill>
                  <a:schemeClr val="accent5">
                    <a:lumMod val="75000"/>
                  </a:schemeClr>
                </a:solidFill>
                <a:latin typeface="Arial" panose="020B0604020202020204" pitchFamily="34" charset="0"/>
                <a:cs typeface="Arial" panose="020B0604020202020204" pitchFamily="34" charset="0"/>
              </a:rPr>
              <a:t>AuthorizationRequest</a:t>
            </a:r>
            <a:r>
              <a:rPr lang="en-US" sz="1600" dirty="0" smtClean="0">
                <a:solidFill>
                  <a:schemeClr val="accent5">
                    <a:lumMod val="75000"/>
                  </a:schemeClr>
                </a:solidFill>
                <a:latin typeface="Arial" panose="020B0604020202020204" pitchFamily="34" charset="0"/>
                <a:cs typeface="Arial" panose="020B0604020202020204" pitchFamily="34" charset="0"/>
              </a:rPr>
              <a:t> </a:t>
            </a:r>
            <a:r>
              <a:rPr lang="en-US" sz="1600" dirty="0" smtClean="0">
                <a:latin typeface="Arial" panose="020B0604020202020204" pitchFamily="34" charset="0"/>
                <a:cs typeface="Arial" panose="020B0604020202020204" pitchFamily="34" charset="0"/>
              </a:rPr>
              <a:t>Message</a:t>
            </a:r>
            <a:endParaRPr lang="en-US" sz="1600" dirty="0">
              <a:latin typeface="Arial" panose="020B0604020202020204" pitchFamily="34" charset="0"/>
              <a:cs typeface="Arial" panose="020B0604020202020204" pitchFamily="34" charset="0"/>
            </a:endParaRPr>
          </a:p>
        </p:txBody>
      </p:sp>
      <p:sp>
        <p:nvSpPr>
          <p:cNvPr id="9" name="TextBox 8"/>
          <p:cNvSpPr txBox="1"/>
          <p:nvPr/>
        </p:nvSpPr>
        <p:spPr>
          <a:xfrm>
            <a:off x="683568" y="6006136"/>
            <a:ext cx="7848872" cy="591216"/>
          </a:xfrm>
          <a:prstGeom prst="roundRect">
            <a:avLst/>
          </a:prstGeom>
          <a:solidFill>
            <a:schemeClr val="bg1">
              <a:lumMod val="95000"/>
            </a:schemeClr>
          </a:solidFill>
          <a:ln>
            <a:solidFill>
              <a:schemeClr val="tx1"/>
            </a:solidFill>
            <a:prstDash val="solid"/>
          </a:ln>
        </p:spPr>
        <p:txBody>
          <a:bodyPr wrap="squar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The </a:t>
            </a:r>
            <a:r>
              <a:rPr lang="en-US" sz="1000" b="1" dirty="0" err="1" smtClean="0">
                <a:solidFill>
                  <a:schemeClr val="accent5">
                    <a:lumMod val="75000"/>
                  </a:schemeClr>
                </a:solidFill>
                <a:latin typeface="Arial" panose="020B0604020202020204" pitchFamily="34" charset="0"/>
                <a:cs typeface="Arial" panose="020B0604020202020204" pitchFamily="34" charset="0"/>
              </a:rPr>
              <a:t>AuthorizationRequest</a:t>
            </a:r>
            <a:r>
              <a:rPr lang="en-US" sz="1000" dirty="0" smtClean="0">
                <a:latin typeface="Arial" panose="020B0604020202020204" pitchFamily="34" charset="0"/>
                <a:cs typeface="Arial" panose="020B0604020202020204" pitchFamily="34" charset="0"/>
              </a:rPr>
              <a:t> is sent by a Merchant (Payee) to the </a:t>
            </a:r>
            <a:r>
              <a:rPr lang="en-US" sz="1000" b="1" dirty="0" err="1" smtClean="0">
                <a:latin typeface="Courier New" panose="02070309020205020404" pitchFamily="49" charset="0"/>
                <a:cs typeface="Courier New" panose="02070309020205020404" pitchFamily="49" charset="0"/>
              </a:rPr>
              <a:t>serviceUrl</a:t>
            </a:r>
            <a:r>
              <a:rPr lang="en-US" sz="1000" dirty="0" smtClean="0">
                <a:latin typeface="Arial" panose="020B0604020202020204" pitchFamily="34" charset="0"/>
                <a:cs typeface="Arial" panose="020B0604020202020204" pitchFamily="34" charset="0"/>
              </a:rPr>
              <a:t> of the  “Authority” object given by the user’s choice of payment card (method).  See </a:t>
            </a:r>
            <a:r>
              <a:rPr lang="en-US" sz="1000" dirty="0" err="1">
                <a:latin typeface="Arial" panose="020B0604020202020204" pitchFamily="34" charset="0"/>
                <a:cs typeface="Arial" panose="020B0604020202020204" pitchFamily="34" charset="0"/>
                <a:hlinkClick r:id="rId2" action="ppaction://hlinksldjump"/>
              </a:rPr>
              <a:t>providerAuthorityUrl</a:t>
            </a:r>
            <a:r>
              <a:rPr lang="en-US" sz="1000" dirty="0">
                <a:latin typeface="Arial" panose="020B0604020202020204" pitchFamily="34" charset="0"/>
                <a:cs typeface="Arial" panose="020B0604020202020204" pitchFamily="34" charset="0"/>
              </a:rPr>
              <a:t>. The </a:t>
            </a:r>
            <a:r>
              <a:rPr lang="en-US" sz="1000" dirty="0" smtClean="0">
                <a:latin typeface="Arial" panose="020B0604020202020204" pitchFamily="34" charset="0"/>
                <a:cs typeface="Arial" panose="020B0604020202020204" pitchFamily="34" charset="0"/>
              </a:rPr>
              <a:t>inclusion of </a:t>
            </a:r>
            <a:r>
              <a:rPr lang="en-US" sz="1000" b="1" dirty="0" err="1" smtClean="0">
                <a:latin typeface="Courier New" panose="02070309020205020404" pitchFamily="49" charset="0"/>
                <a:cs typeface="Courier New" panose="02070309020205020404" pitchFamily="49" charset="0"/>
              </a:rPr>
              <a:t>authorityUrl</a:t>
            </a:r>
            <a:r>
              <a:rPr lang="en-US" sz="1000" dirty="0" smtClean="0">
                <a:latin typeface="Arial" panose="020B0604020202020204" pitchFamily="34" charset="0"/>
                <a:cs typeface="Arial" panose="020B0604020202020204" pitchFamily="34" charset="0"/>
              </a:rPr>
              <a:t> enables the targeted User Bank to verify that the Merchant belongs to a known Bank-to-Bank or Acquirer payment network.</a:t>
            </a:r>
            <a:endParaRPr lang="en-US" sz="1000" i="1" dirty="0">
              <a:latin typeface="Arial" panose="020B0604020202020204" pitchFamily="34" charset="0"/>
              <a:cs typeface="Arial" panose="020B0604020202020204" pitchFamily="34" charset="0"/>
            </a:endParaRPr>
          </a:p>
        </p:txBody>
      </p:sp>
      <p:cxnSp>
        <p:nvCxnSpPr>
          <p:cNvPr id="11" name="Straight Arrow Connector 10"/>
          <p:cNvCxnSpPr>
            <a:stCxn id="17" idx="1"/>
          </p:cNvCxnSpPr>
          <p:nvPr/>
        </p:nvCxnSpPr>
        <p:spPr>
          <a:xfrm flipH="1">
            <a:off x="4928669" y="1306789"/>
            <a:ext cx="448816"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5377485" y="1193493"/>
            <a:ext cx="2110688"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URL to Merchant “Authority” object</a:t>
            </a:r>
            <a:endParaRPr lang="en-US" sz="1000" b="1" i="1" dirty="0">
              <a:latin typeface="Arial" panose="020B0604020202020204" pitchFamily="34" charset="0"/>
              <a:cs typeface="Arial" panose="020B0604020202020204" pitchFamily="34" charset="0"/>
            </a:endParaRPr>
          </a:p>
        </p:txBody>
      </p:sp>
      <p:cxnSp>
        <p:nvCxnSpPr>
          <p:cNvPr id="12" name="Straight Arrow Connector 11"/>
          <p:cNvCxnSpPr/>
          <p:nvPr/>
        </p:nvCxnSpPr>
        <p:spPr>
          <a:xfrm flipH="1">
            <a:off x="2227599" y="4291262"/>
            <a:ext cx="2088232"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4302480" y="4158606"/>
            <a:ext cx="2933816" cy="400110"/>
          </a:xfrm>
          <a:prstGeom prst="rect">
            <a:avLst/>
          </a:prstGeom>
          <a:noFill/>
        </p:spPr>
        <p:txBody>
          <a:bodyPr wrap="none" rtlCol="0">
            <a:spAutoFit/>
          </a:bodyPr>
          <a:lstStyle/>
          <a:p>
            <a:r>
              <a:rPr lang="en-US" sz="1000" dirty="0">
                <a:latin typeface="Arial" panose="020B0604020202020204" pitchFamily="34" charset="0"/>
                <a:cs typeface="Arial" panose="020B0604020202020204" pitchFamily="34" charset="0"/>
                <a:hlinkClick r:id="rId3"/>
              </a:rPr>
              <a:t>https://</a:t>
            </a:r>
            <a:r>
              <a:rPr lang="en-US" sz="1000" dirty="0" smtClean="0">
                <a:latin typeface="Arial" panose="020B0604020202020204" pitchFamily="34" charset="0"/>
                <a:cs typeface="Arial" panose="020B0604020202020204" pitchFamily="34" charset="0"/>
                <a:hlinkClick r:id="rId3"/>
              </a:rPr>
              <a:t>cyberphone.github.io/doc/security/jsf.html</a:t>
            </a:r>
            <a:endParaRPr lang="en-US" sz="1000" dirty="0" smtClean="0">
              <a:latin typeface="Arial" panose="020B0604020202020204" pitchFamily="34" charset="0"/>
              <a:cs typeface="Arial" panose="020B0604020202020204" pitchFamily="34" charset="0"/>
            </a:endParaRPr>
          </a:p>
          <a:p>
            <a:endParaRPr lang="en-US" sz="1000" dirty="0" smtClean="0">
              <a:latin typeface="Arial" panose="020B0604020202020204" pitchFamily="34" charset="0"/>
              <a:cs typeface="Arial" panose="020B0604020202020204" pitchFamily="34" charset="0"/>
            </a:endParaRPr>
          </a:p>
        </p:txBody>
      </p:sp>
      <p:cxnSp>
        <p:nvCxnSpPr>
          <p:cNvPr id="15" name="Straight Arrow Connector 14"/>
          <p:cNvCxnSpPr>
            <a:stCxn id="16" idx="1"/>
          </p:cNvCxnSpPr>
          <p:nvPr/>
        </p:nvCxnSpPr>
        <p:spPr>
          <a:xfrm flipH="1" flipV="1">
            <a:off x="3613067" y="1454627"/>
            <a:ext cx="718590" cy="254856"/>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331657" y="1596187"/>
            <a:ext cx="3009973"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Payment method (must match user authorization)</a:t>
            </a:r>
            <a:endParaRPr lang="en-US" sz="1000" b="1" i="1" dirty="0">
              <a:latin typeface="Arial" panose="020B0604020202020204" pitchFamily="34" charset="0"/>
              <a:cs typeface="Arial" panose="020B0604020202020204" pitchFamily="34" charset="0"/>
            </a:endParaRPr>
          </a:p>
        </p:txBody>
      </p:sp>
      <p:cxnSp>
        <p:nvCxnSpPr>
          <p:cNvPr id="22" name="Straight Arrow Connector 21"/>
          <p:cNvCxnSpPr>
            <a:stCxn id="23" idx="1"/>
          </p:cNvCxnSpPr>
          <p:nvPr/>
        </p:nvCxnSpPr>
        <p:spPr>
          <a:xfrm flipH="1">
            <a:off x="4420683" y="876778"/>
            <a:ext cx="799389" cy="246043"/>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5220072" y="763482"/>
            <a:ext cx="2158778"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Where the message is actually sent</a:t>
            </a:r>
            <a:endParaRPr lang="en-US" sz="1000" b="1" i="1" dirty="0">
              <a:latin typeface="Arial" panose="020B0604020202020204" pitchFamily="34" charset="0"/>
              <a:cs typeface="Arial" panose="020B0604020202020204" pitchFamily="34" charset="0"/>
            </a:endParaRPr>
          </a:p>
        </p:txBody>
      </p:sp>
      <p:sp>
        <p:nvSpPr>
          <p:cNvPr id="20" name="TextBox 19"/>
          <p:cNvSpPr txBox="1"/>
          <p:nvPr/>
        </p:nvSpPr>
        <p:spPr>
          <a:xfrm>
            <a:off x="4067944" y="2564904"/>
            <a:ext cx="4239476" cy="765200"/>
          </a:xfrm>
          <a:prstGeom prst="rect">
            <a:avLst/>
          </a:prstGeom>
          <a:solidFill>
            <a:srgbClr val="FDFAC7"/>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pPr>
              <a:spcAft>
                <a:spcPts val="600"/>
              </a:spcAft>
            </a:pPr>
            <a:r>
              <a:rPr lang="en-US" sz="1000" dirty="0" smtClean="0">
                <a:latin typeface="Arial" panose="020B0604020202020204" pitchFamily="34" charset="0"/>
                <a:cs typeface="Arial" panose="020B0604020202020204" pitchFamily="34" charset="0"/>
              </a:rPr>
              <a:t>Sample data for a SEPA payment method:</a:t>
            </a:r>
          </a:p>
          <a:p>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solidFill>
                  <a:srgbClr val="606060"/>
                </a:solidFill>
                <a:latin typeface="Verdana" panose="020B0604030504040204" pitchFamily="34" charset="0"/>
                <a:ea typeface="Verdana" panose="020B0604030504040204" pitchFamily="34" charset="0"/>
                <a:cs typeface="Verdana" panose="020B0604030504040204" pitchFamily="34" charset="0"/>
              </a:rPr>
              <a:t>@context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https</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://sepa.payments.org/</a:t>
            </a:r>
            <a:r>
              <a:rPr lang="en-US" sz="1000" dirty="0" err="1" smtClean="0">
                <a:solidFill>
                  <a:srgbClr val="0000C0"/>
                </a:solidFill>
                <a:latin typeface="Verdana" panose="020B0604030504040204" pitchFamily="34" charset="0"/>
                <a:ea typeface="Verdana" panose="020B0604030504040204" pitchFamily="34" charset="0"/>
                <a:cs typeface="Verdana" panose="020B0604030504040204" pitchFamily="34" charset="0"/>
              </a:rPr>
              <a:t>saturn</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/v3#account</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solidFill>
                  <a:prstClr val="black"/>
                </a:solidFill>
                <a:latin typeface="Verdana" panose="020B0604030504040204" pitchFamily="34" charset="0"/>
                <a:ea typeface="Verdana" panose="020B0604030504040204" pitchFamily="34" charset="0"/>
                <a:cs typeface="Verdana" panose="020B0604030504040204" pitchFamily="34" charset="0"/>
              </a:rPr>
              <a:t/>
            </a:r>
            <a:br>
              <a:rPr lang="en-US" sz="1000" dirty="0">
                <a:solidFill>
                  <a:prstClr val="black"/>
                </a:solidFill>
                <a:latin typeface="Verdana" panose="020B0604030504040204" pitchFamily="34" charset="0"/>
                <a:ea typeface="Verdana" panose="020B0604030504040204" pitchFamily="34" charset="0"/>
                <a:cs typeface="Verdana" panose="020B0604030504040204" pitchFamily="34" charset="0"/>
              </a:rPr>
            </a:b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err="1" smtClean="0">
                <a:solidFill>
                  <a:srgbClr val="C00000"/>
                </a:solidFill>
                <a:latin typeface="Verdana" panose="020B0604030504040204" pitchFamily="34" charset="0"/>
                <a:ea typeface="Verdana" panose="020B0604030504040204" pitchFamily="34" charset="0"/>
                <a:cs typeface="Verdana" panose="020B0604030504040204" pitchFamily="34" charset="0"/>
              </a:rPr>
              <a:t>iban</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FR7630004003200001019471656</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smtClean="0">
                <a:solidFill>
                  <a:srgbClr val="000000"/>
                </a:solidFill>
                <a:latin typeface="Verdana"/>
              </a:rPr>
              <a:t>,</a:t>
            </a:r>
            <a:r>
              <a:rPr lang="en-US" sz="1000" dirty="0">
                <a:solidFill>
                  <a:prstClr val="black"/>
                </a:solidFill>
              </a:rPr>
              <a:t/>
            </a:r>
            <a:br>
              <a:rPr lang="en-US" sz="1000" dirty="0">
                <a:solidFill>
                  <a:prstClr val="black"/>
                </a:solidFill>
              </a:rPr>
            </a:br>
            <a:r>
              <a:rPr lang="en-US" sz="1000" dirty="0" smtClean="0">
                <a:solidFill>
                  <a:srgbClr val="000000"/>
                </a:solidFill>
                <a:latin typeface="Verdana"/>
              </a:rPr>
              <a:t>"</a:t>
            </a:r>
            <a:r>
              <a:rPr lang="en-US" sz="1000" dirty="0">
                <a:solidFill>
                  <a:srgbClr val="C00000"/>
                </a:solidFill>
                <a:latin typeface="Verdana"/>
              </a:rPr>
              <a:t>nonce</a:t>
            </a:r>
            <a:r>
              <a:rPr lang="en-US" sz="1000" dirty="0">
                <a:solidFill>
                  <a:srgbClr val="000000"/>
                </a:solidFill>
                <a:latin typeface="Verdana"/>
              </a:rPr>
              <a:t>": "</a:t>
            </a:r>
            <a:r>
              <a:rPr lang="en-US" sz="1000" dirty="0" smtClean="0">
                <a:solidFill>
                  <a:srgbClr val="0000C0"/>
                </a:solidFill>
                <a:latin typeface="Verdana"/>
              </a:rPr>
              <a:t>nZFwxLP0TvFXD2xPKzRTIGevgLjpiMw2BP86hszj5x4</a:t>
            </a:r>
            <a:r>
              <a:rPr lang="en-US" sz="1000" dirty="0" smtClean="0">
                <a:latin typeface="Verdana"/>
              </a:rPr>
              <a:t>"</a:t>
            </a:r>
            <a:endParaRPr lang="en-US" sz="1000" b="1" i="1" dirty="0">
              <a:latin typeface="Arial" panose="020B0604020202020204" pitchFamily="34" charset="0"/>
              <a:cs typeface="Arial" panose="020B0604020202020204" pitchFamily="34" charset="0"/>
            </a:endParaRPr>
          </a:p>
        </p:txBody>
      </p:sp>
      <p:cxnSp>
        <p:nvCxnSpPr>
          <p:cNvPr id="18" name="Straight Arrow Connector 17"/>
          <p:cNvCxnSpPr>
            <a:stCxn id="20" idx="1"/>
          </p:cNvCxnSpPr>
          <p:nvPr/>
        </p:nvCxnSpPr>
        <p:spPr>
          <a:xfrm flipH="1">
            <a:off x="922422" y="2947504"/>
            <a:ext cx="3145522" cy="1"/>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21" idx="1"/>
          </p:cNvCxnSpPr>
          <p:nvPr/>
        </p:nvCxnSpPr>
        <p:spPr>
          <a:xfrm flipH="1">
            <a:off x="1887088" y="4600702"/>
            <a:ext cx="1826718"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3713806" y="4487406"/>
            <a:ext cx="1471090"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Merchant </a:t>
            </a:r>
            <a:r>
              <a:rPr lang="en-US" sz="1000" dirty="0">
                <a:latin typeface="Arial" panose="020B0604020202020204" pitchFamily="34" charset="0"/>
                <a:cs typeface="Arial" panose="020B0604020202020204" pitchFamily="34" charset="0"/>
              </a:rPr>
              <a:t>s</a:t>
            </a:r>
            <a:r>
              <a:rPr lang="en-US" sz="1000" dirty="0" smtClean="0">
                <a:latin typeface="Arial" panose="020B0604020202020204" pitchFamily="34" charset="0"/>
                <a:cs typeface="Arial" panose="020B0604020202020204" pitchFamily="34" charset="0"/>
              </a:rPr>
              <a:t>ignature key</a:t>
            </a:r>
            <a:endParaRPr lang="en-US" sz="1000" b="1"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7056811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19050">
          <a:solidFill>
            <a:srgbClr val="FF0000"/>
          </a:solidFill>
          <a:headEnd type="none"/>
          <a:tailEnd type="triangle"/>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6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5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4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3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2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14790</TotalTime>
  <Words>1746</Words>
  <Application>Microsoft Office PowerPoint</Application>
  <PresentationFormat>On-screen Show (4:3)</PresentationFormat>
  <Paragraphs>257</Paragraphs>
  <Slides>16</Slides>
  <Notes>0</Notes>
  <HiddenSlides>0</HiddenSlides>
  <MMClips>0</MMClips>
  <ScaleCrop>false</ScaleCrop>
  <HeadingPairs>
    <vt:vector size="4" baseType="variant">
      <vt:variant>
        <vt:lpstr>Theme</vt:lpstr>
      </vt:variant>
      <vt:variant>
        <vt:i4>8</vt:i4>
      </vt:variant>
      <vt:variant>
        <vt:lpstr>Slide Titles</vt:lpstr>
      </vt:variant>
      <vt:variant>
        <vt:i4>16</vt:i4>
      </vt:variant>
    </vt:vector>
  </HeadingPairs>
  <TitlesOfParts>
    <vt:vector size="24" baseType="lpstr">
      <vt:lpstr>Office Theme</vt:lpstr>
      <vt:lpstr>6_Custom Design</vt:lpstr>
      <vt:lpstr>5_Custom Design</vt:lpstr>
      <vt:lpstr>4_Custom Design</vt:lpstr>
      <vt:lpstr>3_Custom Design</vt:lpstr>
      <vt:lpstr>2_Custom Design</vt:lpstr>
      <vt:lpstr>1_Custom Design</vt:lpstr>
      <vt:lpstr>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Saturn V3 Presentation</dc:title>
  <dc:creator>Anders Rundgren</dc:creator>
  <cp:lastModifiedBy>Anders</cp:lastModifiedBy>
  <cp:revision>597</cp:revision>
  <dcterms:created xsi:type="dcterms:W3CDTF">2016-04-29T15:32:52Z</dcterms:created>
  <dcterms:modified xsi:type="dcterms:W3CDTF">2020-03-21T13:33:59Z</dcterms:modified>
</cp:coreProperties>
</file>