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82" r:id="rId7"/>
    <p:sldId id="283" r:id="rId8"/>
    <p:sldId id="284" r:id="rId9"/>
    <p:sldId id="287" r:id="rId10"/>
    <p:sldId id="285" r:id="rId11"/>
    <p:sldId id="286" r:id="rId12"/>
    <p:sldId id="27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73"/>
  </p:normalViewPr>
  <p:slideViewPr>
    <p:cSldViewPr snapToGrid="0">
      <p:cViewPr varScale="1">
        <p:scale>
          <a:sx n="129" d="100"/>
          <a:sy n="129"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42F89-7408-4143-A04E-2E5FCA761BB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70E5059F-BE4F-42AC-950E-28736A35CF35}">
      <dgm:prSet/>
      <dgm:spPr/>
      <dgm:t>
        <a:bodyPr/>
        <a:lstStyle/>
        <a:p>
          <a:r>
            <a:rPr lang="en-US" b="0" i="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a:p>
      </dgm:t>
    </dgm:pt>
    <dgm:pt modelId="{4B6F9F15-5643-4F50-9123-FC2C5A628143}" type="parTrans" cxnId="{EDBEB35C-BC36-423E-A7AE-EFBC96A1AC21}">
      <dgm:prSet/>
      <dgm:spPr/>
      <dgm:t>
        <a:bodyPr/>
        <a:lstStyle/>
        <a:p>
          <a:endParaRPr lang="en-US"/>
        </a:p>
      </dgm:t>
    </dgm:pt>
    <dgm:pt modelId="{CDA12E66-93A4-47F4-A552-6A51DF9D11A3}" type="sibTrans" cxnId="{EDBEB35C-BC36-423E-A7AE-EFBC96A1AC21}">
      <dgm:prSet/>
      <dgm:spPr/>
      <dgm:t>
        <a:bodyPr/>
        <a:lstStyle/>
        <a:p>
          <a:endParaRPr lang="en-US"/>
        </a:p>
      </dgm:t>
    </dgm:pt>
    <dgm:pt modelId="{3C4CDE7B-DEAD-45A1-93CF-F457CC09E9BF}">
      <dgm:prSet/>
      <dgm:spPr/>
      <dgm:t>
        <a:bodyPr/>
        <a:lstStyle/>
        <a:p>
          <a:endParaRPr lang="en-US" b="0" i="0"/>
        </a:p>
        <a:p>
          <a:r>
            <a:rPr lang="en-US" b="0" i="0"/>
            <a:t>In other words, the company wants to understand the </a:t>
          </a:r>
          <a:r>
            <a:rPr lang="en-US" b="1" i="0"/>
            <a:t>driving factors (or driver variables) </a:t>
          </a:r>
          <a:r>
            <a:rPr lang="en-US" b="0" i="0"/>
            <a:t>behind loan default, i.e. the variables which are strong indicators of default.  The company can utilize this knowledge for its portfolio and risk assessment. </a:t>
          </a:r>
          <a:endParaRPr lang="en-US"/>
        </a:p>
      </dgm:t>
    </dgm:pt>
    <dgm:pt modelId="{00D80EAC-CAC9-4A51-A341-55442D134721}" type="parTrans" cxnId="{D9A193AC-B630-4CD6-905E-32DEA596B942}">
      <dgm:prSet/>
      <dgm:spPr/>
      <dgm:t>
        <a:bodyPr/>
        <a:lstStyle/>
        <a:p>
          <a:endParaRPr lang="en-US"/>
        </a:p>
      </dgm:t>
    </dgm:pt>
    <dgm:pt modelId="{F7283870-52F6-479E-9FAF-83E32F6A9453}" type="sibTrans" cxnId="{D9A193AC-B630-4CD6-905E-32DEA596B942}">
      <dgm:prSet/>
      <dgm:spPr/>
      <dgm:t>
        <a:bodyPr/>
        <a:lstStyle/>
        <a:p>
          <a:endParaRPr lang="en-US"/>
        </a:p>
      </dgm:t>
    </dgm:pt>
    <dgm:pt modelId="{52FDC715-C4BF-449D-ACAE-720A09759E30}" type="pres">
      <dgm:prSet presAssocID="{46942F89-7408-4143-A04E-2E5FCA761BB0}" presName="outerComposite" presStyleCnt="0">
        <dgm:presLayoutVars>
          <dgm:chMax val="5"/>
          <dgm:dir/>
          <dgm:resizeHandles val="exact"/>
        </dgm:presLayoutVars>
      </dgm:prSet>
      <dgm:spPr/>
    </dgm:pt>
    <dgm:pt modelId="{3C162DA5-3E59-4501-93EB-611782B055C5}" type="pres">
      <dgm:prSet presAssocID="{46942F89-7408-4143-A04E-2E5FCA761BB0}" presName="dummyMaxCanvas" presStyleCnt="0">
        <dgm:presLayoutVars/>
      </dgm:prSet>
      <dgm:spPr/>
    </dgm:pt>
    <dgm:pt modelId="{A5E2B134-293F-437C-9FC5-18E7DA905CBB}" type="pres">
      <dgm:prSet presAssocID="{46942F89-7408-4143-A04E-2E5FCA761BB0}" presName="TwoNodes_1" presStyleLbl="node1" presStyleIdx="0" presStyleCnt="2">
        <dgm:presLayoutVars>
          <dgm:bulletEnabled val="1"/>
        </dgm:presLayoutVars>
      </dgm:prSet>
      <dgm:spPr/>
    </dgm:pt>
    <dgm:pt modelId="{0B523373-7C9B-40BF-84A4-5298F242765D}" type="pres">
      <dgm:prSet presAssocID="{46942F89-7408-4143-A04E-2E5FCA761BB0}" presName="TwoNodes_2" presStyleLbl="node1" presStyleIdx="1" presStyleCnt="2">
        <dgm:presLayoutVars>
          <dgm:bulletEnabled val="1"/>
        </dgm:presLayoutVars>
      </dgm:prSet>
      <dgm:spPr/>
    </dgm:pt>
    <dgm:pt modelId="{03A4F8E2-501E-4B19-B2FF-2BC6A48319E0}" type="pres">
      <dgm:prSet presAssocID="{46942F89-7408-4143-A04E-2E5FCA761BB0}" presName="TwoConn_1-2" presStyleLbl="fgAccFollowNode1" presStyleIdx="0" presStyleCnt="1">
        <dgm:presLayoutVars>
          <dgm:bulletEnabled val="1"/>
        </dgm:presLayoutVars>
      </dgm:prSet>
      <dgm:spPr/>
    </dgm:pt>
    <dgm:pt modelId="{5E233159-5472-460F-8A5A-6998FA632684}" type="pres">
      <dgm:prSet presAssocID="{46942F89-7408-4143-A04E-2E5FCA761BB0}" presName="TwoNodes_1_text" presStyleLbl="node1" presStyleIdx="1" presStyleCnt="2">
        <dgm:presLayoutVars>
          <dgm:bulletEnabled val="1"/>
        </dgm:presLayoutVars>
      </dgm:prSet>
      <dgm:spPr/>
    </dgm:pt>
    <dgm:pt modelId="{0FF0B6D4-D5A1-4CF0-A704-F7732984552D}" type="pres">
      <dgm:prSet presAssocID="{46942F89-7408-4143-A04E-2E5FCA761BB0}" presName="TwoNodes_2_text" presStyleLbl="node1" presStyleIdx="1" presStyleCnt="2">
        <dgm:presLayoutVars>
          <dgm:bulletEnabled val="1"/>
        </dgm:presLayoutVars>
      </dgm:prSet>
      <dgm:spPr/>
    </dgm:pt>
  </dgm:ptLst>
  <dgm:cxnLst>
    <dgm:cxn modelId="{7676A246-4A72-461E-B1F2-B9971D3A84A5}" type="presOf" srcId="{3C4CDE7B-DEAD-45A1-93CF-F457CC09E9BF}" destId="{0FF0B6D4-D5A1-4CF0-A704-F7732984552D}" srcOrd="1" destOrd="0" presId="urn:microsoft.com/office/officeart/2005/8/layout/vProcess5"/>
    <dgm:cxn modelId="{EDBEB35C-BC36-423E-A7AE-EFBC96A1AC21}" srcId="{46942F89-7408-4143-A04E-2E5FCA761BB0}" destId="{70E5059F-BE4F-42AC-950E-28736A35CF35}" srcOrd="0" destOrd="0" parTransId="{4B6F9F15-5643-4F50-9123-FC2C5A628143}" sibTransId="{CDA12E66-93A4-47F4-A552-6A51DF9D11A3}"/>
    <dgm:cxn modelId="{BE7D00A8-C92D-4BA1-BC65-D93A442F8967}" type="presOf" srcId="{CDA12E66-93A4-47F4-A552-6A51DF9D11A3}" destId="{03A4F8E2-501E-4B19-B2FF-2BC6A48319E0}" srcOrd="0" destOrd="0" presId="urn:microsoft.com/office/officeart/2005/8/layout/vProcess5"/>
    <dgm:cxn modelId="{D9A193AC-B630-4CD6-905E-32DEA596B942}" srcId="{46942F89-7408-4143-A04E-2E5FCA761BB0}" destId="{3C4CDE7B-DEAD-45A1-93CF-F457CC09E9BF}" srcOrd="1" destOrd="0" parTransId="{00D80EAC-CAC9-4A51-A341-55442D134721}" sibTransId="{F7283870-52F6-479E-9FAF-83E32F6A9453}"/>
    <dgm:cxn modelId="{8A71A7E0-3199-4C31-B928-D70965989316}" type="presOf" srcId="{70E5059F-BE4F-42AC-950E-28736A35CF35}" destId="{A5E2B134-293F-437C-9FC5-18E7DA905CBB}" srcOrd="0" destOrd="0" presId="urn:microsoft.com/office/officeart/2005/8/layout/vProcess5"/>
    <dgm:cxn modelId="{884443E2-7A11-4317-92E9-D464C00B3807}" type="presOf" srcId="{3C4CDE7B-DEAD-45A1-93CF-F457CC09E9BF}" destId="{0B523373-7C9B-40BF-84A4-5298F242765D}" srcOrd="0" destOrd="0" presId="urn:microsoft.com/office/officeart/2005/8/layout/vProcess5"/>
    <dgm:cxn modelId="{7A31F7EC-BB13-4166-BFA1-A07218F4E270}" type="presOf" srcId="{70E5059F-BE4F-42AC-950E-28736A35CF35}" destId="{5E233159-5472-460F-8A5A-6998FA632684}" srcOrd="1" destOrd="0" presId="urn:microsoft.com/office/officeart/2005/8/layout/vProcess5"/>
    <dgm:cxn modelId="{1832EEED-8F18-451D-AFE6-576F2A04CB05}" type="presOf" srcId="{46942F89-7408-4143-A04E-2E5FCA761BB0}" destId="{52FDC715-C4BF-449D-ACAE-720A09759E30}" srcOrd="0" destOrd="0" presId="urn:microsoft.com/office/officeart/2005/8/layout/vProcess5"/>
    <dgm:cxn modelId="{7EC7627E-2E7E-4A1E-BF52-7557E15D2479}" type="presParOf" srcId="{52FDC715-C4BF-449D-ACAE-720A09759E30}" destId="{3C162DA5-3E59-4501-93EB-611782B055C5}" srcOrd="0" destOrd="0" presId="urn:microsoft.com/office/officeart/2005/8/layout/vProcess5"/>
    <dgm:cxn modelId="{29F5D25C-3526-48CB-9501-A81DA6561584}" type="presParOf" srcId="{52FDC715-C4BF-449D-ACAE-720A09759E30}" destId="{A5E2B134-293F-437C-9FC5-18E7DA905CBB}" srcOrd="1" destOrd="0" presId="urn:microsoft.com/office/officeart/2005/8/layout/vProcess5"/>
    <dgm:cxn modelId="{89D4B724-7998-4F3A-9F70-8EF5832D75AB}" type="presParOf" srcId="{52FDC715-C4BF-449D-ACAE-720A09759E30}" destId="{0B523373-7C9B-40BF-84A4-5298F242765D}" srcOrd="2" destOrd="0" presId="urn:microsoft.com/office/officeart/2005/8/layout/vProcess5"/>
    <dgm:cxn modelId="{8B389FFB-FBCF-4532-96B2-4C3F027384AF}" type="presParOf" srcId="{52FDC715-C4BF-449D-ACAE-720A09759E30}" destId="{03A4F8E2-501E-4B19-B2FF-2BC6A48319E0}" srcOrd="3" destOrd="0" presId="urn:microsoft.com/office/officeart/2005/8/layout/vProcess5"/>
    <dgm:cxn modelId="{5FE134C4-BDA3-420C-9960-9B3C566E0294}" type="presParOf" srcId="{52FDC715-C4BF-449D-ACAE-720A09759E30}" destId="{5E233159-5472-460F-8A5A-6998FA632684}" srcOrd="4" destOrd="0" presId="urn:microsoft.com/office/officeart/2005/8/layout/vProcess5"/>
    <dgm:cxn modelId="{2F8C0491-ADDC-46D9-9F16-0BED5297BBE9}" type="presParOf" srcId="{52FDC715-C4BF-449D-ACAE-720A09759E30}" destId="{0FF0B6D4-D5A1-4CF0-A704-F7732984552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C9801-D268-4C35-B051-88CA4B6BF05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2AF63D-4D60-4DAE-905F-D29CD31363C8}">
      <dgm:prSet/>
      <dgm:spPr/>
      <dgm:t>
        <a:bodyPr/>
        <a:lstStyle/>
        <a:p>
          <a:pPr>
            <a:defRPr b="1"/>
          </a:pPr>
          <a:r>
            <a:rPr lang="en-US"/>
            <a:t>Data Cleaning</a:t>
          </a:r>
        </a:p>
      </dgm:t>
    </dgm:pt>
    <dgm:pt modelId="{B6301D30-26B1-42B2-ADF9-45F194090114}" type="parTrans" cxnId="{EEBE48B8-5235-410A-88C6-13A428C7141C}">
      <dgm:prSet/>
      <dgm:spPr/>
      <dgm:t>
        <a:bodyPr/>
        <a:lstStyle/>
        <a:p>
          <a:endParaRPr lang="en-US"/>
        </a:p>
      </dgm:t>
    </dgm:pt>
    <dgm:pt modelId="{9B368393-1B97-4AC5-841C-60BD6C66D4A4}" type="sibTrans" cxnId="{EEBE48B8-5235-410A-88C6-13A428C7141C}">
      <dgm:prSet/>
      <dgm:spPr/>
      <dgm:t>
        <a:bodyPr/>
        <a:lstStyle/>
        <a:p>
          <a:endParaRPr lang="en-US"/>
        </a:p>
      </dgm:t>
    </dgm:pt>
    <dgm:pt modelId="{BAFB70B2-D29F-459F-BCE8-F58247016A59}">
      <dgm:prSet/>
      <dgm:spPr/>
      <dgm:t>
        <a:bodyPr/>
        <a:lstStyle/>
        <a:p>
          <a:r>
            <a:rPr lang="en-US" dirty="0"/>
            <a:t>Deleting columns which are not required for analysis.</a:t>
          </a:r>
        </a:p>
      </dgm:t>
    </dgm:pt>
    <dgm:pt modelId="{C8FBFC79-D5DB-48C5-89A3-1600D679C30D}" type="parTrans" cxnId="{0AD1201F-9DFD-479F-9E8D-5DF76C445403}">
      <dgm:prSet/>
      <dgm:spPr/>
      <dgm:t>
        <a:bodyPr/>
        <a:lstStyle/>
        <a:p>
          <a:endParaRPr lang="en-US"/>
        </a:p>
      </dgm:t>
    </dgm:pt>
    <dgm:pt modelId="{825D674D-9DD8-4379-A812-A7EC1317F193}" type="sibTrans" cxnId="{0AD1201F-9DFD-479F-9E8D-5DF76C445403}">
      <dgm:prSet/>
      <dgm:spPr/>
      <dgm:t>
        <a:bodyPr/>
        <a:lstStyle/>
        <a:p>
          <a:endParaRPr lang="en-US"/>
        </a:p>
      </dgm:t>
    </dgm:pt>
    <dgm:pt modelId="{04FAC872-8DFE-4CB1-AB5E-1AB213161C7A}">
      <dgm:prSet/>
      <dgm:spPr/>
      <dgm:t>
        <a:bodyPr/>
        <a:lstStyle/>
        <a:p>
          <a:r>
            <a:rPr lang="en-US" dirty="0"/>
            <a:t>Deleting columns which have single value or constant value for all rows.</a:t>
          </a:r>
        </a:p>
      </dgm:t>
    </dgm:pt>
    <dgm:pt modelId="{59E6392F-D42B-4E99-8FB3-797B11BA7D86}" type="parTrans" cxnId="{8966C8E4-5B63-47CE-992F-B38C0E6D11B8}">
      <dgm:prSet/>
      <dgm:spPr/>
      <dgm:t>
        <a:bodyPr/>
        <a:lstStyle/>
        <a:p>
          <a:endParaRPr lang="en-US"/>
        </a:p>
      </dgm:t>
    </dgm:pt>
    <dgm:pt modelId="{EB05773D-DEC1-4BE4-B2B1-24327506B024}" type="sibTrans" cxnId="{8966C8E4-5B63-47CE-992F-B38C0E6D11B8}">
      <dgm:prSet/>
      <dgm:spPr/>
      <dgm:t>
        <a:bodyPr/>
        <a:lstStyle/>
        <a:p>
          <a:endParaRPr lang="en-US"/>
        </a:p>
      </dgm:t>
    </dgm:pt>
    <dgm:pt modelId="{4129CFBD-3D5A-4926-9E7B-DA65E818255F}">
      <dgm:prSet/>
      <dgm:spPr/>
      <dgm:t>
        <a:bodyPr/>
        <a:lstStyle/>
        <a:p>
          <a:r>
            <a:rPr lang="en-US"/>
            <a:t>Dropping rows which have null values</a:t>
          </a:r>
        </a:p>
      </dgm:t>
    </dgm:pt>
    <dgm:pt modelId="{2825E212-48ED-4179-A1B1-D1B0243F4361}" type="parTrans" cxnId="{CBC6E739-30BD-4D3A-8F77-3B6BA32A5217}">
      <dgm:prSet/>
      <dgm:spPr/>
      <dgm:t>
        <a:bodyPr/>
        <a:lstStyle/>
        <a:p>
          <a:endParaRPr lang="en-US"/>
        </a:p>
      </dgm:t>
    </dgm:pt>
    <dgm:pt modelId="{86E4539D-8FEE-456B-9871-6F846FACFD52}" type="sibTrans" cxnId="{CBC6E739-30BD-4D3A-8F77-3B6BA32A5217}">
      <dgm:prSet/>
      <dgm:spPr/>
      <dgm:t>
        <a:bodyPr/>
        <a:lstStyle/>
        <a:p>
          <a:endParaRPr lang="en-US"/>
        </a:p>
      </dgm:t>
    </dgm:pt>
    <dgm:pt modelId="{BB4EBCED-A00F-47C2-ADDD-DB7EA0453683}">
      <dgm:prSet/>
      <dgm:spPr/>
      <dgm:t>
        <a:bodyPr/>
        <a:lstStyle/>
        <a:p>
          <a:pPr>
            <a:defRPr b="1"/>
          </a:pPr>
          <a:r>
            <a:rPr lang="en-US" dirty="0"/>
            <a:t>Data Conversion – Converting column values to appropriate datatypes which can be used for analysis.</a:t>
          </a:r>
        </a:p>
      </dgm:t>
    </dgm:pt>
    <dgm:pt modelId="{A8BF9645-46CD-4506-BC24-1A95ACAA49AB}" type="parTrans" cxnId="{264017C9-B320-4133-B10E-907BAAD4222E}">
      <dgm:prSet/>
      <dgm:spPr/>
      <dgm:t>
        <a:bodyPr/>
        <a:lstStyle/>
        <a:p>
          <a:endParaRPr lang="en-US"/>
        </a:p>
      </dgm:t>
    </dgm:pt>
    <dgm:pt modelId="{F620FAB2-DE09-4CBF-98BF-475A77F3EC57}" type="sibTrans" cxnId="{264017C9-B320-4133-B10E-907BAAD4222E}">
      <dgm:prSet/>
      <dgm:spPr/>
      <dgm:t>
        <a:bodyPr/>
        <a:lstStyle/>
        <a:p>
          <a:endParaRPr lang="en-US"/>
        </a:p>
      </dgm:t>
    </dgm:pt>
    <dgm:pt modelId="{4B8730FA-FE35-4A9E-9C2F-25ED58704B29}">
      <dgm:prSet/>
      <dgm:spPr/>
      <dgm:t>
        <a:bodyPr/>
        <a:lstStyle/>
        <a:p>
          <a:pPr>
            <a:defRPr b="1"/>
          </a:pPr>
          <a:r>
            <a:rPr lang="en-US"/>
            <a:t>Derived columns - Create new columns to get additional insights</a:t>
          </a:r>
        </a:p>
      </dgm:t>
    </dgm:pt>
    <dgm:pt modelId="{DF5DF1FB-7468-4A8C-BEA4-7D81DC580C27}" type="parTrans" cxnId="{BA5369C2-3D40-4685-90AC-971217358326}">
      <dgm:prSet/>
      <dgm:spPr/>
      <dgm:t>
        <a:bodyPr/>
        <a:lstStyle/>
        <a:p>
          <a:endParaRPr lang="en-US"/>
        </a:p>
      </dgm:t>
    </dgm:pt>
    <dgm:pt modelId="{F27BB194-C5A6-485F-B7B2-1045249D6FA8}" type="sibTrans" cxnId="{BA5369C2-3D40-4685-90AC-971217358326}">
      <dgm:prSet/>
      <dgm:spPr/>
      <dgm:t>
        <a:bodyPr/>
        <a:lstStyle/>
        <a:p>
          <a:endParaRPr lang="en-US"/>
        </a:p>
      </dgm:t>
    </dgm:pt>
    <dgm:pt modelId="{1FA136F0-C748-47AE-A148-5F27844DCEBE}">
      <dgm:prSet/>
      <dgm:spPr/>
      <dgm:t>
        <a:bodyPr/>
        <a:lstStyle/>
        <a:p>
          <a:pPr>
            <a:defRPr b="1"/>
          </a:pPr>
          <a:r>
            <a:rPr lang="en-US"/>
            <a:t>Univariate and Bivariate analysis</a:t>
          </a:r>
        </a:p>
      </dgm:t>
    </dgm:pt>
    <dgm:pt modelId="{5EA0D2FC-BD92-4173-99D3-E487D865E821}" type="parTrans" cxnId="{89238CBE-1681-4957-81B8-DCE00E503E58}">
      <dgm:prSet/>
      <dgm:spPr/>
      <dgm:t>
        <a:bodyPr/>
        <a:lstStyle/>
        <a:p>
          <a:endParaRPr lang="en-US"/>
        </a:p>
      </dgm:t>
    </dgm:pt>
    <dgm:pt modelId="{0481447A-B802-4EEC-89D0-2BBB4C02046F}" type="sibTrans" cxnId="{89238CBE-1681-4957-81B8-DCE00E503E58}">
      <dgm:prSet/>
      <dgm:spPr/>
      <dgm:t>
        <a:bodyPr/>
        <a:lstStyle/>
        <a:p>
          <a:endParaRPr lang="en-US"/>
        </a:p>
      </dgm:t>
    </dgm:pt>
    <dgm:pt modelId="{76360B3A-0E89-4D3D-8F43-3E657427D37E}">
      <dgm:prSet/>
      <dgm:spPr/>
      <dgm:t>
        <a:bodyPr/>
        <a:lstStyle/>
        <a:p>
          <a:pPr>
            <a:defRPr b="1"/>
          </a:pPr>
          <a:r>
            <a:rPr lang="en-US" dirty="0"/>
            <a:t>Correlation Analysis</a:t>
          </a:r>
        </a:p>
      </dgm:t>
    </dgm:pt>
    <dgm:pt modelId="{D2519424-39F1-4F1B-9734-2D4E292EDB1D}" type="parTrans" cxnId="{B7BC46BE-A672-446C-AEEA-1EB928D74A80}">
      <dgm:prSet/>
      <dgm:spPr/>
      <dgm:t>
        <a:bodyPr/>
        <a:lstStyle/>
        <a:p>
          <a:endParaRPr lang="en-US"/>
        </a:p>
      </dgm:t>
    </dgm:pt>
    <dgm:pt modelId="{33EE2F6B-ECA0-4FAB-AC99-B5E03D74EDF8}" type="sibTrans" cxnId="{B7BC46BE-A672-446C-AEEA-1EB928D74A80}">
      <dgm:prSet/>
      <dgm:spPr/>
      <dgm:t>
        <a:bodyPr/>
        <a:lstStyle/>
        <a:p>
          <a:endParaRPr lang="en-US"/>
        </a:p>
      </dgm:t>
    </dgm:pt>
    <dgm:pt modelId="{084F3510-B883-4378-AA67-8E9B243BDFE8}">
      <dgm:prSet/>
      <dgm:spPr/>
      <dgm:t>
        <a:bodyPr/>
        <a:lstStyle/>
        <a:p>
          <a:pPr>
            <a:defRPr b="1"/>
          </a:pPr>
          <a:r>
            <a:rPr lang="en-US" dirty="0"/>
            <a:t>Observations and Conclusion</a:t>
          </a:r>
        </a:p>
      </dgm:t>
    </dgm:pt>
    <dgm:pt modelId="{2BD14517-BD0F-4FE4-A3AE-7630693B6FA9}" type="parTrans" cxnId="{E1E041FD-A529-4CBA-AB98-3F6840926BFA}">
      <dgm:prSet/>
      <dgm:spPr/>
      <dgm:t>
        <a:bodyPr/>
        <a:lstStyle/>
        <a:p>
          <a:endParaRPr lang="en-US"/>
        </a:p>
      </dgm:t>
    </dgm:pt>
    <dgm:pt modelId="{A5B06BC8-80A4-4133-AAF4-B5E554B91AB0}" type="sibTrans" cxnId="{E1E041FD-A529-4CBA-AB98-3F6840926BFA}">
      <dgm:prSet/>
      <dgm:spPr/>
      <dgm:t>
        <a:bodyPr/>
        <a:lstStyle/>
        <a:p>
          <a:endParaRPr lang="en-US"/>
        </a:p>
      </dgm:t>
    </dgm:pt>
    <dgm:pt modelId="{4EFFDE87-AD59-4C97-AE67-728E003BCEB5}" type="pres">
      <dgm:prSet presAssocID="{DAFC9801-D268-4C35-B051-88CA4B6BF050}" presName="Name0" presStyleCnt="0">
        <dgm:presLayoutVars>
          <dgm:dir/>
          <dgm:resizeHandles val="exact"/>
        </dgm:presLayoutVars>
      </dgm:prSet>
      <dgm:spPr/>
    </dgm:pt>
    <dgm:pt modelId="{44307A02-BAAC-43C9-A936-3C8FE70902BC}" type="pres">
      <dgm:prSet presAssocID="{E82AF63D-4D60-4DAE-905F-D29CD31363C8}" presName="node" presStyleLbl="node1" presStyleIdx="0" presStyleCnt="6">
        <dgm:presLayoutVars>
          <dgm:bulletEnabled val="1"/>
        </dgm:presLayoutVars>
      </dgm:prSet>
      <dgm:spPr/>
    </dgm:pt>
    <dgm:pt modelId="{027277B5-D67E-485A-BBCA-11C035C74CDF}" type="pres">
      <dgm:prSet presAssocID="{9B368393-1B97-4AC5-841C-60BD6C66D4A4}" presName="sibTrans" presStyleLbl="sibTrans1D1" presStyleIdx="0" presStyleCnt="5"/>
      <dgm:spPr/>
    </dgm:pt>
    <dgm:pt modelId="{F349DA9B-9599-45E1-B864-C4DFE5087D4F}" type="pres">
      <dgm:prSet presAssocID="{9B368393-1B97-4AC5-841C-60BD6C66D4A4}" presName="connectorText" presStyleLbl="sibTrans1D1" presStyleIdx="0" presStyleCnt="5"/>
      <dgm:spPr/>
    </dgm:pt>
    <dgm:pt modelId="{FF55B818-920F-46BF-A11E-619B21BC9DB4}" type="pres">
      <dgm:prSet presAssocID="{BB4EBCED-A00F-47C2-ADDD-DB7EA0453683}" presName="node" presStyleLbl="node1" presStyleIdx="1" presStyleCnt="6">
        <dgm:presLayoutVars>
          <dgm:bulletEnabled val="1"/>
        </dgm:presLayoutVars>
      </dgm:prSet>
      <dgm:spPr/>
    </dgm:pt>
    <dgm:pt modelId="{550A864A-37B5-49C2-8FF8-1B11DDA7E4D2}" type="pres">
      <dgm:prSet presAssocID="{F620FAB2-DE09-4CBF-98BF-475A77F3EC57}" presName="sibTrans" presStyleLbl="sibTrans1D1" presStyleIdx="1" presStyleCnt="5"/>
      <dgm:spPr/>
    </dgm:pt>
    <dgm:pt modelId="{6E71D10D-8AA0-4210-9CB5-56A018C37844}" type="pres">
      <dgm:prSet presAssocID="{F620FAB2-DE09-4CBF-98BF-475A77F3EC57}" presName="connectorText" presStyleLbl="sibTrans1D1" presStyleIdx="1" presStyleCnt="5"/>
      <dgm:spPr/>
    </dgm:pt>
    <dgm:pt modelId="{FE446E9C-E1DC-49B4-96B2-D1528D82DA58}" type="pres">
      <dgm:prSet presAssocID="{4B8730FA-FE35-4A9E-9C2F-25ED58704B29}" presName="node" presStyleLbl="node1" presStyleIdx="2" presStyleCnt="6">
        <dgm:presLayoutVars>
          <dgm:bulletEnabled val="1"/>
        </dgm:presLayoutVars>
      </dgm:prSet>
      <dgm:spPr/>
    </dgm:pt>
    <dgm:pt modelId="{764C10EB-98B1-460A-9F00-441B3C676616}" type="pres">
      <dgm:prSet presAssocID="{F27BB194-C5A6-485F-B7B2-1045249D6FA8}" presName="sibTrans" presStyleLbl="sibTrans1D1" presStyleIdx="2" presStyleCnt="5"/>
      <dgm:spPr/>
    </dgm:pt>
    <dgm:pt modelId="{100659C1-7284-44CA-951C-82836D94A6E5}" type="pres">
      <dgm:prSet presAssocID="{F27BB194-C5A6-485F-B7B2-1045249D6FA8}" presName="connectorText" presStyleLbl="sibTrans1D1" presStyleIdx="2" presStyleCnt="5"/>
      <dgm:spPr/>
    </dgm:pt>
    <dgm:pt modelId="{80488D83-6EA4-452D-88B5-AFEDE4919FF0}" type="pres">
      <dgm:prSet presAssocID="{1FA136F0-C748-47AE-A148-5F27844DCEBE}" presName="node" presStyleLbl="node1" presStyleIdx="3" presStyleCnt="6">
        <dgm:presLayoutVars>
          <dgm:bulletEnabled val="1"/>
        </dgm:presLayoutVars>
      </dgm:prSet>
      <dgm:spPr/>
    </dgm:pt>
    <dgm:pt modelId="{A9F76E2F-8BC6-4CAC-BE87-494248EDE73E}" type="pres">
      <dgm:prSet presAssocID="{0481447A-B802-4EEC-89D0-2BBB4C02046F}" presName="sibTrans" presStyleLbl="sibTrans1D1" presStyleIdx="3" presStyleCnt="5"/>
      <dgm:spPr/>
    </dgm:pt>
    <dgm:pt modelId="{9DDA68B4-1EDC-4F2C-87D0-3524D1999CED}" type="pres">
      <dgm:prSet presAssocID="{0481447A-B802-4EEC-89D0-2BBB4C02046F}" presName="connectorText" presStyleLbl="sibTrans1D1" presStyleIdx="3" presStyleCnt="5"/>
      <dgm:spPr/>
    </dgm:pt>
    <dgm:pt modelId="{E4E63DE8-291D-43C6-8548-65E71E962F89}" type="pres">
      <dgm:prSet presAssocID="{76360B3A-0E89-4D3D-8F43-3E657427D37E}" presName="node" presStyleLbl="node1" presStyleIdx="4" presStyleCnt="6">
        <dgm:presLayoutVars>
          <dgm:bulletEnabled val="1"/>
        </dgm:presLayoutVars>
      </dgm:prSet>
      <dgm:spPr/>
    </dgm:pt>
    <dgm:pt modelId="{E75FF82A-370F-4723-94BA-51C6A52BAFCF}" type="pres">
      <dgm:prSet presAssocID="{33EE2F6B-ECA0-4FAB-AC99-B5E03D74EDF8}" presName="sibTrans" presStyleLbl="sibTrans1D1" presStyleIdx="4" presStyleCnt="5"/>
      <dgm:spPr/>
    </dgm:pt>
    <dgm:pt modelId="{EA3741D4-C6EF-46C3-94EE-A7AB5546D892}" type="pres">
      <dgm:prSet presAssocID="{33EE2F6B-ECA0-4FAB-AC99-B5E03D74EDF8}" presName="connectorText" presStyleLbl="sibTrans1D1" presStyleIdx="4" presStyleCnt="5"/>
      <dgm:spPr/>
    </dgm:pt>
    <dgm:pt modelId="{27D2CF87-7972-4C41-8E90-81554A6B0D6D}" type="pres">
      <dgm:prSet presAssocID="{084F3510-B883-4378-AA67-8E9B243BDFE8}" presName="node" presStyleLbl="node1" presStyleIdx="5" presStyleCnt="6">
        <dgm:presLayoutVars>
          <dgm:bulletEnabled val="1"/>
        </dgm:presLayoutVars>
      </dgm:prSet>
      <dgm:spPr/>
    </dgm:pt>
  </dgm:ptLst>
  <dgm:cxnLst>
    <dgm:cxn modelId="{CCBC0915-D2A9-419B-B038-CEC3A4031F06}" type="presOf" srcId="{9B368393-1B97-4AC5-841C-60BD6C66D4A4}" destId="{027277B5-D67E-485A-BBCA-11C035C74CDF}" srcOrd="0" destOrd="0" presId="urn:microsoft.com/office/officeart/2016/7/layout/RepeatingBendingProcessNew"/>
    <dgm:cxn modelId="{0AD1201F-9DFD-479F-9E8D-5DF76C445403}" srcId="{E82AF63D-4D60-4DAE-905F-D29CD31363C8}" destId="{BAFB70B2-D29F-459F-BCE8-F58247016A59}" srcOrd="0" destOrd="0" parTransId="{C8FBFC79-D5DB-48C5-89A3-1600D679C30D}" sibTransId="{825D674D-9DD8-4379-A812-A7EC1317F193}"/>
    <dgm:cxn modelId="{25C7EF26-C808-4D3A-A29E-498FD7D9EA5B}" type="presOf" srcId="{F27BB194-C5A6-485F-B7B2-1045249D6FA8}" destId="{764C10EB-98B1-460A-9F00-441B3C676616}" srcOrd="0" destOrd="0" presId="urn:microsoft.com/office/officeart/2016/7/layout/RepeatingBendingProcessNew"/>
    <dgm:cxn modelId="{8966D327-A017-4E14-B0FA-CBACE4F95D92}" type="presOf" srcId="{9B368393-1B97-4AC5-841C-60BD6C66D4A4}" destId="{F349DA9B-9599-45E1-B864-C4DFE5087D4F}" srcOrd="1" destOrd="0" presId="urn:microsoft.com/office/officeart/2016/7/layout/RepeatingBendingProcessNew"/>
    <dgm:cxn modelId="{CBC6E739-30BD-4D3A-8F77-3B6BA32A5217}" srcId="{E82AF63D-4D60-4DAE-905F-D29CD31363C8}" destId="{4129CFBD-3D5A-4926-9E7B-DA65E818255F}" srcOrd="2" destOrd="0" parTransId="{2825E212-48ED-4179-A1B1-D1B0243F4361}" sibTransId="{86E4539D-8FEE-456B-9871-6F846FACFD52}"/>
    <dgm:cxn modelId="{FBEFC041-584E-4884-95A2-A09864B4B385}" type="presOf" srcId="{F27BB194-C5A6-485F-B7B2-1045249D6FA8}" destId="{100659C1-7284-44CA-951C-82836D94A6E5}" srcOrd="1" destOrd="0" presId="urn:microsoft.com/office/officeart/2016/7/layout/RepeatingBendingProcessNew"/>
    <dgm:cxn modelId="{7F19264C-9FBB-4B38-B217-7DB33474931D}" type="presOf" srcId="{F620FAB2-DE09-4CBF-98BF-475A77F3EC57}" destId="{6E71D10D-8AA0-4210-9CB5-56A018C37844}" srcOrd="1" destOrd="0" presId="urn:microsoft.com/office/officeart/2016/7/layout/RepeatingBendingProcessNew"/>
    <dgm:cxn modelId="{D2E65650-8615-42F6-9DF3-D737A8F24B0C}" type="presOf" srcId="{4129CFBD-3D5A-4926-9E7B-DA65E818255F}" destId="{44307A02-BAAC-43C9-A936-3C8FE70902BC}" srcOrd="0" destOrd="3" presId="urn:microsoft.com/office/officeart/2016/7/layout/RepeatingBendingProcessNew"/>
    <dgm:cxn modelId="{597BD752-1628-4EE1-BA4D-1CFB9380D660}" type="presOf" srcId="{E82AF63D-4D60-4DAE-905F-D29CD31363C8}" destId="{44307A02-BAAC-43C9-A936-3C8FE70902BC}" srcOrd="0" destOrd="0" presId="urn:microsoft.com/office/officeart/2016/7/layout/RepeatingBendingProcessNew"/>
    <dgm:cxn modelId="{6E7B8E5C-9F27-4F58-B12B-206C8F478CEA}" type="presOf" srcId="{04FAC872-8DFE-4CB1-AB5E-1AB213161C7A}" destId="{44307A02-BAAC-43C9-A936-3C8FE70902BC}" srcOrd="0" destOrd="2" presId="urn:microsoft.com/office/officeart/2016/7/layout/RepeatingBendingProcessNew"/>
    <dgm:cxn modelId="{A30C4666-B197-4174-A6A2-D4FCC13162B5}" type="presOf" srcId="{1FA136F0-C748-47AE-A148-5F27844DCEBE}" destId="{80488D83-6EA4-452D-88B5-AFEDE4919FF0}" srcOrd="0" destOrd="0" presId="urn:microsoft.com/office/officeart/2016/7/layout/RepeatingBendingProcessNew"/>
    <dgm:cxn modelId="{8DE3C978-FF78-4323-A640-824CAF750103}" type="presOf" srcId="{BB4EBCED-A00F-47C2-ADDD-DB7EA0453683}" destId="{FF55B818-920F-46BF-A11E-619B21BC9DB4}" srcOrd="0" destOrd="0" presId="urn:microsoft.com/office/officeart/2016/7/layout/RepeatingBendingProcessNew"/>
    <dgm:cxn modelId="{3E550879-5B01-4DB3-A3C0-07C462790425}" type="presOf" srcId="{BAFB70B2-D29F-459F-BCE8-F58247016A59}" destId="{44307A02-BAAC-43C9-A936-3C8FE70902BC}" srcOrd="0" destOrd="1" presId="urn:microsoft.com/office/officeart/2016/7/layout/RepeatingBendingProcessNew"/>
    <dgm:cxn modelId="{43F39680-C811-4623-B6DE-66200B8901EE}" type="presOf" srcId="{084F3510-B883-4378-AA67-8E9B243BDFE8}" destId="{27D2CF87-7972-4C41-8E90-81554A6B0D6D}" srcOrd="0" destOrd="0" presId="urn:microsoft.com/office/officeart/2016/7/layout/RepeatingBendingProcessNew"/>
    <dgm:cxn modelId="{E2BCA597-494D-40C5-8DDE-98142BB424A2}" type="presOf" srcId="{0481447A-B802-4EEC-89D0-2BBB4C02046F}" destId="{9DDA68B4-1EDC-4F2C-87D0-3524D1999CED}" srcOrd="1" destOrd="0" presId="urn:microsoft.com/office/officeart/2016/7/layout/RepeatingBendingProcessNew"/>
    <dgm:cxn modelId="{43DB3FAB-E51A-4E7A-9F87-4CF7F45EF7E9}" type="presOf" srcId="{DAFC9801-D268-4C35-B051-88CA4B6BF050}" destId="{4EFFDE87-AD59-4C97-AE67-728E003BCEB5}" srcOrd="0" destOrd="0" presId="urn:microsoft.com/office/officeart/2016/7/layout/RepeatingBendingProcessNew"/>
    <dgm:cxn modelId="{EEBE48B8-5235-410A-88C6-13A428C7141C}" srcId="{DAFC9801-D268-4C35-B051-88CA4B6BF050}" destId="{E82AF63D-4D60-4DAE-905F-D29CD31363C8}" srcOrd="0" destOrd="0" parTransId="{B6301D30-26B1-42B2-ADF9-45F194090114}" sibTransId="{9B368393-1B97-4AC5-841C-60BD6C66D4A4}"/>
    <dgm:cxn modelId="{B7BC46BE-A672-446C-AEEA-1EB928D74A80}" srcId="{DAFC9801-D268-4C35-B051-88CA4B6BF050}" destId="{76360B3A-0E89-4D3D-8F43-3E657427D37E}" srcOrd="4" destOrd="0" parTransId="{D2519424-39F1-4F1B-9734-2D4E292EDB1D}" sibTransId="{33EE2F6B-ECA0-4FAB-AC99-B5E03D74EDF8}"/>
    <dgm:cxn modelId="{89238CBE-1681-4957-81B8-DCE00E503E58}" srcId="{DAFC9801-D268-4C35-B051-88CA4B6BF050}" destId="{1FA136F0-C748-47AE-A148-5F27844DCEBE}" srcOrd="3" destOrd="0" parTransId="{5EA0D2FC-BD92-4173-99D3-E487D865E821}" sibTransId="{0481447A-B802-4EEC-89D0-2BBB4C02046F}"/>
    <dgm:cxn modelId="{BA5369C2-3D40-4685-90AC-971217358326}" srcId="{DAFC9801-D268-4C35-B051-88CA4B6BF050}" destId="{4B8730FA-FE35-4A9E-9C2F-25ED58704B29}" srcOrd="2" destOrd="0" parTransId="{DF5DF1FB-7468-4A8C-BEA4-7D81DC580C27}" sibTransId="{F27BB194-C5A6-485F-B7B2-1045249D6FA8}"/>
    <dgm:cxn modelId="{31260EC7-1EE5-4B4B-98BA-C515CD345B28}" type="presOf" srcId="{4B8730FA-FE35-4A9E-9C2F-25ED58704B29}" destId="{FE446E9C-E1DC-49B4-96B2-D1528D82DA58}" srcOrd="0" destOrd="0" presId="urn:microsoft.com/office/officeart/2016/7/layout/RepeatingBendingProcessNew"/>
    <dgm:cxn modelId="{264017C9-B320-4133-B10E-907BAAD4222E}" srcId="{DAFC9801-D268-4C35-B051-88CA4B6BF050}" destId="{BB4EBCED-A00F-47C2-ADDD-DB7EA0453683}" srcOrd="1" destOrd="0" parTransId="{A8BF9645-46CD-4506-BC24-1A95ACAA49AB}" sibTransId="{F620FAB2-DE09-4CBF-98BF-475A77F3EC57}"/>
    <dgm:cxn modelId="{638998CD-37F2-4C2D-BBA3-E6BA15D40A25}" type="presOf" srcId="{33EE2F6B-ECA0-4FAB-AC99-B5E03D74EDF8}" destId="{E75FF82A-370F-4723-94BA-51C6A52BAFCF}" srcOrd="0" destOrd="0" presId="urn:microsoft.com/office/officeart/2016/7/layout/RepeatingBendingProcessNew"/>
    <dgm:cxn modelId="{CFB63CD5-E814-40A1-AEE2-B6879D9D2432}" type="presOf" srcId="{76360B3A-0E89-4D3D-8F43-3E657427D37E}" destId="{E4E63DE8-291D-43C6-8548-65E71E962F89}" srcOrd="0" destOrd="0" presId="urn:microsoft.com/office/officeart/2016/7/layout/RepeatingBendingProcessNew"/>
    <dgm:cxn modelId="{491F94D8-F787-416B-BC0A-BA9299C2F55B}" type="presOf" srcId="{0481447A-B802-4EEC-89D0-2BBB4C02046F}" destId="{A9F76E2F-8BC6-4CAC-BE87-494248EDE73E}" srcOrd="0" destOrd="0" presId="urn:microsoft.com/office/officeart/2016/7/layout/RepeatingBendingProcessNew"/>
    <dgm:cxn modelId="{26B113DD-2BA4-4FB3-8CBA-5A6AD02DE3BB}" type="presOf" srcId="{F620FAB2-DE09-4CBF-98BF-475A77F3EC57}" destId="{550A864A-37B5-49C2-8FF8-1B11DDA7E4D2}" srcOrd="0" destOrd="0" presId="urn:microsoft.com/office/officeart/2016/7/layout/RepeatingBendingProcessNew"/>
    <dgm:cxn modelId="{8966C8E4-5B63-47CE-992F-B38C0E6D11B8}" srcId="{E82AF63D-4D60-4DAE-905F-D29CD31363C8}" destId="{04FAC872-8DFE-4CB1-AB5E-1AB213161C7A}" srcOrd="1" destOrd="0" parTransId="{59E6392F-D42B-4E99-8FB3-797B11BA7D86}" sibTransId="{EB05773D-DEC1-4BE4-B2B1-24327506B024}"/>
    <dgm:cxn modelId="{E1E041FD-A529-4CBA-AB98-3F6840926BFA}" srcId="{DAFC9801-D268-4C35-B051-88CA4B6BF050}" destId="{084F3510-B883-4378-AA67-8E9B243BDFE8}" srcOrd="5" destOrd="0" parTransId="{2BD14517-BD0F-4FE4-A3AE-7630693B6FA9}" sibTransId="{A5B06BC8-80A4-4133-AAF4-B5E554B91AB0}"/>
    <dgm:cxn modelId="{78CA6AFE-7F75-437C-B64D-B7E81D0012E9}" type="presOf" srcId="{33EE2F6B-ECA0-4FAB-AC99-B5E03D74EDF8}" destId="{EA3741D4-C6EF-46C3-94EE-A7AB5546D892}" srcOrd="1" destOrd="0" presId="urn:microsoft.com/office/officeart/2016/7/layout/RepeatingBendingProcessNew"/>
    <dgm:cxn modelId="{198D259B-2D83-49EC-A841-F0D7E4A4D43F}" type="presParOf" srcId="{4EFFDE87-AD59-4C97-AE67-728E003BCEB5}" destId="{44307A02-BAAC-43C9-A936-3C8FE70902BC}" srcOrd="0" destOrd="0" presId="urn:microsoft.com/office/officeart/2016/7/layout/RepeatingBendingProcessNew"/>
    <dgm:cxn modelId="{541CCB5E-8777-4DB1-82DE-131F03EB2199}" type="presParOf" srcId="{4EFFDE87-AD59-4C97-AE67-728E003BCEB5}" destId="{027277B5-D67E-485A-BBCA-11C035C74CDF}" srcOrd="1" destOrd="0" presId="urn:microsoft.com/office/officeart/2016/7/layout/RepeatingBendingProcessNew"/>
    <dgm:cxn modelId="{52FFF950-1056-4A3B-BBEC-EF5667D32A68}" type="presParOf" srcId="{027277B5-D67E-485A-BBCA-11C035C74CDF}" destId="{F349DA9B-9599-45E1-B864-C4DFE5087D4F}" srcOrd="0" destOrd="0" presId="urn:microsoft.com/office/officeart/2016/7/layout/RepeatingBendingProcessNew"/>
    <dgm:cxn modelId="{B825A170-7D73-46D7-998A-46D361E0A125}" type="presParOf" srcId="{4EFFDE87-AD59-4C97-AE67-728E003BCEB5}" destId="{FF55B818-920F-46BF-A11E-619B21BC9DB4}" srcOrd="2" destOrd="0" presId="urn:microsoft.com/office/officeart/2016/7/layout/RepeatingBendingProcessNew"/>
    <dgm:cxn modelId="{FB954B29-7762-4967-8F5A-DBF8274AE8C0}" type="presParOf" srcId="{4EFFDE87-AD59-4C97-AE67-728E003BCEB5}" destId="{550A864A-37B5-49C2-8FF8-1B11DDA7E4D2}" srcOrd="3" destOrd="0" presId="urn:microsoft.com/office/officeart/2016/7/layout/RepeatingBendingProcessNew"/>
    <dgm:cxn modelId="{D8C2ECC5-152C-4371-9C55-2DBCEED05091}" type="presParOf" srcId="{550A864A-37B5-49C2-8FF8-1B11DDA7E4D2}" destId="{6E71D10D-8AA0-4210-9CB5-56A018C37844}" srcOrd="0" destOrd="0" presId="urn:microsoft.com/office/officeart/2016/7/layout/RepeatingBendingProcessNew"/>
    <dgm:cxn modelId="{3E16A2CE-BC28-423F-989A-E9D3E3AFA3FA}" type="presParOf" srcId="{4EFFDE87-AD59-4C97-AE67-728E003BCEB5}" destId="{FE446E9C-E1DC-49B4-96B2-D1528D82DA58}" srcOrd="4" destOrd="0" presId="urn:microsoft.com/office/officeart/2016/7/layout/RepeatingBendingProcessNew"/>
    <dgm:cxn modelId="{7816C297-A81F-42F7-BBFB-DB5E03BC59E3}" type="presParOf" srcId="{4EFFDE87-AD59-4C97-AE67-728E003BCEB5}" destId="{764C10EB-98B1-460A-9F00-441B3C676616}" srcOrd="5" destOrd="0" presId="urn:microsoft.com/office/officeart/2016/7/layout/RepeatingBendingProcessNew"/>
    <dgm:cxn modelId="{EF9F39C7-0FE8-4722-BA04-E9613D310DFD}" type="presParOf" srcId="{764C10EB-98B1-460A-9F00-441B3C676616}" destId="{100659C1-7284-44CA-951C-82836D94A6E5}" srcOrd="0" destOrd="0" presId="urn:microsoft.com/office/officeart/2016/7/layout/RepeatingBendingProcessNew"/>
    <dgm:cxn modelId="{E247937B-D476-474F-B71F-83F71BBA637C}" type="presParOf" srcId="{4EFFDE87-AD59-4C97-AE67-728E003BCEB5}" destId="{80488D83-6EA4-452D-88B5-AFEDE4919FF0}" srcOrd="6" destOrd="0" presId="urn:microsoft.com/office/officeart/2016/7/layout/RepeatingBendingProcessNew"/>
    <dgm:cxn modelId="{35030613-1B80-4F73-8794-584CF8DF0296}" type="presParOf" srcId="{4EFFDE87-AD59-4C97-AE67-728E003BCEB5}" destId="{A9F76E2F-8BC6-4CAC-BE87-494248EDE73E}" srcOrd="7" destOrd="0" presId="urn:microsoft.com/office/officeart/2016/7/layout/RepeatingBendingProcessNew"/>
    <dgm:cxn modelId="{30222A9E-5796-4CE9-8237-0FFD0EA65824}" type="presParOf" srcId="{A9F76E2F-8BC6-4CAC-BE87-494248EDE73E}" destId="{9DDA68B4-1EDC-4F2C-87D0-3524D1999CED}" srcOrd="0" destOrd="0" presId="urn:microsoft.com/office/officeart/2016/7/layout/RepeatingBendingProcessNew"/>
    <dgm:cxn modelId="{FE37E4EC-EC13-4851-86D9-FF8883E0BC5E}" type="presParOf" srcId="{4EFFDE87-AD59-4C97-AE67-728E003BCEB5}" destId="{E4E63DE8-291D-43C6-8548-65E71E962F89}" srcOrd="8" destOrd="0" presId="urn:microsoft.com/office/officeart/2016/7/layout/RepeatingBendingProcessNew"/>
    <dgm:cxn modelId="{DD6FEF72-958A-4D5B-9D5A-F577E9DDD3F8}" type="presParOf" srcId="{4EFFDE87-AD59-4C97-AE67-728E003BCEB5}" destId="{E75FF82A-370F-4723-94BA-51C6A52BAFCF}" srcOrd="9" destOrd="0" presId="urn:microsoft.com/office/officeart/2016/7/layout/RepeatingBendingProcessNew"/>
    <dgm:cxn modelId="{0CA9B8D8-22AA-424F-B862-F724A8780477}" type="presParOf" srcId="{E75FF82A-370F-4723-94BA-51C6A52BAFCF}" destId="{EA3741D4-C6EF-46C3-94EE-A7AB5546D892}" srcOrd="0" destOrd="0" presId="urn:microsoft.com/office/officeart/2016/7/layout/RepeatingBendingProcessNew"/>
    <dgm:cxn modelId="{BAB89976-8B1B-4888-8F5A-8D5C0A149CC5}" type="presParOf" srcId="{4EFFDE87-AD59-4C97-AE67-728E003BCEB5}" destId="{27D2CF87-7972-4C41-8E90-81554A6B0D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EFB-3108-4D39-A68E-B73CF1DD71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0B504-3B2D-4673-BF3F-2534905C3FE6}">
      <dgm:prSet/>
      <dgm:spPr/>
      <dgm:t>
        <a:bodyPr/>
        <a:lstStyle/>
        <a:p>
          <a:r>
            <a:rPr lang="en-US" dirty="0"/>
            <a:t>Interest Rate</a:t>
          </a:r>
        </a:p>
      </dgm:t>
    </dgm:pt>
    <dgm:pt modelId="{767800B4-51C8-4A31-837D-B687470A329B}" type="parTrans" cxnId="{7A8FFE66-DFE0-48A7-BE74-EB1EB88788FB}">
      <dgm:prSet/>
      <dgm:spPr/>
      <dgm:t>
        <a:bodyPr/>
        <a:lstStyle/>
        <a:p>
          <a:endParaRPr lang="en-US"/>
        </a:p>
      </dgm:t>
    </dgm:pt>
    <dgm:pt modelId="{2CECAB72-49B0-46C2-9BC3-784541449D0E}" type="sibTrans" cxnId="{7A8FFE66-DFE0-48A7-BE74-EB1EB88788FB}">
      <dgm:prSet/>
      <dgm:spPr/>
      <dgm:t>
        <a:bodyPr/>
        <a:lstStyle/>
        <a:p>
          <a:endParaRPr lang="en-US"/>
        </a:p>
      </dgm:t>
    </dgm:pt>
    <dgm:pt modelId="{D7203C3C-ABF3-4280-B55B-9691A4796D67}">
      <dgm:prSet/>
      <dgm:spPr/>
      <dgm:t>
        <a:bodyPr/>
        <a:lstStyle/>
        <a:p>
          <a:r>
            <a:rPr lang="en-US" dirty="0"/>
            <a:t>Annual Income</a:t>
          </a:r>
        </a:p>
      </dgm:t>
    </dgm:pt>
    <dgm:pt modelId="{11318669-9E14-48C6-AC27-1D87620E4633}" type="parTrans" cxnId="{BD0E9B43-FCF4-41B6-BB7D-D61B5FBA65A0}">
      <dgm:prSet/>
      <dgm:spPr/>
      <dgm:t>
        <a:bodyPr/>
        <a:lstStyle/>
        <a:p>
          <a:endParaRPr lang="en-US"/>
        </a:p>
      </dgm:t>
    </dgm:pt>
    <dgm:pt modelId="{71B6CC12-E636-4B16-9501-2C5C15AD1EC1}" type="sibTrans" cxnId="{BD0E9B43-FCF4-41B6-BB7D-D61B5FBA65A0}">
      <dgm:prSet/>
      <dgm:spPr/>
      <dgm:t>
        <a:bodyPr/>
        <a:lstStyle/>
        <a:p>
          <a:endParaRPr lang="en-US"/>
        </a:p>
      </dgm:t>
    </dgm:pt>
    <dgm:pt modelId="{CC91DEB0-66D2-442A-8096-15F4AB7361BA}">
      <dgm:prSet/>
      <dgm:spPr/>
      <dgm:t>
        <a:bodyPr/>
        <a:lstStyle/>
        <a:p>
          <a:r>
            <a:rPr lang="en-US" dirty="0"/>
            <a:t>Loan Amount</a:t>
          </a:r>
        </a:p>
      </dgm:t>
    </dgm:pt>
    <dgm:pt modelId="{6F7330B0-B824-4573-A33B-BF94FC8E0AA6}" type="parTrans" cxnId="{DC886E52-3EDF-41DB-88CC-EBFB22CE2FA9}">
      <dgm:prSet/>
      <dgm:spPr/>
      <dgm:t>
        <a:bodyPr/>
        <a:lstStyle/>
        <a:p>
          <a:endParaRPr lang="en-US"/>
        </a:p>
      </dgm:t>
    </dgm:pt>
    <dgm:pt modelId="{C025D44F-9549-48EC-A42C-E489CD58E0B0}" type="sibTrans" cxnId="{DC886E52-3EDF-41DB-88CC-EBFB22CE2FA9}">
      <dgm:prSet/>
      <dgm:spPr/>
      <dgm:t>
        <a:bodyPr/>
        <a:lstStyle/>
        <a:p>
          <a:endParaRPr lang="en-US"/>
        </a:p>
      </dgm:t>
    </dgm:pt>
    <dgm:pt modelId="{1F24A6A8-50A1-4D68-8FD9-D8AF9FD6593E}">
      <dgm:prSet/>
      <dgm:spPr/>
      <dgm:t>
        <a:bodyPr/>
        <a:lstStyle/>
        <a:p>
          <a:r>
            <a:rPr lang="en-US" dirty="0"/>
            <a:t>Grade of the Loan</a:t>
          </a:r>
        </a:p>
      </dgm:t>
    </dgm:pt>
    <dgm:pt modelId="{094EEE90-ADA2-4387-BB76-F03FC5E397F9}" type="parTrans" cxnId="{2730BF68-3F76-43BD-8B20-951225939A0C}">
      <dgm:prSet/>
      <dgm:spPr/>
      <dgm:t>
        <a:bodyPr/>
        <a:lstStyle/>
        <a:p>
          <a:endParaRPr lang="en-US"/>
        </a:p>
      </dgm:t>
    </dgm:pt>
    <dgm:pt modelId="{38039BFD-78C7-4BF2-8181-54484D8D3CD2}" type="sibTrans" cxnId="{2730BF68-3F76-43BD-8B20-951225939A0C}">
      <dgm:prSet/>
      <dgm:spPr/>
      <dgm:t>
        <a:bodyPr/>
        <a:lstStyle/>
        <a:p>
          <a:endParaRPr lang="en-US"/>
        </a:p>
      </dgm:t>
    </dgm:pt>
    <dgm:pt modelId="{A1450AEC-5BEA-4458-9763-94D6A5963846}">
      <dgm:prSet/>
      <dgm:spPr/>
      <dgm:t>
        <a:bodyPr/>
        <a:lstStyle/>
        <a:p>
          <a:r>
            <a:rPr lang="en-US" dirty="0"/>
            <a:t>Purpose of the Loan</a:t>
          </a:r>
        </a:p>
      </dgm:t>
    </dgm:pt>
    <dgm:pt modelId="{C5F77F64-96B5-40BD-8499-E054F263ED41}" type="parTrans" cxnId="{2D4E3BC4-1E80-49DC-AFEC-6FB287B26444}">
      <dgm:prSet/>
      <dgm:spPr/>
      <dgm:t>
        <a:bodyPr/>
        <a:lstStyle/>
        <a:p>
          <a:endParaRPr lang="en-US"/>
        </a:p>
      </dgm:t>
    </dgm:pt>
    <dgm:pt modelId="{C02E9577-876A-4577-84CA-3872B7A2A64D}" type="sibTrans" cxnId="{2D4E3BC4-1E80-49DC-AFEC-6FB287B26444}">
      <dgm:prSet/>
      <dgm:spPr/>
      <dgm:t>
        <a:bodyPr/>
        <a:lstStyle/>
        <a:p>
          <a:endParaRPr lang="en-US"/>
        </a:p>
      </dgm:t>
    </dgm:pt>
    <dgm:pt modelId="{F1ECB717-3901-4630-A9EA-BF84630F1253}">
      <dgm:prSet/>
      <dgm:spPr/>
      <dgm:t>
        <a:bodyPr/>
        <a:lstStyle/>
        <a:p>
          <a:r>
            <a:rPr lang="en-US" dirty="0"/>
            <a:t>Public record for bankruptcies</a:t>
          </a:r>
        </a:p>
      </dgm:t>
    </dgm:pt>
    <dgm:pt modelId="{37129F61-FF6A-433C-AB5A-DB0A88F5AA8C}" type="parTrans" cxnId="{B2AD0F55-35C7-4A38-B6EE-760DAEA08975}">
      <dgm:prSet/>
      <dgm:spPr/>
      <dgm:t>
        <a:bodyPr/>
        <a:lstStyle/>
        <a:p>
          <a:endParaRPr lang="en-US"/>
        </a:p>
      </dgm:t>
    </dgm:pt>
    <dgm:pt modelId="{EB7E1D43-F769-48D0-9EF1-9E47D78EC194}" type="sibTrans" cxnId="{B2AD0F55-35C7-4A38-B6EE-760DAEA08975}">
      <dgm:prSet/>
      <dgm:spPr/>
      <dgm:t>
        <a:bodyPr/>
        <a:lstStyle/>
        <a:p>
          <a:endParaRPr lang="en-US"/>
        </a:p>
      </dgm:t>
    </dgm:pt>
    <dgm:pt modelId="{826B85A4-4088-4D2D-9EAE-47BCA1002C8D}">
      <dgm:prSet/>
      <dgm:spPr/>
      <dgm:t>
        <a:bodyPr/>
        <a:lstStyle/>
        <a:p>
          <a:r>
            <a:rPr lang="en-US" dirty="0"/>
            <a:t>Employment Length</a:t>
          </a:r>
        </a:p>
      </dgm:t>
    </dgm:pt>
    <dgm:pt modelId="{8CDC87FD-CD92-4A39-BA00-225AD67275A9}" type="parTrans" cxnId="{8D70A43D-8FFF-493E-A5DC-A5A96C5ECFCB}">
      <dgm:prSet/>
      <dgm:spPr/>
      <dgm:t>
        <a:bodyPr/>
        <a:lstStyle/>
        <a:p>
          <a:endParaRPr lang="en-US"/>
        </a:p>
      </dgm:t>
    </dgm:pt>
    <dgm:pt modelId="{74A0AE8C-6714-4C90-B392-3245DC99E599}" type="sibTrans" cxnId="{8D70A43D-8FFF-493E-A5DC-A5A96C5ECFCB}">
      <dgm:prSet/>
      <dgm:spPr/>
      <dgm:t>
        <a:bodyPr/>
        <a:lstStyle/>
        <a:p>
          <a:endParaRPr lang="en-US"/>
        </a:p>
      </dgm:t>
    </dgm:pt>
    <dgm:pt modelId="{57950189-7760-452B-A1A5-336FE40175E1}" type="pres">
      <dgm:prSet presAssocID="{FDEADEFB-3108-4D39-A68E-B73CF1DD7101}" presName="linear" presStyleCnt="0">
        <dgm:presLayoutVars>
          <dgm:animLvl val="lvl"/>
          <dgm:resizeHandles val="exact"/>
        </dgm:presLayoutVars>
      </dgm:prSet>
      <dgm:spPr/>
    </dgm:pt>
    <dgm:pt modelId="{810D57A7-C388-4D0D-BCD5-BD787920C320}" type="pres">
      <dgm:prSet presAssocID="{0490B504-3B2D-4673-BF3F-2534905C3FE6}" presName="parentText" presStyleLbl="node1" presStyleIdx="0" presStyleCnt="7">
        <dgm:presLayoutVars>
          <dgm:chMax val="0"/>
          <dgm:bulletEnabled val="1"/>
        </dgm:presLayoutVars>
      </dgm:prSet>
      <dgm:spPr/>
    </dgm:pt>
    <dgm:pt modelId="{410492B9-5650-46AB-A8A5-4A7F562CF9EC}" type="pres">
      <dgm:prSet presAssocID="{2CECAB72-49B0-46C2-9BC3-784541449D0E}" presName="spacer" presStyleCnt="0"/>
      <dgm:spPr/>
    </dgm:pt>
    <dgm:pt modelId="{EB53F974-9A63-4F63-A944-41E679BD1452}" type="pres">
      <dgm:prSet presAssocID="{D7203C3C-ABF3-4280-B55B-9691A4796D67}" presName="parentText" presStyleLbl="node1" presStyleIdx="1" presStyleCnt="7">
        <dgm:presLayoutVars>
          <dgm:chMax val="0"/>
          <dgm:bulletEnabled val="1"/>
        </dgm:presLayoutVars>
      </dgm:prSet>
      <dgm:spPr/>
    </dgm:pt>
    <dgm:pt modelId="{756C874F-191A-4308-8D5D-28214CD10684}" type="pres">
      <dgm:prSet presAssocID="{71B6CC12-E636-4B16-9501-2C5C15AD1EC1}" presName="spacer" presStyleCnt="0"/>
      <dgm:spPr/>
    </dgm:pt>
    <dgm:pt modelId="{831CE515-3AAA-4D0E-BC15-F133498C8322}" type="pres">
      <dgm:prSet presAssocID="{CC91DEB0-66D2-442A-8096-15F4AB7361BA}" presName="parentText" presStyleLbl="node1" presStyleIdx="2" presStyleCnt="7">
        <dgm:presLayoutVars>
          <dgm:chMax val="0"/>
          <dgm:bulletEnabled val="1"/>
        </dgm:presLayoutVars>
      </dgm:prSet>
      <dgm:spPr/>
    </dgm:pt>
    <dgm:pt modelId="{2D98D9C5-10BF-4FDA-98D7-19F0A01626BB}" type="pres">
      <dgm:prSet presAssocID="{C025D44F-9549-48EC-A42C-E489CD58E0B0}" presName="spacer" presStyleCnt="0"/>
      <dgm:spPr/>
    </dgm:pt>
    <dgm:pt modelId="{7A6CEEBF-6134-43DD-8D10-4C1F2988559A}" type="pres">
      <dgm:prSet presAssocID="{1F24A6A8-50A1-4D68-8FD9-D8AF9FD6593E}" presName="parentText" presStyleLbl="node1" presStyleIdx="3" presStyleCnt="7">
        <dgm:presLayoutVars>
          <dgm:chMax val="0"/>
          <dgm:bulletEnabled val="1"/>
        </dgm:presLayoutVars>
      </dgm:prSet>
      <dgm:spPr/>
    </dgm:pt>
    <dgm:pt modelId="{9D133C16-8C95-4E7C-9158-6F719C33E1EA}" type="pres">
      <dgm:prSet presAssocID="{38039BFD-78C7-4BF2-8181-54484D8D3CD2}" presName="spacer" presStyleCnt="0"/>
      <dgm:spPr/>
    </dgm:pt>
    <dgm:pt modelId="{119EE1E9-A66E-4A8F-9043-595DFF0FFFFE}" type="pres">
      <dgm:prSet presAssocID="{A1450AEC-5BEA-4458-9763-94D6A5963846}" presName="parentText" presStyleLbl="node1" presStyleIdx="4" presStyleCnt="7">
        <dgm:presLayoutVars>
          <dgm:chMax val="0"/>
          <dgm:bulletEnabled val="1"/>
        </dgm:presLayoutVars>
      </dgm:prSet>
      <dgm:spPr/>
    </dgm:pt>
    <dgm:pt modelId="{F0118106-D591-4ED7-9257-E471C1ED1B0A}" type="pres">
      <dgm:prSet presAssocID="{C02E9577-876A-4577-84CA-3872B7A2A64D}" presName="spacer" presStyleCnt="0"/>
      <dgm:spPr/>
    </dgm:pt>
    <dgm:pt modelId="{0BFE404D-0655-4872-9BB1-92F347D9E73C}" type="pres">
      <dgm:prSet presAssocID="{F1ECB717-3901-4630-A9EA-BF84630F1253}" presName="parentText" presStyleLbl="node1" presStyleIdx="5" presStyleCnt="7">
        <dgm:presLayoutVars>
          <dgm:chMax val="0"/>
          <dgm:bulletEnabled val="1"/>
        </dgm:presLayoutVars>
      </dgm:prSet>
      <dgm:spPr/>
    </dgm:pt>
    <dgm:pt modelId="{0628A7CC-17FB-49AD-897E-E90BE2141B41}" type="pres">
      <dgm:prSet presAssocID="{EB7E1D43-F769-48D0-9EF1-9E47D78EC194}" presName="spacer" presStyleCnt="0"/>
      <dgm:spPr/>
    </dgm:pt>
    <dgm:pt modelId="{4ADA4A75-1593-4440-9317-983C4BD8932F}" type="pres">
      <dgm:prSet presAssocID="{826B85A4-4088-4D2D-9EAE-47BCA1002C8D}" presName="parentText" presStyleLbl="node1" presStyleIdx="6" presStyleCnt="7">
        <dgm:presLayoutVars>
          <dgm:chMax val="0"/>
          <dgm:bulletEnabled val="1"/>
        </dgm:presLayoutVars>
      </dgm:prSet>
      <dgm:spPr/>
    </dgm:pt>
  </dgm:ptLst>
  <dgm:cxnLst>
    <dgm:cxn modelId="{8D70A43D-8FFF-493E-A5DC-A5A96C5ECFCB}" srcId="{FDEADEFB-3108-4D39-A68E-B73CF1DD7101}" destId="{826B85A4-4088-4D2D-9EAE-47BCA1002C8D}" srcOrd="6" destOrd="0" parTransId="{8CDC87FD-CD92-4A39-BA00-225AD67275A9}" sibTransId="{74A0AE8C-6714-4C90-B392-3245DC99E599}"/>
    <dgm:cxn modelId="{BD0E9B43-FCF4-41B6-BB7D-D61B5FBA65A0}" srcId="{FDEADEFB-3108-4D39-A68E-B73CF1DD7101}" destId="{D7203C3C-ABF3-4280-B55B-9691A4796D67}" srcOrd="1" destOrd="0" parTransId="{11318669-9E14-48C6-AC27-1D87620E4633}" sibTransId="{71B6CC12-E636-4B16-9501-2C5C15AD1EC1}"/>
    <dgm:cxn modelId="{473B654B-4AD6-4C83-9883-31B4CA25084B}" type="presOf" srcId="{A1450AEC-5BEA-4458-9763-94D6A5963846}" destId="{119EE1E9-A66E-4A8F-9043-595DFF0FFFFE}" srcOrd="0" destOrd="0" presId="urn:microsoft.com/office/officeart/2005/8/layout/vList2"/>
    <dgm:cxn modelId="{47ABBF4F-1655-4858-9FC6-D0EE6DA47295}" type="presOf" srcId="{1F24A6A8-50A1-4D68-8FD9-D8AF9FD6593E}" destId="{7A6CEEBF-6134-43DD-8D10-4C1F2988559A}" srcOrd="0" destOrd="0" presId="urn:microsoft.com/office/officeart/2005/8/layout/vList2"/>
    <dgm:cxn modelId="{DC886E52-3EDF-41DB-88CC-EBFB22CE2FA9}" srcId="{FDEADEFB-3108-4D39-A68E-B73CF1DD7101}" destId="{CC91DEB0-66D2-442A-8096-15F4AB7361BA}" srcOrd="2" destOrd="0" parTransId="{6F7330B0-B824-4573-A33B-BF94FC8E0AA6}" sibTransId="{C025D44F-9549-48EC-A42C-E489CD58E0B0}"/>
    <dgm:cxn modelId="{B2AD0F55-35C7-4A38-B6EE-760DAEA08975}" srcId="{FDEADEFB-3108-4D39-A68E-B73CF1DD7101}" destId="{F1ECB717-3901-4630-A9EA-BF84630F1253}" srcOrd="5" destOrd="0" parTransId="{37129F61-FF6A-433C-AB5A-DB0A88F5AA8C}" sibTransId="{EB7E1D43-F769-48D0-9EF1-9E47D78EC194}"/>
    <dgm:cxn modelId="{7A8FFE66-DFE0-48A7-BE74-EB1EB88788FB}" srcId="{FDEADEFB-3108-4D39-A68E-B73CF1DD7101}" destId="{0490B504-3B2D-4673-BF3F-2534905C3FE6}" srcOrd="0" destOrd="0" parTransId="{767800B4-51C8-4A31-837D-B687470A329B}" sibTransId="{2CECAB72-49B0-46C2-9BC3-784541449D0E}"/>
    <dgm:cxn modelId="{2730BF68-3F76-43BD-8B20-951225939A0C}" srcId="{FDEADEFB-3108-4D39-A68E-B73CF1DD7101}" destId="{1F24A6A8-50A1-4D68-8FD9-D8AF9FD6593E}" srcOrd="3" destOrd="0" parTransId="{094EEE90-ADA2-4387-BB76-F03FC5E397F9}" sibTransId="{38039BFD-78C7-4BF2-8181-54484D8D3CD2}"/>
    <dgm:cxn modelId="{7FD9E58D-248E-4DC1-BC04-D9F6E4874F65}" type="presOf" srcId="{FDEADEFB-3108-4D39-A68E-B73CF1DD7101}" destId="{57950189-7760-452B-A1A5-336FE40175E1}" srcOrd="0" destOrd="0" presId="urn:microsoft.com/office/officeart/2005/8/layout/vList2"/>
    <dgm:cxn modelId="{A1AECE93-0545-4BE8-A56F-DDCF00BDF3E4}" type="presOf" srcId="{CC91DEB0-66D2-442A-8096-15F4AB7361BA}" destId="{831CE515-3AAA-4D0E-BC15-F133498C8322}" srcOrd="0" destOrd="0" presId="urn:microsoft.com/office/officeart/2005/8/layout/vList2"/>
    <dgm:cxn modelId="{29A18EA9-802C-41F8-9FDF-2D4BBEDAE4EA}" type="presOf" srcId="{F1ECB717-3901-4630-A9EA-BF84630F1253}" destId="{0BFE404D-0655-4872-9BB1-92F347D9E73C}" srcOrd="0" destOrd="0" presId="urn:microsoft.com/office/officeart/2005/8/layout/vList2"/>
    <dgm:cxn modelId="{2D4E3BC4-1E80-49DC-AFEC-6FB287B26444}" srcId="{FDEADEFB-3108-4D39-A68E-B73CF1DD7101}" destId="{A1450AEC-5BEA-4458-9763-94D6A5963846}" srcOrd="4" destOrd="0" parTransId="{C5F77F64-96B5-40BD-8499-E054F263ED41}" sibTransId="{C02E9577-876A-4577-84CA-3872B7A2A64D}"/>
    <dgm:cxn modelId="{70D82DD3-9F86-4FB0-A756-1DFDFAE7F867}" type="presOf" srcId="{0490B504-3B2D-4673-BF3F-2534905C3FE6}" destId="{810D57A7-C388-4D0D-BCD5-BD787920C320}" srcOrd="0" destOrd="0" presId="urn:microsoft.com/office/officeart/2005/8/layout/vList2"/>
    <dgm:cxn modelId="{8163AADB-7BB2-49C8-9CE5-E65B2B2E6B52}" type="presOf" srcId="{826B85A4-4088-4D2D-9EAE-47BCA1002C8D}" destId="{4ADA4A75-1593-4440-9317-983C4BD8932F}" srcOrd="0" destOrd="0" presId="urn:microsoft.com/office/officeart/2005/8/layout/vList2"/>
    <dgm:cxn modelId="{9A3756EE-64AC-46A9-B8C8-5D72E4779B76}" type="presOf" srcId="{D7203C3C-ABF3-4280-B55B-9691A4796D67}" destId="{EB53F974-9A63-4F63-A944-41E679BD1452}" srcOrd="0" destOrd="0" presId="urn:microsoft.com/office/officeart/2005/8/layout/vList2"/>
    <dgm:cxn modelId="{5DE191B2-20B6-488C-B543-F1DCC75920CE}" type="presParOf" srcId="{57950189-7760-452B-A1A5-336FE40175E1}" destId="{810D57A7-C388-4D0D-BCD5-BD787920C320}" srcOrd="0" destOrd="0" presId="urn:microsoft.com/office/officeart/2005/8/layout/vList2"/>
    <dgm:cxn modelId="{159C598B-AE44-44B1-8847-2DC296DEF1F1}" type="presParOf" srcId="{57950189-7760-452B-A1A5-336FE40175E1}" destId="{410492B9-5650-46AB-A8A5-4A7F562CF9EC}" srcOrd="1" destOrd="0" presId="urn:microsoft.com/office/officeart/2005/8/layout/vList2"/>
    <dgm:cxn modelId="{079A9873-E43F-4296-A423-42399744F084}" type="presParOf" srcId="{57950189-7760-452B-A1A5-336FE40175E1}" destId="{EB53F974-9A63-4F63-A944-41E679BD1452}" srcOrd="2" destOrd="0" presId="urn:microsoft.com/office/officeart/2005/8/layout/vList2"/>
    <dgm:cxn modelId="{9EAADAEE-88CA-46A9-8189-A24CC32D4347}" type="presParOf" srcId="{57950189-7760-452B-A1A5-336FE40175E1}" destId="{756C874F-191A-4308-8D5D-28214CD10684}" srcOrd="3" destOrd="0" presId="urn:microsoft.com/office/officeart/2005/8/layout/vList2"/>
    <dgm:cxn modelId="{E85EA930-EAE7-40FB-BADB-408E84777B38}" type="presParOf" srcId="{57950189-7760-452B-A1A5-336FE40175E1}" destId="{831CE515-3AAA-4D0E-BC15-F133498C8322}" srcOrd="4" destOrd="0" presId="urn:microsoft.com/office/officeart/2005/8/layout/vList2"/>
    <dgm:cxn modelId="{ADAD0981-E4F6-4E9C-B669-1C2929915769}" type="presParOf" srcId="{57950189-7760-452B-A1A5-336FE40175E1}" destId="{2D98D9C5-10BF-4FDA-98D7-19F0A01626BB}" srcOrd="5" destOrd="0" presId="urn:microsoft.com/office/officeart/2005/8/layout/vList2"/>
    <dgm:cxn modelId="{7DD331C3-3447-401E-8877-39DDCA9F6BC9}" type="presParOf" srcId="{57950189-7760-452B-A1A5-336FE40175E1}" destId="{7A6CEEBF-6134-43DD-8D10-4C1F2988559A}" srcOrd="6" destOrd="0" presId="urn:microsoft.com/office/officeart/2005/8/layout/vList2"/>
    <dgm:cxn modelId="{CE95B783-78D8-47BC-9796-57F0B7A80CA6}" type="presParOf" srcId="{57950189-7760-452B-A1A5-336FE40175E1}" destId="{9D133C16-8C95-4E7C-9158-6F719C33E1EA}" srcOrd="7" destOrd="0" presId="urn:microsoft.com/office/officeart/2005/8/layout/vList2"/>
    <dgm:cxn modelId="{A0313F7B-16B2-4684-8A8E-34A8FE735213}" type="presParOf" srcId="{57950189-7760-452B-A1A5-336FE40175E1}" destId="{119EE1E9-A66E-4A8F-9043-595DFF0FFFFE}" srcOrd="8" destOrd="0" presId="urn:microsoft.com/office/officeart/2005/8/layout/vList2"/>
    <dgm:cxn modelId="{48C14B31-C732-4102-94D2-F6E74EAE6612}" type="presParOf" srcId="{57950189-7760-452B-A1A5-336FE40175E1}" destId="{F0118106-D591-4ED7-9257-E471C1ED1B0A}" srcOrd="9" destOrd="0" presId="urn:microsoft.com/office/officeart/2005/8/layout/vList2"/>
    <dgm:cxn modelId="{880D7660-EAE1-4D9F-A65E-D4B92554FE1A}" type="presParOf" srcId="{57950189-7760-452B-A1A5-336FE40175E1}" destId="{0BFE404D-0655-4872-9BB1-92F347D9E73C}" srcOrd="10" destOrd="0" presId="urn:microsoft.com/office/officeart/2005/8/layout/vList2"/>
    <dgm:cxn modelId="{CC3B04FC-73E2-4521-B2BF-8753E47C8F33}" type="presParOf" srcId="{57950189-7760-452B-A1A5-336FE40175E1}" destId="{0628A7CC-17FB-49AD-897E-E90BE2141B41}" srcOrd="11" destOrd="0" presId="urn:microsoft.com/office/officeart/2005/8/layout/vList2"/>
    <dgm:cxn modelId="{4D134BC3-4BF8-45F7-841B-3BD757B6E29C}" type="presParOf" srcId="{57950189-7760-452B-A1A5-336FE40175E1}" destId="{4ADA4A75-1593-4440-9317-983C4BD8932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B134-293F-437C-9FC5-18E7DA905CBB}">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sz="1900" kern="1200"/>
        </a:p>
      </dsp:txBody>
      <dsp:txXfrm>
        <a:off x="57351" y="57351"/>
        <a:ext cx="6914408" cy="1843400"/>
      </dsp:txXfrm>
    </dsp:sp>
    <dsp:sp modelId="{0B523373-7C9B-40BF-84A4-5298F242765D}">
      <dsp:nvSpPr>
        <dsp:cNvPr id="0" name=""/>
        <dsp:cNvSpPr/>
      </dsp:nvSpPr>
      <dsp:spPr>
        <a:xfrm>
          <a:off x="1577340" y="2393235"/>
          <a:ext cx="8938260" cy="1958102"/>
        </a:xfrm>
        <a:prstGeom prst="roundRect">
          <a:avLst>
            <a:gd name="adj" fmla="val 10000"/>
          </a:avLst>
        </a:prstGeom>
        <a:solidFill>
          <a:schemeClr val="accent2">
            <a:hueOff val="6443612"/>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b="0" i="0" kern="1200"/>
        </a:p>
        <a:p>
          <a:pPr marL="0" lvl="0" indent="0" algn="l" defTabSz="844550">
            <a:lnSpc>
              <a:spcPct val="90000"/>
            </a:lnSpc>
            <a:spcBef>
              <a:spcPct val="0"/>
            </a:spcBef>
            <a:spcAft>
              <a:spcPct val="35000"/>
            </a:spcAft>
            <a:buNone/>
          </a:pPr>
          <a:r>
            <a:rPr lang="en-US" sz="1900" b="0" i="0" kern="1200"/>
            <a:t>In other words, the company wants to understand the </a:t>
          </a:r>
          <a:r>
            <a:rPr lang="en-US" sz="1900" b="1" i="0" kern="1200"/>
            <a:t>driving factors (or driver variables) </a:t>
          </a:r>
          <a:r>
            <a:rPr lang="en-US" sz="1900" b="0" i="0" kern="1200"/>
            <a:t>behind loan default, i.e. the variables which are strong indicators of default.  The company can utilize this knowledge for its portfolio and risk assessment. </a:t>
          </a:r>
          <a:endParaRPr lang="en-US" sz="1900" kern="1200"/>
        </a:p>
      </dsp:txBody>
      <dsp:txXfrm>
        <a:off x="1634691" y="2450586"/>
        <a:ext cx="5973451" cy="1843400"/>
      </dsp:txXfrm>
    </dsp:sp>
    <dsp:sp modelId="{03A4F8E2-501E-4B19-B2FF-2BC6A48319E0}">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77B5-D67E-485A-BBCA-11C035C74CDF}">
      <dsp:nvSpPr>
        <dsp:cNvPr id="0" name=""/>
        <dsp:cNvSpPr/>
      </dsp:nvSpPr>
      <dsp:spPr>
        <a:xfrm>
          <a:off x="2804815" y="792622"/>
          <a:ext cx="611486" cy="91440"/>
        </a:xfrm>
        <a:custGeom>
          <a:avLst/>
          <a:gdLst/>
          <a:ahLst/>
          <a:cxnLst/>
          <a:rect l="0" t="0" r="0" b="0"/>
          <a:pathLst>
            <a:path>
              <a:moveTo>
                <a:pt x="0" y="45720"/>
              </a:moveTo>
              <a:lnTo>
                <a:pt x="61148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835132"/>
        <a:ext cx="32104" cy="6420"/>
      </dsp:txXfrm>
    </dsp:sp>
    <dsp:sp modelId="{44307A02-BAAC-43C9-A936-3C8FE70902BC}">
      <dsp:nvSpPr>
        <dsp:cNvPr id="0" name=""/>
        <dsp:cNvSpPr/>
      </dsp:nvSpPr>
      <dsp:spPr>
        <a:xfrm>
          <a:off x="14935" y="838"/>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t" anchorCtr="0">
          <a:noAutofit/>
        </a:bodyPr>
        <a:lstStyle/>
        <a:p>
          <a:pPr marL="0" lvl="0" indent="0" algn="l" defTabSz="711200">
            <a:lnSpc>
              <a:spcPct val="90000"/>
            </a:lnSpc>
            <a:spcBef>
              <a:spcPct val="0"/>
            </a:spcBef>
            <a:spcAft>
              <a:spcPct val="35000"/>
            </a:spcAft>
            <a:buNone/>
            <a:defRPr b="1"/>
          </a:pPr>
          <a:r>
            <a:rPr lang="en-US" sz="1600" kern="1200"/>
            <a:t>Data Cleaning</a:t>
          </a:r>
        </a:p>
        <a:p>
          <a:pPr marL="114300" lvl="1" indent="-114300" algn="l" defTabSz="533400">
            <a:lnSpc>
              <a:spcPct val="90000"/>
            </a:lnSpc>
            <a:spcBef>
              <a:spcPct val="0"/>
            </a:spcBef>
            <a:spcAft>
              <a:spcPct val="15000"/>
            </a:spcAft>
            <a:buChar char="•"/>
          </a:pPr>
          <a:r>
            <a:rPr lang="en-US" sz="1200" kern="1200" dirty="0"/>
            <a:t>Deleting columns which are not required for analysis.</a:t>
          </a:r>
        </a:p>
        <a:p>
          <a:pPr marL="114300" lvl="1" indent="-114300" algn="l" defTabSz="533400">
            <a:lnSpc>
              <a:spcPct val="90000"/>
            </a:lnSpc>
            <a:spcBef>
              <a:spcPct val="0"/>
            </a:spcBef>
            <a:spcAft>
              <a:spcPct val="15000"/>
            </a:spcAft>
            <a:buChar char="•"/>
          </a:pPr>
          <a:r>
            <a:rPr lang="en-US" sz="1200" kern="1200" dirty="0"/>
            <a:t>Deleting columns which have single value or constant value for all rows.</a:t>
          </a:r>
        </a:p>
        <a:p>
          <a:pPr marL="114300" lvl="1" indent="-114300" algn="l" defTabSz="533400">
            <a:lnSpc>
              <a:spcPct val="90000"/>
            </a:lnSpc>
            <a:spcBef>
              <a:spcPct val="0"/>
            </a:spcBef>
            <a:spcAft>
              <a:spcPct val="15000"/>
            </a:spcAft>
            <a:buChar char="•"/>
          </a:pPr>
          <a:r>
            <a:rPr lang="en-US" sz="1200" kern="1200"/>
            <a:t>Dropping rows which have null values</a:t>
          </a:r>
        </a:p>
      </dsp:txBody>
      <dsp:txXfrm>
        <a:off x="14935" y="838"/>
        <a:ext cx="2791680" cy="1675008"/>
      </dsp:txXfrm>
    </dsp:sp>
    <dsp:sp modelId="{550A864A-37B5-49C2-8FF8-1B11DDA7E4D2}">
      <dsp:nvSpPr>
        <dsp:cNvPr id="0" name=""/>
        <dsp:cNvSpPr/>
      </dsp:nvSpPr>
      <dsp:spPr>
        <a:xfrm>
          <a:off x="1410775" y="1674046"/>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1976579"/>
        <a:ext cx="174664" cy="6420"/>
      </dsp:txXfrm>
    </dsp:sp>
    <dsp:sp modelId="{FF55B818-920F-46BF-A11E-619B21BC9DB4}">
      <dsp:nvSpPr>
        <dsp:cNvPr id="0" name=""/>
        <dsp:cNvSpPr/>
      </dsp:nvSpPr>
      <dsp:spPr>
        <a:xfrm>
          <a:off x="3448702" y="838"/>
          <a:ext cx="2791680" cy="167500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Data Conversion – Converting column values to appropriate datatypes which can be used for analysis.</a:t>
          </a:r>
        </a:p>
      </dsp:txBody>
      <dsp:txXfrm>
        <a:off x="3448702" y="838"/>
        <a:ext cx="2791680" cy="1675008"/>
      </dsp:txXfrm>
    </dsp:sp>
    <dsp:sp modelId="{764C10EB-98B1-460A-9F00-441B3C676616}">
      <dsp:nvSpPr>
        <dsp:cNvPr id="0" name=""/>
        <dsp:cNvSpPr/>
      </dsp:nvSpPr>
      <dsp:spPr>
        <a:xfrm>
          <a:off x="2804815" y="3109717"/>
          <a:ext cx="611486" cy="91440"/>
        </a:xfrm>
        <a:custGeom>
          <a:avLst/>
          <a:gdLst/>
          <a:ahLst/>
          <a:cxnLst/>
          <a:rect l="0" t="0" r="0" b="0"/>
          <a:pathLst>
            <a:path>
              <a:moveTo>
                <a:pt x="0" y="45720"/>
              </a:moveTo>
              <a:lnTo>
                <a:pt x="61148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3152226"/>
        <a:ext cx="32104" cy="6420"/>
      </dsp:txXfrm>
    </dsp:sp>
    <dsp:sp modelId="{FE446E9C-E1DC-49B4-96B2-D1528D82DA58}">
      <dsp:nvSpPr>
        <dsp:cNvPr id="0" name=""/>
        <dsp:cNvSpPr/>
      </dsp:nvSpPr>
      <dsp:spPr>
        <a:xfrm>
          <a:off x="14935" y="2317932"/>
          <a:ext cx="2791680" cy="167500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Derived columns - Create new columns to get additional insights</a:t>
          </a:r>
        </a:p>
      </dsp:txBody>
      <dsp:txXfrm>
        <a:off x="14935" y="2317932"/>
        <a:ext cx="2791680" cy="1675008"/>
      </dsp:txXfrm>
    </dsp:sp>
    <dsp:sp modelId="{A9F76E2F-8BC6-4CAC-BE87-494248EDE73E}">
      <dsp:nvSpPr>
        <dsp:cNvPr id="0" name=""/>
        <dsp:cNvSpPr/>
      </dsp:nvSpPr>
      <dsp:spPr>
        <a:xfrm>
          <a:off x="1410775" y="3991141"/>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4293673"/>
        <a:ext cx="174664" cy="6420"/>
      </dsp:txXfrm>
    </dsp:sp>
    <dsp:sp modelId="{80488D83-6EA4-452D-88B5-AFEDE4919FF0}">
      <dsp:nvSpPr>
        <dsp:cNvPr id="0" name=""/>
        <dsp:cNvSpPr/>
      </dsp:nvSpPr>
      <dsp:spPr>
        <a:xfrm>
          <a:off x="3448702" y="2317932"/>
          <a:ext cx="2791680" cy="167500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Univariate and Bivariate analysis</a:t>
          </a:r>
        </a:p>
      </dsp:txBody>
      <dsp:txXfrm>
        <a:off x="3448702" y="2317932"/>
        <a:ext cx="2791680" cy="1675008"/>
      </dsp:txXfrm>
    </dsp:sp>
    <dsp:sp modelId="{E75FF82A-370F-4723-94BA-51C6A52BAFCF}">
      <dsp:nvSpPr>
        <dsp:cNvPr id="0" name=""/>
        <dsp:cNvSpPr/>
      </dsp:nvSpPr>
      <dsp:spPr>
        <a:xfrm>
          <a:off x="2804815" y="5426811"/>
          <a:ext cx="611486" cy="91440"/>
        </a:xfrm>
        <a:custGeom>
          <a:avLst/>
          <a:gdLst/>
          <a:ahLst/>
          <a:cxnLst/>
          <a:rect l="0" t="0" r="0" b="0"/>
          <a:pathLst>
            <a:path>
              <a:moveTo>
                <a:pt x="0" y="45720"/>
              </a:moveTo>
              <a:lnTo>
                <a:pt x="61148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5469320"/>
        <a:ext cx="32104" cy="6420"/>
      </dsp:txXfrm>
    </dsp:sp>
    <dsp:sp modelId="{E4E63DE8-291D-43C6-8548-65E71E962F89}">
      <dsp:nvSpPr>
        <dsp:cNvPr id="0" name=""/>
        <dsp:cNvSpPr/>
      </dsp:nvSpPr>
      <dsp:spPr>
        <a:xfrm>
          <a:off x="14935" y="4635027"/>
          <a:ext cx="2791680" cy="167500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Correlation Analysis</a:t>
          </a:r>
        </a:p>
      </dsp:txBody>
      <dsp:txXfrm>
        <a:off x="14935" y="4635027"/>
        <a:ext cx="2791680" cy="1675008"/>
      </dsp:txXfrm>
    </dsp:sp>
    <dsp:sp modelId="{27D2CF87-7972-4C41-8E90-81554A6B0D6D}">
      <dsp:nvSpPr>
        <dsp:cNvPr id="0" name=""/>
        <dsp:cNvSpPr/>
      </dsp:nvSpPr>
      <dsp:spPr>
        <a:xfrm>
          <a:off x="3448702" y="4635027"/>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Observations and Conclusion</a:t>
          </a:r>
        </a:p>
      </dsp:txBody>
      <dsp:txXfrm>
        <a:off x="3448702" y="4635027"/>
        <a:ext cx="2791680" cy="1675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D57A7-C388-4D0D-BCD5-BD787920C320}">
      <dsp:nvSpPr>
        <dsp:cNvPr id="0" name=""/>
        <dsp:cNvSpPr/>
      </dsp:nvSpPr>
      <dsp:spPr>
        <a:xfrm>
          <a:off x="0" y="7928"/>
          <a:ext cx="5257800" cy="7125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Interest Rate</a:t>
          </a:r>
        </a:p>
      </dsp:txBody>
      <dsp:txXfrm>
        <a:off x="34783" y="42711"/>
        <a:ext cx="5188234" cy="642964"/>
      </dsp:txXfrm>
    </dsp:sp>
    <dsp:sp modelId="{EB53F974-9A63-4F63-A944-41E679BD1452}">
      <dsp:nvSpPr>
        <dsp:cNvPr id="0" name=""/>
        <dsp:cNvSpPr/>
      </dsp:nvSpPr>
      <dsp:spPr>
        <a:xfrm>
          <a:off x="0" y="803978"/>
          <a:ext cx="5257800" cy="712530"/>
        </a:xfrm>
        <a:prstGeom prst="roundRect">
          <a:avLst/>
        </a:prstGeom>
        <a:solidFill>
          <a:schemeClr val="accent2">
            <a:hueOff val="1073935"/>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Annual Income</a:t>
          </a:r>
        </a:p>
      </dsp:txBody>
      <dsp:txXfrm>
        <a:off x="34783" y="838761"/>
        <a:ext cx="5188234" cy="642964"/>
      </dsp:txXfrm>
    </dsp:sp>
    <dsp:sp modelId="{831CE515-3AAA-4D0E-BC15-F133498C8322}">
      <dsp:nvSpPr>
        <dsp:cNvPr id="0" name=""/>
        <dsp:cNvSpPr/>
      </dsp:nvSpPr>
      <dsp:spPr>
        <a:xfrm>
          <a:off x="0" y="1600028"/>
          <a:ext cx="5257800" cy="7125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Loan Amount</a:t>
          </a:r>
        </a:p>
      </dsp:txBody>
      <dsp:txXfrm>
        <a:off x="34783" y="1634811"/>
        <a:ext cx="5188234" cy="642964"/>
      </dsp:txXfrm>
    </dsp:sp>
    <dsp:sp modelId="{7A6CEEBF-6134-43DD-8D10-4C1F2988559A}">
      <dsp:nvSpPr>
        <dsp:cNvPr id="0" name=""/>
        <dsp:cNvSpPr/>
      </dsp:nvSpPr>
      <dsp:spPr>
        <a:xfrm>
          <a:off x="0" y="2396078"/>
          <a:ext cx="5257800" cy="71253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Grade of the Loan</a:t>
          </a:r>
        </a:p>
      </dsp:txBody>
      <dsp:txXfrm>
        <a:off x="34783" y="2430861"/>
        <a:ext cx="5188234" cy="642964"/>
      </dsp:txXfrm>
    </dsp:sp>
    <dsp:sp modelId="{119EE1E9-A66E-4A8F-9043-595DFF0FFFFE}">
      <dsp:nvSpPr>
        <dsp:cNvPr id="0" name=""/>
        <dsp:cNvSpPr/>
      </dsp:nvSpPr>
      <dsp:spPr>
        <a:xfrm>
          <a:off x="0" y="3192128"/>
          <a:ext cx="5257800" cy="712530"/>
        </a:xfrm>
        <a:prstGeom prst="round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Purpose of the Loan</a:t>
          </a:r>
        </a:p>
      </dsp:txBody>
      <dsp:txXfrm>
        <a:off x="34783" y="3226911"/>
        <a:ext cx="5188234" cy="642964"/>
      </dsp:txXfrm>
    </dsp:sp>
    <dsp:sp modelId="{0BFE404D-0655-4872-9BB1-92F347D9E73C}">
      <dsp:nvSpPr>
        <dsp:cNvPr id="0" name=""/>
        <dsp:cNvSpPr/>
      </dsp:nvSpPr>
      <dsp:spPr>
        <a:xfrm>
          <a:off x="0" y="3988178"/>
          <a:ext cx="5257800" cy="712530"/>
        </a:xfrm>
        <a:prstGeom prst="roundRect">
          <a:avLst/>
        </a:prstGeom>
        <a:solidFill>
          <a:schemeClr val="accent2">
            <a:hueOff val="5369677"/>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record for bankruptcies</a:t>
          </a:r>
        </a:p>
      </dsp:txBody>
      <dsp:txXfrm>
        <a:off x="34783" y="4022961"/>
        <a:ext cx="5188234" cy="642964"/>
      </dsp:txXfrm>
    </dsp:sp>
    <dsp:sp modelId="{4ADA4A75-1593-4440-9317-983C4BD8932F}">
      <dsp:nvSpPr>
        <dsp:cNvPr id="0" name=""/>
        <dsp:cNvSpPr/>
      </dsp:nvSpPr>
      <dsp:spPr>
        <a:xfrm>
          <a:off x="0" y="4784228"/>
          <a:ext cx="5257800" cy="71253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Employment Length</a:t>
          </a:r>
        </a:p>
      </dsp:txBody>
      <dsp:txXfrm>
        <a:off x="34783" y="4819011"/>
        <a:ext cx="518823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548-7254-101A-3E08-95B5F9019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1F025-A8CC-9E5B-32DB-36D063547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480A7-F9EA-05C4-BA3B-81EC48A5C1AF}"/>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471122F6-E499-4D8C-7B11-185F2593B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638F-7688-E2E6-8447-C92BA0810797}"/>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457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B3A-1022-5C2E-7862-EC6C64408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0D588-2D8C-FE84-60F5-6945E2E30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FB60-D3B5-2C9C-7D64-C895769F9ED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EDDD6D9-89F0-F60A-04DA-001F6D9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6AF-D597-2815-6B54-6103D63CB6A2}"/>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1672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07B8-B559-7FDF-A09C-3FDD9B010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33F59-B9FC-F9D6-7BD3-89753CFD3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6299-3309-5526-72A1-5142BE5AD77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C78EEAF5-41F7-E95F-6F46-6308FDE5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A7BD3-F0BF-E364-A2D6-664300F17B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111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5967-762A-68C0-51A0-E7C76B918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54EB1-BC28-2BD6-5D87-41B265C3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AD47-EA7F-1B1D-3B4D-F4F448A22E6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6C464728-78DD-D978-10D7-0378DD71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6C9F0-EF90-3096-E700-0538F59D9C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2125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96-0D26-356C-04A3-09D2E14B2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A03D1-5D4C-9914-4C18-D0C7974A40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F8E52-11F3-CDDD-1733-7BD3AA2E3610}"/>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397321DC-860D-6B84-DDB5-6548B599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D6AB7-C1F9-8A6D-1E05-4666C8C5C90B}"/>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42825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761-AD3F-652E-4EF0-82FDC75AC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331C-4D5E-AA3D-613C-51F61B3C6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8CFB0-DCB1-524A-DDB7-DAF820AB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392F1-8185-8FE4-4C89-289208D86D8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26CDFE0D-9FA2-0A31-5478-B401E81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75A50-DAA7-7F31-8E03-91F0E8B2AE3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288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F9-E0E4-C5F0-5B49-75EFD2ED8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36E92-C6C0-BAA7-D66B-C254B9F0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0858F-9A18-A2CF-2DE1-055B21040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8E2A-0ABA-182F-9B32-D8C6DA8B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BB88-A68A-2277-5D73-7746517F2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9D8D-971F-14CC-5A8B-5A03DCA83983}"/>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8" name="Footer Placeholder 7">
            <a:extLst>
              <a:ext uri="{FF2B5EF4-FFF2-40B4-BE49-F238E27FC236}">
                <a16:creationId xmlns:a16="http://schemas.microsoft.com/office/drawing/2014/main" id="{84F0F68C-64E0-ADEF-1688-8A16F9A88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F2344-59A7-4F88-EDF7-2CE95AC9F6D3}"/>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9433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8237-92A1-BFA1-61F2-890BBFE2B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FE769-EC91-41B2-9744-FA66F3421B0C}"/>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4" name="Footer Placeholder 3">
            <a:extLst>
              <a:ext uri="{FF2B5EF4-FFF2-40B4-BE49-F238E27FC236}">
                <a16:creationId xmlns:a16="http://schemas.microsoft.com/office/drawing/2014/main" id="{DAC6ADE4-D6BD-2C6A-46ED-07718D92E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ABF5C-62B8-BB32-CA76-D838DB86A2D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957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9BC06-3EE5-CA33-24F3-7A21EA7C692E}"/>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3" name="Footer Placeholder 2">
            <a:extLst>
              <a:ext uri="{FF2B5EF4-FFF2-40B4-BE49-F238E27FC236}">
                <a16:creationId xmlns:a16="http://schemas.microsoft.com/office/drawing/2014/main" id="{8C2EF620-FB90-5265-32A9-477A4A788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11CA-742A-4EBE-8C89-D71506BB32D8}"/>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6154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D54-8143-554D-DBED-50BD6331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63D73-4E26-CD7B-C9EE-B2382B38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6546-1B86-DA9B-1235-BA35714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ACA0-1D0B-B695-58C9-E6CA8D640AF1}"/>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C07A711F-7EE1-8700-1E2E-7DAFD8F4A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AC1D8-A54F-F854-AE96-649CB21D9689}"/>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1234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3DC-D919-B2EC-399B-AF7B16D5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D4B34-8CF7-FD94-B2FC-AD7A3C103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D637A-9D15-58BC-271D-2CD3D2CA7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0485-4CDA-EFDA-59B4-9C56015AD5AD}"/>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B5311486-6712-9731-A87C-584E97EBB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C37BE-2408-E780-C7E6-E30C5E4F845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15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BB77-0E55-3B38-AD8A-9AFF28319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D3448-F97F-AB83-7D0E-4A43650B2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748F-5CD1-A2BE-6617-D31706804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63A4487-8593-ABDA-586D-7E7AECDC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CCB455-7E25-8A62-169F-BAFFBE01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34B681-2FFE-4D2A-8F95-32EACE88A322}" type="slidenum">
              <a:rPr lang="en-US" smtClean="0"/>
              <a:t>‹#›</a:t>
            </a:fld>
            <a:endParaRPr lang="en-US"/>
          </a:p>
        </p:txBody>
      </p:sp>
    </p:spTree>
    <p:extLst>
      <p:ext uri="{BB962C8B-B14F-4D97-AF65-F5344CB8AC3E}">
        <p14:creationId xmlns:p14="http://schemas.microsoft.com/office/powerpoint/2010/main" val="258495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Pen placed on top of a signature line">
            <a:extLst>
              <a:ext uri="{FF2B5EF4-FFF2-40B4-BE49-F238E27FC236}">
                <a16:creationId xmlns:a16="http://schemas.microsoft.com/office/drawing/2014/main" id="{3C5FD7A1-F81D-BA54-C8C2-47FB5279380D}"/>
              </a:ext>
            </a:extLst>
          </p:cNvPr>
          <p:cNvPicPr>
            <a:picLocks noChangeAspect="1"/>
          </p:cNvPicPr>
          <p:nvPr/>
        </p:nvPicPr>
        <p:blipFill>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B125712-4792-215A-3EA9-D4801086ACD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Lending Club Case Study</a:t>
            </a:r>
          </a:p>
        </p:txBody>
      </p:sp>
      <p:sp>
        <p:nvSpPr>
          <p:cNvPr id="3" name="Subtitle 2">
            <a:extLst>
              <a:ext uri="{FF2B5EF4-FFF2-40B4-BE49-F238E27FC236}">
                <a16:creationId xmlns:a16="http://schemas.microsoft.com/office/drawing/2014/main" id="{767995B3-30F6-60FD-B69A-26CD1995EB96}"/>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By Ravi Theja and Bhushan Pande</a:t>
            </a:r>
          </a:p>
        </p:txBody>
      </p:sp>
      <p:cxnSp>
        <p:nvCxnSpPr>
          <p:cNvPr id="91" name="Straight Connector 9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D9ACD-2D4D-C9A9-E655-8A66E5DA200D}"/>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F6A05AA-BE5F-26AE-BBC9-D3B009E01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B524C9B-C0F8-08BE-4E44-93221B1C0042}"/>
              </a:ext>
            </a:extLst>
          </p:cNvPr>
          <p:cNvSpPr>
            <a:spLocks noGrp="1"/>
          </p:cNvSpPr>
          <p:nvPr>
            <p:ph type="title"/>
          </p:nvPr>
        </p:nvSpPr>
        <p:spPr>
          <a:xfrm>
            <a:off x="173033" y="4735793"/>
            <a:ext cx="4703767" cy="1343157"/>
          </a:xfrm>
        </p:spPr>
        <p:txBody>
          <a:bodyPr vert="horz" lIns="91440" tIns="45720" rIns="91440" bIns="45720" rtlCol="0" anchor="ctr">
            <a:normAutofit fontScale="90000"/>
          </a:bodyPr>
          <a:lstStyle/>
          <a:p>
            <a:pPr lvl="0"/>
            <a:r>
              <a:rPr lang="en-US" sz="5400" dirty="0"/>
              <a:t>Public record for bankruptcies.</a:t>
            </a:r>
          </a:p>
        </p:txBody>
      </p:sp>
      <p:sp>
        <p:nvSpPr>
          <p:cNvPr id="72" name="sketchy line">
            <a:extLst>
              <a:ext uri="{FF2B5EF4-FFF2-40B4-BE49-F238E27FC236}">
                <a16:creationId xmlns:a16="http://schemas.microsoft.com/office/drawing/2014/main" id="{D70CAC13-7274-8A80-84FC-ED10B1FAA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FA725DC8-CB42-51D1-A963-34C5BF833E2E}"/>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73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01F40-89D5-9C67-4AF1-CEC365BE826C}"/>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B2284D-08E1-2FD7-0694-2F3EF0D6F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C2D102B-7C68-7120-64DA-13D2115D8EDC}"/>
              </a:ext>
            </a:extLst>
          </p:cNvPr>
          <p:cNvSpPr>
            <a:spLocks noGrp="1"/>
          </p:cNvSpPr>
          <p:nvPr>
            <p:ph type="title"/>
          </p:nvPr>
        </p:nvSpPr>
        <p:spPr>
          <a:xfrm>
            <a:off x="630936" y="4735793"/>
            <a:ext cx="4245864" cy="1343157"/>
          </a:xfrm>
        </p:spPr>
        <p:txBody>
          <a:bodyPr vert="horz" lIns="91440" tIns="45720" rIns="91440" bIns="45720" rtlCol="0" anchor="ctr">
            <a:normAutofit fontScale="90000"/>
          </a:bodyPr>
          <a:lstStyle/>
          <a:p>
            <a:r>
              <a:rPr lang="en-US" sz="5400" dirty="0"/>
              <a:t>Employment Length.</a:t>
            </a:r>
          </a:p>
        </p:txBody>
      </p:sp>
      <p:sp>
        <p:nvSpPr>
          <p:cNvPr id="72" name="sketchy line">
            <a:extLst>
              <a:ext uri="{FF2B5EF4-FFF2-40B4-BE49-F238E27FC236}">
                <a16:creationId xmlns:a16="http://schemas.microsoft.com/office/drawing/2014/main" id="{1A74789D-58E7-BD3D-E36C-D341765C5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B2D2584A-9C35-8FDF-B642-9F88F85789E1}"/>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BDBE0E80-FA2D-3E6C-6341-ABA7B539CCA8}"/>
              </a:ext>
            </a:extLst>
          </p:cNvPr>
          <p:cNvPicPr>
            <a:picLocks noChangeAspect="1"/>
          </p:cNvPicPr>
          <p:nvPr/>
        </p:nvPicPr>
        <p:blipFill>
          <a:blip r:embed="rId2"/>
          <a:stretch>
            <a:fillRect/>
          </a:stretch>
        </p:blipFill>
        <p:spPr>
          <a:xfrm>
            <a:off x="0" y="0"/>
            <a:ext cx="5690976" cy="4385814"/>
          </a:xfrm>
          <a:prstGeom prst="rect">
            <a:avLst/>
          </a:prstGeom>
        </p:spPr>
      </p:pic>
    </p:spTree>
    <p:extLst>
      <p:ext uri="{BB962C8B-B14F-4D97-AF65-F5344CB8AC3E}">
        <p14:creationId xmlns:p14="http://schemas.microsoft.com/office/powerpoint/2010/main" val="26192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6AA1B-F3DC-811E-C2D2-F00E9C1CC68E}"/>
            </a:ext>
          </a:extLst>
        </p:cNvPr>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CFE9-7676-7A4E-1964-6842D4F06CAF}"/>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Patterns resulting in loan defaults.</a:t>
            </a:r>
          </a:p>
        </p:txBody>
      </p:sp>
      <p:sp>
        <p:nvSpPr>
          <p:cNvPr id="8" name="TextBox 7">
            <a:extLst>
              <a:ext uri="{FF2B5EF4-FFF2-40B4-BE49-F238E27FC236}">
                <a16:creationId xmlns:a16="http://schemas.microsoft.com/office/drawing/2014/main" id="{FEE8A49B-B384-CEAF-1DC9-3BF24E03ACB3}"/>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a:ln>
                  <a:noFill/>
                </a:ln>
                <a:effectLst/>
                <a:uLnTx/>
                <a:uFillTx/>
              </a:rPr>
              <a:t>Observations: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less than 9% has very less chances of charged off. Interest rates are starting from minimun 5 %.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more than 16% has good chance of charged off as compared to other category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Charged off proportion is increasing with higher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p:txBody>
      </p:sp>
      <p:pic>
        <p:nvPicPr>
          <p:cNvPr id="20" name="Picture 19" descr="Financial graphs on a dark display">
            <a:extLst>
              <a:ext uri="{FF2B5EF4-FFF2-40B4-BE49-F238E27FC236}">
                <a16:creationId xmlns:a16="http://schemas.microsoft.com/office/drawing/2014/main" id="{DF43AB6E-69ED-AA56-194D-AC345E0F7006}"/>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4972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918E2D-1288-3652-2AEE-B5D3D98CE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321928-1A63-488F-A0FF-EE34CEAD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294B65-D118-48FB-A75F-3A9E647185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1F21349-EC5E-40C0-9C41-6AB88E2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6C4B428-2FDD-4EEB-8C28-9190EBF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D21835D5-EB08-4242-A6F5-DFC76692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237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Title 4">
            <a:extLst>
              <a:ext uri="{FF2B5EF4-FFF2-40B4-BE49-F238E27FC236}">
                <a16:creationId xmlns:a16="http://schemas.microsoft.com/office/drawing/2014/main" id="{0C40D70E-8E07-CFC6-F35E-D411DE8EFC81}"/>
              </a:ext>
            </a:extLst>
          </p:cNvPr>
          <p:cNvSpPr>
            <a:spLocks noGrp="1"/>
          </p:cNvSpPr>
          <p:nvPr>
            <p:ph type="title"/>
          </p:nvPr>
        </p:nvSpPr>
        <p:spPr>
          <a:xfrm>
            <a:off x="1066076" y="363339"/>
            <a:ext cx="5958838" cy="5638318"/>
          </a:xfrm>
        </p:spPr>
        <p:txBody>
          <a:bodyPr vert="horz" wrap="square" lIns="91440" tIns="45720" rIns="91440" bIns="45720" rtlCol="0" anchor="b">
            <a:normAutofit/>
          </a:bodyPr>
          <a:lstStyle/>
          <a:p>
            <a:r>
              <a:rPr lang="en-US" sz="7200" kern="1200">
                <a:solidFill>
                  <a:schemeClr val="tx1"/>
                </a:solidFill>
                <a:latin typeface="+mj-lt"/>
                <a:ea typeface="+mj-ea"/>
                <a:cs typeface="+mj-cs"/>
              </a:rPr>
              <a:t>Thank you</a:t>
            </a:r>
          </a:p>
        </p:txBody>
      </p:sp>
    </p:spTree>
    <p:extLst>
      <p:ext uri="{BB962C8B-B14F-4D97-AF65-F5344CB8AC3E}">
        <p14:creationId xmlns:p14="http://schemas.microsoft.com/office/powerpoint/2010/main" val="66898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6BA56-BB09-2F61-31E7-7243A096418C}"/>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C575B186-E2EA-0B01-3D74-ECB65D5CAEED}"/>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09C8B-751F-DDFB-E552-79950AE8F48B}"/>
              </a:ext>
            </a:extLst>
          </p:cNvPr>
          <p:cNvSpPr>
            <a:spLocks noGrp="1"/>
          </p:cNvSpPr>
          <p:nvPr>
            <p:ph type="title"/>
          </p:nvPr>
        </p:nvSpPr>
        <p:spPr>
          <a:xfrm>
            <a:off x="838200" y="365125"/>
            <a:ext cx="10515600" cy="1325563"/>
          </a:xfrm>
        </p:spPr>
        <p:txBody>
          <a:bodyPr>
            <a:normAutofit/>
          </a:bodyPr>
          <a:lstStyle/>
          <a:p>
            <a:r>
              <a:rPr lang="en-US"/>
              <a:t>Problem Statement</a:t>
            </a:r>
          </a:p>
        </p:txBody>
      </p:sp>
      <p:graphicFrame>
        <p:nvGraphicFramePr>
          <p:cNvPr id="7" name="Content Placeholder 2">
            <a:extLst>
              <a:ext uri="{FF2B5EF4-FFF2-40B4-BE49-F238E27FC236}">
                <a16:creationId xmlns:a16="http://schemas.microsoft.com/office/drawing/2014/main" id="{B57B5351-B0C1-8B10-3683-6A81D4FE336A}"/>
              </a:ext>
            </a:extLst>
          </p:cNvPr>
          <p:cNvGraphicFramePr>
            <a:graphicFrameLocks noGrp="1"/>
          </p:cNvGraphicFramePr>
          <p:nvPr>
            <p:ph idx="1"/>
            <p:extLst>
              <p:ext uri="{D42A27DB-BD31-4B8C-83A1-F6EECF244321}">
                <p14:modId xmlns:p14="http://schemas.microsoft.com/office/powerpoint/2010/main" val="3411169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7D355-4BEC-652B-4CC1-6793D78BE23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E445-A320-AE47-88AE-27F9DBFFE61F}"/>
              </a:ext>
            </a:extLst>
          </p:cNvPr>
          <p:cNvSpPr>
            <a:spLocks noGrp="1"/>
          </p:cNvSpPr>
          <p:nvPr>
            <p:ph type="title"/>
          </p:nvPr>
        </p:nvSpPr>
        <p:spPr>
          <a:xfrm>
            <a:off x="838200" y="557188"/>
            <a:ext cx="4862848" cy="5569291"/>
          </a:xfrm>
        </p:spPr>
        <p:txBody>
          <a:bodyPr>
            <a:normAutofit/>
          </a:bodyPr>
          <a:lstStyle/>
          <a:p>
            <a:r>
              <a:rPr lang="en-US" sz="5200"/>
              <a:t>Steps for EDA</a:t>
            </a:r>
          </a:p>
        </p:txBody>
      </p:sp>
      <p:graphicFrame>
        <p:nvGraphicFramePr>
          <p:cNvPr id="7" name="Content Placeholder 2">
            <a:extLst>
              <a:ext uri="{FF2B5EF4-FFF2-40B4-BE49-F238E27FC236}">
                <a16:creationId xmlns:a16="http://schemas.microsoft.com/office/drawing/2014/main" id="{EF97CCF4-5B3E-4EF0-8F2D-E0ED7BDF9E6A}"/>
              </a:ext>
            </a:extLst>
          </p:cNvPr>
          <p:cNvGraphicFramePr>
            <a:graphicFrameLocks noGrp="1"/>
          </p:cNvGraphicFramePr>
          <p:nvPr>
            <p:ph idx="1"/>
            <p:extLst>
              <p:ext uri="{D42A27DB-BD31-4B8C-83A1-F6EECF244321}">
                <p14:modId xmlns:p14="http://schemas.microsoft.com/office/powerpoint/2010/main" val="2546162846"/>
              </p:ext>
            </p:extLst>
          </p:nvPr>
        </p:nvGraphicFramePr>
        <p:xfrm>
          <a:off x="5266122" y="379828"/>
          <a:ext cx="6255318" cy="6310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58CC-27D2-BB6E-16A8-97E3DFC0DE6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DFB7-4DF9-DAD5-0D5F-B6E6FFA201F4}"/>
              </a:ext>
            </a:extLst>
          </p:cNvPr>
          <p:cNvSpPr>
            <a:spLocks noGrp="1"/>
          </p:cNvSpPr>
          <p:nvPr>
            <p:ph type="title"/>
          </p:nvPr>
        </p:nvSpPr>
        <p:spPr>
          <a:xfrm>
            <a:off x="838200" y="557188"/>
            <a:ext cx="4862848" cy="5569291"/>
          </a:xfrm>
        </p:spPr>
        <p:txBody>
          <a:bodyPr>
            <a:normAutofit/>
          </a:bodyPr>
          <a:lstStyle/>
          <a:p>
            <a:r>
              <a:rPr lang="en-US" sz="5200"/>
              <a:t>Driver variables for loan default</a:t>
            </a:r>
          </a:p>
        </p:txBody>
      </p:sp>
      <p:graphicFrame>
        <p:nvGraphicFramePr>
          <p:cNvPr id="5" name="Content Placeholder 2">
            <a:extLst>
              <a:ext uri="{FF2B5EF4-FFF2-40B4-BE49-F238E27FC236}">
                <a16:creationId xmlns:a16="http://schemas.microsoft.com/office/drawing/2014/main" id="{E49728BF-5A14-D7E9-6915-432BCE17094F}"/>
              </a:ext>
            </a:extLst>
          </p:cNvPr>
          <p:cNvGraphicFramePr>
            <a:graphicFrameLocks noGrp="1"/>
          </p:cNvGraphicFramePr>
          <p:nvPr>
            <p:ph idx="1"/>
            <p:extLst>
              <p:ext uri="{D42A27DB-BD31-4B8C-83A1-F6EECF244321}">
                <p14:modId xmlns:p14="http://schemas.microsoft.com/office/powerpoint/2010/main" val="39497442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46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03772-C13C-32DE-2224-9FDC39AAFD24}"/>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06991-4D06-736C-8232-F962F07B5331}"/>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Interest Rate</a:t>
            </a:r>
          </a:p>
        </p:txBody>
      </p:sp>
      <p:sp>
        <p:nvSpPr>
          <p:cNvPr id="8" name="TextBox 7">
            <a:extLst>
              <a:ext uri="{FF2B5EF4-FFF2-40B4-BE49-F238E27FC236}">
                <a16:creationId xmlns:a16="http://schemas.microsoft.com/office/drawing/2014/main" id="{0E11E9D7-DF35-890D-D1B1-215E4FA52BA6}"/>
              </a:ext>
            </a:extLst>
          </p:cNvPr>
          <p:cNvSpPr txBox="1"/>
          <p:nvPr/>
        </p:nvSpPr>
        <p:spPr>
          <a:xfrm>
            <a:off x="838201" y="2409568"/>
            <a:ext cx="5981278" cy="36905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Average loan interest rate is </a:t>
            </a:r>
            <a:r>
              <a:rPr lang="en-US" sz="2000" b="1" dirty="0"/>
              <a:t>11.82%</a:t>
            </a:r>
            <a:r>
              <a:rPr lang="en-US" sz="2000" dirty="0"/>
              <a:t>. </a:t>
            </a:r>
          </a:p>
          <a:p>
            <a:pPr marL="285750" indent="-228600">
              <a:lnSpc>
                <a:spcPct val="90000"/>
              </a:lnSpc>
              <a:buFont typeface="Arial" panose="020B0604020202020204" pitchFamily="34" charset="0"/>
              <a:buChar char="•"/>
            </a:pPr>
            <a:r>
              <a:rPr lang="en-US" sz="2000" dirty="0"/>
              <a:t>Most approved loans have an interest rate between </a:t>
            </a:r>
            <a:r>
              <a:rPr lang="en-US" sz="2000" b="1" dirty="0"/>
              <a:t>10-12.5%</a:t>
            </a:r>
            <a:r>
              <a:rPr lang="en-US" sz="2000" dirty="0"/>
              <a:t>.</a:t>
            </a:r>
          </a:p>
          <a:p>
            <a:pPr marL="285750" indent="-228600">
              <a:lnSpc>
                <a:spcPct val="90000"/>
              </a:lnSpc>
              <a:spcAft>
                <a:spcPts val="600"/>
              </a:spcAft>
              <a:buFont typeface="Arial" panose="020B0604020202020204" pitchFamily="34" charset="0"/>
              <a:buChar char="•"/>
            </a:pPr>
            <a:r>
              <a:rPr lang="en-US" sz="2000" dirty="0"/>
              <a:t>Loans with interest rates less than 9% have relatively less chances of default. </a:t>
            </a:r>
          </a:p>
          <a:p>
            <a:pPr marL="285750" indent="-228600">
              <a:lnSpc>
                <a:spcPct val="90000"/>
              </a:lnSpc>
              <a:spcAft>
                <a:spcPts val="600"/>
              </a:spcAft>
              <a:buFont typeface="Arial" panose="020B0604020202020204" pitchFamily="34" charset="0"/>
              <a:buChar char="•"/>
            </a:pPr>
            <a:r>
              <a:rPr lang="en-US" sz="2000" dirty="0"/>
              <a:t>Interest rates are starting from minimum 5.42 %. </a:t>
            </a:r>
          </a:p>
          <a:p>
            <a:pPr marL="285750" indent="-228600">
              <a:lnSpc>
                <a:spcPct val="90000"/>
              </a:lnSpc>
              <a:spcAft>
                <a:spcPts val="600"/>
              </a:spcAft>
              <a:buFont typeface="Arial" panose="020B0604020202020204" pitchFamily="34" charset="0"/>
              <a:buChar char="•"/>
            </a:pPr>
            <a:r>
              <a:rPr lang="en-US" sz="2000" dirty="0"/>
              <a:t>Loans with interest rates above 15% have relatively higher chances of default.</a:t>
            </a:r>
          </a:p>
          <a:p>
            <a:pPr marL="285750" indent="-228600">
              <a:lnSpc>
                <a:spcPct val="90000"/>
              </a:lnSpc>
              <a:spcAft>
                <a:spcPts val="600"/>
              </a:spcAft>
              <a:buFont typeface="Arial" panose="020B0604020202020204" pitchFamily="34" charset="0"/>
              <a:buChar char="•"/>
            </a:pPr>
            <a:r>
              <a:rPr lang="en-IN" sz="2000" dirty="0">
                <a:solidFill>
                  <a:srgbClr val="0E0E0E"/>
                </a:solidFill>
                <a:effectLst/>
                <a:highlight>
                  <a:srgbClr val="FFFF00"/>
                </a:highlight>
                <a:latin typeface=".SF NS"/>
              </a:rPr>
              <a:t>The rate of loan defaults increases as the interest rate rises.</a:t>
            </a:r>
            <a:endParaRPr lang="en-US" sz="2000" dirty="0">
              <a:highlight>
                <a:srgbClr val="FFFF00"/>
              </a:highlight>
            </a:endParaRPr>
          </a:p>
          <a:p>
            <a:pPr indent="-228600">
              <a:lnSpc>
                <a:spcPct val="90000"/>
              </a:lnSpc>
              <a:spcAft>
                <a:spcPts val="600"/>
              </a:spcAft>
              <a:buFont typeface="Arial" panose="020B0604020202020204" pitchFamily="34" charset="0"/>
              <a:buChar char="•"/>
            </a:pPr>
            <a:endParaRPr lang="en-US" sz="2000" dirty="0"/>
          </a:p>
        </p:txBody>
      </p:sp>
      <p:pic>
        <p:nvPicPr>
          <p:cNvPr id="1028" name="Picture 4">
            <a:extLst>
              <a:ext uri="{FF2B5EF4-FFF2-40B4-BE49-F238E27FC236}">
                <a16:creationId xmlns:a16="http://schemas.microsoft.com/office/drawing/2014/main" id="{AD626C1D-B6B4-9805-02D2-28E5FD4526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7583" y="156557"/>
            <a:ext cx="7837215" cy="20964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8D9007-9963-A7E9-A84A-04EDB55E8BCE}"/>
              </a:ext>
            </a:extLst>
          </p:cNvPr>
          <p:cNvPicPr>
            <a:picLocks noChangeAspect="1"/>
          </p:cNvPicPr>
          <p:nvPr/>
        </p:nvPicPr>
        <p:blipFill>
          <a:blip r:embed="rId3"/>
          <a:stretch>
            <a:fillRect/>
          </a:stretch>
        </p:blipFill>
        <p:spPr>
          <a:xfrm>
            <a:off x="7305239" y="2409568"/>
            <a:ext cx="4769559" cy="3577170"/>
          </a:xfrm>
          <a:prstGeom prst="rect">
            <a:avLst/>
          </a:prstGeom>
        </p:spPr>
      </p:pic>
    </p:spTree>
    <p:extLst>
      <p:ext uri="{BB962C8B-B14F-4D97-AF65-F5344CB8AC3E}">
        <p14:creationId xmlns:p14="http://schemas.microsoft.com/office/powerpoint/2010/main" val="25422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20249-6CFD-05D3-F9E5-4828F0928C3B}"/>
            </a:ext>
          </a:extLst>
        </p:cNvPr>
        <p:cNvGrpSpPr/>
        <p:nvPr/>
      </p:nvGrpSpPr>
      <p:grpSpPr>
        <a:xfrm>
          <a:off x="0" y="0"/>
          <a:ext cx="0" cy="0"/>
          <a:chOff x="0" y="0"/>
          <a:chExt cx="0" cy="0"/>
        </a:xfrm>
      </p:grpSpPr>
      <p:sp useBgFill="1">
        <p:nvSpPr>
          <p:cNvPr id="2100" name="Rectangle 209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B36AA-80A6-1871-C342-3481078C19C8}"/>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Annual Income</a:t>
            </a:r>
          </a:p>
        </p:txBody>
      </p:sp>
      <p:sp>
        <p:nvSpPr>
          <p:cNvPr id="8" name="TextBox 7">
            <a:extLst>
              <a:ext uri="{FF2B5EF4-FFF2-40B4-BE49-F238E27FC236}">
                <a16:creationId xmlns:a16="http://schemas.microsoft.com/office/drawing/2014/main" id="{36467C76-E5DD-CF38-B817-64FEFC90EF28}"/>
              </a:ext>
            </a:extLst>
          </p:cNvPr>
          <p:cNvSpPr txBox="1"/>
          <p:nvPr/>
        </p:nvSpPr>
        <p:spPr>
          <a:xfrm>
            <a:off x="838201" y="2409568"/>
            <a:ext cx="5981278" cy="3690551"/>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 median annual income is 55.5k</a:t>
            </a:r>
            <a:r>
              <a:rPr lang="en-US" sz="2000" dirty="0"/>
              <a: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t>Borrowers with an annual income of 40-60k apply for more loans than any other income bracket.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highlight>
                  <a:srgbClr val="FFFF00"/>
                </a:highlight>
              </a:rPr>
              <a:t>The rate of loan defaults decrease with increase in borrower’s annual salary.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2052" name="Picture 4">
            <a:extLst>
              <a:ext uri="{FF2B5EF4-FFF2-40B4-BE49-F238E27FC236}">
                <a16:creationId xmlns:a16="http://schemas.microsoft.com/office/drawing/2014/main" id="{7847CB9D-E3C4-CF0C-5E9B-3D7DD083CE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7179" y="62848"/>
            <a:ext cx="4931024" cy="26380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CEA2F97-E7A5-A34C-C0B0-3999208CB6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7664" y="2845888"/>
            <a:ext cx="4920734" cy="36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31CF-CA97-16B0-60BF-00C9C7968297}"/>
            </a:ext>
          </a:extLst>
        </p:cNvPr>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0302-7D95-D7F9-A59B-8762C35CBBB9}"/>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Loan Amount</a:t>
            </a:r>
          </a:p>
        </p:txBody>
      </p:sp>
      <p:sp>
        <p:nvSpPr>
          <p:cNvPr id="8" name="TextBox 7">
            <a:extLst>
              <a:ext uri="{FF2B5EF4-FFF2-40B4-BE49-F238E27FC236}">
                <a16:creationId xmlns:a16="http://schemas.microsoft.com/office/drawing/2014/main" id="{6E73D416-C788-2F17-6B1E-4013A186C8F4}"/>
              </a:ext>
            </a:extLst>
          </p:cNvPr>
          <p:cNvSpPr txBox="1"/>
          <p:nvPr/>
        </p:nvSpPr>
        <p:spPr>
          <a:xfrm>
            <a:off x="838201" y="2409568"/>
            <a:ext cx="5489022"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Most loans fall within the </a:t>
            </a:r>
            <a:r>
              <a:rPr lang="en-IN" sz="2000" b="1" dirty="0">
                <a:solidFill>
                  <a:srgbClr val="0E0E0E"/>
                </a:solidFill>
                <a:latin typeface=".SF NS"/>
              </a:rPr>
              <a:t>5k</a:t>
            </a:r>
            <a:r>
              <a:rPr lang="en-IN" sz="2000" b="1" dirty="0">
                <a:solidFill>
                  <a:srgbClr val="0E0E0E"/>
                </a:solidFill>
                <a:effectLst/>
                <a:latin typeface=".SF NS"/>
              </a:rPr>
              <a:t> to 10k </a:t>
            </a:r>
            <a:r>
              <a:rPr lang="en-IN" sz="2000" dirty="0">
                <a:solidFill>
                  <a:srgbClr val="0E0E0E"/>
                </a:solidFill>
                <a:effectLst/>
                <a:latin typeface=".SF NS"/>
              </a:rPr>
              <a:t>range, but these loans do not have the highest default rates, indicating that borrowers may be more capable of repaying smaller loans. </a:t>
            </a:r>
          </a:p>
          <a:p>
            <a:pPr indent="-228600">
              <a:lnSpc>
                <a:spcPct val="90000"/>
              </a:lnSpc>
              <a:spcAft>
                <a:spcPts val="600"/>
              </a:spcAft>
              <a:buFont typeface="Arial" panose="020B0604020202020204" pitchFamily="34" charset="0"/>
              <a:buChar char="•"/>
              <a:defRPr/>
            </a:pP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highest rate of default is observed in the </a:t>
            </a:r>
            <a:r>
              <a:rPr lang="en-IN" sz="2000" b="1" dirty="0">
                <a:solidFill>
                  <a:srgbClr val="0E0E0E"/>
                </a:solidFill>
                <a:effectLst/>
                <a:latin typeface=".SF NS"/>
              </a:rPr>
              <a:t>$25,000 and above</a:t>
            </a:r>
            <a:r>
              <a:rPr lang="en-IN" sz="2000" dirty="0">
                <a:solidFill>
                  <a:srgbClr val="0E0E0E"/>
                </a:solidFill>
                <a:effectLst/>
                <a:latin typeface=".SF NS"/>
              </a:rPr>
              <a:t> category, with a default rate of </a:t>
            </a:r>
            <a:r>
              <a:rPr lang="en-IN" sz="2000" b="1" dirty="0">
                <a:solidFill>
                  <a:srgbClr val="0E0E0E"/>
                </a:solidFill>
                <a:effectLst/>
                <a:latin typeface=".SF NS"/>
              </a:rPr>
              <a:t>20.05%. </a:t>
            </a:r>
          </a:p>
          <a:p>
            <a:pPr indent="-228600">
              <a:lnSpc>
                <a:spcPct val="90000"/>
              </a:lnSpc>
              <a:spcAft>
                <a:spcPts val="600"/>
              </a:spcAft>
              <a:buFont typeface="Arial" panose="020B0604020202020204" pitchFamily="34" charset="0"/>
              <a:buChar char="•"/>
              <a:defRPr/>
            </a:pPr>
            <a:endParaRPr lang="en-IN" sz="2000" b="1"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highlight>
                  <a:srgbClr val="FFFF00"/>
                </a:highlight>
                <a:latin typeface=".SF NS"/>
              </a:rPr>
              <a:t>The default rate generally increases with the loan amount.</a:t>
            </a:r>
            <a:r>
              <a:rPr lang="en-IN" sz="2000" dirty="0">
                <a:solidFill>
                  <a:srgbClr val="0E0E0E"/>
                </a:solidFill>
                <a:effectLst/>
                <a:latin typeface=".SF NS"/>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3074" name="Picture 2">
            <a:extLst>
              <a:ext uri="{FF2B5EF4-FFF2-40B4-BE49-F238E27FC236}">
                <a16:creationId xmlns:a16="http://schemas.microsoft.com/office/drawing/2014/main" id="{43DF5939-EBFB-563F-0640-678DD5306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1049" y="9320"/>
            <a:ext cx="5614076" cy="30035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2031391-BE4D-7211-9B5C-2BCFDA37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2342" y="3022169"/>
            <a:ext cx="5123746" cy="381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16A2-33C3-B388-B832-0F4E0ECE48B4}"/>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5723-EAC6-0F7B-665E-D93B3B5FBDDE}"/>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Loan Grade</a:t>
            </a:r>
          </a:p>
        </p:txBody>
      </p:sp>
      <p:sp>
        <p:nvSpPr>
          <p:cNvPr id="8" name="TextBox 7">
            <a:extLst>
              <a:ext uri="{FF2B5EF4-FFF2-40B4-BE49-F238E27FC236}">
                <a16:creationId xmlns:a16="http://schemas.microsoft.com/office/drawing/2014/main" id="{698B1DEC-0D58-A701-FCBC-8EE8776950C8}"/>
              </a:ext>
            </a:extLst>
          </p:cNvPr>
          <p:cNvSpPr txBox="1"/>
          <p:nvPr/>
        </p:nvSpPr>
        <p:spPr>
          <a:xfrm>
            <a:off x="838201" y="2409568"/>
            <a:ext cx="4418363"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latin typeface=".SF NS"/>
              </a:rPr>
              <a:t>Lower grades have the highest rates of default despite having lower proportions. </a:t>
            </a:r>
            <a:endParaRPr lang="en-US" sz="2000" dirty="0">
              <a:solidFill>
                <a:srgbClr val="0E0E0E"/>
              </a:solidFill>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Lower grades have significantly higher default rates compared to higher grades.</a:t>
            </a:r>
          </a:p>
          <a:p>
            <a:pPr indent="-228600">
              <a:lnSpc>
                <a:spcPct val="90000"/>
              </a:lnSpc>
              <a:spcAft>
                <a:spcPts val="600"/>
              </a:spcAft>
              <a:buFont typeface="Arial" panose="020B0604020202020204" pitchFamily="34" charset="0"/>
              <a:buChar char="•"/>
              <a:defRPr/>
            </a:pPr>
            <a:r>
              <a:rPr lang="en-IN" sz="2000" dirty="0">
                <a:solidFill>
                  <a:srgbClr val="0E0E0E"/>
                </a:solidFill>
                <a:highlight>
                  <a:srgbClr val="FFFF00"/>
                </a:highlight>
                <a:latin typeface=".SF NS"/>
              </a:rPr>
              <a:t>There is an inverse correlation between loan grade and rate of default. The lower the grade, higher the chances of default. </a:t>
            </a:r>
            <a:endParaRPr lang="en-IN" sz="2000" dirty="0">
              <a:solidFill>
                <a:srgbClr val="0E0E0E"/>
              </a:solidFill>
              <a:effectLst/>
              <a:highlight>
                <a:srgbClr val="FFFF00"/>
              </a:highlight>
              <a:latin typeface=".SF NS"/>
            </a:endParaRPr>
          </a:p>
        </p:txBody>
      </p:sp>
      <p:pic>
        <p:nvPicPr>
          <p:cNvPr id="4098" name="Picture 2">
            <a:extLst>
              <a:ext uri="{FF2B5EF4-FFF2-40B4-BE49-F238E27FC236}">
                <a16:creationId xmlns:a16="http://schemas.microsoft.com/office/drawing/2014/main" id="{C4961D19-2456-6442-BEE9-DD3A59CCD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6564" y="117781"/>
            <a:ext cx="6674249" cy="24694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CEC1964-9DB3-FA37-2CA1-A65E513A03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19479" y="2705034"/>
            <a:ext cx="5111334" cy="380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19757D-EA40-4809-AABF-217776FCED82}"/>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66607-90A0-49B0-DCA0-59012F1CD27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Purpose of loan</a:t>
            </a:r>
          </a:p>
        </p:txBody>
      </p:sp>
      <p:sp>
        <p:nvSpPr>
          <p:cNvPr id="51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EF90CD-CD56-DF53-2D57-42E23B855D55}"/>
              </a:ext>
            </a:extLst>
          </p:cNvPr>
          <p:cNvSpPr txBox="1"/>
          <p:nvPr/>
        </p:nvSpPr>
        <p:spPr>
          <a:xfrm>
            <a:off x="630936" y="2660904"/>
            <a:ext cx="469643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defRPr/>
            </a:pPr>
            <a:r>
              <a:rPr lang="en-IN" sz="2400" b="1" dirty="0">
                <a:solidFill>
                  <a:srgbClr val="0E0E0E"/>
                </a:solidFill>
                <a:effectLst/>
                <a:latin typeface=".SF NS"/>
              </a:rPr>
              <a:t>Debt Consolidation</a:t>
            </a:r>
            <a:r>
              <a:rPr lang="en-IN" sz="2400" dirty="0">
                <a:solidFill>
                  <a:srgbClr val="0E0E0E"/>
                </a:solidFill>
                <a:effectLst/>
                <a:latin typeface=".SF NS"/>
              </a:rPr>
              <a:t> is the most popular purpose (</a:t>
            </a:r>
            <a:r>
              <a:rPr lang="en-IN" sz="2400" b="1" dirty="0">
                <a:solidFill>
                  <a:srgbClr val="0E0E0E"/>
                </a:solidFill>
                <a:effectLst/>
                <a:latin typeface=".SF NS"/>
              </a:rPr>
              <a:t>47.3% of total loans). </a:t>
            </a:r>
          </a:p>
          <a:p>
            <a:pPr indent="-228600">
              <a:lnSpc>
                <a:spcPct val="90000"/>
              </a:lnSpc>
              <a:spcAft>
                <a:spcPts val="600"/>
              </a:spcAft>
              <a:buFont typeface="Arial" panose="020B0604020202020204" pitchFamily="34" charset="0"/>
              <a:buChar char="•"/>
              <a:defRPr/>
            </a:pPr>
            <a:r>
              <a:rPr kumimoji="0" lang="en-US" sz="2200" b="0" i="0" u="none" strike="noStrike" cap="none" spc="0" normalizeH="0" baseline="0" noProof="0" dirty="0">
                <a:ln>
                  <a:noFill/>
                </a:ln>
                <a:effectLst/>
                <a:highlight>
                  <a:srgbClr val="FFFF00"/>
                </a:highlight>
                <a:uLnTx/>
                <a:uFillTx/>
              </a:rPr>
              <a:t>Small business loans and renewable energy loans are the riskiest loans with 26.19% and 18% default rate respectively.</a:t>
            </a:r>
          </a:p>
          <a:p>
            <a:pPr indent="-228600">
              <a:lnSpc>
                <a:spcPct val="90000"/>
              </a:lnSpc>
              <a:spcAft>
                <a:spcPts val="600"/>
              </a:spcAft>
              <a:buFont typeface="Arial" panose="020B0604020202020204" pitchFamily="34" charset="0"/>
              <a:buChar char="•"/>
              <a:defRPr/>
            </a:pPr>
            <a:endParaRPr lang="en-US" sz="2200" dirty="0"/>
          </a:p>
        </p:txBody>
      </p:sp>
      <p:pic>
        <p:nvPicPr>
          <p:cNvPr id="5122" name="Picture 2">
            <a:extLst>
              <a:ext uri="{FF2B5EF4-FFF2-40B4-BE49-F238E27FC236}">
                <a16:creationId xmlns:a16="http://schemas.microsoft.com/office/drawing/2014/main" id="{1F315E91-6693-71DB-16B2-7B9E697D14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259" y="36576"/>
            <a:ext cx="6767886" cy="67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826</TotalTime>
  <Words>638</Words>
  <Application>Microsoft Macintosh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.SF NS</vt:lpstr>
      <vt:lpstr>Aptos</vt:lpstr>
      <vt:lpstr>Aptos Display</vt:lpstr>
      <vt:lpstr>Arial</vt:lpstr>
      <vt:lpstr>Office Theme</vt:lpstr>
      <vt:lpstr>Lending Club Case Study</vt:lpstr>
      <vt:lpstr>Problem Statement</vt:lpstr>
      <vt:lpstr>Steps for EDA</vt:lpstr>
      <vt:lpstr>Driver variables for loan default</vt:lpstr>
      <vt:lpstr>Interest Rate</vt:lpstr>
      <vt:lpstr>Annual Income</vt:lpstr>
      <vt:lpstr>Loan Amount</vt:lpstr>
      <vt:lpstr>Loan Grade</vt:lpstr>
      <vt:lpstr>Purpose of loan</vt:lpstr>
      <vt:lpstr>Public record for bankruptcies.</vt:lpstr>
      <vt:lpstr>Employment Length.</vt:lpstr>
      <vt:lpstr>Patterns resulting in loan defaults.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bhushanpande</dc:creator>
  <cp:lastModifiedBy>Ravi Theja</cp:lastModifiedBy>
  <cp:revision>9</cp:revision>
  <dcterms:created xsi:type="dcterms:W3CDTF">2024-08-20T05:41:29Z</dcterms:created>
  <dcterms:modified xsi:type="dcterms:W3CDTF">2024-08-21T13:19:48Z</dcterms:modified>
</cp:coreProperties>
</file>