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8" r:id="rId4"/>
    <p:sldId id="259" r:id="rId5"/>
    <p:sldId id="260" r:id="rId6"/>
    <p:sldId id="282" r:id="rId7"/>
    <p:sldId id="283" r:id="rId8"/>
    <p:sldId id="288" r:id="rId9"/>
    <p:sldId id="284" r:id="rId10"/>
    <p:sldId id="287" r:id="rId11"/>
    <p:sldId id="289" r:id="rId12"/>
    <p:sldId id="290" r:id="rId13"/>
    <p:sldId id="275" r:id="rId14"/>
    <p:sldId id="291"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7" autoAdjust="0"/>
    <p:restoredTop sz="94703"/>
  </p:normalViewPr>
  <p:slideViewPr>
    <p:cSldViewPr snapToGrid="0">
      <p:cViewPr>
        <p:scale>
          <a:sx n="125" d="100"/>
          <a:sy n="125" d="100"/>
        </p:scale>
        <p:origin x="320"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942F89-7408-4143-A04E-2E5FCA761BB0}" type="doc">
      <dgm:prSet loTypeId="urn:microsoft.com/office/officeart/2005/8/layout/vProcess5" loCatId="process" qsTypeId="urn:microsoft.com/office/officeart/2005/8/quickstyle/simple2" qsCatId="simple" csTypeId="urn:microsoft.com/office/officeart/2005/8/colors/colorful2" csCatId="colorful" phldr="1"/>
      <dgm:spPr/>
      <dgm:t>
        <a:bodyPr/>
        <a:lstStyle/>
        <a:p>
          <a:endParaRPr lang="en-US"/>
        </a:p>
      </dgm:t>
    </dgm:pt>
    <dgm:pt modelId="{70E5059F-BE4F-42AC-950E-28736A35CF35}">
      <dgm:prSet/>
      <dgm:spPr/>
      <dgm:t>
        <a:bodyPr/>
        <a:lstStyle/>
        <a:p>
          <a:r>
            <a:rPr lang="en-US" b="0" i="0"/>
            <a:t>To identify patterns from data provided which indicate if a person who applied for loan is likely to default. Based on the patterns company can take decisions such as denying the loan, reducing the amount of loan, lending (to risky applicants) at a higher interest rate, etc.</a:t>
          </a:r>
          <a:endParaRPr lang="en-US"/>
        </a:p>
      </dgm:t>
    </dgm:pt>
    <dgm:pt modelId="{4B6F9F15-5643-4F50-9123-FC2C5A628143}" type="parTrans" cxnId="{EDBEB35C-BC36-423E-A7AE-EFBC96A1AC21}">
      <dgm:prSet/>
      <dgm:spPr/>
      <dgm:t>
        <a:bodyPr/>
        <a:lstStyle/>
        <a:p>
          <a:endParaRPr lang="en-US"/>
        </a:p>
      </dgm:t>
    </dgm:pt>
    <dgm:pt modelId="{CDA12E66-93A4-47F4-A552-6A51DF9D11A3}" type="sibTrans" cxnId="{EDBEB35C-BC36-423E-A7AE-EFBC96A1AC21}">
      <dgm:prSet/>
      <dgm:spPr/>
      <dgm:t>
        <a:bodyPr/>
        <a:lstStyle/>
        <a:p>
          <a:endParaRPr lang="en-US"/>
        </a:p>
      </dgm:t>
    </dgm:pt>
    <dgm:pt modelId="{3C4CDE7B-DEAD-45A1-93CF-F457CC09E9BF}">
      <dgm:prSet/>
      <dgm:spPr/>
      <dgm:t>
        <a:bodyPr/>
        <a:lstStyle/>
        <a:p>
          <a:endParaRPr lang="en-US" b="0" i="0"/>
        </a:p>
        <a:p>
          <a:r>
            <a:rPr lang="en-US" b="0" i="0"/>
            <a:t>In other words, the company wants to understand the </a:t>
          </a:r>
          <a:r>
            <a:rPr lang="en-US" b="1" i="0"/>
            <a:t>driving factors (or driver variables) </a:t>
          </a:r>
          <a:r>
            <a:rPr lang="en-US" b="0" i="0"/>
            <a:t>behind loan default, i.e. the variables which are strong indicators of default.  The company can utilize this knowledge for its portfolio and risk assessment. </a:t>
          </a:r>
          <a:endParaRPr lang="en-US"/>
        </a:p>
      </dgm:t>
    </dgm:pt>
    <dgm:pt modelId="{00D80EAC-CAC9-4A51-A341-55442D134721}" type="parTrans" cxnId="{D9A193AC-B630-4CD6-905E-32DEA596B942}">
      <dgm:prSet/>
      <dgm:spPr/>
      <dgm:t>
        <a:bodyPr/>
        <a:lstStyle/>
        <a:p>
          <a:endParaRPr lang="en-US"/>
        </a:p>
      </dgm:t>
    </dgm:pt>
    <dgm:pt modelId="{F7283870-52F6-479E-9FAF-83E32F6A9453}" type="sibTrans" cxnId="{D9A193AC-B630-4CD6-905E-32DEA596B942}">
      <dgm:prSet/>
      <dgm:spPr/>
      <dgm:t>
        <a:bodyPr/>
        <a:lstStyle/>
        <a:p>
          <a:endParaRPr lang="en-US"/>
        </a:p>
      </dgm:t>
    </dgm:pt>
    <dgm:pt modelId="{52FDC715-C4BF-449D-ACAE-720A09759E30}" type="pres">
      <dgm:prSet presAssocID="{46942F89-7408-4143-A04E-2E5FCA761BB0}" presName="outerComposite" presStyleCnt="0">
        <dgm:presLayoutVars>
          <dgm:chMax val="5"/>
          <dgm:dir/>
          <dgm:resizeHandles val="exact"/>
        </dgm:presLayoutVars>
      </dgm:prSet>
      <dgm:spPr/>
    </dgm:pt>
    <dgm:pt modelId="{3C162DA5-3E59-4501-93EB-611782B055C5}" type="pres">
      <dgm:prSet presAssocID="{46942F89-7408-4143-A04E-2E5FCA761BB0}" presName="dummyMaxCanvas" presStyleCnt="0">
        <dgm:presLayoutVars/>
      </dgm:prSet>
      <dgm:spPr/>
    </dgm:pt>
    <dgm:pt modelId="{A5E2B134-293F-437C-9FC5-18E7DA905CBB}" type="pres">
      <dgm:prSet presAssocID="{46942F89-7408-4143-A04E-2E5FCA761BB0}" presName="TwoNodes_1" presStyleLbl="node1" presStyleIdx="0" presStyleCnt="2">
        <dgm:presLayoutVars>
          <dgm:bulletEnabled val="1"/>
        </dgm:presLayoutVars>
      </dgm:prSet>
      <dgm:spPr/>
    </dgm:pt>
    <dgm:pt modelId="{0B523373-7C9B-40BF-84A4-5298F242765D}" type="pres">
      <dgm:prSet presAssocID="{46942F89-7408-4143-A04E-2E5FCA761BB0}" presName="TwoNodes_2" presStyleLbl="node1" presStyleIdx="1" presStyleCnt="2">
        <dgm:presLayoutVars>
          <dgm:bulletEnabled val="1"/>
        </dgm:presLayoutVars>
      </dgm:prSet>
      <dgm:spPr/>
    </dgm:pt>
    <dgm:pt modelId="{03A4F8E2-501E-4B19-B2FF-2BC6A48319E0}" type="pres">
      <dgm:prSet presAssocID="{46942F89-7408-4143-A04E-2E5FCA761BB0}" presName="TwoConn_1-2" presStyleLbl="fgAccFollowNode1" presStyleIdx="0" presStyleCnt="1">
        <dgm:presLayoutVars>
          <dgm:bulletEnabled val="1"/>
        </dgm:presLayoutVars>
      </dgm:prSet>
      <dgm:spPr/>
    </dgm:pt>
    <dgm:pt modelId="{5E233159-5472-460F-8A5A-6998FA632684}" type="pres">
      <dgm:prSet presAssocID="{46942F89-7408-4143-A04E-2E5FCA761BB0}" presName="TwoNodes_1_text" presStyleLbl="node1" presStyleIdx="1" presStyleCnt="2">
        <dgm:presLayoutVars>
          <dgm:bulletEnabled val="1"/>
        </dgm:presLayoutVars>
      </dgm:prSet>
      <dgm:spPr/>
    </dgm:pt>
    <dgm:pt modelId="{0FF0B6D4-D5A1-4CF0-A704-F7732984552D}" type="pres">
      <dgm:prSet presAssocID="{46942F89-7408-4143-A04E-2E5FCA761BB0}" presName="TwoNodes_2_text" presStyleLbl="node1" presStyleIdx="1" presStyleCnt="2">
        <dgm:presLayoutVars>
          <dgm:bulletEnabled val="1"/>
        </dgm:presLayoutVars>
      </dgm:prSet>
      <dgm:spPr/>
    </dgm:pt>
  </dgm:ptLst>
  <dgm:cxnLst>
    <dgm:cxn modelId="{7676A246-4A72-461E-B1F2-B9971D3A84A5}" type="presOf" srcId="{3C4CDE7B-DEAD-45A1-93CF-F457CC09E9BF}" destId="{0FF0B6D4-D5A1-4CF0-A704-F7732984552D}" srcOrd="1" destOrd="0" presId="urn:microsoft.com/office/officeart/2005/8/layout/vProcess5"/>
    <dgm:cxn modelId="{EDBEB35C-BC36-423E-A7AE-EFBC96A1AC21}" srcId="{46942F89-7408-4143-A04E-2E5FCA761BB0}" destId="{70E5059F-BE4F-42AC-950E-28736A35CF35}" srcOrd="0" destOrd="0" parTransId="{4B6F9F15-5643-4F50-9123-FC2C5A628143}" sibTransId="{CDA12E66-93A4-47F4-A552-6A51DF9D11A3}"/>
    <dgm:cxn modelId="{BE7D00A8-C92D-4BA1-BC65-D93A442F8967}" type="presOf" srcId="{CDA12E66-93A4-47F4-A552-6A51DF9D11A3}" destId="{03A4F8E2-501E-4B19-B2FF-2BC6A48319E0}" srcOrd="0" destOrd="0" presId="urn:microsoft.com/office/officeart/2005/8/layout/vProcess5"/>
    <dgm:cxn modelId="{D9A193AC-B630-4CD6-905E-32DEA596B942}" srcId="{46942F89-7408-4143-A04E-2E5FCA761BB0}" destId="{3C4CDE7B-DEAD-45A1-93CF-F457CC09E9BF}" srcOrd="1" destOrd="0" parTransId="{00D80EAC-CAC9-4A51-A341-55442D134721}" sibTransId="{F7283870-52F6-479E-9FAF-83E32F6A9453}"/>
    <dgm:cxn modelId="{8A71A7E0-3199-4C31-B928-D70965989316}" type="presOf" srcId="{70E5059F-BE4F-42AC-950E-28736A35CF35}" destId="{A5E2B134-293F-437C-9FC5-18E7DA905CBB}" srcOrd="0" destOrd="0" presId="urn:microsoft.com/office/officeart/2005/8/layout/vProcess5"/>
    <dgm:cxn modelId="{884443E2-7A11-4317-92E9-D464C00B3807}" type="presOf" srcId="{3C4CDE7B-DEAD-45A1-93CF-F457CC09E9BF}" destId="{0B523373-7C9B-40BF-84A4-5298F242765D}" srcOrd="0" destOrd="0" presId="urn:microsoft.com/office/officeart/2005/8/layout/vProcess5"/>
    <dgm:cxn modelId="{7A31F7EC-BB13-4166-BFA1-A07218F4E270}" type="presOf" srcId="{70E5059F-BE4F-42AC-950E-28736A35CF35}" destId="{5E233159-5472-460F-8A5A-6998FA632684}" srcOrd="1" destOrd="0" presId="urn:microsoft.com/office/officeart/2005/8/layout/vProcess5"/>
    <dgm:cxn modelId="{1832EEED-8F18-451D-AFE6-576F2A04CB05}" type="presOf" srcId="{46942F89-7408-4143-A04E-2E5FCA761BB0}" destId="{52FDC715-C4BF-449D-ACAE-720A09759E30}" srcOrd="0" destOrd="0" presId="urn:microsoft.com/office/officeart/2005/8/layout/vProcess5"/>
    <dgm:cxn modelId="{7EC7627E-2E7E-4A1E-BF52-7557E15D2479}" type="presParOf" srcId="{52FDC715-C4BF-449D-ACAE-720A09759E30}" destId="{3C162DA5-3E59-4501-93EB-611782B055C5}" srcOrd="0" destOrd="0" presId="urn:microsoft.com/office/officeart/2005/8/layout/vProcess5"/>
    <dgm:cxn modelId="{29F5D25C-3526-48CB-9501-A81DA6561584}" type="presParOf" srcId="{52FDC715-C4BF-449D-ACAE-720A09759E30}" destId="{A5E2B134-293F-437C-9FC5-18E7DA905CBB}" srcOrd="1" destOrd="0" presId="urn:microsoft.com/office/officeart/2005/8/layout/vProcess5"/>
    <dgm:cxn modelId="{89D4B724-7998-4F3A-9F70-8EF5832D75AB}" type="presParOf" srcId="{52FDC715-C4BF-449D-ACAE-720A09759E30}" destId="{0B523373-7C9B-40BF-84A4-5298F242765D}" srcOrd="2" destOrd="0" presId="urn:microsoft.com/office/officeart/2005/8/layout/vProcess5"/>
    <dgm:cxn modelId="{8B389FFB-FBCF-4532-96B2-4C3F027384AF}" type="presParOf" srcId="{52FDC715-C4BF-449D-ACAE-720A09759E30}" destId="{03A4F8E2-501E-4B19-B2FF-2BC6A48319E0}" srcOrd="3" destOrd="0" presId="urn:microsoft.com/office/officeart/2005/8/layout/vProcess5"/>
    <dgm:cxn modelId="{5FE134C4-BDA3-420C-9960-9B3C566E0294}" type="presParOf" srcId="{52FDC715-C4BF-449D-ACAE-720A09759E30}" destId="{5E233159-5472-460F-8A5A-6998FA632684}" srcOrd="4" destOrd="0" presId="urn:microsoft.com/office/officeart/2005/8/layout/vProcess5"/>
    <dgm:cxn modelId="{2F8C0491-ADDC-46D9-9F16-0BED5297BBE9}" type="presParOf" srcId="{52FDC715-C4BF-449D-ACAE-720A09759E30}" destId="{0FF0B6D4-D5A1-4CF0-A704-F7732984552D}"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FC9801-D268-4C35-B051-88CA4B6BF050}"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E82AF63D-4D60-4DAE-905F-D29CD31363C8}">
      <dgm:prSet/>
      <dgm:spPr/>
      <dgm:t>
        <a:bodyPr/>
        <a:lstStyle/>
        <a:p>
          <a:pPr>
            <a:defRPr b="1"/>
          </a:pPr>
          <a:r>
            <a:rPr lang="en-US"/>
            <a:t>Data Cleaning</a:t>
          </a:r>
        </a:p>
      </dgm:t>
    </dgm:pt>
    <dgm:pt modelId="{B6301D30-26B1-42B2-ADF9-45F194090114}" type="parTrans" cxnId="{EEBE48B8-5235-410A-88C6-13A428C7141C}">
      <dgm:prSet/>
      <dgm:spPr/>
      <dgm:t>
        <a:bodyPr/>
        <a:lstStyle/>
        <a:p>
          <a:endParaRPr lang="en-US"/>
        </a:p>
      </dgm:t>
    </dgm:pt>
    <dgm:pt modelId="{9B368393-1B97-4AC5-841C-60BD6C66D4A4}" type="sibTrans" cxnId="{EEBE48B8-5235-410A-88C6-13A428C7141C}">
      <dgm:prSet/>
      <dgm:spPr/>
      <dgm:t>
        <a:bodyPr/>
        <a:lstStyle/>
        <a:p>
          <a:endParaRPr lang="en-US"/>
        </a:p>
      </dgm:t>
    </dgm:pt>
    <dgm:pt modelId="{BAFB70B2-D29F-459F-BCE8-F58247016A59}">
      <dgm:prSet/>
      <dgm:spPr/>
      <dgm:t>
        <a:bodyPr/>
        <a:lstStyle/>
        <a:p>
          <a:r>
            <a:rPr lang="en-US" dirty="0"/>
            <a:t>Deleting columns which are not required for analysis.</a:t>
          </a:r>
        </a:p>
      </dgm:t>
    </dgm:pt>
    <dgm:pt modelId="{C8FBFC79-D5DB-48C5-89A3-1600D679C30D}" type="parTrans" cxnId="{0AD1201F-9DFD-479F-9E8D-5DF76C445403}">
      <dgm:prSet/>
      <dgm:spPr/>
      <dgm:t>
        <a:bodyPr/>
        <a:lstStyle/>
        <a:p>
          <a:endParaRPr lang="en-US"/>
        </a:p>
      </dgm:t>
    </dgm:pt>
    <dgm:pt modelId="{825D674D-9DD8-4379-A812-A7EC1317F193}" type="sibTrans" cxnId="{0AD1201F-9DFD-479F-9E8D-5DF76C445403}">
      <dgm:prSet/>
      <dgm:spPr/>
      <dgm:t>
        <a:bodyPr/>
        <a:lstStyle/>
        <a:p>
          <a:endParaRPr lang="en-US"/>
        </a:p>
      </dgm:t>
    </dgm:pt>
    <dgm:pt modelId="{04FAC872-8DFE-4CB1-AB5E-1AB213161C7A}">
      <dgm:prSet/>
      <dgm:spPr/>
      <dgm:t>
        <a:bodyPr/>
        <a:lstStyle/>
        <a:p>
          <a:r>
            <a:rPr lang="en-US" dirty="0"/>
            <a:t>Deleting columns which have single value or constant value for all rows.</a:t>
          </a:r>
        </a:p>
      </dgm:t>
    </dgm:pt>
    <dgm:pt modelId="{59E6392F-D42B-4E99-8FB3-797B11BA7D86}" type="parTrans" cxnId="{8966C8E4-5B63-47CE-992F-B38C0E6D11B8}">
      <dgm:prSet/>
      <dgm:spPr/>
      <dgm:t>
        <a:bodyPr/>
        <a:lstStyle/>
        <a:p>
          <a:endParaRPr lang="en-US"/>
        </a:p>
      </dgm:t>
    </dgm:pt>
    <dgm:pt modelId="{EB05773D-DEC1-4BE4-B2B1-24327506B024}" type="sibTrans" cxnId="{8966C8E4-5B63-47CE-992F-B38C0E6D11B8}">
      <dgm:prSet/>
      <dgm:spPr/>
      <dgm:t>
        <a:bodyPr/>
        <a:lstStyle/>
        <a:p>
          <a:endParaRPr lang="en-US"/>
        </a:p>
      </dgm:t>
    </dgm:pt>
    <dgm:pt modelId="{4129CFBD-3D5A-4926-9E7B-DA65E818255F}">
      <dgm:prSet/>
      <dgm:spPr/>
      <dgm:t>
        <a:bodyPr/>
        <a:lstStyle/>
        <a:p>
          <a:r>
            <a:rPr lang="en-US"/>
            <a:t>Dropping rows which have null values</a:t>
          </a:r>
        </a:p>
      </dgm:t>
    </dgm:pt>
    <dgm:pt modelId="{2825E212-48ED-4179-A1B1-D1B0243F4361}" type="parTrans" cxnId="{CBC6E739-30BD-4D3A-8F77-3B6BA32A5217}">
      <dgm:prSet/>
      <dgm:spPr/>
      <dgm:t>
        <a:bodyPr/>
        <a:lstStyle/>
        <a:p>
          <a:endParaRPr lang="en-US"/>
        </a:p>
      </dgm:t>
    </dgm:pt>
    <dgm:pt modelId="{86E4539D-8FEE-456B-9871-6F846FACFD52}" type="sibTrans" cxnId="{CBC6E739-30BD-4D3A-8F77-3B6BA32A5217}">
      <dgm:prSet/>
      <dgm:spPr/>
      <dgm:t>
        <a:bodyPr/>
        <a:lstStyle/>
        <a:p>
          <a:endParaRPr lang="en-US"/>
        </a:p>
      </dgm:t>
    </dgm:pt>
    <dgm:pt modelId="{BB4EBCED-A00F-47C2-ADDD-DB7EA0453683}">
      <dgm:prSet/>
      <dgm:spPr/>
      <dgm:t>
        <a:bodyPr/>
        <a:lstStyle/>
        <a:p>
          <a:pPr>
            <a:defRPr b="1"/>
          </a:pPr>
          <a:r>
            <a:rPr lang="en-US" dirty="0"/>
            <a:t>Data Conversion – Converting column values to appropriate datatypes which can be used for analysis.</a:t>
          </a:r>
        </a:p>
      </dgm:t>
    </dgm:pt>
    <dgm:pt modelId="{A8BF9645-46CD-4506-BC24-1A95ACAA49AB}" type="parTrans" cxnId="{264017C9-B320-4133-B10E-907BAAD4222E}">
      <dgm:prSet/>
      <dgm:spPr/>
      <dgm:t>
        <a:bodyPr/>
        <a:lstStyle/>
        <a:p>
          <a:endParaRPr lang="en-US"/>
        </a:p>
      </dgm:t>
    </dgm:pt>
    <dgm:pt modelId="{F620FAB2-DE09-4CBF-98BF-475A77F3EC57}" type="sibTrans" cxnId="{264017C9-B320-4133-B10E-907BAAD4222E}">
      <dgm:prSet/>
      <dgm:spPr/>
      <dgm:t>
        <a:bodyPr/>
        <a:lstStyle/>
        <a:p>
          <a:endParaRPr lang="en-US"/>
        </a:p>
      </dgm:t>
    </dgm:pt>
    <dgm:pt modelId="{4B8730FA-FE35-4A9E-9C2F-25ED58704B29}">
      <dgm:prSet/>
      <dgm:spPr/>
      <dgm:t>
        <a:bodyPr/>
        <a:lstStyle/>
        <a:p>
          <a:pPr>
            <a:defRPr b="1"/>
          </a:pPr>
          <a:r>
            <a:rPr lang="en-US"/>
            <a:t>Derived columns - Create new columns to get additional insights</a:t>
          </a:r>
        </a:p>
      </dgm:t>
    </dgm:pt>
    <dgm:pt modelId="{DF5DF1FB-7468-4A8C-BEA4-7D81DC580C27}" type="parTrans" cxnId="{BA5369C2-3D40-4685-90AC-971217358326}">
      <dgm:prSet/>
      <dgm:spPr/>
      <dgm:t>
        <a:bodyPr/>
        <a:lstStyle/>
        <a:p>
          <a:endParaRPr lang="en-US"/>
        </a:p>
      </dgm:t>
    </dgm:pt>
    <dgm:pt modelId="{F27BB194-C5A6-485F-B7B2-1045249D6FA8}" type="sibTrans" cxnId="{BA5369C2-3D40-4685-90AC-971217358326}">
      <dgm:prSet/>
      <dgm:spPr/>
      <dgm:t>
        <a:bodyPr/>
        <a:lstStyle/>
        <a:p>
          <a:endParaRPr lang="en-US"/>
        </a:p>
      </dgm:t>
    </dgm:pt>
    <dgm:pt modelId="{1FA136F0-C748-47AE-A148-5F27844DCEBE}">
      <dgm:prSet/>
      <dgm:spPr/>
      <dgm:t>
        <a:bodyPr/>
        <a:lstStyle/>
        <a:p>
          <a:pPr>
            <a:defRPr b="1"/>
          </a:pPr>
          <a:r>
            <a:rPr lang="en-US"/>
            <a:t>Univariate and Bivariate analysis</a:t>
          </a:r>
        </a:p>
      </dgm:t>
    </dgm:pt>
    <dgm:pt modelId="{5EA0D2FC-BD92-4173-99D3-E487D865E821}" type="parTrans" cxnId="{89238CBE-1681-4957-81B8-DCE00E503E58}">
      <dgm:prSet/>
      <dgm:spPr/>
      <dgm:t>
        <a:bodyPr/>
        <a:lstStyle/>
        <a:p>
          <a:endParaRPr lang="en-US"/>
        </a:p>
      </dgm:t>
    </dgm:pt>
    <dgm:pt modelId="{0481447A-B802-4EEC-89D0-2BBB4C02046F}" type="sibTrans" cxnId="{89238CBE-1681-4957-81B8-DCE00E503E58}">
      <dgm:prSet/>
      <dgm:spPr/>
      <dgm:t>
        <a:bodyPr/>
        <a:lstStyle/>
        <a:p>
          <a:endParaRPr lang="en-US"/>
        </a:p>
      </dgm:t>
    </dgm:pt>
    <dgm:pt modelId="{76360B3A-0E89-4D3D-8F43-3E657427D37E}">
      <dgm:prSet/>
      <dgm:spPr/>
      <dgm:t>
        <a:bodyPr/>
        <a:lstStyle/>
        <a:p>
          <a:pPr>
            <a:defRPr b="1"/>
          </a:pPr>
          <a:r>
            <a:rPr lang="en-US" dirty="0"/>
            <a:t>Correlation Analysis</a:t>
          </a:r>
        </a:p>
      </dgm:t>
    </dgm:pt>
    <dgm:pt modelId="{D2519424-39F1-4F1B-9734-2D4E292EDB1D}" type="parTrans" cxnId="{B7BC46BE-A672-446C-AEEA-1EB928D74A80}">
      <dgm:prSet/>
      <dgm:spPr/>
      <dgm:t>
        <a:bodyPr/>
        <a:lstStyle/>
        <a:p>
          <a:endParaRPr lang="en-US"/>
        </a:p>
      </dgm:t>
    </dgm:pt>
    <dgm:pt modelId="{33EE2F6B-ECA0-4FAB-AC99-B5E03D74EDF8}" type="sibTrans" cxnId="{B7BC46BE-A672-446C-AEEA-1EB928D74A80}">
      <dgm:prSet/>
      <dgm:spPr/>
      <dgm:t>
        <a:bodyPr/>
        <a:lstStyle/>
        <a:p>
          <a:endParaRPr lang="en-US"/>
        </a:p>
      </dgm:t>
    </dgm:pt>
    <dgm:pt modelId="{084F3510-B883-4378-AA67-8E9B243BDFE8}">
      <dgm:prSet/>
      <dgm:spPr/>
      <dgm:t>
        <a:bodyPr/>
        <a:lstStyle/>
        <a:p>
          <a:pPr>
            <a:defRPr b="1"/>
          </a:pPr>
          <a:r>
            <a:rPr lang="en-US" dirty="0"/>
            <a:t>Observations and Conclusion</a:t>
          </a:r>
        </a:p>
      </dgm:t>
    </dgm:pt>
    <dgm:pt modelId="{2BD14517-BD0F-4FE4-A3AE-7630693B6FA9}" type="parTrans" cxnId="{E1E041FD-A529-4CBA-AB98-3F6840926BFA}">
      <dgm:prSet/>
      <dgm:spPr/>
      <dgm:t>
        <a:bodyPr/>
        <a:lstStyle/>
        <a:p>
          <a:endParaRPr lang="en-US"/>
        </a:p>
      </dgm:t>
    </dgm:pt>
    <dgm:pt modelId="{A5B06BC8-80A4-4133-AAF4-B5E554B91AB0}" type="sibTrans" cxnId="{E1E041FD-A529-4CBA-AB98-3F6840926BFA}">
      <dgm:prSet/>
      <dgm:spPr/>
      <dgm:t>
        <a:bodyPr/>
        <a:lstStyle/>
        <a:p>
          <a:endParaRPr lang="en-US"/>
        </a:p>
      </dgm:t>
    </dgm:pt>
    <dgm:pt modelId="{4EFFDE87-AD59-4C97-AE67-728E003BCEB5}" type="pres">
      <dgm:prSet presAssocID="{DAFC9801-D268-4C35-B051-88CA4B6BF050}" presName="Name0" presStyleCnt="0">
        <dgm:presLayoutVars>
          <dgm:dir/>
          <dgm:resizeHandles val="exact"/>
        </dgm:presLayoutVars>
      </dgm:prSet>
      <dgm:spPr/>
    </dgm:pt>
    <dgm:pt modelId="{44307A02-BAAC-43C9-A936-3C8FE70902BC}" type="pres">
      <dgm:prSet presAssocID="{E82AF63D-4D60-4DAE-905F-D29CD31363C8}" presName="node" presStyleLbl="node1" presStyleIdx="0" presStyleCnt="6">
        <dgm:presLayoutVars>
          <dgm:bulletEnabled val="1"/>
        </dgm:presLayoutVars>
      </dgm:prSet>
      <dgm:spPr/>
    </dgm:pt>
    <dgm:pt modelId="{027277B5-D67E-485A-BBCA-11C035C74CDF}" type="pres">
      <dgm:prSet presAssocID="{9B368393-1B97-4AC5-841C-60BD6C66D4A4}" presName="sibTrans" presStyleLbl="sibTrans1D1" presStyleIdx="0" presStyleCnt="5"/>
      <dgm:spPr/>
    </dgm:pt>
    <dgm:pt modelId="{F349DA9B-9599-45E1-B864-C4DFE5087D4F}" type="pres">
      <dgm:prSet presAssocID="{9B368393-1B97-4AC5-841C-60BD6C66D4A4}" presName="connectorText" presStyleLbl="sibTrans1D1" presStyleIdx="0" presStyleCnt="5"/>
      <dgm:spPr/>
    </dgm:pt>
    <dgm:pt modelId="{FF55B818-920F-46BF-A11E-619B21BC9DB4}" type="pres">
      <dgm:prSet presAssocID="{BB4EBCED-A00F-47C2-ADDD-DB7EA0453683}" presName="node" presStyleLbl="node1" presStyleIdx="1" presStyleCnt="6">
        <dgm:presLayoutVars>
          <dgm:bulletEnabled val="1"/>
        </dgm:presLayoutVars>
      </dgm:prSet>
      <dgm:spPr/>
    </dgm:pt>
    <dgm:pt modelId="{550A864A-37B5-49C2-8FF8-1B11DDA7E4D2}" type="pres">
      <dgm:prSet presAssocID="{F620FAB2-DE09-4CBF-98BF-475A77F3EC57}" presName="sibTrans" presStyleLbl="sibTrans1D1" presStyleIdx="1" presStyleCnt="5"/>
      <dgm:spPr/>
    </dgm:pt>
    <dgm:pt modelId="{6E71D10D-8AA0-4210-9CB5-56A018C37844}" type="pres">
      <dgm:prSet presAssocID="{F620FAB2-DE09-4CBF-98BF-475A77F3EC57}" presName="connectorText" presStyleLbl="sibTrans1D1" presStyleIdx="1" presStyleCnt="5"/>
      <dgm:spPr/>
    </dgm:pt>
    <dgm:pt modelId="{FE446E9C-E1DC-49B4-96B2-D1528D82DA58}" type="pres">
      <dgm:prSet presAssocID="{4B8730FA-FE35-4A9E-9C2F-25ED58704B29}" presName="node" presStyleLbl="node1" presStyleIdx="2" presStyleCnt="6">
        <dgm:presLayoutVars>
          <dgm:bulletEnabled val="1"/>
        </dgm:presLayoutVars>
      </dgm:prSet>
      <dgm:spPr/>
    </dgm:pt>
    <dgm:pt modelId="{764C10EB-98B1-460A-9F00-441B3C676616}" type="pres">
      <dgm:prSet presAssocID="{F27BB194-C5A6-485F-B7B2-1045249D6FA8}" presName="sibTrans" presStyleLbl="sibTrans1D1" presStyleIdx="2" presStyleCnt="5"/>
      <dgm:spPr/>
    </dgm:pt>
    <dgm:pt modelId="{100659C1-7284-44CA-951C-82836D94A6E5}" type="pres">
      <dgm:prSet presAssocID="{F27BB194-C5A6-485F-B7B2-1045249D6FA8}" presName="connectorText" presStyleLbl="sibTrans1D1" presStyleIdx="2" presStyleCnt="5"/>
      <dgm:spPr/>
    </dgm:pt>
    <dgm:pt modelId="{80488D83-6EA4-452D-88B5-AFEDE4919FF0}" type="pres">
      <dgm:prSet presAssocID="{1FA136F0-C748-47AE-A148-5F27844DCEBE}" presName="node" presStyleLbl="node1" presStyleIdx="3" presStyleCnt="6">
        <dgm:presLayoutVars>
          <dgm:bulletEnabled val="1"/>
        </dgm:presLayoutVars>
      </dgm:prSet>
      <dgm:spPr/>
    </dgm:pt>
    <dgm:pt modelId="{A9F76E2F-8BC6-4CAC-BE87-494248EDE73E}" type="pres">
      <dgm:prSet presAssocID="{0481447A-B802-4EEC-89D0-2BBB4C02046F}" presName="sibTrans" presStyleLbl="sibTrans1D1" presStyleIdx="3" presStyleCnt="5"/>
      <dgm:spPr/>
    </dgm:pt>
    <dgm:pt modelId="{9DDA68B4-1EDC-4F2C-87D0-3524D1999CED}" type="pres">
      <dgm:prSet presAssocID="{0481447A-B802-4EEC-89D0-2BBB4C02046F}" presName="connectorText" presStyleLbl="sibTrans1D1" presStyleIdx="3" presStyleCnt="5"/>
      <dgm:spPr/>
    </dgm:pt>
    <dgm:pt modelId="{E4E63DE8-291D-43C6-8548-65E71E962F89}" type="pres">
      <dgm:prSet presAssocID="{76360B3A-0E89-4D3D-8F43-3E657427D37E}" presName="node" presStyleLbl="node1" presStyleIdx="4" presStyleCnt="6">
        <dgm:presLayoutVars>
          <dgm:bulletEnabled val="1"/>
        </dgm:presLayoutVars>
      </dgm:prSet>
      <dgm:spPr/>
    </dgm:pt>
    <dgm:pt modelId="{E75FF82A-370F-4723-94BA-51C6A52BAFCF}" type="pres">
      <dgm:prSet presAssocID="{33EE2F6B-ECA0-4FAB-AC99-B5E03D74EDF8}" presName="sibTrans" presStyleLbl="sibTrans1D1" presStyleIdx="4" presStyleCnt="5"/>
      <dgm:spPr/>
    </dgm:pt>
    <dgm:pt modelId="{EA3741D4-C6EF-46C3-94EE-A7AB5546D892}" type="pres">
      <dgm:prSet presAssocID="{33EE2F6B-ECA0-4FAB-AC99-B5E03D74EDF8}" presName="connectorText" presStyleLbl="sibTrans1D1" presStyleIdx="4" presStyleCnt="5"/>
      <dgm:spPr/>
    </dgm:pt>
    <dgm:pt modelId="{27D2CF87-7972-4C41-8E90-81554A6B0D6D}" type="pres">
      <dgm:prSet presAssocID="{084F3510-B883-4378-AA67-8E9B243BDFE8}" presName="node" presStyleLbl="node1" presStyleIdx="5" presStyleCnt="6">
        <dgm:presLayoutVars>
          <dgm:bulletEnabled val="1"/>
        </dgm:presLayoutVars>
      </dgm:prSet>
      <dgm:spPr/>
    </dgm:pt>
  </dgm:ptLst>
  <dgm:cxnLst>
    <dgm:cxn modelId="{CCBC0915-D2A9-419B-B038-CEC3A4031F06}" type="presOf" srcId="{9B368393-1B97-4AC5-841C-60BD6C66D4A4}" destId="{027277B5-D67E-485A-BBCA-11C035C74CDF}" srcOrd="0" destOrd="0" presId="urn:microsoft.com/office/officeart/2016/7/layout/RepeatingBendingProcessNew"/>
    <dgm:cxn modelId="{0AD1201F-9DFD-479F-9E8D-5DF76C445403}" srcId="{E82AF63D-4D60-4DAE-905F-D29CD31363C8}" destId="{BAFB70B2-D29F-459F-BCE8-F58247016A59}" srcOrd="0" destOrd="0" parTransId="{C8FBFC79-D5DB-48C5-89A3-1600D679C30D}" sibTransId="{825D674D-9DD8-4379-A812-A7EC1317F193}"/>
    <dgm:cxn modelId="{25C7EF26-C808-4D3A-A29E-498FD7D9EA5B}" type="presOf" srcId="{F27BB194-C5A6-485F-B7B2-1045249D6FA8}" destId="{764C10EB-98B1-460A-9F00-441B3C676616}" srcOrd="0" destOrd="0" presId="urn:microsoft.com/office/officeart/2016/7/layout/RepeatingBendingProcessNew"/>
    <dgm:cxn modelId="{8966D327-A017-4E14-B0FA-CBACE4F95D92}" type="presOf" srcId="{9B368393-1B97-4AC5-841C-60BD6C66D4A4}" destId="{F349DA9B-9599-45E1-B864-C4DFE5087D4F}" srcOrd="1" destOrd="0" presId="urn:microsoft.com/office/officeart/2016/7/layout/RepeatingBendingProcessNew"/>
    <dgm:cxn modelId="{CBC6E739-30BD-4D3A-8F77-3B6BA32A5217}" srcId="{E82AF63D-4D60-4DAE-905F-D29CD31363C8}" destId="{4129CFBD-3D5A-4926-9E7B-DA65E818255F}" srcOrd="2" destOrd="0" parTransId="{2825E212-48ED-4179-A1B1-D1B0243F4361}" sibTransId="{86E4539D-8FEE-456B-9871-6F846FACFD52}"/>
    <dgm:cxn modelId="{FBEFC041-584E-4884-95A2-A09864B4B385}" type="presOf" srcId="{F27BB194-C5A6-485F-B7B2-1045249D6FA8}" destId="{100659C1-7284-44CA-951C-82836D94A6E5}" srcOrd="1" destOrd="0" presId="urn:microsoft.com/office/officeart/2016/7/layout/RepeatingBendingProcessNew"/>
    <dgm:cxn modelId="{7F19264C-9FBB-4B38-B217-7DB33474931D}" type="presOf" srcId="{F620FAB2-DE09-4CBF-98BF-475A77F3EC57}" destId="{6E71D10D-8AA0-4210-9CB5-56A018C37844}" srcOrd="1" destOrd="0" presId="urn:microsoft.com/office/officeart/2016/7/layout/RepeatingBendingProcessNew"/>
    <dgm:cxn modelId="{D2E65650-8615-42F6-9DF3-D737A8F24B0C}" type="presOf" srcId="{4129CFBD-3D5A-4926-9E7B-DA65E818255F}" destId="{44307A02-BAAC-43C9-A936-3C8FE70902BC}" srcOrd="0" destOrd="3" presId="urn:microsoft.com/office/officeart/2016/7/layout/RepeatingBendingProcessNew"/>
    <dgm:cxn modelId="{597BD752-1628-4EE1-BA4D-1CFB9380D660}" type="presOf" srcId="{E82AF63D-4D60-4DAE-905F-D29CD31363C8}" destId="{44307A02-BAAC-43C9-A936-3C8FE70902BC}" srcOrd="0" destOrd="0" presId="urn:microsoft.com/office/officeart/2016/7/layout/RepeatingBendingProcessNew"/>
    <dgm:cxn modelId="{6E7B8E5C-9F27-4F58-B12B-206C8F478CEA}" type="presOf" srcId="{04FAC872-8DFE-4CB1-AB5E-1AB213161C7A}" destId="{44307A02-BAAC-43C9-A936-3C8FE70902BC}" srcOrd="0" destOrd="2" presId="urn:microsoft.com/office/officeart/2016/7/layout/RepeatingBendingProcessNew"/>
    <dgm:cxn modelId="{A30C4666-B197-4174-A6A2-D4FCC13162B5}" type="presOf" srcId="{1FA136F0-C748-47AE-A148-5F27844DCEBE}" destId="{80488D83-6EA4-452D-88B5-AFEDE4919FF0}" srcOrd="0" destOrd="0" presId="urn:microsoft.com/office/officeart/2016/7/layout/RepeatingBendingProcessNew"/>
    <dgm:cxn modelId="{8DE3C978-FF78-4323-A640-824CAF750103}" type="presOf" srcId="{BB4EBCED-A00F-47C2-ADDD-DB7EA0453683}" destId="{FF55B818-920F-46BF-A11E-619B21BC9DB4}" srcOrd="0" destOrd="0" presId="urn:microsoft.com/office/officeart/2016/7/layout/RepeatingBendingProcessNew"/>
    <dgm:cxn modelId="{3E550879-5B01-4DB3-A3C0-07C462790425}" type="presOf" srcId="{BAFB70B2-D29F-459F-BCE8-F58247016A59}" destId="{44307A02-BAAC-43C9-A936-3C8FE70902BC}" srcOrd="0" destOrd="1" presId="urn:microsoft.com/office/officeart/2016/7/layout/RepeatingBendingProcessNew"/>
    <dgm:cxn modelId="{43F39680-C811-4623-B6DE-66200B8901EE}" type="presOf" srcId="{084F3510-B883-4378-AA67-8E9B243BDFE8}" destId="{27D2CF87-7972-4C41-8E90-81554A6B0D6D}" srcOrd="0" destOrd="0" presId="urn:microsoft.com/office/officeart/2016/7/layout/RepeatingBendingProcessNew"/>
    <dgm:cxn modelId="{E2BCA597-494D-40C5-8DDE-98142BB424A2}" type="presOf" srcId="{0481447A-B802-4EEC-89D0-2BBB4C02046F}" destId="{9DDA68B4-1EDC-4F2C-87D0-3524D1999CED}" srcOrd="1" destOrd="0" presId="urn:microsoft.com/office/officeart/2016/7/layout/RepeatingBendingProcessNew"/>
    <dgm:cxn modelId="{43DB3FAB-E51A-4E7A-9F87-4CF7F45EF7E9}" type="presOf" srcId="{DAFC9801-D268-4C35-B051-88CA4B6BF050}" destId="{4EFFDE87-AD59-4C97-AE67-728E003BCEB5}" srcOrd="0" destOrd="0" presId="urn:microsoft.com/office/officeart/2016/7/layout/RepeatingBendingProcessNew"/>
    <dgm:cxn modelId="{EEBE48B8-5235-410A-88C6-13A428C7141C}" srcId="{DAFC9801-D268-4C35-B051-88CA4B6BF050}" destId="{E82AF63D-4D60-4DAE-905F-D29CD31363C8}" srcOrd="0" destOrd="0" parTransId="{B6301D30-26B1-42B2-ADF9-45F194090114}" sibTransId="{9B368393-1B97-4AC5-841C-60BD6C66D4A4}"/>
    <dgm:cxn modelId="{B7BC46BE-A672-446C-AEEA-1EB928D74A80}" srcId="{DAFC9801-D268-4C35-B051-88CA4B6BF050}" destId="{76360B3A-0E89-4D3D-8F43-3E657427D37E}" srcOrd="4" destOrd="0" parTransId="{D2519424-39F1-4F1B-9734-2D4E292EDB1D}" sibTransId="{33EE2F6B-ECA0-4FAB-AC99-B5E03D74EDF8}"/>
    <dgm:cxn modelId="{89238CBE-1681-4957-81B8-DCE00E503E58}" srcId="{DAFC9801-D268-4C35-B051-88CA4B6BF050}" destId="{1FA136F0-C748-47AE-A148-5F27844DCEBE}" srcOrd="3" destOrd="0" parTransId="{5EA0D2FC-BD92-4173-99D3-E487D865E821}" sibTransId="{0481447A-B802-4EEC-89D0-2BBB4C02046F}"/>
    <dgm:cxn modelId="{BA5369C2-3D40-4685-90AC-971217358326}" srcId="{DAFC9801-D268-4C35-B051-88CA4B6BF050}" destId="{4B8730FA-FE35-4A9E-9C2F-25ED58704B29}" srcOrd="2" destOrd="0" parTransId="{DF5DF1FB-7468-4A8C-BEA4-7D81DC580C27}" sibTransId="{F27BB194-C5A6-485F-B7B2-1045249D6FA8}"/>
    <dgm:cxn modelId="{31260EC7-1EE5-4B4B-98BA-C515CD345B28}" type="presOf" srcId="{4B8730FA-FE35-4A9E-9C2F-25ED58704B29}" destId="{FE446E9C-E1DC-49B4-96B2-D1528D82DA58}" srcOrd="0" destOrd="0" presId="urn:microsoft.com/office/officeart/2016/7/layout/RepeatingBendingProcessNew"/>
    <dgm:cxn modelId="{264017C9-B320-4133-B10E-907BAAD4222E}" srcId="{DAFC9801-D268-4C35-B051-88CA4B6BF050}" destId="{BB4EBCED-A00F-47C2-ADDD-DB7EA0453683}" srcOrd="1" destOrd="0" parTransId="{A8BF9645-46CD-4506-BC24-1A95ACAA49AB}" sibTransId="{F620FAB2-DE09-4CBF-98BF-475A77F3EC57}"/>
    <dgm:cxn modelId="{638998CD-37F2-4C2D-BBA3-E6BA15D40A25}" type="presOf" srcId="{33EE2F6B-ECA0-4FAB-AC99-B5E03D74EDF8}" destId="{E75FF82A-370F-4723-94BA-51C6A52BAFCF}" srcOrd="0" destOrd="0" presId="urn:microsoft.com/office/officeart/2016/7/layout/RepeatingBendingProcessNew"/>
    <dgm:cxn modelId="{CFB63CD5-E814-40A1-AEE2-B6879D9D2432}" type="presOf" srcId="{76360B3A-0E89-4D3D-8F43-3E657427D37E}" destId="{E4E63DE8-291D-43C6-8548-65E71E962F89}" srcOrd="0" destOrd="0" presId="urn:microsoft.com/office/officeart/2016/7/layout/RepeatingBendingProcessNew"/>
    <dgm:cxn modelId="{491F94D8-F787-416B-BC0A-BA9299C2F55B}" type="presOf" srcId="{0481447A-B802-4EEC-89D0-2BBB4C02046F}" destId="{A9F76E2F-8BC6-4CAC-BE87-494248EDE73E}" srcOrd="0" destOrd="0" presId="urn:microsoft.com/office/officeart/2016/7/layout/RepeatingBendingProcessNew"/>
    <dgm:cxn modelId="{26B113DD-2BA4-4FB3-8CBA-5A6AD02DE3BB}" type="presOf" srcId="{F620FAB2-DE09-4CBF-98BF-475A77F3EC57}" destId="{550A864A-37B5-49C2-8FF8-1B11DDA7E4D2}" srcOrd="0" destOrd="0" presId="urn:microsoft.com/office/officeart/2016/7/layout/RepeatingBendingProcessNew"/>
    <dgm:cxn modelId="{8966C8E4-5B63-47CE-992F-B38C0E6D11B8}" srcId="{E82AF63D-4D60-4DAE-905F-D29CD31363C8}" destId="{04FAC872-8DFE-4CB1-AB5E-1AB213161C7A}" srcOrd="1" destOrd="0" parTransId="{59E6392F-D42B-4E99-8FB3-797B11BA7D86}" sibTransId="{EB05773D-DEC1-4BE4-B2B1-24327506B024}"/>
    <dgm:cxn modelId="{E1E041FD-A529-4CBA-AB98-3F6840926BFA}" srcId="{DAFC9801-D268-4C35-B051-88CA4B6BF050}" destId="{084F3510-B883-4378-AA67-8E9B243BDFE8}" srcOrd="5" destOrd="0" parTransId="{2BD14517-BD0F-4FE4-A3AE-7630693B6FA9}" sibTransId="{A5B06BC8-80A4-4133-AAF4-B5E554B91AB0}"/>
    <dgm:cxn modelId="{78CA6AFE-7F75-437C-B64D-B7E81D0012E9}" type="presOf" srcId="{33EE2F6B-ECA0-4FAB-AC99-B5E03D74EDF8}" destId="{EA3741D4-C6EF-46C3-94EE-A7AB5546D892}" srcOrd="1" destOrd="0" presId="urn:microsoft.com/office/officeart/2016/7/layout/RepeatingBendingProcessNew"/>
    <dgm:cxn modelId="{198D259B-2D83-49EC-A841-F0D7E4A4D43F}" type="presParOf" srcId="{4EFFDE87-AD59-4C97-AE67-728E003BCEB5}" destId="{44307A02-BAAC-43C9-A936-3C8FE70902BC}" srcOrd="0" destOrd="0" presId="urn:microsoft.com/office/officeart/2016/7/layout/RepeatingBendingProcessNew"/>
    <dgm:cxn modelId="{541CCB5E-8777-4DB1-82DE-131F03EB2199}" type="presParOf" srcId="{4EFFDE87-AD59-4C97-AE67-728E003BCEB5}" destId="{027277B5-D67E-485A-BBCA-11C035C74CDF}" srcOrd="1" destOrd="0" presId="urn:microsoft.com/office/officeart/2016/7/layout/RepeatingBendingProcessNew"/>
    <dgm:cxn modelId="{52FFF950-1056-4A3B-BBEC-EF5667D32A68}" type="presParOf" srcId="{027277B5-D67E-485A-BBCA-11C035C74CDF}" destId="{F349DA9B-9599-45E1-B864-C4DFE5087D4F}" srcOrd="0" destOrd="0" presId="urn:microsoft.com/office/officeart/2016/7/layout/RepeatingBendingProcessNew"/>
    <dgm:cxn modelId="{B825A170-7D73-46D7-998A-46D361E0A125}" type="presParOf" srcId="{4EFFDE87-AD59-4C97-AE67-728E003BCEB5}" destId="{FF55B818-920F-46BF-A11E-619B21BC9DB4}" srcOrd="2" destOrd="0" presId="urn:microsoft.com/office/officeart/2016/7/layout/RepeatingBendingProcessNew"/>
    <dgm:cxn modelId="{FB954B29-7762-4967-8F5A-DBF8274AE8C0}" type="presParOf" srcId="{4EFFDE87-AD59-4C97-AE67-728E003BCEB5}" destId="{550A864A-37B5-49C2-8FF8-1B11DDA7E4D2}" srcOrd="3" destOrd="0" presId="urn:microsoft.com/office/officeart/2016/7/layout/RepeatingBendingProcessNew"/>
    <dgm:cxn modelId="{D8C2ECC5-152C-4371-9C55-2DBCEED05091}" type="presParOf" srcId="{550A864A-37B5-49C2-8FF8-1B11DDA7E4D2}" destId="{6E71D10D-8AA0-4210-9CB5-56A018C37844}" srcOrd="0" destOrd="0" presId="urn:microsoft.com/office/officeart/2016/7/layout/RepeatingBendingProcessNew"/>
    <dgm:cxn modelId="{3E16A2CE-BC28-423F-989A-E9D3E3AFA3FA}" type="presParOf" srcId="{4EFFDE87-AD59-4C97-AE67-728E003BCEB5}" destId="{FE446E9C-E1DC-49B4-96B2-D1528D82DA58}" srcOrd="4" destOrd="0" presId="urn:microsoft.com/office/officeart/2016/7/layout/RepeatingBendingProcessNew"/>
    <dgm:cxn modelId="{7816C297-A81F-42F7-BBFB-DB5E03BC59E3}" type="presParOf" srcId="{4EFFDE87-AD59-4C97-AE67-728E003BCEB5}" destId="{764C10EB-98B1-460A-9F00-441B3C676616}" srcOrd="5" destOrd="0" presId="urn:microsoft.com/office/officeart/2016/7/layout/RepeatingBendingProcessNew"/>
    <dgm:cxn modelId="{EF9F39C7-0FE8-4722-BA04-E9613D310DFD}" type="presParOf" srcId="{764C10EB-98B1-460A-9F00-441B3C676616}" destId="{100659C1-7284-44CA-951C-82836D94A6E5}" srcOrd="0" destOrd="0" presId="urn:microsoft.com/office/officeart/2016/7/layout/RepeatingBendingProcessNew"/>
    <dgm:cxn modelId="{E247937B-D476-474F-B71F-83F71BBA637C}" type="presParOf" srcId="{4EFFDE87-AD59-4C97-AE67-728E003BCEB5}" destId="{80488D83-6EA4-452D-88B5-AFEDE4919FF0}" srcOrd="6" destOrd="0" presId="urn:microsoft.com/office/officeart/2016/7/layout/RepeatingBendingProcessNew"/>
    <dgm:cxn modelId="{35030613-1B80-4F73-8794-584CF8DF0296}" type="presParOf" srcId="{4EFFDE87-AD59-4C97-AE67-728E003BCEB5}" destId="{A9F76E2F-8BC6-4CAC-BE87-494248EDE73E}" srcOrd="7" destOrd="0" presId="urn:microsoft.com/office/officeart/2016/7/layout/RepeatingBendingProcessNew"/>
    <dgm:cxn modelId="{30222A9E-5796-4CE9-8237-0FFD0EA65824}" type="presParOf" srcId="{A9F76E2F-8BC6-4CAC-BE87-494248EDE73E}" destId="{9DDA68B4-1EDC-4F2C-87D0-3524D1999CED}" srcOrd="0" destOrd="0" presId="urn:microsoft.com/office/officeart/2016/7/layout/RepeatingBendingProcessNew"/>
    <dgm:cxn modelId="{FE37E4EC-EC13-4851-86D9-FF8883E0BC5E}" type="presParOf" srcId="{4EFFDE87-AD59-4C97-AE67-728E003BCEB5}" destId="{E4E63DE8-291D-43C6-8548-65E71E962F89}" srcOrd="8" destOrd="0" presId="urn:microsoft.com/office/officeart/2016/7/layout/RepeatingBendingProcessNew"/>
    <dgm:cxn modelId="{DD6FEF72-958A-4D5B-9D5A-F577E9DDD3F8}" type="presParOf" srcId="{4EFFDE87-AD59-4C97-AE67-728E003BCEB5}" destId="{E75FF82A-370F-4723-94BA-51C6A52BAFCF}" srcOrd="9" destOrd="0" presId="urn:microsoft.com/office/officeart/2016/7/layout/RepeatingBendingProcessNew"/>
    <dgm:cxn modelId="{0CA9B8D8-22AA-424F-B862-F724A8780477}" type="presParOf" srcId="{E75FF82A-370F-4723-94BA-51C6A52BAFCF}" destId="{EA3741D4-C6EF-46C3-94EE-A7AB5546D892}" srcOrd="0" destOrd="0" presId="urn:microsoft.com/office/officeart/2016/7/layout/RepeatingBendingProcessNew"/>
    <dgm:cxn modelId="{BAB89976-8B1B-4888-8F5A-8D5C0A149CC5}" type="presParOf" srcId="{4EFFDE87-AD59-4C97-AE67-728E003BCEB5}" destId="{27D2CF87-7972-4C41-8E90-81554A6B0D6D}"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EADEFB-3108-4D39-A68E-B73CF1DD710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490B504-3B2D-4673-BF3F-2534905C3FE6}">
      <dgm:prSet/>
      <dgm:spPr/>
      <dgm:t>
        <a:bodyPr/>
        <a:lstStyle/>
        <a:p>
          <a:r>
            <a:rPr lang="en-US" dirty="0"/>
            <a:t>Interest Rate</a:t>
          </a:r>
        </a:p>
      </dgm:t>
    </dgm:pt>
    <dgm:pt modelId="{767800B4-51C8-4A31-837D-B687470A329B}" type="parTrans" cxnId="{7A8FFE66-DFE0-48A7-BE74-EB1EB88788FB}">
      <dgm:prSet/>
      <dgm:spPr/>
      <dgm:t>
        <a:bodyPr/>
        <a:lstStyle/>
        <a:p>
          <a:endParaRPr lang="en-US"/>
        </a:p>
      </dgm:t>
    </dgm:pt>
    <dgm:pt modelId="{2CECAB72-49B0-46C2-9BC3-784541449D0E}" type="sibTrans" cxnId="{7A8FFE66-DFE0-48A7-BE74-EB1EB88788FB}">
      <dgm:prSet/>
      <dgm:spPr/>
      <dgm:t>
        <a:bodyPr/>
        <a:lstStyle/>
        <a:p>
          <a:endParaRPr lang="en-US"/>
        </a:p>
      </dgm:t>
    </dgm:pt>
    <dgm:pt modelId="{D7203C3C-ABF3-4280-B55B-9691A4796D67}">
      <dgm:prSet/>
      <dgm:spPr/>
      <dgm:t>
        <a:bodyPr/>
        <a:lstStyle/>
        <a:p>
          <a:r>
            <a:rPr lang="en-US" dirty="0"/>
            <a:t>Annual Income</a:t>
          </a:r>
        </a:p>
      </dgm:t>
    </dgm:pt>
    <dgm:pt modelId="{11318669-9E14-48C6-AC27-1D87620E4633}" type="parTrans" cxnId="{BD0E9B43-FCF4-41B6-BB7D-D61B5FBA65A0}">
      <dgm:prSet/>
      <dgm:spPr/>
      <dgm:t>
        <a:bodyPr/>
        <a:lstStyle/>
        <a:p>
          <a:endParaRPr lang="en-US"/>
        </a:p>
      </dgm:t>
    </dgm:pt>
    <dgm:pt modelId="{71B6CC12-E636-4B16-9501-2C5C15AD1EC1}" type="sibTrans" cxnId="{BD0E9B43-FCF4-41B6-BB7D-D61B5FBA65A0}">
      <dgm:prSet/>
      <dgm:spPr/>
      <dgm:t>
        <a:bodyPr/>
        <a:lstStyle/>
        <a:p>
          <a:endParaRPr lang="en-US"/>
        </a:p>
      </dgm:t>
    </dgm:pt>
    <dgm:pt modelId="{CC91DEB0-66D2-442A-8096-15F4AB7361BA}">
      <dgm:prSet/>
      <dgm:spPr/>
      <dgm:t>
        <a:bodyPr/>
        <a:lstStyle/>
        <a:p>
          <a:r>
            <a:rPr lang="en-US" dirty="0"/>
            <a:t>Loan Amount</a:t>
          </a:r>
        </a:p>
      </dgm:t>
    </dgm:pt>
    <dgm:pt modelId="{6F7330B0-B824-4573-A33B-BF94FC8E0AA6}" type="parTrans" cxnId="{DC886E52-3EDF-41DB-88CC-EBFB22CE2FA9}">
      <dgm:prSet/>
      <dgm:spPr/>
      <dgm:t>
        <a:bodyPr/>
        <a:lstStyle/>
        <a:p>
          <a:endParaRPr lang="en-US"/>
        </a:p>
      </dgm:t>
    </dgm:pt>
    <dgm:pt modelId="{C025D44F-9549-48EC-A42C-E489CD58E0B0}" type="sibTrans" cxnId="{DC886E52-3EDF-41DB-88CC-EBFB22CE2FA9}">
      <dgm:prSet/>
      <dgm:spPr/>
      <dgm:t>
        <a:bodyPr/>
        <a:lstStyle/>
        <a:p>
          <a:endParaRPr lang="en-US"/>
        </a:p>
      </dgm:t>
    </dgm:pt>
    <dgm:pt modelId="{1F24A6A8-50A1-4D68-8FD9-D8AF9FD6593E}">
      <dgm:prSet/>
      <dgm:spPr/>
      <dgm:t>
        <a:bodyPr/>
        <a:lstStyle/>
        <a:p>
          <a:r>
            <a:rPr lang="en-US" dirty="0"/>
            <a:t>Grade of the Loan</a:t>
          </a:r>
        </a:p>
      </dgm:t>
    </dgm:pt>
    <dgm:pt modelId="{094EEE90-ADA2-4387-BB76-F03FC5E397F9}" type="parTrans" cxnId="{2730BF68-3F76-43BD-8B20-951225939A0C}">
      <dgm:prSet/>
      <dgm:spPr/>
      <dgm:t>
        <a:bodyPr/>
        <a:lstStyle/>
        <a:p>
          <a:endParaRPr lang="en-US"/>
        </a:p>
      </dgm:t>
    </dgm:pt>
    <dgm:pt modelId="{38039BFD-78C7-4BF2-8181-54484D8D3CD2}" type="sibTrans" cxnId="{2730BF68-3F76-43BD-8B20-951225939A0C}">
      <dgm:prSet/>
      <dgm:spPr/>
      <dgm:t>
        <a:bodyPr/>
        <a:lstStyle/>
        <a:p>
          <a:endParaRPr lang="en-US"/>
        </a:p>
      </dgm:t>
    </dgm:pt>
    <dgm:pt modelId="{A1450AEC-5BEA-4458-9763-94D6A5963846}">
      <dgm:prSet/>
      <dgm:spPr/>
      <dgm:t>
        <a:bodyPr/>
        <a:lstStyle/>
        <a:p>
          <a:r>
            <a:rPr lang="en-US" dirty="0"/>
            <a:t>Purpose of the Loan</a:t>
          </a:r>
        </a:p>
      </dgm:t>
    </dgm:pt>
    <dgm:pt modelId="{C5F77F64-96B5-40BD-8499-E054F263ED41}" type="parTrans" cxnId="{2D4E3BC4-1E80-49DC-AFEC-6FB287B26444}">
      <dgm:prSet/>
      <dgm:spPr/>
      <dgm:t>
        <a:bodyPr/>
        <a:lstStyle/>
        <a:p>
          <a:endParaRPr lang="en-US"/>
        </a:p>
      </dgm:t>
    </dgm:pt>
    <dgm:pt modelId="{C02E9577-876A-4577-84CA-3872B7A2A64D}" type="sibTrans" cxnId="{2D4E3BC4-1E80-49DC-AFEC-6FB287B26444}">
      <dgm:prSet/>
      <dgm:spPr/>
      <dgm:t>
        <a:bodyPr/>
        <a:lstStyle/>
        <a:p>
          <a:endParaRPr lang="en-US"/>
        </a:p>
      </dgm:t>
    </dgm:pt>
    <dgm:pt modelId="{F1ECB717-3901-4630-A9EA-BF84630F1253}">
      <dgm:prSet/>
      <dgm:spPr/>
      <dgm:t>
        <a:bodyPr/>
        <a:lstStyle/>
        <a:p>
          <a:r>
            <a:rPr lang="en-US" dirty="0"/>
            <a:t>Public record for bankruptcies</a:t>
          </a:r>
        </a:p>
      </dgm:t>
    </dgm:pt>
    <dgm:pt modelId="{37129F61-FF6A-433C-AB5A-DB0A88F5AA8C}" type="parTrans" cxnId="{B2AD0F55-35C7-4A38-B6EE-760DAEA08975}">
      <dgm:prSet/>
      <dgm:spPr/>
      <dgm:t>
        <a:bodyPr/>
        <a:lstStyle/>
        <a:p>
          <a:endParaRPr lang="en-US"/>
        </a:p>
      </dgm:t>
    </dgm:pt>
    <dgm:pt modelId="{EB7E1D43-F769-48D0-9EF1-9E47D78EC194}" type="sibTrans" cxnId="{B2AD0F55-35C7-4A38-B6EE-760DAEA08975}">
      <dgm:prSet/>
      <dgm:spPr/>
      <dgm:t>
        <a:bodyPr/>
        <a:lstStyle/>
        <a:p>
          <a:endParaRPr lang="en-US"/>
        </a:p>
      </dgm:t>
    </dgm:pt>
    <dgm:pt modelId="{826B85A4-4088-4D2D-9EAE-47BCA1002C8D}">
      <dgm:prSet/>
      <dgm:spPr/>
      <dgm:t>
        <a:bodyPr/>
        <a:lstStyle/>
        <a:p>
          <a:r>
            <a:rPr lang="en-US" dirty="0"/>
            <a:t>Employment Length</a:t>
          </a:r>
        </a:p>
      </dgm:t>
    </dgm:pt>
    <dgm:pt modelId="{8CDC87FD-CD92-4A39-BA00-225AD67275A9}" type="parTrans" cxnId="{8D70A43D-8FFF-493E-A5DC-A5A96C5ECFCB}">
      <dgm:prSet/>
      <dgm:spPr/>
      <dgm:t>
        <a:bodyPr/>
        <a:lstStyle/>
        <a:p>
          <a:endParaRPr lang="en-US"/>
        </a:p>
      </dgm:t>
    </dgm:pt>
    <dgm:pt modelId="{74A0AE8C-6714-4C90-B392-3245DC99E599}" type="sibTrans" cxnId="{8D70A43D-8FFF-493E-A5DC-A5A96C5ECFCB}">
      <dgm:prSet/>
      <dgm:spPr/>
      <dgm:t>
        <a:bodyPr/>
        <a:lstStyle/>
        <a:p>
          <a:endParaRPr lang="en-US"/>
        </a:p>
      </dgm:t>
    </dgm:pt>
    <dgm:pt modelId="{57950189-7760-452B-A1A5-336FE40175E1}" type="pres">
      <dgm:prSet presAssocID="{FDEADEFB-3108-4D39-A68E-B73CF1DD7101}" presName="linear" presStyleCnt="0">
        <dgm:presLayoutVars>
          <dgm:animLvl val="lvl"/>
          <dgm:resizeHandles val="exact"/>
        </dgm:presLayoutVars>
      </dgm:prSet>
      <dgm:spPr/>
    </dgm:pt>
    <dgm:pt modelId="{810D57A7-C388-4D0D-BCD5-BD787920C320}" type="pres">
      <dgm:prSet presAssocID="{0490B504-3B2D-4673-BF3F-2534905C3FE6}" presName="parentText" presStyleLbl="node1" presStyleIdx="0" presStyleCnt="7">
        <dgm:presLayoutVars>
          <dgm:chMax val="0"/>
          <dgm:bulletEnabled val="1"/>
        </dgm:presLayoutVars>
      </dgm:prSet>
      <dgm:spPr/>
    </dgm:pt>
    <dgm:pt modelId="{410492B9-5650-46AB-A8A5-4A7F562CF9EC}" type="pres">
      <dgm:prSet presAssocID="{2CECAB72-49B0-46C2-9BC3-784541449D0E}" presName="spacer" presStyleCnt="0"/>
      <dgm:spPr/>
    </dgm:pt>
    <dgm:pt modelId="{EB53F974-9A63-4F63-A944-41E679BD1452}" type="pres">
      <dgm:prSet presAssocID="{D7203C3C-ABF3-4280-B55B-9691A4796D67}" presName="parentText" presStyleLbl="node1" presStyleIdx="1" presStyleCnt="7">
        <dgm:presLayoutVars>
          <dgm:chMax val="0"/>
          <dgm:bulletEnabled val="1"/>
        </dgm:presLayoutVars>
      </dgm:prSet>
      <dgm:spPr/>
    </dgm:pt>
    <dgm:pt modelId="{756C874F-191A-4308-8D5D-28214CD10684}" type="pres">
      <dgm:prSet presAssocID="{71B6CC12-E636-4B16-9501-2C5C15AD1EC1}" presName="spacer" presStyleCnt="0"/>
      <dgm:spPr/>
    </dgm:pt>
    <dgm:pt modelId="{831CE515-3AAA-4D0E-BC15-F133498C8322}" type="pres">
      <dgm:prSet presAssocID="{CC91DEB0-66D2-442A-8096-15F4AB7361BA}" presName="parentText" presStyleLbl="node1" presStyleIdx="2" presStyleCnt="7">
        <dgm:presLayoutVars>
          <dgm:chMax val="0"/>
          <dgm:bulletEnabled val="1"/>
        </dgm:presLayoutVars>
      </dgm:prSet>
      <dgm:spPr/>
    </dgm:pt>
    <dgm:pt modelId="{2D98D9C5-10BF-4FDA-98D7-19F0A01626BB}" type="pres">
      <dgm:prSet presAssocID="{C025D44F-9549-48EC-A42C-E489CD58E0B0}" presName="spacer" presStyleCnt="0"/>
      <dgm:spPr/>
    </dgm:pt>
    <dgm:pt modelId="{7A6CEEBF-6134-43DD-8D10-4C1F2988559A}" type="pres">
      <dgm:prSet presAssocID="{1F24A6A8-50A1-4D68-8FD9-D8AF9FD6593E}" presName="parentText" presStyleLbl="node1" presStyleIdx="3" presStyleCnt="7">
        <dgm:presLayoutVars>
          <dgm:chMax val="0"/>
          <dgm:bulletEnabled val="1"/>
        </dgm:presLayoutVars>
      </dgm:prSet>
      <dgm:spPr/>
    </dgm:pt>
    <dgm:pt modelId="{9D133C16-8C95-4E7C-9158-6F719C33E1EA}" type="pres">
      <dgm:prSet presAssocID="{38039BFD-78C7-4BF2-8181-54484D8D3CD2}" presName="spacer" presStyleCnt="0"/>
      <dgm:spPr/>
    </dgm:pt>
    <dgm:pt modelId="{119EE1E9-A66E-4A8F-9043-595DFF0FFFFE}" type="pres">
      <dgm:prSet presAssocID="{A1450AEC-5BEA-4458-9763-94D6A5963846}" presName="parentText" presStyleLbl="node1" presStyleIdx="4" presStyleCnt="7">
        <dgm:presLayoutVars>
          <dgm:chMax val="0"/>
          <dgm:bulletEnabled val="1"/>
        </dgm:presLayoutVars>
      </dgm:prSet>
      <dgm:spPr/>
    </dgm:pt>
    <dgm:pt modelId="{F0118106-D591-4ED7-9257-E471C1ED1B0A}" type="pres">
      <dgm:prSet presAssocID="{C02E9577-876A-4577-84CA-3872B7A2A64D}" presName="spacer" presStyleCnt="0"/>
      <dgm:spPr/>
    </dgm:pt>
    <dgm:pt modelId="{0BFE404D-0655-4872-9BB1-92F347D9E73C}" type="pres">
      <dgm:prSet presAssocID="{F1ECB717-3901-4630-A9EA-BF84630F1253}" presName="parentText" presStyleLbl="node1" presStyleIdx="5" presStyleCnt="7">
        <dgm:presLayoutVars>
          <dgm:chMax val="0"/>
          <dgm:bulletEnabled val="1"/>
        </dgm:presLayoutVars>
      </dgm:prSet>
      <dgm:spPr/>
    </dgm:pt>
    <dgm:pt modelId="{0628A7CC-17FB-49AD-897E-E90BE2141B41}" type="pres">
      <dgm:prSet presAssocID="{EB7E1D43-F769-48D0-9EF1-9E47D78EC194}" presName="spacer" presStyleCnt="0"/>
      <dgm:spPr/>
    </dgm:pt>
    <dgm:pt modelId="{4ADA4A75-1593-4440-9317-983C4BD8932F}" type="pres">
      <dgm:prSet presAssocID="{826B85A4-4088-4D2D-9EAE-47BCA1002C8D}" presName="parentText" presStyleLbl="node1" presStyleIdx="6" presStyleCnt="7">
        <dgm:presLayoutVars>
          <dgm:chMax val="0"/>
          <dgm:bulletEnabled val="1"/>
        </dgm:presLayoutVars>
      </dgm:prSet>
      <dgm:spPr/>
    </dgm:pt>
  </dgm:ptLst>
  <dgm:cxnLst>
    <dgm:cxn modelId="{8D70A43D-8FFF-493E-A5DC-A5A96C5ECFCB}" srcId="{FDEADEFB-3108-4D39-A68E-B73CF1DD7101}" destId="{826B85A4-4088-4D2D-9EAE-47BCA1002C8D}" srcOrd="6" destOrd="0" parTransId="{8CDC87FD-CD92-4A39-BA00-225AD67275A9}" sibTransId="{74A0AE8C-6714-4C90-B392-3245DC99E599}"/>
    <dgm:cxn modelId="{BD0E9B43-FCF4-41B6-BB7D-D61B5FBA65A0}" srcId="{FDEADEFB-3108-4D39-A68E-B73CF1DD7101}" destId="{D7203C3C-ABF3-4280-B55B-9691A4796D67}" srcOrd="1" destOrd="0" parTransId="{11318669-9E14-48C6-AC27-1D87620E4633}" sibTransId="{71B6CC12-E636-4B16-9501-2C5C15AD1EC1}"/>
    <dgm:cxn modelId="{473B654B-4AD6-4C83-9883-31B4CA25084B}" type="presOf" srcId="{A1450AEC-5BEA-4458-9763-94D6A5963846}" destId="{119EE1E9-A66E-4A8F-9043-595DFF0FFFFE}" srcOrd="0" destOrd="0" presId="urn:microsoft.com/office/officeart/2005/8/layout/vList2"/>
    <dgm:cxn modelId="{47ABBF4F-1655-4858-9FC6-D0EE6DA47295}" type="presOf" srcId="{1F24A6A8-50A1-4D68-8FD9-D8AF9FD6593E}" destId="{7A6CEEBF-6134-43DD-8D10-4C1F2988559A}" srcOrd="0" destOrd="0" presId="urn:microsoft.com/office/officeart/2005/8/layout/vList2"/>
    <dgm:cxn modelId="{DC886E52-3EDF-41DB-88CC-EBFB22CE2FA9}" srcId="{FDEADEFB-3108-4D39-A68E-B73CF1DD7101}" destId="{CC91DEB0-66D2-442A-8096-15F4AB7361BA}" srcOrd="2" destOrd="0" parTransId="{6F7330B0-B824-4573-A33B-BF94FC8E0AA6}" sibTransId="{C025D44F-9549-48EC-A42C-E489CD58E0B0}"/>
    <dgm:cxn modelId="{B2AD0F55-35C7-4A38-B6EE-760DAEA08975}" srcId="{FDEADEFB-3108-4D39-A68E-B73CF1DD7101}" destId="{F1ECB717-3901-4630-A9EA-BF84630F1253}" srcOrd="5" destOrd="0" parTransId="{37129F61-FF6A-433C-AB5A-DB0A88F5AA8C}" sibTransId="{EB7E1D43-F769-48D0-9EF1-9E47D78EC194}"/>
    <dgm:cxn modelId="{7A8FFE66-DFE0-48A7-BE74-EB1EB88788FB}" srcId="{FDEADEFB-3108-4D39-A68E-B73CF1DD7101}" destId="{0490B504-3B2D-4673-BF3F-2534905C3FE6}" srcOrd="0" destOrd="0" parTransId="{767800B4-51C8-4A31-837D-B687470A329B}" sibTransId="{2CECAB72-49B0-46C2-9BC3-784541449D0E}"/>
    <dgm:cxn modelId="{2730BF68-3F76-43BD-8B20-951225939A0C}" srcId="{FDEADEFB-3108-4D39-A68E-B73CF1DD7101}" destId="{1F24A6A8-50A1-4D68-8FD9-D8AF9FD6593E}" srcOrd="3" destOrd="0" parTransId="{094EEE90-ADA2-4387-BB76-F03FC5E397F9}" sibTransId="{38039BFD-78C7-4BF2-8181-54484D8D3CD2}"/>
    <dgm:cxn modelId="{7FD9E58D-248E-4DC1-BC04-D9F6E4874F65}" type="presOf" srcId="{FDEADEFB-3108-4D39-A68E-B73CF1DD7101}" destId="{57950189-7760-452B-A1A5-336FE40175E1}" srcOrd="0" destOrd="0" presId="urn:microsoft.com/office/officeart/2005/8/layout/vList2"/>
    <dgm:cxn modelId="{A1AECE93-0545-4BE8-A56F-DDCF00BDF3E4}" type="presOf" srcId="{CC91DEB0-66D2-442A-8096-15F4AB7361BA}" destId="{831CE515-3AAA-4D0E-BC15-F133498C8322}" srcOrd="0" destOrd="0" presId="urn:microsoft.com/office/officeart/2005/8/layout/vList2"/>
    <dgm:cxn modelId="{29A18EA9-802C-41F8-9FDF-2D4BBEDAE4EA}" type="presOf" srcId="{F1ECB717-3901-4630-A9EA-BF84630F1253}" destId="{0BFE404D-0655-4872-9BB1-92F347D9E73C}" srcOrd="0" destOrd="0" presId="urn:microsoft.com/office/officeart/2005/8/layout/vList2"/>
    <dgm:cxn modelId="{2D4E3BC4-1E80-49DC-AFEC-6FB287B26444}" srcId="{FDEADEFB-3108-4D39-A68E-B73CF1DD7101}" destId="{A1450AEC-5BEA-4458-9763-94D6A5963846}" srcOrd="4" destOrd="0" parTransId="{C5F77F64-96B5-40BD-8499-E054F263ED41}" sibTransId="{C02E9577-876A-4577-84CA-3872B7A2A64D}"/>
    <dgm:cxn modelId="{70D82DD3-9F86-4FB0-A756-1DFDFAE7F867}" type="presOf" srcId="{0490B504-3B2D-4673-BF3F-2534905C3FE6}" destId="{810D57A7-C388-4D0D-BCD5-BD787920C320}" srcOrd="0" destOrd="0" presId="urn:microsoft.com/office/officeart/2005/8/layout/vList2"/>
    <dgm:cxn modelId="{8163AADB-7BB2-49C8-9CE5-E65B2B2E6B52}" type="presOf" srcId="{826B85A4-4088-4D2D-9EAE-47BCA1002C8D}" destId="{4ADA4A75-1593-4440-9317-983C4BD8932F}" srcOrd="0" destOrd="0" presId="urn:microsoft.com/office/officeart/2005/8/layout/vList2"/>
    <dgm:cxn modelId="{9A3756EE-64AC-46A9-B8C8-5D72E4779B76}" type="presOf" srcId="{D7203C3C-ABF3-4280-B55B-9691A4796D67}" destId="{EB53F974-9A63-4F63-A944-41E679BD1452}" srcOrd="0" destOrd="0" presId="urn:microsoft.com/office/officeart/2005/8/layout/vList2"/>
    <dgm:cxn modelId="{5DE191B2-20B6-488C-B543-F1DCC75920CE}" type="presParOf" srcId="{57950189-7760-452B-A1A5-336FE40175E1}" destId="{810D57A7-C388-4D0D-BCD5-BD787920C320}" srcOrd="0" destOrd="0" presId="urn:microsoft.com/office/officeart/2005/8/layout/vList2"/>
    <dgm:cxn modelId="{159C598B-AE44-44B1-8847-2DC296DEF1F1}" type="presParOf" srcId="{57950189-7760-452B-A1A5-336FE40175E1}" destId="{410492B9-5650-46AB-A8A5-4A7F562CF9EC}" srcOrd="1" destOrd="0" presId="urn:microsoft.com/office/officeart/2005/8/layout/vList2"/>
    <dgm:cxn modelId="{079A9873-E43F-4296-A423-42399744F084}" type="presParOf" srcId="{57950189-7760-452B-A1A5-336FE40175E1}" destId="{EB53F974-9A63-4F63-A944-41E679BD1452}" srcOrd="2" destOrd="0" presId="urn:microsoft.com/office/officeart/2005/8/layout/vList2"/>
    <dgm:cxn modelId="{9EAADAEE-88CA-46A9-8189-A24CC32D4347}" type="presParOf" srcId="{57950189-7760-452B-A1A5-336FE40175E1}" destId="{756C874F-191A-4308-8D5D-28214CD10684}" srcOrd="3" destOrd="0" presId="urn:microsoft.com/office/officeart/2005/8/layout/vList2"/>
    <dgm:cxn modelId="{E85EA930-EAE7-40FB-BADB-408E84777B38}" type="presParOf" srcId="{57950189-7760-452B-A1A5-336FE40175E1}" destId="{831CE515-3AAA-4D0E-BC15-F133498C8322}" srcOrd="4" destOrd="0" presId="urn:microsoft.com/office/officeart/2005/8/layout/vList2"/>
    <dgm:cxn modelId="{ADAD0981-E4F6-4E9C-B669-1C2929915769}" type="presParOf" srcId="{57950189-7760-452B-A1A5-336FE40175E1}" destId="{2D98D9C5-10BF-4FDA-98D7-19F0A01626BB}" srcOrd="5" destOrd="0" presId="urn:microsoft.com/office/officeart/2005/8/layout/vList2"/>
    <dgm:cxn modelId="{7DD331C3-3447-401E-8877-39DDCA9F6BC9}" type="presParOf" srcId="{57950189-7760-452B-A1A5-336FE40175E1}" destId="{7A6CEEBF-6134-43DD-8D10-4C1F2988559A}" srcOrd="6" destOrd="0" presId="urn:microsoft.com/office/officeart/2005/8/layout/vList2"/>
    <dgm:cxn modelId="{CE95B783-78D8-47BC-9796-57F0B7A80CA6}" type="presParOf" srcId="{57950189-7760-452B-A1A5-336FE40175E1}" destId="{9D133C16-8C95-4E7C-9158-6F719C33E1EA}" srcOrd="7" destOrd="0" presId="urn:microsoft.com/office/officeart/2005/8/layout/vList2"/>
    <dgm:cxn modelId="{A0313F7B-16B2-4684-8A8E-34A8FE735213}" type="presParOf" srcId="{57950189-7760-452B-A1A5-336FE40175E1}" destId="{119EE1E9-A66E-4A8F-9043-595DFF0FFFFE}" srcOrd="8" destOrd="0" presId="urn:microsoft.com/office/officeart/2005/8/layout/vList2"/>
    <dgm:cxn modelId="{48C14B31-C732-4102-94D2-F6E74EAE6612}" type="presParOf" srcId="{57950189-7760-452B-A1A5-336FE40175E1}" destId="{F0118106-D591-4ED7-9257-E471C1ED1B0A}" srcOrd="9" destOrd="0" presId="urn:microsoft.com/office/officeart/2005/8/layout/vList2"/>
    <dgm:cxn modelId="{880D7660-EAE1-4D9F-A65E-D4B92554FE1A}" type="presParOf" srcId="{57950189-7760-452B-A1A5-336FE40175E1}" destId="{0BFE404D-0655-4872-9BB1-92F347D9E73C}" srcOrd="10" destOrd="0" presId="urn:microsoft.com/office/officeart/2005/8/layout/vList2"/>
    <dgm:cxn modelId="{CC3B04FC-73E2-4521-B2BF-8753E47C8F33}" type="presParOf" srcId="{57950189-7760-452B-A1A5-336FE40175E1}" destId="{0628A7CC-17FB-49AD-897E-E90BE2141B41}" srcOrd="11" destOrd="0" presId="urn:microsoft.com/office/officeart/2005/8/layout/vList2"/>
    <dgm:cxn modelId="{4D134BC3-4BF8-45F7-841B-3BD757B6E29C}" type="presParOf" srcId="{57950189-7760-452B-A1A5-336FE40175E1}" destId="{4ADA4A75-1593-4440-9317-983C4BD8932F}"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E2B134-293F-437C-9FC5-18E7DA905CBB}">
      <dsp:nvSpPr>
        <dsp:cNvPr id="0" name=""/>
        <dsp:cNvSpPr/>
      </dsp:nvSpPr>
      <dsp:spPr>
        <a:xfrm>
          <a:off x="0" y="0"/>
          <a:ext cx="8938260" cy="1958102"/>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To identify patterns from data provided which indicate if a person who applied for loan is likely to default. Based on the patterns company can take decisions such as denying the loan, reducing the amount of loan, lending (to risky applicants) at a higher interest rate, etc.</a:t>
          </a:r>
          <a:endParaRPr lang="en-US" sz="1900" kern="1200"/>
        </a:p>
      </dsp:txBody>
      <dsp:txXfrm>
        <a:off x="57351" y="57351"/>
        <a:ext cx="6914408" cy="1843400"/>
      </dsp:txXfrm>
    </dsp:sp>
    <dsp:sp modelId="{0B523373-7C9B-40BF-84A4-5298F242765D}">
      <dsp:nvSpPr>
        <dsp:cNvPr id="0" name=""/>
        <dsp:cNvSpPr/>
      </dsp:nvSpPr>
      <dsp:spPr>
        <a:xfrm>
          <a:off x="1577340" y="2393235"/>
          <a:ext cx="8938260" cy="1958102"/>
        </a:xfrm>
        <a:prstGeom prst="roundRect">
          <a:avLst>
            <a:gd name="adj" fmla="val 10000"/>
          </a:avLst>
        </a:prstGeom>
        <a:solidFill>
          <a:schemeClr val="accent2">
            <a:hueOff val="6443612"/>
            <a:satOff val="-18493"/>
            <a:lumOff val="-29609"/>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endParaRPr lang="en-US" sz="1900" b="0" i="0" kern="1200"/>
        </a:p>
        <a:p>
          <a:pPr marL="0" lvl="0" indent="0" algn="l" defTabSz="844550">
            <a:lnSpc>
              <a:spcPct val="90000"/>
            </a:lnSpc>
            <a:spcBef>
              <a:spcPct val="0"/>
            </a:spcBef>
            <a:spcAft>
              <a:spcPct val="35000"/>
            </a:spcAft>
            <a:buNone/>
          </a:pPr>
          <a:r>
            <a:rPr lang="en-US" sz="1900" b="0" i="0" kern="1200"/>
            <a:t>In other words, the company wants to understand the </a:t>
          </a:r>
          <a:r>
            <a:rPr lang="en-US" sz="1900" b="1" i="0" kern="1200"/>
            <a:t>driving factors (or driver variables) </a:t>
          </a:r>
          <a:r>
            <a:rPr lang="en-US" sz="1900" b="0" i="0" kern="1200"/>
            <a:t>behind loan default, i.e. the variables which are strong indicators of default.  The company can utilize this knowledge for its portfolio and risk assessment. </a:t>
          </a:r>
          <a:endParaRPr lang="en-US" sz="1900" kern="1200"/>
        </a:p>
      </dsp:txBody>
      <dsp:txXfrm>
        <a:off x="1634691" y="2450586"/>
        <a:ext cx="5973451" cy="1843400"/>
      </dsp:txXfrm>
    </dsp:sp>
    <dsp:sp modelId="{03A4F8E2-501E-4B19-B2FF-2BC6A48319E0}">
      <dsp:nvSpPr>
        <dsp:cNvPr id="0" name=""/>
        <dsp:cNvSpPr/>
      </dsp:nvSpPr>
      <dsp:spPr>
        <a:xfrm>
          <a:off x="7665493" y="1539285"/>
          <a:ext cx="1272766" cy="1272766"/>
        </a:xfrm>
        <a:prstGeom prst="downArrow">
          <a:avLst>
            <a:gd name="adj1" fmla="val 55000"/>
            <a:gd name="adj2" fmla="val 45000"/>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951865" y="1539285"/>
        <a:ext cx="700022" cy="9577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7277B5-D67E-485A-BBCA-11C035C74CDF}">
      <dsp:nvSpPr>
        <dsp:cNvPr id="0" name=""/>
        <dsp:cNvSpPr/>
      </dsp:nvSpPr>
      <dsp:spPr>
        <a:xfrm>
          <a:off x="2804815" y="792622"/>
          <a:ext cx="611486" cy="91440"/>
        </a:xfrm>
        <a:custGeom>
          <a:avLst/>
          <a:gdLst/>
          <a:ahLst/>
          <a:cxnLst/>
          <a:rect l="0" t="0" r="0" b="0"/>
          <a:pathLst>
            <a:path>
              <a:moveTo>
                <a:pt x="0" y="45720"/>
              </a:moveTo>
              <a:lnTo>
                <a:pt x="611486"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94506" y="835132"/>
        <a:ext cx="32104" cy="6420"/>
      </dsp:txXfrm>
    </dsp:sp>
    <dsp:sp modelId="{44307A02-BAAC-43C9-A936-3C8FE70902BC}">
      <dsp:nvSpPr>
        <dsp:cNvPr id="0" name=""/>
        <dsp:cNvSpPr/>
      </dsp:nvSpPr>
      <dsp:spPr>
        <a:xfrm>
          <a:off x="14935" y="838"/>
          <a:ext cx="2791680" cy="1675008"/>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795" tIns="143590" rIns="136795" bIns="143590" numCol="1" spcCol="1270" anchor="t" anchorCtr="0">
          <a:noAutofit/>
        </a:bodyPr>
        <a:lstStyle/>
        <a:p>
          <a:pPr marL="0" lvl="0" indent="0" algn="l" defTabSz="711200">
            <a:lnSpc>
              <a:spcPct val="90000"/>
            </a:lnSpc>
            <a:spcBef>
              <a:spcPct val="0"/>
            </a:spcBef>
            <a:spcAft>
              <a:spcPct val="35000"/>
            </a:spcAft>
            <a:buNone/>
            <a:defRPr b="1"/>
          </a:pPr>
          <a:r>
            <a:rPr lang="en-US" sz="1600" kern="1200"/>
            <a:t>Data Cleaning</a:t>
          </a:r>
        </a:p>
        <a:p>
          <a:pPr marL="114300" lvl="1" indent="-114300" algn="l" defTabSz="533400">
            <a:lnSpc>
              <a:spcPct val="90000"/>
            </a:lnSpc>
            <a:spcBef>
              <a:spcPct val="0"/>
            </a:spcBef>
            <a:spcAft>
              <a:spcPct val="15000"/>
            </a:spcAft>
            <a:buChar char="•"/>
          </a:pPr>
          <a:r>
            <a:rPr lang="en-US" sz="1200" kern="1200" dirty="0"/>
            <a:t>Deleting columns which are not required for analysis.</a:t>
          </a:r>
        </a:p>
        <a:p>
          <a:pPr marL="114300" lvl="1" indent="-114300" algn="l" defTabSz="533400">
            <a:lnSpc>
              <a:spcPct val="90000"/>
            </a:lnSpc>
            <a:spcBef>
              <a:spcPct val="0"/>
            </a:spcBef>
            <a:spcAft>
              <a:spcPct val="15000"/>
            </a:spcAft>
            <a:buChar char="•"/>
          </a:pPr>
          <a:r>
            <a:rPr lang="en-US" sz="1200" kern="1200" dirty="0"/>
            <a:t>Deleting columns which have single value or constant value for all rows.</a:t>
          </a:r>
        </a:p>
        <a:p>
          <a:pPr marL="114300" lvl="1" indent="-114300" algn="l" defTabSz="533400">
            <a:lnSpc>
              <a:spcPct val="90000"/>
            </a:lnSpc>
            <a:spcBef>
              <a:spcPct val="0"/>
            </a:spcBef>
            <a:spcAft>
              <a:spcPct val="15000"/>
            </a:spcAft>
            <a:buChar char="•"/>
          </a:pPr>
          <a:r>
            <a:rPr lang="en-US" sz="1200" kern="1200"/>
            <a:t>Dropping rows which have null values</a:t>
          </a:r>
        </a:p>
      </dsp:txBody>
      <dsp:txXfrm>
        <a:off x="14935" y="838"/>
        <a:ext cx="2791680" cy="1675008"/>
      </dsp:txXfrm>
    </dsp:sp>
    <dsp:sp modelId="{550A864A-37B5-49C2-8FF8-1B11DDA7E4D2}">
      <dsp:nvSpPr>
        <dsp:cNvPr id="0" name=""/>
        <dsp:cNvSpPr/>
      </dsp:nvSpPr>
      <dsp:spPr>
        <a:xfrm>
          <a:off x="1410775" y="1674046"/>
          <a:ext cx="3433766" cy="611486"/>
        </a:xfrm>
        <a:custGeom>
          <a:avLst/>
          <a:gdLst/>
          <a:ahLst/>
          <a:cxnLst/>
          <a:rect l="0" t="0" r="0" b="0"/>
          <a:pathLst>
            <a:path>
              <a:moveTo>
                <a:pt x="3433766" y="0"/>
              </a:moveTo>
              <a:lnTo>
                <a:pt x="3433766" y="322843"/>
              </a:lnTo>
              <a:lnTo>
                <a:pt x="0" y="322843"/>
              </a:lnTo>
              <a:lnTo>
                <a:pt x="0" y="611486"/>
              </a:lnTo>
            </a:path>
          </a:pathLst>
        </a:custGeom>
        <a:noFill/>
        <a:ln w="1270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40326" y="1976579"/>
        <a:ext cx="174664" cy="6420"/>
      </dsp:txXfrm>
    </dsp:sp>
    <dsp:sp modelId="{FF55B818-920F-46BF-A11E-619B21BC9DB4}">
      <dsp:nvSpPr>
        <dsp:cNvPr id="0" name=""/>
        <dsp:cNvSpPr/>
      </dsp:nvSpPr>
      <dsp:spPr>
        <a:xfrm>
          <a:off x="3448702" y="838"/>
          <a:ext cx="2791680" cy="1675008"/>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795" tIns="143590" rIns="136795" bIns="143590" numCol="1" spcCol="1270" anchor="ctr" anchorCtr="0">
          <a:noAutofit/>
        </a:bodyPr>
        <a:lstStyle/>
        <a:p>
          <a:pPr marL="0" lvl="0" indent="0" algn="ctr" defTabSz="711200">
            <a:lnSpc>
              <a:spcPct val="90000"/>
            </a:lnSpc>
            <a:spcBef>
              <a:spcPct val="0"/>
            </a:spcBef>
            <a:spcAft>
              <a:spcPct val="35000"/>
            </a:spcAft>
            <a:buNone/>
            <a:defRPr b="1"/>
          </a:pPr>
          <a:r>
            <a:rPr lang="en-US" sz="1600" kern="1200" dirty="0"/>
            <a:t>Data Conversion – Converting column values to appropriate datatypes which can be used for analysis.</a:t>
          </a:r>
        </a:p>
      </dsp:txBody>
      <dsp:txXfrm>
        <a:off x="3448702" y="838"/>
        <a:ext cx="2791680" cy="1675008"/>
      </dsp:txXfrm>
    </dsp:sp>
    <dsp:sp modelId="{764C10EB-98B1-460A-9F00-441B3C676616}">
      <dsp:nvSpPr>
        <dsp:cNvPr id="0" name=""/>
        <dsp:cNvSpPr/>
      </dsp:nvSpPr>
      <dsp:spPr>
        <a:xfrm>
          <a:off x="2804815" y="3109717"/>
          <a:ext cx="611486" cy="91440"/>
        </a:xfrm>
        <a:custGeom>
          <a:avLst/>
          <a:gdLst/>
          <a:ahLst/>
          <a:cxnLst/>
          <a:rect l="0" t="0" r="0" b="0"/>
          <a:pathLst>
            <a:path>
              <a:moveTo>
                <a:pt x="0" y="45720"/>
              </a:moveTo>
              <a:lnTo>
                <a:pt x="611486" y="45720"/>
              </a:lnTo>
            </a:path>
          </a:pathLst>
        </a:custGeom>
        <a:noFill/>
        <a:ln w="1270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94506" y="3152226"/>
        <a:ext cx="32104" cy="6420"/>
      </dsp:txXfrm>
    </dsp:sp>
    <dsp:sp modelId="{FE446E9C-E1DC-49B4-96B2-D1528D82DA58}">
      <dsp:nvSpPr>
        <dsp:cNvPr id="0" name=""/>
        <dsp:cNvSpPr/>
      </dsp:nvSpPr>
      <dsp:spPr>
        <a:xfrm>
          <a:off x="14935" y="2317932"/>
          <a:ext cx="2791680" cy="1675008"/>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795" tIns="143590" rIns="136795" bIns="143590" numCol="1" spcCol="1270" anchor="ctr" anchorCtr="0">
          <a:noAutofit/>
        </a:bodyPr>
        <a:lstStyle/>
        <a:p>
          <a:pPr marL="0" lvl="0" indent="0" algn="ctr" defTabSz="711200">
            <a:lnSpc>
              <a:spcPct val="90000"/>
            </a:lnSpc>
            <a:spcBef>
              <a:spcPct val="0"/>
            </a:spcBef>
            <a:spcAft>
              <a:spcPct val="35000"/>
            </a:spcAft>
            <a:buNone/>
            <a:defRPr b="1"/>
          </a:pPr>
          <a:r>
            <a:rPr lang="en-US" sz="1600" kern="1200"/>
            <a:t>Derived columns - Create new columns to get additional insights</a:t>
          </a:r>
        </a:p>
      </dsp:txBody>
      <dsp:txXfrm>
        <a:off x="14935" y="2317932"/>
        <a:ext cx="2791680" cy="1675008"/>
      </dsp:txXfrm>
    </dsp:sp>
    <dsp:sp modelId="{A9F76E2F-8BC6-4CAC-BE87-494248EDE73E}">
      <dsp:nvSpPr>
        <dsp:cNvPr id="0" name=""/>
        <dsp:cNvSpPr/>
      </dsp:nvSpPr>
      <dsp:spPr>
        <a:xfrm>
          <a:off x="1410775" y="3991141"/>
          <a:ext cx="3433766" cy="611486"/>
        </a:xfrm>
        <a:custGeom>
          <a:avLst/>
          <a:gdLst/>
          <a:ahLst/>
          <a:cxnLst/>
          <a:rect l="0" t="0" r="0" b="0"/>
          <a:pathLst>
            <a:path>
              <a:moveTo>
                <a:pt x="3433766" y="0"/>
              </a:moveTo>
              <a:lnTo>
                <a:pt x="3433766" y="322843"/>
              </a:lnTo>
              <a:lnTo>
                <a:pt x="0" y="322843"/>
              </a:lnTo>
              <a:lnTo>
                <a:pt x="0" y="611486"/>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40326" y="4293673"/>
        <a:ext cx="174664" cy="6420"/>
      </dsp:txXfrm>
    </dsp:sp>
    <dsp:sp modelId="{80488D83-6EA4-452D-88B5-AFEDE4919FF0}">
      <dsp:nvSpPr>
        <dsp:cNvPr id="0" name=""/>
        <dsp:cNvSpPr/>
      </dsp:nvSpPr>
      <dsp:spPr>
        <a:xfrm>
          <a:off x="3448702" y="2317932"/>
          <a:ext cx="2791680" cy="1675008"/>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795" tIns="143590" rIns="136795" bIns="143590" numCol="1" spcCol="1270" anchor="ctr" anchorCtr="0">
          <a:noAutofit/>
        </a:bodyPr>
        <a:lstStyle/>
        <a:p>
          <a:pPr marL="0" lvl="0" indent="0" algn="ctr" defTabSz="711200">
            <a:lnSpc>
              <a:spcPct val="90000"/>
            </a:lnSpc>
            <a:spcBef>
              <a:spcPct val="0"/>
            </a:spcBef>
            <a:spcAft>
              <a:spcPct val="35000"/>
            </a:spcAft>
            <a:buNone/>
            <a:defRPr b="1"/>
          </a:pPr>
          <a:r>
            <a:rPr lang="en-US" sz="1600" kern="1200"/>
            <a:t>Univariate and Bivariate analysis</a:t>
          </a:r>
        </a:p>
      </dsp:txBody>
      <dsp:txXfrm>
        <a:off x="3448702" y="2317932"/>
        <a:ext cx="2791680" cy="1675008"/>
      </dsp:txXfrm>
    </dsp:sp>
    <dsp:sp modelId="{E75FF82A-370F-4723-94BA-51C6A52BAFCF}">
      <dsp:nvSpPr>
        <dsp:cNvPr id="0" name=""/>
        <dsp:cNvSpPr/>
      </dsp:nvSpPr>
      <dsp:spPr>
        <a:xfrm>
          <a:off x="2804815" y="5426811"/>
          <a:ext cx="611486" cy="91440"/>
        </a:xfrm>
        <a:custGeom>
          <a:avLst/>
          <a:gdLst/>
          <a:ahLst/>
          <a:cxnLst/>
          <a:rect l="0" t="0" r="0" b="0"/>
          <a:pathLst>
            <a:path>
              <a:moveTo>
                <a:pt x="0" y="45720"/>
              </a:moveTo>
              <a:lnTo>
                <a:pt x="611486" y="45720"/>
              </a:lnTo>
            </a:path>
          </a:pathLst>
        </a:custGeom>
        <a:noFill/>
        <a:ln w="1270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94506" y="5469320"/>
        <a:ext cx="32104" cy="6420"/>
      </dsp:txXfrm>
    </dsp:sp>
    <dsp:sp modelId="{E4E63DE8-291D-43C6-8548-65E71E962F89}">
      <dsp:nvSpPr>
        <dsp:cNvPr id="0" name=""/>
        <dsp:cNvSpPr/>
      </dsp:nvSpPr>
      <dsp:spPr>
        <a:xfrm>
          <a:off x="14935" y="4635027"/>
          <a:ext cx="2791680" cy="1675008"/>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795" tIns="143590" rIns="136795" bIns="143590" numCol="1" spcCol="1270" anchor="ctr" anchorCtr="0">
          <a:noAutofit/>
        </a:bodyPr>
        <a:lstStyle/>
        <a:p>
          <a:pPr marL="0" lvl="0" indent="0" algn="ctr" defTabSz="711200">
            <a:lnSpc>
              <a:spcPct val="90000"/>
            </a:lnSpc>
            <a:spcBef>
              <a:spcPct val="0"/>
            </a:spcBef>
            <a:spcAft>
              <a:spcPct val="35000"/>
            </a:spcAft>
            <a:buNone/>
            <a:defRPr b="1"/>
          </a:pPr>
          <a:r>
            <a:rPr lang="en-US" sz="1600" kern="1200" dirty="0"/>
            <a:t>Correlation Analysis</a:t>
          </a:r>
        </a:p>
      </dsp:txBody>
      <dsp:txXfrm>
        <a:off x="14935" y="4635027"/>
        <a:ext cx="2791680" cy="1675008"/>
      </dsp:txXfrm>
    </dsp:sp>
    <dsp:sp modelId="{27D2CF87-7972-4C41-8E90-81554A6B0D6D}">
      <dsp:nvSpPr>
        <dsp:cNvPr id="0" name=""/>
        <dsp:cNvSpPr/>
      </dsp:nvSpPr>
      <dsp:spPr>
        <a:xfrm>
          <a:off x="3448702" y="4635027"/>
          <a:ext cx="2791680" cy="1675008"/>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795" tIns="143590" rIns="136795" bIns="143590" numCol="1" spcCol="1270" anchor="ctr" anchorCtr="0">
          <a:noAutofit/>
        </a:bodyPr>
        <a:lstStyle/>
        <a:p>
          <a:pPr marL="0" lvl="0" indent="0" algn="ctr" defTabSz="711200">
            <a:lnSpc>
              <a:spcPct val="90000"/>
            </a:lnSpc>
            <a:spcBef>
              <a:spcPct val="0"/>
            </a:spcBef>
            <a:spcAft>
              <a:spcPct val="35000"/>
            </a:spcAft>
            <a:buNone/>
            <a:defRPr b="1"/>
          </a:pPr>
          <a:r>
            <a:rPr lang="en-US" sz="1600" kern="1200" dirty="0"/>
            <a:t>Observations and Conclusion</a:t>
          </a:r>
        </a:p>
      </dsp:txBody>
      <dsp:txXfrm>
        <a:off x="3448702" y="4635027"/>
        <a:ext cx="2791680" cy="16750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0D57A7-C388-4D0D-BCD5-BD787920C320}">
      <dsp:nvSpPr>
        <dsp:cNvPr id="0" name=""/>
        <dsp:cNvSpPr/>
      </dsp:nvSpPr>
      <dsp:spPr>
        <a:xfrm>
          <a:off x="0" y="7928"/>
          <a:ext cx="5257800" cy="71253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Interest Rate</a:t>
          </a:r>
        </a:p>
      </dsp:txBody>
      <dsp:txXfrm>
        <a:off x="34783" y="42711"/>
        <a:ext cx="5188234" cy="642964"/>
      </dsp:txXfrm>
    </dsp:sp>
    <dsp:sp modelId="{EB53F974-9A63-4F63-A944-41E679BD1452}">
      <dsp:nvSpPr>
        <dsp:cNvPr id="0" name=""/>
        <dsp:cNvSpPr/>
      </dsp:nvSpPr>
      <dsp:spPr>
        <a:xfrm>
          <a:off x="0" y="803978"/>
          <a:ext cx="5257800" cy="712530"/>
        </a:xfrm>
        <a:prstGeom prst="roundRect">
          <a:avLst/>
        </a:prstGeom>
        <a:solidFill>
          <a:schemeClr val="accent2">
            <a:hueOff val="1073935"/>
            <a:satOff val="-3082"/>
            <a:lumOff val="-493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Annual Income</a:t>
          </a:r>
        </a:p>
      </dsp:txBody>
      <dsp:txXfrm>
        <a:off x="34783" y="838761"/>
        <a:ext cx="5188234" cy="642964"/>
      </dsp:txXfrm>
    </dsp:sp>
    <dsp:sp modelId="{831CE515-3AAA-4D0E-BC15-F133498C8322}">
      <dsp:nvSpPr>
        <dsp:cNvPr id="0" name=""/>
        <dsp:cNvSpPr/>
      </dsp:nvSpPr>
      <dsp:spPr>
        <a:xfrm>
          <a:off x="0" y="1600028"/>
          <a:ext cx="5257800" cy="712530"/>
        </a:xfrm>
        <a:prstGeom prst="roundRect">
          <a:avLst/>
        </a:prstGeom>
        <a:solidFill>
          <a:schemeClr val="accent2">
            <a:hueOff val="2147871"/>
            <a:satOff val="-6164"/>
            <a:lumOff val="-98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Loan Amount</a:t>
          </a:r>
        </a:p>
      </dsp:txBody>
      <dsp:txXfrm>
        <a:off x="34783" y="1634811"/>
        <a:ext cx="5188234" cy="642964"/>
      </dsp:txXfrm>
    </dsp:sp>
    <dsp:sp modelId="{7A6CEEBF-6134-43DD-8D10-4C1F2988559A}">
      <dsp:nvSpPr>
        <dsp:cNvPr id="0" name=""/>
        <dsp:cNvSpPr/>
      </dsp:nvSpPr>
      <dsp:spPr>
        <a:xfrm>
          <a:off x="0" y="2396078"/>
          <a:ext cx="5257800" cy="712530"/>
        </a:xfrm>
        <a:prstGeom prst="roundRect">
          <a:avLst/>
        </a:prstGeom>
        <a:solidFill>
          <a:schemeClr val="accent2">
            <a:hueOff val="3221806"/>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Grade of the Loan</a:t>
          </a:r>
        </a:p>
      </dsp:txBody>
      <dsp:txXfrm>
        <a:off x="34783" y="2430861"/>
        <a:ext cx="5188234" cy="642964"/>
      </dsp:txXfrm>
    </dsp:sp>
    <dsp:sp modelId="{119EE1E9-A66E-4A8F-9043-595DFF0FFFFE}">
      <dsp:nvSpPr>
        <dsp:cNvPr id="0" name=""/>
        <dsp:cNvSpPr/>
      </dsp:nvSpPr>
      <dsp:spPr>
        <a:xfrm>
          <a:off x="0" y="3192128"/>
          <a:ext cx="5257800" cy="712530"/>
        </a:xfrm>
        <a:prstGeom prst="roundRect">
          <a:avLst/>
        </a:prstGeom>
        <a:solidFill>
          <a:schemeClr val="accent2">
            <a:hueOff val="4295742"/>
            <a:satOff val="-12329"/>
            <a:lumOff val="-1973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Purpose of the Loan</a:t>
          </a:r>
        </a:p>
      </dsp:txBody>
      <dsp:txXfrm>
        <a:off x="34783" y="3226911"/>
        <a:ext cx="5188234" cy="642964"/>
      </dsp:txXfrm>
    </dsp:sp>
    <dsp:sp modelId="{0BFE404D-0655-4872-9BB1-92F347D9E73C}">
      <dsp:nvSpPr>
        <dsp:cNvPr id="0" name=""/>
        <dsp:cNvSpPr/>
      </dsp:nvSpPr>
      <dsp:spPr>
        <a:xfrm>
          <a:off x="0" y="3988178"/>
          <a:ext cx="5257800" cy="712530"/>
        </a:xfrm>
        <a:prstGeom prst="roundRect">
          <a:avLst/>
        </a:prstGeom>
        <a:solidFill>
          <a:schemeClr val="accent2">
            <a:hueOff val="5369677"/>
            <a:satOff val="-15411"/>
            <a:lumOff val="-2467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Public record for bankruptcies</a:t>
          </a:r>
        </a:p>
      </dsp:txBody>
      <dsp:txXfrm>
        <a:off x="34783" y="4022961"/>
        <a:ext cx="5188234" cy="642964"/>
      </dsp:txXfrm>
    </dsp:sp>
    <dsp:sp modelId="{4ADA4A75-1593-4440-9317-983C4BD8932F}">
      <dsp:nvSpPr>
        <dsp:cNvPr id="0" name=""/>
        <dsp:cNvSpPr/>
      </dsp:nvSpPr>
      <dsp:spPr>
        <a:xfrm>
          <a:off x="0" y="4784228"/>
          <a:ext cx="5257800" cy="712530"/>
        </a:xfrm>
        <a:prstGeom prst="roundRect">
          <a:avLst/>
        </a:prstGeom>
        <a:solidFill>
          <a:schemeClr val="accent2">
            <a:hueOff val="6443612"/>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Employment Length</a:t>
          </a:r>
        </a:p>
      </dsp:txBody>
      <dsp:txXfrm>
        <a:off x="34783" y="4819011"/>
        <a:ext cx="5188234" cy="64296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2E548-7254-101A-3E08-95B5F90199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D1F025-A8CC-9E5B-32DB-36D063547C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9480A7-F9EA-05C4-BA3B-81EC48A5C1AF}"/>
              </a:ext>
            </a:extLst>
          </p:cNvPr>
          <p:cNvSpPr>
            <a:spLocks noGrp="1"/>
          </p:cNvSpPr>
          <p:nvPr>
            <p:ph type="dt" sz="half" idx="10"/>
          </p:nvPr>
        </p:nvSpPr>
        <p:spPr/>
        <p:txBody>
          <a:bodyPr/>
          <a:lstStyle/>
          <a:p>
            <a:fld id="{09DB4100-8DFC-4BC4-A1F4-D7F8BEC7BC16}" type="datetimeFigureOut">
              <a:rPr lang="en-US" smtClean="0"/>
              <a:t>8/21/24</a:t>
            </a:fld>
            <a:endParaRPr lang="en-US"/>
          </a:p>
        </p:txBody>
      </p:sp>
      <p:sp>
        <p:nvSpPr>
          <p:cNvPr id="5" name="Footer Placeholder 4">
            <a:extLst>
              <a:ext uri="{FF2B5EF4-FFF2-40B4-BE49-F238E27FC236}">
                <a16:creationId xmlns:a16="http://schemas.microsoft.com/office/drawing/2014/main" id="{471122F6-E499-4D8C-7B11-185F2593B8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39638F-7688-E2E6-8447-C92BA0810797}"/>
              </a:ext>
            </a:extLst>
          </p:cNvPr>
          <p:cNvSpPr>
            <a:spLocks noGrp="1"/>
          </p:cNvSpPr>
          <p:nvPr>
            <p:ph type="sldNum" sz="quarter" idx="12"/>
          </p:nvPr>
        </p:nvSpPr>
        <p:spPr/>
        <p:txBody>
          <a:bodyPr/>
          <a:lstStyle/>
          <a:p>
            <a:fld id="{4734B681-2FFE-4D2A-8F95-32EACE88A322}" type="slidenum">
              <a:rPr lang="en-US" smtClean="0"/>
              <a:t>‹#›</a:t>
            </a:fld>
            <a:endParaRPr lang="en-US"/>
          </a:p>
        </p:txBody>
      </p:sp>
    </p:spTree>
    <p:extLst>
      <p:ext uri="{BB962C8B-B14F-4D97-AF65-F5344CB8AC3E}">
        <p14:creationId xmlns:p14="http://schemas.microsoft.com/office/powerpoint/2010/main" val="3457414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19B3A-1022-5C2E-7862-EC6C644086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90D588-2D8C-FE84-60F5-6945E2E30B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A8FB60-D3B5-2C9C-7D64-C895769F9ED8}"/>
              </a:ext>
            </a:extLst>
          </p:cNvPr>
          <p:cNvSpPr>
            <a:spLocks noGrp="1"/>
          </p:cNvSpPr>
          <p:nvPr>
            <p:ph type="dt" sz="half" idx="10"/>
          </p:nvPr>
        </p:nvSpPr>
        <p:spPr/>
        <p:txBody>
          <a:bodyPr/>
          <a:lstStyle/>
          <a:p>
            <a:fld id="{09DB4100-8DFC-4BC4-A1F4-D7F8BEC7BC16}" type="datetimeFigureOut">
              <a:rPr lang="en-US" smtClean="0"/>
              <a:t>8/21/24</a:t>
            </a:fld>
            <a:endParaRPr lang="en-US"/>
          </a:p>
        </p:txBody>
      </p:sp>
      <p:sp>
        <p:nvSpPr>
          <p:cNvPr id="5" name="Footer Placeholder 4">
            <a:extLst>
              <a:ext uri="{FF2B5EF4-FFF2-40B4-BE49-F238E27FC236}">
                <a16:creationId xmlns:a16="http://schemas.microsoft.com/office/drawing/2014/main" id="{AEDDD6D9-89F0-F60A-04DA-001F6D9C4B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87E6AF-D597-2815-6B54-6103D63CB6A2}"/>
              </a:ext>
            </a:extLst>
          </p:cNvPr>
          <p:cNvSpPr>
            <a:spLocks noGrp="1"/>
          </p:cNvSpPr>
          <p:nvPr>
            <p:ph type="sldNum" sz="quarter" idx="12"/>
          </p:nvPr>
        </p:nvSpPr>
        <p:spPr/>
        <p:txBody>
          <a:bodyPr/>
          <a:lstStyle/>
          <a:p>
            <a:fld id="{4734B681-2FFE-4D2A-8F95-32EACE88A322}" type="slidenum">
              <a:rPr lang="en-US" smtClean="0"/>
              <a:t>‹#›</a:t>
            </a:fld>
            <a:endParaRPr lang="en-US"/>
          </a:p>
        </p:txBody>
      </p:sp>
    </p:spTree>
    <p:extLst>
      <p:ext uri="{BB962C8B-B14F-4D97-AF65-F5344CB8AC3E}">
        <p14:creationId xmlns:p14="http://schemas.microsoft.com/office/powerpoint/2010/main" val="2167235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0007B8-B559-7FDF-A09C-3FDD9B010F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B33F59-B9FC-F9D6-7BD3-89753CFD36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546299-3309-5526-72A1-5142BE5AD778}"/>
              </a:ext>
            </a:extLst>
          </p:cNvPr>
          <p:cNvSpPr>
            <a:spLocks noGrp="1"/>
          </p:cNvSpPr>
          <p:nvPr>
            <p:ph type="dt" sz="half" idx="10"/>
          </p:nvPr>
        </p:nvSpPr>
        <p:spPr/>
        <p:txBody>
          <a:bodyPr/>
          <a:lstStyle/>
          <a:p>
            <a:fld id="{09DB4100-8DFC-4BC4-A1F4-D7F8BEC7BC16}" type="datetimeFigureOut">
              <a:rPr lang="en-US" smtClean="0"/>
              <a:t>8/21/24</a:t>
            </a:fld>
            <a:endParaRPr lang="en-US"/>
          </a:p>
        </p:txBody>
      </p:sp>
      <p:sp>
        <p:nvSpPr>
          <p:cNvPr id="5" name="Footer Placeholder 4">
            <a:extLst>
              <a:ext uri="{FF2B5EF4-FFF2-40B4-BE49-F238E27FC236}">
                <a16:creationId xmlns:a16="http://schemas.microsoft.com/office/drawing/2014/main" id="{C78EEAF5-41F7-E95F-6F46-6308FDE5EC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4A7BD3-F0BF-E364-A2D6-664300F17BA5}"/>
              </a:ext>
            </a:extLst>
          </p:cNvPr>
          <p:cNvSpPr>
            <a:spLocks noGrp="1"/>
          </p:cNvSpPr>
          <p:nvPr>
            <p:ph type="sldNum" sz="quarter" idx="12"/>
          </p:nvPr>
        </p:nvSpPr>
        <p:spPr/>
        <p:txBody>
          <a:bodyPr/>
          <a:lstStyle/>
          <a:p>
            <a:fld id="{4734B681-2FFE-4D2A-8F95-32EACE88A322}" type="slidenum">
              <a:rPr lang="en-US" smtClean="0"/>
              <a:t>‹#›</a:t>
            </a:fld>
            <a:endParaRPr lang="en-US"/>
          </a:p>
        </p:txBody>
      </p:sp>
    </p:spTree>
    <p:extLst>
      <p:ext uri="{BB962C8B-B14F-4D97-AF65-F5344CB8AC3E}">
        <p14:creationId xmlns:p14="http://schemas.microsoft.com/office/powerpoint/2010/main" val="1113596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55967-762A-68C0-51A0-E7C76B918B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454EB1-BC28-2BD6-5D87-41B265C3EC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0AD47-EA7F-1B1D-3B4D-F4F448A22E6B}"/>
              </a:ext>
            </a:extLst>
          </p:cNvPr>
          <p:cNvSpPr>
            <a:spLocks noGrp="1"/>
          </p:cNvSpPr>
          <p:nvPr>
            <p:ph type="dt" sz="half" idx="10"/>
          </p:nvPr>
        </p:nvSpPr>
        <p:spPr/>
        <p:txBody>
          <a:bodyPr/>
          <a:lstStyle/>
          <a:p>
            <a:fld id="{09DB4100-8DFC-4BC4-A1F4-D7F8BEC7BC16}" type="datetimeFigureOut">
              <a:rPr lang="en-US" smtClean="0"/>
              <a:t>8/21/24</a:t>
            </a:fld>
            <a:endParaRPr lang="en-US"/>
          </a:p>
        </p:txBody>
      </p:sp>
      <p:sp>
        <p:nvSpPr>
          <p:cNvPr id="5" name="Footer Placeholder 4">
            <a:extLst>
              <a:ext uri="{FF2B5EF4-FFF2-40B4-BE49-F238E27FC236}">
                <a16:creationId xmlns:a16="http://schemas.microsoft.com/office/drawing/2014/main" id="{6C464728-78DD-D978-10D7-0378DD7138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B6C9F0-EF90-3096-E700-0538F59D9CA5}"/>
              </a:ext>
            </a:extLst>
          </p:cNvPr>
          <p:cNvSpPr>
            <a:spLocks noGrp="1"/>
          </p:cNvSpPr>
          <p:nvPr>
            <p:ph type="sldNum" sz="quarter" idx="12"/>
          </p:nvPr>
        </p:nvSpPr>
        <p:spPr/>
        <p:txBody>
          <a:bodyPr/>
          <a:lstStyle/>
          <a:p>
            <a:fld id="{4734B681-2FFE-4D2A-8F95-32EACE88A322}" type="slidenum">
              <a:rPr lang="en-US" smtClean="0"/>
              <a:t>‹#›</a:t>
            </a:fld>
            <a:endParaRPr lang="en-US"/>
          </a:p>
        </p:txBody>
      </p:sp>
    </p:spTree>
    <p:extLst>
      <p:ext uri="{BB962C8B-B14F-4D97-AF65-F5344CB8AC3E}">
        <p14:creationId xmlns:p14="http://schemas.microsoft.com/office/powerpoint/2010/main" val="3212559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E2C96-0D26-356C-04A3-09D2E14B2F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FA03D1-5D4C-9914-4C18-D0C7974A40F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4F8E52-11F3-CDDD-1733-7BD3AA2E3610}"/>
              </a:ext>
            </a:extLst>
          </p:cNvPr>
          <p:cNvSpPr>
            <a:spLocks noGrp="1"/>
          </p:cNvSpPr>
          <p:nvPr>
            <p:ph type="dt" sz="half" idx="10"/>
          </p:nvPr>
        </p:nvSpPr>
        <p:spPr/>
        <p:txBody>
          <a:bodyPr/>
          <a:lstStyle/>
          <a:p>
            <a:fld id="{09DB4100-8DFC-4BC4-A1F4-D7F8BEC7BC16}" type="datetimeFigureOut">
              <a:rPr lang="en-US" smtClean="0"/>
              <a:t>8/21/24</a:t>
            </a:fld>
            <a:endParaRPr lang="en-US"/>
          </a:p>
        </p:txBody>
      </p:sp>
      <p:sp>
        <p:nvSpPr>
          <p:cNvPr id="5" name="Footer Placeholder 4">
            <a:extLst>
              <a:ext uri="{FF2B5EF4-FFF2-40B4-BE49-F238E27FC236}">
                <a16:creationId xmlns:a16="http://schemas.microsoft.com/office/drawing/2014/main" id="{397321DC-860D-6B84-DDB5-6548B59938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5D6AB7-C1F9-8A6D-1E05-4666C8C5C90B}"/>
              </a:ext>
            </a:extLst>
          </p:cNvPr>
          <p:cNvSpPr>
            <a:spLocks noGrp="1"/>
          </p:cNvSpPr>
          <p:nvPr>
            <p:ph type="sldNum" sz="quarter" idx="12"/>
          </p:nvPr>
        </p:nvSpPr>
        <p:spPr/>
        <p:txBody>
          <a:bodyPr/>
          <a:lstStyle/>
          <a:p>
            <a:fld id="{4734B681-2FFE-4D2A-8F95-32EACE88A322}" type="slidenum">
              <a:rPr lang="en-US" smtClean="0"/>
              <a:t>‹#›</a:t>
            </a:fld>
            <a:endParaRPr lang="en-US"/>
          </a:p>
        </p:txBody>
      </p:sp>
    </p:spTree>
    <p:extLst>
      <p:ext uri="{BB962C8B-B14F-4D97-AF65-F5344CB8AC3E}">
        <p14:creationId xmlns:p14="http://schemas.microsoft.com/office/powerpoint/2010/main" val="4282512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D5761-AD3F-652E-4EF0-82FDC75ACE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7A331C-4D5E-AA3D-613C-51F61B3C6C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F8CFB0-DCB1-524A-DDB7-DAF820AB78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4392F1-8185-8FE4-4C89-289208D86D8B}"/>
              </a:ext>
            </a:extLst>
          </p:cNvPr>
          <p:cNvSpPr>
            <a:spLocks noGrp="1"/>
          </p:cNvSpPr>
          <p:nvPr>
            <p:ph type="dt" sz="half" idx="10"/>
          </p:nvPr>
        </p:nvSpPr>
        <p:spPr/>
        <p:txBody>
          <a:bodyPr/>
          <a:lstStyle/>
          <a:p>
            <a:fld id="{09DB4100-8DFC-4BC4-A1F4-D7F8BEC7BC16}" type="datetimeFigureOut">
              <a:rPr lang="en-US" smtClean="0"/>
              <a:t>8/21/24</a:t>
            </a:fld>
            <a:endParaRPr lang="en-US"/>
          </a:p>
        </p:txBody>
      </p:sp>
      <p:sp>
        <p:nvSpPr>
          <p:cNvPr id="6" name="Footer Placeholder 5">
            <a:extLst>
              <a:ext uri="{FF2B5EF4-FFF2-40B4-BE49-F238E27FC236}">
                <a16:creationId xmlns:a16="http://schemas.microsoft.com/office/drawing/2014/main" id="{26CDFE0D-9FA2-0A31-5478-B401E81D38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075A50-DAA7-7F31-8E03-91F0E8B2AE3A}"/>
              </a:ext>
            </a:extLst>
          </p:cNvPr>
          <p:cNvSpPr>
            <a:spLocks noGrp="1"/>
          </p:cNvSpPr>
          <p:nvPr>
            <p:ph type="sldNum" sz="quarter" idx="12"/>
          </p:nvPr>
        </p:nvSpPr>
        <p:spPr/>
        <p:txBody>
          <a:bodyPr/>
          <a:lstStyle/>
          <a:p>
            <a:fld id="{4734B681-2FFE-4D2A-8F95-32EACE88A322}" type="slidenum">
              <a:rPr lang="en-US" smtClean="0"/>
              <a:t>‹#›</a:t>
            </a:fld>
            <a:endParaRPr lang="en-US"/>
          </a:p>
        </p:txBody>
      </p:sp>
    </p:spTree>
    <p:extLst>
      <p:ext uri="{BB962C8B-B14F-4D97-AF65-F5344CB8AC3E}">
        <p14:creationId xmlns:p14="http://schemas.microsoft.com/office/powerpoint/2010/main" val="232880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188F9-E0E4-C5F0-5B49-75EFD2ED80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636E92-C6C0-BAA7-D66B-C254B9F01A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40858F-9A18-A2CF-2DE1-055B210409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048E2A-0ABA-182F-9B32-D8C6DA8BE3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7BBB88-A68A-2277-5D73-7746517F2D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199D8D-971F-14CC-5A8B-5A03DCA83983}"/>
              </a:ext>
            </a:extLst>
          </p:cNvPr>
          <p:cNvSpPr>
            <a:spLocks noGrp="1"/>
          </p:cNvSpPr>
          <p:nvPr>
            <p:ph type="dt" sz="half" idx="10"/>
          </p:nvPr>
        </p:nvSpPr>
        <p:spPr/>
        <p:txBody>
          <a:bodyPr/>
          <a:lstStyle/>
          <a:p>
            <a:fld id="{09DB4100-8DFC-4BC4-A1F4-D7F8BEC7BC16}" type="datetimeFigureOut">
              <a:rPr lang="en-US" smtClean="0"/>
              <a:t>8/21/24</a:t>
            </a:fld>
            <a:endParaRPr lang="en-US"/>
          </a:p>
        </p:txBody>
      </p:sp>
      <p:sp>
        <p:nvSpPr>
          <p:cNvPr id="8" name="Footer Placeholder 7">
            <a:extLst>
              <a:ext uri="{FF2B5EF4-FFF2-40B4-BE49-F238E27FC236}">
                <a16:creationId xmlns:a16="http://schemas.microsoft.com/office/drawing/2014/main" id="{84F0F68C-64E0-ADEF-1688-8A16F9A883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7F2344-59A7-4F88-EDF7-2CE95AC9F6D3}"/>
              </a:ext>
            </a:extLst>
          </p:cNvPr>
          <p:cNvSpPr>
            <a:spLocks noGrp="1"/>
          </p:cNvSpPr>
          <p:nvPr>
            <p:ph type="sldNum" sz="quarter" idx="12"/>
          </p:nvPr>
        </p:nvSpPr>
        <p:spPr/>
        <p:txBody>
          <a:bodyPr/>
          <a:lstStyle/>
          <a:p>
            <a:fld id="{4734B681-2FFE-4D2A-8F95-32EACE88A322}" type="slidenum">
              <a:rPr lang="en-US" smtClean="0"/>
              <a:t>‹#›</a:t>
            </a:fld>
            <a:endParaRPr lang="en-US"/>
          </a:p>
        </p:txBody>
      </p:sp>
    </p:spTree>
    <p:extLst>
      <p:ext uri="{BB962C8B-B14F-4D97-AF65-F5344CB8AC3E}">
        <p14:creationId xmlns:p14="http://schemas.microsoft.com/office/powerpoint/2010/main" val="2394336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A8237-92A1-BFA1-61F2-890BBFE2BB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7FE769-EC91-41B2-9744-FA66F3421B0C}"/>
              </a:ext>
            </a:extLst>
          </p:cNvPr>
          <p:cNvSpPr>
            <a:spLocks noGrp="1"/>
          </p:cNvSpPr>
          <p:nvPr>
            <p:ph type="dt" sz="half" idx="10"/>
          </p:nvPr>
        </p:nvSpPr>
        <p:spPr/>
        <p:txBody>
          <a:bodyPr/>
          <a:lstStyle/>
          <a:p>
            <a:fld id="{09DB4100-8DFC-4BC4-A1F4-D7F8BEC7BC16}" type="datetimeFigureOut">
              <a:rPr lang="en-US" smtClean="0"/>
              <a:t>8/21/24</a:t>
            </a:fld>
            <a:endParaRPr lang="en-US"/>
          </a:p>
        </p:txBody>
      </p:sp>
      <p:sp>
        <p:nvSpPr>
          <p:cNvPr id="4" name="Footer Placeholder 3">
            <a:extLst>
              <a:ext uri="{FF2B5EF4-FFF2-40B4-BE49-F238E27FC236}">
                <a16:creationId xmlns:a16="http://schemas.microsoft.com/office/drawing/2014/main" id="{DAC6ADE4-D6BD-2C6A-46ED-07718D92EF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8ABF5C-62B8-BB32-CA76-D838DB86A2DA}"/>
              </a:ext>
            </a:extLst>
          </p:cNvPr>
          <p:cNvSpPr>
            <a:spLocks noGrp="1"/>
          </p:cNvSpPr>
          <p:nvPr>
            <p:ph type="sldNum" sz="quarter" idx="12"/>
          </p:nvPr>
        </p:nvSpPr>
        <p:spPr/>
        <p:txBody>
          <a:bodyPr/>
          <a:lstStyle/>
          <a:p>
            <a:fld id="{4734B681-2FFE-4D2A-8F95-32EACE88A322}" type="slidenum">
              <a:rPr lang="en-US" smtClean="0"/>
              <a:t>‹#›</a:t>
            </a:fld>
            <a:endParaRPr lang="en-US"/>
          </a:p>
        </p:txBody>
      </p:sp>
    </p:spTree>
    <p:extLst>
      <p:ext uri="{BB962C8B-B14F-4D97-AF65-F5344CB8AC3E}">
        <p14:creationId xmlns:p14="http://schemas.microsoft.com/office/powerpoint/2010/main" val="995766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B9BC06-3EE5-CA33-24F3-7A21EA7C692E}"/>
              </a:ext>
            </a:extLst>
          </p:cNvPr>
          <p:cNvSpPr>
            <a:spLocks noGrp="1"/>
          </p:cNvSpPr>
          <p:nvPr>
            <p:ph type="dt" sz="half" idx="10"/>
          </p:nvPr>
        </p:nvSpPr>
        <p:spPr/>
        <p:txBody>
          <a:bodyPr/>
          <a:lstStyle/>
          <a:p>
            <a:fld id="{09DB4100-8DFC-4BC4-A1F4-D7F8BEC7BC16}" type="datetimeFigureOut">
              <a:rPr lang="en-US" smtClean="0"/>
              <a:t>8/21/24</a:t>
            </a:fld>
            <a:endParaRPr lang="en-US"/>
          </a:p>
        </p:txBody>
      </p:sp>
      <p:sp>
        <p:nvSpPr>
          <p:cNvPr id="3" name="Footer Placeholder 2">
            <a:extLst>
              <a:ext uri="{FF2B5EF4-FFF2-40B4-BE49-F238E27FC236}">
                <a16:creationId xmlns:a16="http://schemas.microsoft.com/office/drawing/2014/main" id="{8C2EF620-FB90-5265-32A9-477A4A7883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A811CA-742A-4EBE-8C89-D71506BB32D8}"/>
              </a:ext>
            </a:extLst>
          </p:cNvPr>
          <p:cNvSpPr>
            <a:spLocks noGrp="1"/>
          </p:cNvSpPr>
          <p:nvPr>
            <p:ph type="sldNum" sz="quarter" idx="12"/>
          </p:nvPr>
        </p:nvSpPr>
        <p:spPr/>
        <p:txBody>
          <a:bodyPr/>
          <a:lstStyle/>
          <a:p>
            <a:fld id="{4734B681-2FFE-4D2A-8F95-32EACE88A322}" type="slidenum">
              <a:rPr lang="en-US" smtClean="0"/>
              <a:t>‹#›</a:t>
            </a:fld>
            <a:endParaRPr lang="en-US"/>
          </a:p>
        </p:txBody>
      </p:sp>
    </p:spTree>
    <p:extLst>
      <p:ext uri="{BB962C8B-B14F-4D97-AF65-F5344CB8AC3E}">
        <p14:creationId xmlns:p14="http://schemas.microsoft.com/office/powerpoint/2010/main" val="3615452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88D54-8143-554D-DBED-50BD63311E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E63D73-4E26-CD7B-C9EE-B2382B38BB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496546-1B86-DA9B-1235-BA35714935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1EACA0-1D0B-B695-58C9-E6CA8D640AF1}"/>
              </a:ext>
            </a:extLst>
          </p:cNvPr>
          <p:cNvSpPr>
            <a:spLocks noGrp="1"/>
          </p:cNvSpPr>
          <p:nvPr>
            <p:ph type="dt" sz="half" idx="10"/>
          </p:nvPr>
        </p:nvSpPr>
        <p:spPr/>
        <p:txBody>
          <a:bodyPr/>
          <a:lstStyle/>
          <a:p>
            <a:fld id="{09DB4100-8DFC-4BC4-A1F4-D7F8BEC7BC16}" type="datetimeFigureOut">
              <a:rPr lang="en-US" smtClean="0"/>
              <a:t>8/21/24</a:t>
            </a:fld>
            <a:endParaRPr lang="en-US"/>
          </a:p>
        </p:txBody>
      </p:sp>
      <p:sp>
        <p:nvSpPr>
          <p:cNvPr id="6" name="Footer Placeholder 5">
            <a:extLst>
              <a:ext uri="{FF2B5EF4-FFF2-40B4-BE49-F238E27FC236}">
                <a16:creationId xmlns:a16="http://schemas.microsoft.com/office/drawing/2014/main" id="{C07A711F-7EE1-8700-1E2E-7DAFD8F4AB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8AC1D8-A54F-F854-AE96-649CB21D9689}"/>
              </a:ext>
            </a:extLst>
          </p:cNvPr>
          <p:cNvSpPr>
            <a:spLocks noGrp="1"/>
          </p:cNvSpPr>
          <p:nvPr>
            <p:ph type="sldNum" sz="quarter" idx="12"/>
          </p:nvPr>
        </p:nvSpPr>
        <p:spPr/>
        <p:txBody>
          <a:bodyPr/>
          <a:lstStyle/>
          <a:p>
            <a:fld id="{4734B681-2FFE-4D2A-8F95-32EACE88A322}" type="slidenum">
              <a:rPr lang="en-US" smtClean="0"/>
              <a:t>‹#›</a:t>
            </a:fld>
            <a:endParaRPr lang="en-US"/>
          </a:p>
        </p:txBody>
      </p:sp>
    </p:spTree>
    <p:extLst>
      <p:ext uri="{BB962C8B-B14F-4D97-AF65-F5344CB8AC3E}">
        <p14:creationId xmlns:p14="http://schemas.microsoft.com/office/powerpoint/2010/main" val="2312347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AA3DC-D919-B2EC-399B-AF7B16D5B5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4D4B34-8CF7-FD94-B2FC-AD7A3C1036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1D637A-9D15-58BC-271D-2CD3D2CA70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D0485-4CDA-EFDA-59B4-9C56015AD5AD}"/>
              </a:ext>
            </a:extLst>
          </p:cNvPr>
          <p:cNvSpPr>
            <a:spLocks noGrp="1"/>
          </p:cNvSpPr>
          <p:nvPr>
            <p:ph type="dt" sz="half" idx="10"/>
          </p:nvPr>
        </p:nvSpPr>
        <p:spPr/>
        <p:txBody>
          <a:bodyPr/>
          <a:lstStyle/>
          <a:p>
            <a:fld id="{09DB4100-8DFC-4BC4-A1F4-D7F8BEC7BC16}" type="datetimeFigureOut">
              <a:rPr lang="en-US" smtClean="0"/>
              <a:t>8/21/24</a:t>
            </a:fld>
            <a:endParaRPr lang="en-US"/>
          </a:p>
        </p:txBody>
      </p:sp>
      <p:sp>
        <p:nvSpPr>
          <p:cNvPr id="6" name="Footer Placeholder 5">
            <a:extLst>
              <a:ext uri="{FF2B5EF4-FFF2-40B4-BE49-F238E27FC236}">
                <a16:creationId xmlns:a16="http://schemas.microsoft.com/office/drawing/2014/main" id="{B5311486-6712-9731-A87C-584E97EBB8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4C37BE-2408-E780-C7E6-E30C5E4F8455}"/>
              </a:ext>
            </a:extLst>
          </p:cNvPr>
          <p:cNvSpPr>
            <a:spLocks noGrp="1"/>
          </p:cNvSpPr>
          <p:nvPr>
            <p:ph type="sldNum" sz="quarter" idx="12"/>
          </p:nvPr>
        </p:nvSpPr>
        <p:spPr/>
        <p:txBody>
          <a:bodyPr/>
          <a:lstStyle/>
          <a:p>
            <a:fld id="{4734B681-2FFE-4D2A-8F95-32EACE88A322}" type="slidenum">
              <a:rPr lang="en-US" smtClean="0"/>
              <a:t>‹#›</a:t>
            </a:fld>
            <a:endParaRPr lang="en-US"/>
          </a:p>
        </p:txBody>
      </p:sp>
    </p:spTree>
    <p:extLst>
      <p:ext uri="{BB962C8B-B14F-4D97-AF65-F5344CB8AC3E}">
        <p14:creationId xmlns:p14="http://schemas.microsoft.com/office/powerpoint/2010/main" val="915404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FDBB77-0E55-3B38-AD8A-9AFF283199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3D3448-F97F-AB83-7D0E-4A43650B28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20748F-5CD1-A2BE-6617-D317068044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9DB4100-8DFC-4BC4-A1F4-D7F8BEC7BC16}" type="datetimeFigureOut">
              <a:rPr lang="en-US" smtClean="0"/>
              <a:t>8/21/24</a:t>
            </a:fld>
            <a:endParaRPr lang="en-US"/>
          </a:p>
        </p:txBody>
      </p:sp>
      <p:sp>
        <p:nvSpPr>
          <p:cNvPr id="5" name="Footer Placeholder 4">
            <a:extLst>
              <a:ext uri="{FF2B5EF4-FFF2-40B4-BE49-F238E27FC236}">
                <a16:creationId xmlns:a16="http://schemas.microsoft.com/office/drawing/2014/main" id="{A63A4487-8593-ABDA-586D-7E7AECDC05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1CCB455-7E25-8A62-169F-BAFFBE015C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734B681-2FFE-4D2A-8F95-32EACE88A322}" type="slidenum">
              <a:rPr lang="en-US" smtClean="0"/>
              <a:t>‹#›</a:t>
            </a:fld>
            <a:endParaRPr lang="en-US"/>
          </a:p>
        </p:txBody>
      </p:sp>
    </p:spTree>
    <p:extLst>
      <p:ext uri="{BB962C8B-B14F-4D97-AF65-F5344CB8AC3E}">
        <p14:creationId xmlns:p14="http://schemas.microsoft.com/office/powerpoint/2010/main" val="2584955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 name="Rectangle 88">
            <a:extLst>
              <a:ext uri="{FF2B5EF4-FFF2-40B4-BE49-F238E27FC236}">
                <a16:creationId xmlns:a16="http://schemas.microsoft.com/office/drawing/2014/main" id="{3AD630B4-4CCC-7B1D-1803-DAED942D7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5" name="Picture 84" descr="Pen placed on top of a signature line">
            <a:extLst>
              <a:ext uri="{FF2B5EF4-FFF2-40B4-BE49-F238E27FC236}">
                <a16:creationId xmlns:a16="http://schemas.microsoft.com/office/drawing/2014/main" id="{3C5FD7A1-F81D-BA54-C8C2-47FB5279380D}"/>
              </a:ext>
            </a:extLst>
          </p:cNvPr>
          <p:cNvPicPr>
            <a:picLocks noChangeAspect="1"/>
          </p:cNvPicPr>
          <p:nvPr/>
        </p:nvPicPr>
        <p:blipFill>
          <a:blip r:embed="rId2">
            <a:alphaModFix amt="50000"/>
          </a:blip>
          <a:srcRect b="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CB125712-4792-215A-3EA9-D4801086ACD4}"/>
              </a:ext>
            </a:extLst>
          </p:cNvPr>
          <p:cNvSpPr>
            <a:spLocks noGrp="1"/>
          </p:cNvSpPr>
          <p:nvPr>
            <p:ph type="ctrTitle"/>
          </p:nvPr>
        </p:nvSpPr>
        <p:spPr>
          <a:xfrm>
            <a:off x="762000" y="1137434"/>
            <a:ext cx="7848600" cy="3204429"/>
          </a:xfrm>
        </p:spPr>
        <p:txBody>
          <a:bodyPr anchor="t">
            <a:normAutofit/>
          </a:bodyPr>
          <a:lstStyle/>
          <a:p>
            <a:pPr algn="l"/>
            <a:r>
              <a:rPr lang="en-US" sz="4000">
                <a:solidFill>
                  <a:srgbClr val="FFFFFF"/>
                </a:solidFill>
              </a:rPr>
              <a:t>Lending Club Case Study</a:t>
            </a:r>
          </a:p>
        </p:txBody>
      </p:sp>
      <p:sp>
        <p:nvSpPr>
          <p:cNvPr id="3" name="Subtitle 2">
            <a:extLst>
              <a:ext uri="{FF2B5EF4-FFF2-40B4-BE49-F238E27FC236}">
                <a16:creationId xmlns:a16="http://schemas.microsoft.com/office/drawing/2014/main" id="{767995B3-30F6-60FD-B69A-26CD1995EB96}"/>
              </a:ext>
            </a:extLst>
          </p:cNvPr>
          <p:cNvSpPr>
            <a:spLocks noGrp="1"/>
          </p:cNvSpPr>
          <p:nvPr>
            <p:ph type="subTitle" idx="1"/>
          </p:nvPr>
        </p:nvSpPr>
        <p:spPr>
          <a:xfrm>
            <a:off x="762000" y="4792531"/>
            <a:ext cx="5334000" cy="1089423"/>
          </a:xfrm>
        </p:spPr>
        <p:txBody>
          <a:bodyPr anchor="b">
            <a:normAutofit/>
          </a:bodyPr>
          <a:lstStyle/>
          <a:p>
            <a:pPr algn="l"/>
            <a:r>
              <a:rPr lang="en-US" sz="1800">
                <a:solidFill>
                  <a:srgbClr val="FFFFFF"/>
                </a:solidFill>
              </a:rPr>
              <a:t>By Ravi Theja and Bhushan Pande</a:t>
            </a:r>
          </a:p>
        </p:txBody>
      </p:sp>
      <p:cxnSp>
        <p:nvCxnSpPr>
          <p:cNvPr id="91" name="Straight Connector 90">
            <a:extLst>
              <a:ext uri="{FF2B5EF4-FFF2-40B4-BE49-F238E27FC236}">
                <a16:creationId xmlns:a16="http://schemas.microsoft.com/office/drawing/2014/main" id="{49264613-F0F7-08CE-0ADF-98407A64DA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703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119757D-EA40-4809-AABF-217776FCED82}"/>
            </a:ext>
          </a:extLst>
        </p:cNvPr>
        <p:cNvGrpSpPr/>
        <p:nvPr/>
      </p:nvGrpSpPr>
      <p:grpSpPr>
        <a:xfrm>
          <a:off x="0" y="0"/>
          <a:ext cx="0" cy="0"/>
          <a:chOff x="0" y="0"/>
          <a:chExt cx="0" cy="0"/>
        </a:xfrm>
      </p:grpSpPr>
      <p:sp useBgFill="1">
        <p:nvSpPr>
          <p:cNvPr id="5134" name="Rectangle 5133">
            <a:extLst>
              <a:ext uri="{FF2B5EF4-FFF2-40B4-BE49-F238E27FC236}">
                <a16:creationId xmlns:a16="http://schemas.microsoft.com/office/drawing/2014/main" id="{368F79A3-FD55-745D-4057-9012795E4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3" cy="2743200"/>
          </a:xfrm>
          <a:prstGeom prst="rect">
            <a:avLst/>
          </a:prstGeom>
          <a:ln>
            <a:noFill/>
          </a:ln>
          <a:effectLst>
            <a:outerShdw blurRad="228600" dist="114300" dir="7140000" sx="95000" sy="95000" algn="t"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666607-90A0-49B0-DCA0-59012F1CD272}"/>
              </a:ext>
            </a:extLst>
          </p:cNvPr>
          <p:cNvSpPr>
            <a:spLocks noGrp="1"/>
          </p:cNvSpPr>
          <p:nvPr>
            <p:ph type="title"/>
          </p:nvPr>
        </p:nvSpPr>
        <p:spPr>
          <a:xfrm>
            <a:off x="284281" y="708549"/>
            <a:ext cx="4511239" cy="1883391"/>
          </a:xfrm>
        </p:spPr>
        <p:txBody>
          <a:bodyPr vert="horz" lIns="91440" tIns="45720" rIns="91440" bIns="45720" rtlCol="0" anchor="ctr">
            <a:normAutofit/>
          </a:bodyPr>
          <a:lstStyle/>
          <a:p>
            <a:r>
              <a:rPr lang="en-US" sz="4000" kern="1200" dirty="0">
                <a:solidFill>
                  <a:schemeClr val="tx1"/>
                </a:solidFill>
                <a:latin typeface="+mj-lt"/>
                <a:ea typeface="+mj-ea"/>
                <a:cs typeface="+mj-cs"/>
              </a:rPr>
              <a:t>Public record of bankruptcies</a:t>
            </a:r>
          </a:p>
        </p:txBody>
      </p:sp>
      <p:sp>
        <p:nvSpPr>
          <p:cNvPr id="8" name="TextBox 7">
            <a:extLst>
              <a:ext uri="{FF2B5EF4-FFF2-40B4-BE49-F238E27FC236}">
                <a16:creationId xmlns:a16="http://schemas.microsoft.com/office/drawing/2014/main" id="{BEEF90CD-CD56-DF53-2D57-42E23B855D55}"/>
              </a:ext>
            </a:extLst>
          </p:cNvPr>
          <p:cNvSpPr txBox="1"/>
          <p:nvPr/>
        </p:nvSpPr>
        <p:spPr>
          <a:xfrm>
            <a:off x="284280" y="2743200"/>
            <a:ext cx="4907480" cy="2980254"/>
          </a:xfrm>
          <a:prstGeom prst="rect">
            <a:avLst/>
          </a:prstGeom>
        </p:spPr>
        <p:txBody>
          <a:bodyPr vert="horz" lIns="91440" tIns="45720" rIns="91440" bIns="45720" rtlCol="0" anchor="ctr">
            <a:normAutofit/>
          </a:bodyPr>
          <a:lstStyle/>
          <a:p>
            <a:pPr marL="28575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effectLst/>
                <a:uLnTx/>
                <a:uFillTx/>
              </a:rPr>
              <a:t>4.3% of borrowers had 1 publicly recorded bankruptcy.</a:t>
            </a:r>
          </a:p>
          <a:p>
            <a:pPr marL="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effectLst/>
                <a:uLnTx/>
                <a:uFillTx/>
              </a:rPr>
              <a:t>The percentage of defaults for borrowers with 1 past bankruptcy is 6.5%</a:t>
            </a:r>
          </a:p>
          <a:p>
            <a:pPr marL="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effectLst/>
                <a:highlight>
                  <a:srgbClr val="FFFF00"/>
                </a:highlight>
                <a:uLnTx/>
                <a:uFillTx/>
              </a:rPr>
              <a:t>Borrowers with at least one past bankruptcy are more likely to default than borrowers who don’t have a past bankruptcy.</a:t>
            </a:r>
            <a:r>
              <a:rPr kumimoji="0" lang="en-US" sz="2000" b="0" i="0" u="none" strike="noStrike" cap="none" spc="0" normalizeH="0" baseline="0" noProof="0" dirty="0">
                <a:ln>
                  <a:noFill/>
                </a:ln>
                <a:effectLst/>
                <a:uLnTx/>
                <a:uFillTx/>
              </a:rPr>
              <a:t> </a:t>
            </a:r>
          </a:p>
        </p:txBody>
      </p:sp>
      <p:pic>
        <p:nvPicPr>
          <p:cNvPr id="3" name="Picture 8">
            <a:extLst>
              <a:ext uri="{FF2B5EF4-FFF2-40B4-BE49-F238E27FC236}">
                <a16:creationId xmlns:a16="http://schemas.microsoft.com/office/drawing/2014/main" id="{44B6DDE7-573A-50E8-10C2-DC3A075523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5930" y="3429000"/>
            <a:ext cx="6766063" cy="345036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0">
            <a:extLst>
              <a:ext uri="{FF2B5EF4-FFF2-40B4-BE49-F238E27FC236}">
                <a16:creationId xmlns:a16="http://schemas.microsoft.com/office/drawing/2014/main" id="{19377438-704D-F2CC-A8D7-09F6111C86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5929" y="-21369"/>
            <a:ext cx="6766064" cy="3450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818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1A88D2A-F402-5F73-CD3F-E36C76F8113D}"/>
            </a:ext>
          </a:extLst>
        </p:cNvPr>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368F79A3-FD55-745D-4057-9012795E4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3" cy="2743200"/>
          </a:xfrm>
          <a:prstGeom prst="rect">
            <a:avLst/>
          </a:prstGeom>
          <a:ln>
            <a:noFill/>
          </a:ln>
          <a:effectLst>
            <a:outerShdw blurRad="228600" dist="114300" dir="7140000" sx="95000" sy="95000" algn="t"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145FB9C-A74D-ABA8-8D97-19895B280EA3}"/>
              </a:ext>
            </a:extLst>
          </p:cNvPr>
          <p:cNvSpPr>
            <a:spLocks noGrp="1"/>
          </p:cNvSpPr>
          <p:nvPr>
            <p:ph type="title"/>
          </p:nvPr>
        </p:nvSpPr>
        <p:spPr>
          <a:xfrm>
            <a:off x="233481" y="1026160"/>
            <a:ext cx="5334199" cy="1493520"/>
          </a:xfrm>
        </p:spPr>
        <p:txBody>
          <a:bodyPr vert="horz" lIns="91440" tIns="45720" rIns="91440" bIns="45720" rtlCol="0" anchor="ctr">
            <a:normAutofit/>
          </a:bodyPr>
          <a:lstStyle/>
          <a:p>
            <a:r>
              <a:rPr lang="en-US" sz="4000" kern="1200" dirty="0">
                <a:solidFill>
                  <a:schemeClr val="tx1"/>
                </a:solidFill>
                <a:latin typeface="+mj-lt"/>
                <a:ea typeface="+mj-ea"/>
                <a:cs typeface="+mj-cs"/>
              </a:rPr>
              <a:t>Employment Length</a:t>
            </a:r>
          </a:p>
        </p:txBody>
      </p:sp>
      <p:sp>
        <p:nvSpPr>
          <p:cNvPr id="8" name="TextBox 7">
            <a:extLst>
              <a:ext uri="{FF2B5EF4-FFF2-40B4-BE49-F238E27FC236}">
                <a16:creationId xmlns:a16="http://schemas.microsoft.com/office/drawing/2014/main" id="{77630F6C-1527-4ABF-F6A3-9E868E26E41D}"/>
              </a:ext>
            </a:extLst>
          </p:cNvPr>
          <p:cNvSpPr txBox="1"/>
          <p:nvPr/>
        </p:nvSpPr>
        <p:spPr>
          <a:xfrm>
            <a:off x="233481" y="3169197"/>
            <a:ext cx="4998919" cy="2980254"/>
          </a:xfrm>
          <a:prstGeom prst="rect">
            <a:avLst/>
          </a:prstGeom>
        </p:spPr>
        <p:txBody>
          <a:bodyPr vert="horz" lIns="91440" tIns="45720" rIns="91440" bIns="45720" rtlCol="0" anchor="ctr">
            <a:normAutofit/>
          </a:bodyPr>
          <a:lstStyle/>
          <a:p>
            <a:pPr marL="0" marR="0" lvl="0" indent="-228600" fontAlgn="auto">
              <a:lnSpc>
                <a:spcPct val="90000"/>
              </a:lnSpc>
              <a:spcBef>
                <a:spcPts val="0"/>
              </a:spcBef>
              <a:spcAft>
                <a:spcPts val="600"/>
              </a:spcAft>
              <a:buClrTx/>
              <a:buSzTx/>
              <a:buFont typeface="Arial" panose="020B0604020202020204" pitchFamily="34" charset="0"/>
              <a:buChar char="•"/>
              <a:tabLst/>
              <a:defRPr/>
            </a:pPr>
            <a:r>
              <a:rPr lang="en-US" sz="2000" dirty="0"/>
              <a:t>Contrary to popular belief, longer employment doesn’t necessarily lead to lower default rates as the default rate increases for borrowers who 10+ years of employment length. </a:t>
            </a:r>
          </a:p>
          <a:p>
            <a:pPr marL="0" marR="0" lvl="0" indent="-228600" fontAlgn="auto">
              <a:lnSpc>
                <a:spcPct val="90000"/>
              </a:lnSpc>
              <a:spcBef>
                <a:spcPts val="0"/>
              </a:spcBef>
              <a:spcAft>
                <a:spcPts val="600"/>
              </a:spcAft>
              <a:buClrTx/>
              <a:buSzTx/>
              <a:buFont typeface="Arial" panose="020B0604020202020204" pitchFamily="34" charset="0"/>
              <a:buChar char="•"/>
              <a:tabLst/>
              <a:defRPr/>
            </a:pPr>
            <a:endParaRPr lang="en-US" sz="2000" dirty="0"/>
          </a:p>
          <a:p>
            <a:pPr marL="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effectLst/>
                <a:uLnTx/>
                <a:uFillTx/>
              </a:rPr>
              <a:t>Further drill-down analysis can be done to identify micro trends resulting in default based on the employment length. </a:t>
            </a:r>
          </a:p>
          <a:p>
            <a:pPr marL="0"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cap="none" spc="0" normalizeH="0" baseline="0" noProof="0" dirty="0">
              <a:ln>
                <a:noFill/>
              </a:ln>
              <a:effectLst/>
              <a:uLnTx/>
              <a:uFillTx/>
            </a:endParaRPr>
          </a:p>
          <a:p>
            <a:pPr marL="0"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cap="none" spc="0" normalizeH="0" baseline="0" noProof="0" dirty="0">
              <a:ln>
                <a:noFill/>
              </a:ln>
              <a:effectLst/>
              <a:uLnTx/>
              <a:uFillTx/>
            </a:endParaRPr>
          </a:p>
          <a:p>
            <a:pPr marL="0"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cap="none" spc="0" normalizeH="0" baseline="0" noProof="0" dirty="0">
              <a:ln>
                <a:noFill/>
              </a:ln>
              <a:effectLst/>
              <a:uLnTx/>
              <a:uFillTx/>
            </a:endParaRPr>
          </a:p>
        </p:txBody>
      </p:sp>
      <p:pic>
        <p:nvPicPr>
          <p:cNvPr id="3" name="Picture 2">
            <a:extLst>
              <a:ext uri="{FF2B5EF4-FFF2-40B4-BE49-F238E27FC236}">
                <a16:creationId xmlns:a16="http://schemas.microsoft.com/office/drawing/2014/main" id="{B95CA887-BC3D-7BAD-4CC4-8581AA13C15E}"/>
              </a:ext>
            </a:extLst>
          </p:cNvPr>
          <p:cNvPicPr>
            <a:picLocks noChangeAspect="1"/>
          </p:cNvPicPr>
          <p:nvPr/>
        </p:nvPicPr>
        <p:blipFill>
          <a:blip r:embed="rId2"/>
          <a:stretch>
            <a:fillRect/>
          </a:stretch>
        </p:blipFill>
        <p:spPr>
          <a:xfrm>
            <a:off x="5482112" y="0"/>
            <a:ext cx="6709881" cy="3246120"/>
          </a:xfrm>
          <a:prstGeom prst="rect">
            <a:avLst/>
          </a:prstGeom>
        </p:spPr>
      </p:pic>
      <p:pic>
        <p:nvPicPr>
          <p:cNvPr id="5" name="Picture 2">
            <a:extLst>
              <a:ext uri="{FF2B5EF4-FFF2-40B4-BE49-F238E27FC236}">
                <a16:creationId xmlns:a16="http://schemas.microsoft.com/office/drawing/2014/main" id="{38C5845F-62E8-C2C8-738F-29D3A9C14B7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82112" y="3246120"/>
            <a:ext cx="6709881" cy="3611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295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6E89B91-555B-A84F-2FE6-A355F07266EF}"/>
              </a:ext>
            </a:extLst>
          </p:cNvPr>
          <p:cNvSpPr>
            <a:spLocks noGrp="1"/>
          </p:cNvSpPr>
          <p:nvPr>
            <p:ph idx="1"/>
          </p:nvPr>
        </p:nvSpPr>
        <p:spPr/>
        <p:txBody>
          <a:bodyPr/>
          <a:lstStyle/>
          <a:p>
            <a:endParaRPr lang="en-US"/>
          </a:p>
        </p:txBody>
      </p:sp>
      <p:pic>
        <p:nvPicPr>
          <p:cNvPr id="2052" name="Picture 4">
            <a:extLst>
              <a:ext uri="{FF2B5EF4-FFF2-40B4-BE49-F238E27FC236}">
                <a16:creationId xmlns:a16="http://schemas.microsoft.com/office/drawing/2014/main" id="{8649E3D5-6A42-783B-8517-6CBE4A6E9D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824949"/>
            <a:ext cx="12192000" cy="603305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3325296-C392-E964-0EF3-6657B7BA08D7}"/>
              </a:ext>
            </a:extLst>
          </p:cNvPr>
          <p:cNvSpPr txBox="1"/>
          <p:nvPr/>
        </p:nvSpPr>
        <p:spPr>
          <a:xfrm>
            <a:off x="2344396" y="244762"/>
            <a:ext cx="7503208" cy="400110"/>
          </a:xfrm>
          <a:prstGeom prst="rect">
            <a:avLst/>
          </a:prstGeom>
          <a:noFill/>
        </p:spPr>
        <p:txBody>
          <a:bodyPr wrap="none" rtlCol="0">
            <a:spAutoFit/>
          </a:bodyPr>
          <a:lstStyle/>
          <a:p>
            <a:r>
              <a:rPr lang="en-US" sz="2000" dirty="0"/>
              <a:t>Below correlation matrix can be used to identify additional insights</a:t>
            </a:r>
          </a:p>
        </p:txBody>
      </p:sp>
    </p:spTree>
    <p:extLst>
      <p:ext uri="{BB962C8B-B14F-4D97-AF65-F5344CB8AC3E}">
        <p14:creationId xmlns:p14="http://schemas.microsoft.com/office/powerpoint/2010/main" val="4148598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386AA1B-F3DC-811E-C2D2-F00E9C1CC68E}"/>
            </a:ext>
          </a:extLst>
        </p:cNvPr>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9" name="Rectangle 18">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54CFE9-7676-7A4E-1964-6842D4F06CAF}"/>
              </a:ext>
            </a:extLst>
          </p:cNvPr>
          <p:cNvSpPr>
            <a:spLocks noGrp="1"/>
          </p:cNvSpPr>
          <p:nvPr>
            <p:ph type="title"/>
          </p:nvPr>
        </p:nvSpPr>
        <p:spPr>
          <a:xfrm>
            <a:off x="345243" y="661479"/>
            <a:ext cx="4646904" cy="1624520"/>
          </a:xfrm>
        </p:spPr>
        <p:txBody>
          <a:bodyPr vert="horz" lIns="91440" tIns="45720" rIns="91440" bIns="45720" rtlCol="0" anchor="ctr">
            <a:normAutofit/>
          </a:bodyPr>
          <a:lstStyle/>
          <a:p>
            <a:r>
              <a:rPr lang="en-US" sz="4000" dirty="0"/>
              <a:t>Patterns resulting in loan defaults</a:t>
            </a:r>
          </a:p>
        </p:txBody>
      </p:sp>
      <p:sp>
        <p:nvSpPr>
          <p:cNvPr id="8" name="TextBox 7">
            <a:extLst>
              <a:ext uri="{FF2B5EF4-FFF2-40B4-BE49-F238E27FC236}">
                <a16:creationId xmlns:a16="http://schemas.microsoft.com/office/drawing/2014/main" id="{FEE8A49B-B384-CEAF-1DC9-3BF24E03ACB3}"/>
              </a:ext>
            </a:extLst>
          </p:cNvPr>
          <p:cNvSpPr txBox="1"/>
          <p:nvPr/>
        </p:nvSpPr>
        <p:spPr>
          <a:xfrm>
            <a:off x="345242" y="3001956"/>
            <a:ext cx="4646905" cy="3720154"/>
          </a:xfrm>
          <a:prstGeom prst="rect">
            <a:avLst/>
          </a:prstGeom>
        </p:spPr>
        <p:txBody>
          <a:bodyPr vert="horz" lIns="91440" tIns="45720" rIns="91440" bIns="45720" rtlCol="0" anchor="ctr">
            <a:normAutofit fontScale="92500" lnSpcReduction="20000"/>
          </a:bodyPr>
          <a:lstStyle/>
          <a:p>
            <a:pPr indent="-228600">
              <a:lnSpc>
                <a:spcPct val="90000"/>
              </a:lnSpc>
              <a:spcAft>
                <a:spcPts val="600"/>
              </a:spcAft>
              <a:buFont typeface="Arial" panose="020B0604020202020204" pitchFamily="34" charset="0"/>
              <a:buChar char="•"/>
              <a:defRPr/>
            </a:pPr>
            <a:r>
              <a:rPr lang="en-IN" sz="2000" dirty="0">
                <a:solidFill>
                  <a:srgbClr val="0E0E0E"/>
                </a:solidFill>
                <a:effectLst/>
                <a:latin typeface=".SF NS"/>
              </a:rPr>
              <a:t>The rate of loan defaults increases as the interest rate rises.</a:t>
            </a:r>
          </a:p>
          <a:p>
            <a:pPr indent="-228600">
              <a:lnSpc>
                <a:spcPct val="90000"/>
              </a:lnSpc>
              <a:spcAft>
                <a:spcPts val="600"/>
              </a:spcAft>
              <a:buFont typeface="Arial" panose="020B0604020202020204" pitchFamily="34" charset="0"/>
              <a:buChar char="•"/>
              <a:defRPr/>
            </a:pPr>
            <a:r>
              <a:rPr lang="en-US" sz="2000" dirty="0"/>
              <a:t>The rate of loan defaults decrease with increase in borrower’s annual salary. </a:t>
            </a:r>
          </a:p>
          <a:p>
            <a:pPr indent="-228600">
              <a:lnSpc>
                <a:spcPct val="90000"/>
              </a:lnSpc>
              <a:spcAft>
                <a:spcPts val="600"/>
              </a:spcAft>
              <a:buFont typeface="Arial" panose="020B0604020202020204" pitchFamily="34" charset="0"/>
              <a:buChar char="•"/>
              <a:defRPr/>
            </a:pPr>
            <a:r>
              <a:rPr lang="en-IN" sz="2000" dirty="0">
                <a:solidFill>
                  <a:srgbClr val="0E0E0E"/>
                </a:solidFill>
                <a:effectLst/>
                <a:latin typeface=".SF NS"/>
              </a:rPr>
              <a:t>The default rate generally increases with the loan amount. </a:t>
            </a:r>
          </a:p>
          <a:p>
            <a:pPr indent="-228600">
              <a:lnSpc>
                <a:spcPct val="90000"/>
              </a:lnSpc>
              <a:spcAft>
                <a:spcPts val="600"/>
              </a:spcAft>
              <a:buFont typeface="Arial" panose="020B0604020202020204" pitchFamily="34" charset="0"/>
              <a:buChar char="•"/>
              <a:defRPr/>
            </a:pPr>
            <a:r>
              <a:rPr lang="en-IN" sz="2000" dirty="0">
                <a:solidFill>
                  <a:srgbClr val="0E0E0E"/>
                </a:solidFill>
                <a:latin typeface=".SF NS"/>
              </a:rPr>
              <a:t>There is an inverse correlation between loan grade and rate of default. The lower the grade, higher the chances of default. </a:t>
            </a:r>
            <a:endParaRPr lang="en-IN" sz="2000" dirty="0">
              <a:solidFill>
                <a:srgbClr val="0E0E0E"/>
              </a:solidFill>
              <a:effectLst/>
              <a:latin typeface=".SF NS"/>
            </a:endParaRPr>
          </a:p>
          <a:p>
            <a:pPr indent="-228600">
              <a:lnSpc>
                <a:spcPct val="90000"/>
              </a:lnSpc>
              <a:spcAft>
                <a:spcPts val="600"/>
              </a:spcAft>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Borrowers with at least one past bankruptcy are more likely to default than borrowers who don’t have any past bankruptcy. </a:t>
            </a:r>
          </a:p>
          <a:p>
            <a:pPr indent="-228600">
              <a:lnSpc>
                <a:spcPct val="90000"/>
              </a:lnSpc>
              <a:spcAft>
                <a:spcPts val="600"/>
              </a:spcAft>
              <a:buFont typeface="Arial" panose="020B0604020202020204" pitchFamily="34" charset="0"/>
              <a:buChar char="•"/>
              <a:defRPr/>
            </a:pPr>
            <a:r>
              <a:rPr lang="en-US" sz="2000" dirty="0">
                <a:solidFill>
                  <a:prstClr val="black"/>
                </a:solidFill>
                <a:latin typeface="Aptos" panose="02110004020202020204"/>
              </a:rPr>
              <a:t>Small Business and renewable energy loans tend to have a higher default rate. </a:t>
            </a:r>
            <a:endParaRPr lang="en-IN" sz="2000" dirty="0">
              <a:solidFill>
                <a:srgbClr val="0E0E0E"/>
              </a:solidFill>
              <a:effectLst/>
              <a:latin typeface=".SF NS"/>
            </a:endParaRPr>
          </a:p>
          <a:p>
            <a:pPr indent="-228600">
              <a:lnSpc>
                <a:spcPct val="90000"/>
              </a:lnSpc>
              <a:spcAft>
                <a:spcPts val="600"/>
              </a:spcAft>
              <a:buFont typeface="Arial" panose="020B0604020202020204" pitchFamily="34" charset="0"/>
              <a:buChar char="•"/>
              <a:defRPr/>
            </a:pPr>
            <a:endParaRPr lang="en-US" sz="2000" dirty="0"/>
          </a:p>
          <a:p>
            <a:pPr indent="-228600">
              <a:lnSpc>
                <a:spcPct val="90000"/>
              </a:lnSpc>
              <a:spcAft>
                <a:spcPts val="600"/>
              </a:spcAft>
              <a:buFont typeface="Arial" panose="020B0604020202020204" pitchFamily="34" charset="0"/>
              <a:buChar char="•"/>
              <a:defRPr/>
            </a:pPr>
            <a:endParaRPr kumimoji="0" lang="en-US" sz="2000" b="0" i="0" u="none" strike="noStrike" cap="none" spc="0" normalizeH="0" baseline="0" noProof="0" dirty="0">
              <a:ln>
                <a:noFill/>
              </a:ln>
              <a:effectLst/>
              <a:uLnTx/>
              <a:uFillTx/>
            </a:endParaRPr>
          </a:p>
          <a:p>
            <a:pPr marL="0"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cap="none" spc="0" normalizeH="0" baseline="0" noProof="0" dirty="0">
              <a:ln>
                <a:noFill/>
              </a:ln>
              <a:effectLst/>
              <a:uLnTx/>
              <a:uFillTx/>
            </a:endParaRPr>
          </a:p>
          <a:p>
            <a:pPr marL="0"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cap="none" spc="0" normalizeH="0" baseline="0" noProof="0" dirty="0">
              <a:ln>
                <a:noFill/>
              </a:ln>
              <a:effectLst/>
              <a:uLnTx/>
              <a:uFillTx/>
            </a:endParaRPr>
          </a:p>
        </p:txBody>
      </p:sp>
      <p:pic>
        <p:nvPicPr>
          <p:cNvPr id="20" name="Picture 19" descr="Financial graphs on a dark display">
            <a:extLst>
              <a:ext uri="{FF2B5EF4-FFF2-40B4-BE49-F238E27FC236}">
                <a16:creationId xmlns:a16="http://schemas.microsoft.com/office/drawing/2014/main" id="{DF43AB6E-69ED-AA56-194D-AC345E0F7006}"/>
              </a:ext>
            </a:extLst>
          </p:cNvPr>
          <p:cNvPicPr>
            <a:picLocks noChangeAspect="1"/>
          </p:cNvPicPr>
          <p:nvPr/>
        </p:nvPicPr>
        <p:blipFill>
          <a:blip r:embed="rId2"/>
          <a:srcRect l="19287" r="25095"/>
          <a:stretch/>
        </p:blipFill>
        <p:spPr>
          <a:xfrm>
            <a:off x="6096000" y="1"/>
            <a:ext cx="6102825" cy="6858000"/>
          </a:xfrm>
          <a:prstGeom prst="rect">
            <a:avLst/>
          </a:prstGeom>
        </p:spPr>
      </p:pic>
    </p:spTree>
    <p:extLst>
      <p:ext uri="{BB962C8B-B14F-4D97-AF65-F5344CB8AC3E}">
        <p14:creationId xmlns:p14="http://schemas.microsoft.com/office/powerpoint/2010/main" val="3497291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3FF6B-A9EC-7568-4FCF-609A1C042B0C}"/>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20B806D7-5611-AD93-CD5A-9D8771D3BBF5}"/>
              </a:ext>
            </a:extLst>
          </p:cNvPr>
          <p:cNvSpPr>
            <a:spLocks noGrp="1"/>
          </p:cNvSpPr>
          <p:nvPr>
            <p:ph idx="1"/>
          </p:nvPr>
        </p:nvSpPr>
        <p:spPr/>
        <p:txBody>
          <a:bodyPr/>
          <a:lstStyle/>
          <a:p>
            <a:r>
              <a:rPr lang="en-US" dirty="0"/>
              <a:t>Keep the loan interest percentage between 10-12.5, to attract more customers. </a:t>
            </a:r>
          </a:p>
          <a:p>
            <a:r>
              <a:rPr lang="en-US" dirty="0"/>
              <a:t>Target customers with annual income between 40k-60k with attractive offers as they are more likely to apply for a loan. </a:t>
            </a:r>
          </a:p>
          <a:p>
            <a:r>
              <a:rPr lang="en-US" dirty="0"/>
              <a:t>Secure loans with better collateral quality if the applicant has past bankruptcy records or loan amount is greater than 25k or if the purpose for loan is ”small business”, “renewable energy” or “debt consolidation”. </a:t>
            </a:r>
          </a:p>
          <a:p>
            <a:endParaRPr lang="en-US" dirty="0"/>
          </a:p>
        </p:txBody>
      </p:sp>
    </p:spTree>
    <p:extLst>
      <p:ext uri="{BB962C8B-B14F-4D97-AF65-F5344CB8AC3E}">
        <p14:creationId xmlns:p14="http://schemas.microsoft.com/office/powerpoint/2010/main" val="4108668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6918E2D-1288-3652-2AEE-B5D3D98CEBF0}"/>
            </a:ext>
          </a:extLst>
        </p:cNvPr>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2D321928-1A63-488F-A0FF-EE34CEAD1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18294B65-D118-48FB-A75F-3A9E647185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50" name="Rectangle 49">
              <a:extLst>
                <a:ext uri="{FF2B5EF4-FFF2-40B4-BE49-F238E27FC236}">
                  <a16:creationId xmlns:a16="http://schemas.microsoft.com/office/drawing/2014/main" id="{41F21349-EC5E-40C0-9C41-6AB88E213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A6C4B428-2FDD-4EEB-8C28-9190EBFCD3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3" name="Rectangle 52">
            <a:extLst>
              <a:ext uri="{FF2B5EF4-FFF2-40B4-BE49-F238E27FC236}">
                <a16:creationId xmlns:a16="http://schemas.microsoft.com/office/drawing/2014/main" id="{D21835D5-EB08-4242-A6F5-DFC766922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72375"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5" name="Title 4">
            <a:extLst>
              <a:ext uri="{FF2B5EF4-FFF2-40B4-BE49-F238E27FC236}">
                <a16:creationId xmlns:a16="http://schemas.microsoft.com/office/drawing/2014/main" id="{0C40D70E-8E07-CFC6-F35E-D411DE8EFC81}"/>
              </a:ext>
            </a:extLst>
          </p:cNvPr>
          <p:cNvSpPr>
            <a:spLocks noGrp="1"/>
          </p:cNvSpPr>
          <p:nvPr>
            <p:ph type="title"/>
          </p:nvPr>
        </p:nvSpPr>
        <p:spPr>
          <a:xfrm>
            <a:off x="1066076" y="363339"/>
            <a:ext cx="5958838" cy="5638318"/>
          </a:xfrm>
        </p:spPr>
        <p:txBody>
          <a:bodyPr vert="horz" wrap="square" lIns="91440" tIns="45720" rIns="91440" bIns="45720" rtlCol="0" anchor="b">
            <a:normAutofit/>
          </a:bodyPr>
          <a:lstStyle/>
          <a:p>
            <a:r>
              <a:rPr lang="en-US" sz="7200" kern="1200">
                <a:solidFill>
                  <a:schemeClr val="tx1"/>
                </a:solidFill>
                <a:latin typeface="+mj-lt"/>
                <a:ea typeface="+mj-ea"/>
                <a:cs typeface="+mj-cs"/>
              </a:rPr>
              <a:t>Thank you</a:t>
            </a:r>
          </a:p>
        </p:txBody>
      </p:sp>
    </p:spTree>
    <p:extLst>
      <p:ext uri="{BB962C8B-B14F-4D97-AF65-F5344CB8AC3E}">
        <p14:creationId xmlns:p14="http://schemas.microsoft.com/office/powerpoint/2010/main" val="668984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8A6BA56-BB09-2F61-31E7-7243A096418C}"/>
            </a:ext>
          </a:extLst>
        </p:cNvPr>
        <p:cNvGrpSpPr/>
        <p:nvPr/>
      </p:nvGrpSpPr>
      <p:grpSpPr>
        <a:xfrm>
          <a:off x="0" y="0"/>
          <a:ext cx="0" cy="0"/>
          <a:chOff x="0" y="0"/>
          <a:chExt cx="0" cy="0"/>
        </a:xfrm>
      </p:grpSpPr>
      <p:pic>
        <p:nvPicPr>
          <p:cNvPr id="21" name="Picture 20">
            <a:extLst>
              <a:ext uri="{FF2B5EF4-FFF2-40B4-BE49-F238E27FC236}">
                <a16:creationId xmlns:a16="http://schemas.microsoft.com/office/drawing/2014/main" id="{C575B186-E2EA-0B01-3D74-ECB65D5CAEED}"/>
              </a:ext>
            </a:extLst>
          </p:cNvPr>
          <p:cNvPicPr>
            <a:picLocks noChangeAspect="1"/>
          </p:cNvPicPr>
          <p:nvPr/>
        </p:nvPicPr>
        <p:blipFill>
          <a:blip r:embed="rId2">
            <a:duotone>
              <a:schemeClr val="bg2">
                <a:shade val="45000"/>
                <a:satMod val="135000"/>
              </a:schemeClr>
              <a:prstClr val="white"/>
            </a:duotone>
          </a:blip>
          <a:srcRect/>
          <a:stretch/>
        </p:blipFill>
        <p:spPr>
          <a:xfrm>
            <a:off x="20" y="10"/>
            <a:ext cx="12191980" cy="6857990"/>
          </a:xfrm>
          <a:prstGeom prst="rect">
            <a:avLst/>
          </a:prstGeom>
        </p:spPr>
      </p:pic>
      <p:sp>
        <p:nvSpPr>
          <p:cNvPr id="25" name="Rectangle 24">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909C8B-751F-DDFB-E552-79950AE8F48B}"/>
              </a:ext>
            </a:extLst>
          </p:cNvPr>
          <p:cNvSpPr>
            <a:spLocks noGrp="1"/>
          </p:cNvSpPr>
          <p:nvPr>
            <p:ph type="title"/>
          </p:nvPr>
        </p:nvSpPr>
        <p:spPr>
          <a:xfrm>
            <a:off x="838200" y="365125"/>
            <a:ext cx="10515600" cy="1325563"/>
          </a:xfrm>
        </p:spPr>
        <p:txBody>
          <a:bodyPr>
            <a:normAutofit/>
          </a:bodyPr>
          <a:lstStyle/>
          <a:p>
            <a:r>
              <a:rPr lang="en-US"/>
              <a:t>Problem Statement</a:t>
            </a:r>
          </a:p>
        </p:txBody>
      </p:sp>
      <p:graphicFrame>
        <p:nvGraphicFramePr>
          <p:cNvPr id="7" name="Content Placeholder 2">
            <a:extLst>
              <a:ext uri="{FF2B5EF4-FFF2-40B4-BE49-F238E27FC236}">
                <a16:creationId xmlns:a16="http://schemas.microsoft.com/office/drawing/2014/main" id="{B57B5351-B0C1-8B10-3683-6A81D4FE336A}"/>
              </a:ext>
            </a:extLst>
          </p:cNvPr>
          <p:cNvGraphicFramePr>
            <a:graphicFrameLocks noGrp="1"/>
          </p:cNvGraphicFramePr>
          <p:nvPr>
            <p:ph idx="1"/>
            <p:extLst>
              <p:ext uri="{D42A27DB-BD31-4B8C-83A1-F6EECF244321}">
                <p14:modId xmlns:p14="http://schemas.microsoft.com/office/powerpoint/2010/main" val="341116924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40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FD7D355-4BEC-652B-4CC1-6793D78BE233}"/>
            </a:ext>
          </a:extLst>
        </p:cNvPr>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5628E5CB-913B-4378-97CE-18C9F6410C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EBE445-A320-AE47-88AE-27F9DBFFE61F}"/>
              </a:ext>
            </a:extLst>
          </p:cNvPr>
          <p:cNvSpPr>
            <a:spLocks noGrp="1"/>
          </p:cNvSpPr>
          <p:nvPr>
            <p:ph type="title"/>
          </p:nvPr>
        </p:nvSpPr>
        <p:spPr>
          <a:xfrm>
            <a:off x="838200" y="557188"/>
            <a:ext cx="4862848" cy="5569291"/>
          </a:xfrm>
        </p:spPr>
        <p:txBody>
          <a:bodyPr>
            <a:normAutofit/>
          </a:bodyPr>
          <a:lstStyle/>
          <a:p>
            <a:r>
              <a:rPr lang="en-US" sz="5200"/>
              <a:t>Steps for EDA</a:t>
            </a:r>
          </a:p>
        </p:txBody>
      </p:sp>
      <p:graphicFrame>
        <p:nvGraphicFramePr>
          <p:cNvPr id="7" name="Content Placeholder 2">
            <a:extLst>
              <a:ext uri="{FF2B5EF4-FFF2-40B4-BE49-F238E27FC236}">
                <a16:creationId xmlns:a16="http://schemas.microsoft.com/office/drawing/2014/main" id="{EF97CCF4-5B3E-4EF0-8F2D-E0ED7BDF9E6A}"/>
              </a:ext>
            </a:extLst>
          </p:cNvPr>
          <p:cNvGraphicFramePr>
            <a:graphicFrameLocks noGrp="1"/>
          </p:cNvGraphicFramePr>
          <p:nvPr>
            <p:ph idx="1"/>
            <p:extLst>
              <p:ext uri="{D42A27DB-BD31-4B8C-83A1-F6EECF244321}">
                <p14:modId xmlns:p14="http://schemas.microsoft.com/office/powerpoint/2010/main" val="2546162846"/>
              </p:ext>
            </p:extLst>
          </p:nvPr>
        </p:nvGraphicFramePr>
        <p:xfrm>
          <a:off x="5266122" y="379828"/>
          <a:ext cx="6255318" cy="63108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8701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42858CC-27D2-BB6E-16A8-97E3DFC0DE60}"/>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628E5CB-913B-4378-97CE-18C9F6410C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C5DFB7-4DF9-DAD5-0D5F-B6E6FFA201F4}"/>
              </a:ext>
            </a:extLst>
          </p:cNvPr>
          <p:cNvSpPr>
            <a:spLocks noGrp="1"/>
          </p:cNvSpPr>
          <p:nvPr>
            <p:ph type="title"/>
          </p:nvPr>
        </p:nvSpPr>
        <p:spPr>
          <a:xfrm>
            <a:off x="838200" y="557188"/>
            <a:ext cx="4862848" cy="5569291"/>
          </a:xfrm>
        </p:spPr>
        <p:txBody>
          <a:bodyPr>
            <a:normAutofit/>
          </a:bodyPr>
          <a:lstStyle/>
          <a:p>
            <a:r>
              <a:rPr lang="en-US" sz="5200"/>
              <a:t>Driver variables for loan default</a:t>
            </a:r>
          </a:p>
        </p:txBody>
      </p:sp>
      <p:graphicFrame>
        <p:nvGraphicFramePr>
          <p:cNvPr id="5" name="Content Placeholder 2">
            <a:extLst>
              <a:ext uri="{FF2B5EF4-FFF2-40B4-BE49-F238E27FC236}">
                <a16:creationId xmlns:a16="http://schemas.microsoft.com/office/drawing/2014/main" id="{E49728BF-5A14-D7E9-6915-432BCE17094F}"/>
              </a:ext>
            </a:extLst>
          </p:cNvPr>
          <p:cNvGraphicFramePr>
            <a:graphicFrameLocks noGrp="1"/>
          </p:cNvGraphicFramePr>
          <p:nvPr>
            <p:ph idx="1"/>
            <p:extLst>
              <p:ext uri="{D42A27DB-BD31-4B8C-83A1-F6EECF244321}">
                <p14:modId xmlns:p14="http://schemas.microsoft.com/office/powerpoint/2010/main" val="394974426"/>
              </p:ext>
            </p:extLst>
          </p:nvPr>
        </p:nvGraphicFramePr>
        <p:xfrm>
          <a:off x="6099048" y="621792"/>
          <a:ext cx="525780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1469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203772-C13C-32DE-2224-9FDC39AAFD24}"/>
            </a:ext>
          </a:extLst>
        </p:cNvPr>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84DF55BE-B4AB-4BA1-BDE1-E9F7FB3F11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806991-4D06-736C-8232-F962F07B5331}"/>
              </a:ext>
            </a:extLst>
          </p:cNvPr>
          <p:cNvSpPr>
            <a:spLocks noGrp="1"/>
          </p:cNvSpPr>
          <p:nvPr>
            <p:ph type="title"/>
          </p:nvPr>
        </p:nvSpPr>
        <p:spPr>
          <a:xfrm>
            <a:off x="264473" y="568373"/>
            <a:ext cx="5981278" cy="1684638"/>
          </a:xfrm>
        </p:spPr>
        <p:txBody>
          <a:bodyPr vert="horz" lIns="91440" tIns="45720" rIns="91440" bIns="45720" rtlCol="0" anchor="ctr">
            <a:normAutofit/>
          </a:bodyPr>
          <a:lstStyle/>
          <a:p>
            <a:r>
              <a:rPr lang="en-US" sz="4000" dirty="0"/>
              <a:t>Interest Rate</a:t>
            </a:r>
          </a:p>
        </p:txBody>
      </p:sp>
      <p:sp>
        <p:nvSpPr>
          <p:cNvPr id="8" name="TextBox 7">
            <a:extLst>
              <a:ext uri="{FF2B5EF4-FFF2-40B4-BE49-F238E27FC236}">
                <a16:creationId xmlns:a16="http://schemas.microsoft.com/office/drawing/2014/main" id="{0E11E9D7-DF35-890D-D1B1-215E4FA52BA6}"/>
              </a:ext>
            </a:extLst>
          </p:cNvPr>
          <p:cNvSpPr txBox="1"/>
          <p:nvPr/>
        </p:nvSpPr>
        <p:spPr>
          <a:xfrm>
            <a:off x="117201" y="2655472"/>
            <a:ext cx="5981278" cy="3690551"/>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dirty="0"/>
              <a:t>Average loan interest rate is </a:t>
            </a:r>
            <a:r>
              <a:rPr lang="en-US" sz="2000" b="1" dirty="0"/>
              <a:t>11.82%</a:t>
            </a:r>
            <a:r>
              <a:rPr lang="en-US" sz="2000" dirty="0"/>
              <a:t>. </a:t>
            </a:r>
          </a:p>
          <a:p>
            <a:pPr marL="285750" indent="-228600">
              <a:lnSpc>
                <a:spcPct val="90000"/>
              </a:lnSpc>
              <a:buFont typeface="Arial" panose="020B0604020202020204" pitchFamily="34" charset="0"/>
              <a:buChar char="•"/>
            </a:pPr>
            <a:r>
              <a:rPr lang="en-US" sz="2000" dirty="0"/>
              <a:t>Most approved loans have an interest rate between </a:t>
            </a:r>
            <a:r>
              <a:rPr lang="en-US" sz="2000" b="1" dirty="0"/>
              <a:t>10-12.5%</a:t>
            </a:r>
            <a:r>
              <a:rPr lang="en-US" sz="2000" dirty="0"/>
              <a:t>.</a:t>
            </a:r>
          </a:p>
          <a:p>
            <a:pPr marL="285750" indent="-228600">
              <a:lnSpc>
                <a:spcPct val="90000"/>
              </a:lnSpc>
              <a:spcAft>
                <a:spcPts val="600"/>
              </a:spcAft>
              <a:buFont typeface="Arial" panose="020B0604020202020204" pitchFamily="34" charset="0"/>
              <a:buChar char="•"/>
            </a:pPr>
            <a:r>
              <a:rPr lang="en-US" sz="2000" dirty="0"/>
              <a:t>Loans with interest rates less than 9% have relatively less chances of default. </a:t>
            </a:r>
          </a:p>
          <a:p>
            <a:pPr marL="285750" indent="-228600">
              <a:lnSpc>
                <a:spcPct val="90000"/>
              </a:lnSpc>
              <a:spcAft>
                <a:spcPts val="600"/>
              </a:spcAft>
              <a:buFont typeface="Arial" panose="020B0604020202020204" pitchFamily="34" charset="0"/>
              <a:buChar char="•"/>
            </a:pPr>
            <a:r>
              <a:rPr lang="en-US" sz="2000" dirty="0"/>
              <a:t>Interest rates are starting from minimum 5.42 %. </a:t>
            </a:r>
          </a:p>
          <a:p>
            <a:pPr marL="285750" indent="-228600">
              <a:lnSpc>
                <a:spcPct val="90000"/>
              </a:lnSpc>
              <a:spcAft>
                <a:spcPts val="600"/>
              </a:spcAft>
              <a:buFont typeface="Arial" panose="020B0604020202020204" pitchFamily="34" charset="0"/>
              <a:buChar char="•"/>
            </a:pPr>
            <a:r>
              <a:rPr lang="en-US" sz="2000" dirty="0"/>
              <a:t>Loans with interest rates above 15% have relatively higher chances of default.</a:t>
            </a:r>
          </a:p>
          <a:p>
            <a:pPr marL="285750" indent="-228600">
              <a:lnSpc>
                <a:spcPct val="90000"/>
              </a:lnSpc>
              <a:spcAft>
                <a:spcPts val="600"/>
              </a:spcAft>
              <a:buFont typeface="Arial" panose="020B0604020202020204" pitchFamily="34" charset="0"/>
              <a:buChar char="•"/>
            </a:pPr>
            <a:r>
              <a:rPr lang="en-IN" sz="2000" dirty="0">
                <a:solidFill>
                  <a:srgbClr val="0E0E0E"/>
                </a:solidFill>
                <a:effectLst/>
                <a:highlight>
                  <a:srgbClr val="FFFF00"/>
                </a:highlight>
                <a:latin typeface=".SF NS"/>
              </a:rPr>
              <a:t>The rate of loan defaults increases as the interest rate rises.</a:t>
            </a:r>
            <a:endParaRPr lang="en-US" sz="2000" dirty="0">
              <a:highlight>
                <a:srgbClr val="FFFF00"/>
              </a:highlight>
            </a:endParaRPr>
          </a:p>
          <a:p>
            <a:pPr indent="-228600">
              <a:lnSpc>
                <a:spcPct val="90000"/>
              </a:lnSpc>
              <a:spcAft>
                <a:spcPts val="600"/>
              </a:spcAft>
              <a:buFont typeface="Arial" panose="020B0604020202020204" pitchFamily="34" charset="0"/>
              <a:buChar char="•"/>
            </a:pPr>
            <a:endParaRPr lang="en-US" sz="2000" dirty="0"/>
          </a:p>
        </p:txBody>
      </p:sp>
      <p:pic>
        <p:nvPicPr>
          <p:cNvPr id="3074" name="Picture 2">
            <a:extLst>
              <a:ext uri="{FF2B5EF4-FFF2-40B4-BE49-F238E27FC236}">
                <a16:creationId xmlns:a16="http://schemas.microsoft.com/office/drawing/2014/main" id="{49940DA6-EE88-9D15-C2AB-E6A271DCEC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461" y="3051485"/>
            <a:ext cx="6331490" cy="381639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AAA75C67-3407-76A0-12F7-9CD3C7C67A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7461" y="-9875"/>
            <a:ext cx="6331490" cy="3061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2249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F20249-6CFD-05D3-F9E5-4828F0928C3B}"/>
            </a:ext>
          </a:extLst>
        </p:cNvPr>
        <p:cNvGrpSpPr/>
        <p:nvPr/>
      </p:nvGrpSpPr>
      <p:grpSpPr>
        <a:xfrm>
          <a:off x="0" y="0"/>
          <a:ext cx="0" cy="0"/>
          <a:chOff x="0" y="0"/>
          <a:chExt cx="0" cy="0"/>
        </a:xfrm>
      </p:grpSpPr>
      <p:sp useBgFill="1">
        <p:nvSpPr>
          <p:cNvPr id="2100" name="Rectangle 2099">
            <a:extLst>
              <a:ext uri="{FF2B5EF4-FFF2-40B4-BE49-F238E27FC236}">
                <a16:creationId xmlns:a16="http://schemas.microsoft.com/office/drawing/2014/main" id="{84DF55BE-B4AB-4BA1-BDE1-E9F7FB3F11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5B36AA-80A6-1871-C342-3481078C19C8}"/>
              </a:ext>
            </a:extLst>
          </p:cNvPr>
          <p:cNvSpPr>
            <a:spLocks noGrp="1"/>
          </p:cNvSpPr>
          <p:nvPr>
            <p:ph type="title"/>
          </p:nvPr>
        </p:nvSpPr>
        <p:spPr>
          <a:xfrm>
            <a:off x="263975" y="645339"/>
            <a:ext cx="5981278" cy="1684638"/>
          </a:xfrm>
        </p:spPr>
        <p:txBody>
          <a:bodyPr vert="horz" lIns="91440" tIns="45720" rIns="91440" bIns="45720" rtlCol="0" anchor="ctr">
            <a:normAutofit/>
          </a:bodyPr>
          <a:lstStyle/>
          <a:p>
            <a:r>
              <a:rPr lang="en-US" sz="4000" dirty="0"/>
              <a:t>Annual Income</a:t>
            </a:r>
          </a:p>
        </p:txBody>
      </p:sp>
      <p:sp>
        <p:nvSpPr>
          <p:cNvPr id="8" name="TextBox 7">
            <a:extLst>
              <a:ext uri="{FF2B5EF4-FFF2-40B4-BE49-F238E27FC236}">
                <a16:creationId xmlns:a16="http://schemas.microsoft.com/office/drawing/2014/main" id="{36467C76-E5DD-CF38-B817-64FEFC90EF28}"/>
              </a:ext>
            </a:extLst>
          </p:cNvPr>
          <p:cNvSpPr txBox="1"/>
          <p:nvPr/>
        </p:nvSpPr>
        <p:spPr>
          <a:xfrm>
            <a:off x="223797" y="2522110"/>
            <a:ext cx="5981278" cy="3690551"/>
          </a:xfrm>
          <a:prstGeom prst="rect">
            <a:avLst/>
          </a:prstGeom>
        </p:spPr>
        <p:txBody>
          <a:bodyPr vert="horz" lIns="91440" tIns="45720" rIns="91440" bIns="45720" rtlCol="0">
            <a:normAutofit/>
          </a:bodyPr>
          <a:lstStyle/>
          <a:p>
            <a:pPr marL="28575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effectLst/>
                <a:uLnTx/>
                <a:uFillTx/>
              </a:rPr>
              <a:t>The median annual income is 55.5k</a:t>
            </a:r>
            <a:r>
              <a:rPr lang="en-US" sz="2000" dirty="0"/>
              <a:t>.</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2000" dirty="0"/>
              <a:t>Most of the loan applicants have an annual income of 40k-60k. </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2000" dirty="0">
                <a:highlight>
                  <a:srgbClr val="FFFF00"/>
                </a:highlight>
              </a:rPr>
              <a:t>The rate of loan defaults decrease with increase in borrower’s annual salary. </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cap="none" spc="0" normalizeH="0" baseline="0" noProof="0" dirty="0">
              <a:ln>
                <a:noFill/>
              </a:ln>
              <a:effectLst/>
              <a:uLnTx/>
              <a:uFillTx/>
            </a:endParaRPr>
          </a:p>
          <a:p>
            <a:pPr marL="0"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cap="none" spc="0" normalizeH="0" baseline="0" noProof="0" dirty="0">
              <a:ln>
                <a:noFill/>
              </a:ln>
              <a:effectLst/>
              <a:uLnTx/>
              <a:uFillTx/>
            </a:endParaRPr>
          </a:p>
        </p:txBody>
      </p:sp>
      <p:pic>
        <p:nvPicPr>
          <p:cNvPr id="2052" name="Picture 4">
            <a:extLst>
              <a:ext uri="{FF2B5EF4-FFF2-40B4-BE49-F238E27FC236}">
                <a16:creationId xmlns:a16="http://schemas.microsoft.com/office/drawing/2014/main" id="{7847CB9D-E3C4-CF0C-5E9B-3D7DD083CEC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45253" y="0"/>
            <a:ext cx="5943697" cy="3207434"/>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68972333-CA30-D49C-2560-543417E261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5252" y="3167449"/>
            <a:ext cx="5951296" cy="3690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131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21A31CF-CA97-16B0-60BF-00C9C7968297}"/>
            </a:ext>
          </a:extLst>
        </p:cNvPr>
        <p:cNvGrpSpPr/>
        <p:nvPr/>
      </p:nvGrpSpPr>
      <p:grpSpPr>
        <a:xfrm>
          <a:off x="0" y="0"/>
          <a:ext cx="0" cy="0"/>
          <a:chOff x="0" y="0"/>
          <a:chExt cx="0" cy="0"/>
        </a:xfrm>
      </p:grpSpPr>
      <p:sp useBgFill="1">
        <p:nvSpPr>
          <p:cNvPr id="3093" name="Rectangle 3092">
            <a:extLst>
              <a:ext uri="{FF2B5EF4-FFF2-40B4-BE49-F238E27FC236}">
                <a16:creationId xmlns:a16="http://schemas.microsoft.com/office/drawing/2014/main" id="{84DF55BE-B4AB-4BA1-BDE1-E9F7FB3F11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B70302-7D95-D7F9-A59B-8762C35CBBB9}"/>
              </a:ext>
            </a:extLst>
          </p:cNvPr>
          <p:cNvSpPr>
            <a:spLocks noGrp="1"/>
          </p:cNvSpPr>
          <p:nvPr>
            <p:ph type="title"/>
          </p:nvPr>
        </p:nvSpPr>
        <p:spPr>
          <a:xfrm>
            <a:off x="128960" y="539578"/>
            <a:ext cx="5146425" cy="1684638"/>
          </a:xfrm>
        </p:spPr>
        <p:txBody>
          <a:bodyPr vert="horz" lIns="91440" tIns="45720" rIns="91440" bIns="45720" rtlCol="0" anchor="ctr">
            <a:normAutofit/>
          </a:bodyPr>
          <a:lstStyle/>
          <a:p>
            <a:r>
              <a:rPr lang="en-US" sz="4000" dirty="0"/>
              <a:t>Loan Amount</a:t>
            </a:r>
          </a:p>
        </p:txBody>
      </p:sp>
      <p:sp>
        <p:nvSpPr>
          <p:cNvPr id="8" name="TextBox 7">
            <a:extLst>
              <a:ext uri="{FF2B5EF4-FFF2-40B4-BE49-F238E27FC236}">
                <a16:creationId xmlns:a16="http://schemas.microsoft.com/office/drawing/2014/main" id="{6E73D416-C788-2F17-6B1E-4013A186C8F4}"/>
              </a:ext>
            </a:extLst>
          </p:cNvPr>
          <p:cNvSpPr txBox="1"/>
          <p:nvPr/>
        </p:nvSpPr>
        <p:spPr>
          <a:xfrm>
            <a:off x="125912" y="2409568"/>
            <a:ext cx="5475956" cy="369055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defRPr/>
            </a:pPr>
            <a:r>
              <a:rPr lang="en-IN" sz="2000" dirty="0">
                <a:solidFill>
                  <a:srgbClr val="0E0E0E"/>
                </a:solidFill>
                <a:effectLst/>
                <a:latin typeface=".SF NS"/>
              </a:rPr>
              <a:t>Most loans fall within the </a:t>
            </a:r>
            <a:r>
              <a:rPr lang="en-IN" sz="2000" b="1" dirty="0">
                <a:solidFill>
                  <a:srgbClr val="0E0E0E"/>
                </a:solidFill>
                <a:latin typeface=".SF NS"/>
              </a:rPr>
              <a:t>5k</a:t>
            </a:r>
            <a:r>
              <a:rPr lang="en-IN" sz="2000" b="1" dirty="0">
                <a:solidFill>
                  <a:srgbClr val="0E0E0E"/>
                </a:solidFill>
                <a:effectLst/>
                <a:latin typeface=".SF NS"/>
              </a:rPr>
              <a:t> to 10k </a:t>
            </a:r>
            <a:r>
              <a:rPr lang="en-IN" sz="2000" dirty="0">
                <a:solidFill>
                  <a:srgbClr val="0E0E0E"/>
                </a:solidFill>
                <a:effectLst/>
                <a:latin typeface=".SF NS"/>
              </a:rPr>
              <a:t>range, but these loans do not have the highest default rates, indicating that borrowers may be more capable of repaying smaller loans. </a:t>
            </a:r>
          </a:p>
          <a:p>
            <a:pPr indent="-228600">
              <a:lnSpc>
                <a:spcPct val="90000"/>
              </a:lnSpc>
              <a:spcAft>
                <a:spcPts val="600"/>
              </a:spcAft>
              <a:buFont typeface="Arial" panose="020B0604020202020204" pitchFamily="34" charset="0"/>
              <a:buChar char="•"/>
              <a:defRPr/>
            </a:pPr>
            <a:endParaRPr lang="en-IN" sz="2000" dirty="0">
              <a:solidFill>
                <a:srgbClr val="0E0E0E"/>
              </a:solidFill>
              <a:effectLst/>
              <a:latin typeface=".SF NS"/>
            </a:endParaRPr>
          </a:p>
          <a:p>
            <a:pPr indent="-228600">
              <a:lnSpc>
                <a:spcPct val="90000"/>
              </a:lnSpc>
              <a:spcAft>
                <a:spcPts val="600"/>
              </a:spcAft>
              <a:buFont typeface="Arial" panose="020B0604020202020204" pitchFamily="34" charset="0"/>
              <a:buChar char="•"/>
              <a:defRPr/>
            </a:pPr>
            <a:r>
              <a:rPr lang="en-IN" sz="2000" dirty="0">
                <a:solidFill>
                  <a:srgbClr val="0E0E0E"/>
                </a:solidFill>
                <a:effectLst/>
                <a:latin typeface=".SF NS"/>
              </a:rPr>
              <a:t>The highest rate of default is observed in the </a:t>
            </a:r>
            <a:r>
              <a:rPr lang="en-IN" sz="2000" b="1" dirty="0">
                <a:solidFill>
                  <a:srgbClr val="0E0E0E"/>
                </a:solidFill>
                <a:effectLst/>
                <a:latin typeface=".SF NS"/>
              </a:rPr>
              <a:t>25k and above</a:t>
            </a:r>
            <a:r>
              <a:rPr lang="en-IN" sz="2000" dirty="0">
                <a:solidFill>
                  <a:srgbClr val="0E0E0E"/>
                </a:solidFill>
                <a:effectLst/>
                <a:latin typeface=".SF NS"/>
              </a:rPr>
              <a:t> category, with a default rate of </a:t>
            </a:r>
            <a:r>
              <a:rPr lang="en-IN" sz="2000" b="1" dirty="0">
                <a:solidFill>
                  <a:srgbClr val="0E0E0E"/>
                </a:solidFill>
                <a:effectLst/>
                <a:latin typeface=".SF NS"/>
              </a:rPr>
              <a:t>20.05%. </a:t>
            </a:r>
          </a:p>
          <a:p>
            <a:pPr indent="-228600">
              <a:lnSpc>
                <a:spcPct val="90000"/>
              </a:lnSpc>
              <a:spcAft>
                <a:spcPts val="600"/>
              </a:spcAft>
              <a:buFont typeface="Arial" panose="020B0604020202020204" pitchFamily="34" charset="0"/>
              <a:buChar char="•"/>
              <a:defRPr/>
            </a:pPr>
            <a:endParaRPr lang="en-IN" sz="2000" b="1" dirty="0">
              <a:solidFill>
                <a:srgbClr val="0E0E0E"/>
              </a:solidFill>
              <a:effectLst/>
              <a:latin typeface=".SF NS"/>
            </a:endParaRPr>
          </a:p>
          <a:p>
            <a:pPr indent="-228600">
              <a:lnSpc>
                <a:spcPct val="90000"/>
              </a:lnSpc>
              <a:spcAft>
                <a:spcPts val="600"/>
              </a:spcAft>
              <a:buFont typeface="Arial" panose="020B0604020202020204" pitchFamily="34" charset="0"/>
              <a:buChar char="•"/>
              <a:defRPr/>
            </a:pPr>
            <a:r>
              <a:rPr lang="en-IN" sz="2000" dirty="0">
                <a:solidFill>
                  <a:srgbClr val="0E0E0E"/>
                </a:solidFill>
                <a:effectLst/>
                <a:highlight>
                  <a:srgbClr val="FFFF00"/>
                </a:highlight>
                <a:latin typeface=".SF NS"/>
              </a:rPr>
              <a:t>The default rate generally increases with the loan amount.</a:t>
            </a:r>
            <a:r>
              <a:rPr lang="en-IN" sz="2000" dirty="0">
                <a:solidFill>
                  <a:srgbClr val="0E0E0E"/>
                </a:solidFill>
                <a:effectLst/>
                <a:latin typeface=".SF NS"/>
              </a:rPr>
              <a:t> </a:t>
            </a:r>
          </a:p>
          <a:p>
            <a:pPr marL="0"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cap="none" spc="0" normalizeH="0" baseline="0" noProof="0" dirty="0">
              <a:ln>
                <a:noFill/>
              </a:ln>
              <a:effectLst/>
              <a:uLnTx/>
              <a:uFillTx/>
            </a:endParaRPr>
          </a:p>
        </p:txBody>
      </p:sp>
      <p:pic>
        <p:nvPicPr>
          <p:cNvPr id="3074" name="Picture 2">
            <a:extLst>
              <a:ext uri="{FF2B5EF4-FFF2-40B4-BE49-F238E27FC236}">
                <a16:creationId xmlns:a16="http://schemas.microsoft.com/office/drawing/2014/main" id="{43DF5939-EBFB-563F-0640-678DD5306A5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01868" y="-9319"/>
            <a:ext cx="6587083" cy="3167446"/>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8C542CE0-4567-42FB-CD07-B65ABAB56C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0343" y="3158127"/>
            <a:ext cx="6587084" cy="3709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470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7179BE2-6004-C91B-B928-7A49A6ED35F8}"/>
            </a:ext>
          </a:extLst>
        </p:cNvPr>
        <p:cNvGrpSpPr/>
        <p:nvPr/>
      </p:nvGrpSpPr>
      <p:grpSpPr>
        <a:xfrm>
          <a:off x="0" y="0"/>
          <a:ext cx="0" cy="0"/>
          <a:chOff x="0" y="0"/>
          <a:chExt cx="0" cy="0"/>
        </a:xfrm>
      </p:grpSpPr>
      <p:sp useBgFill="1">
        <p:nvSpPr>
          <p:cNvPr id="6162"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64" name="Rectangle 6163">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66" name="Rectangle 6165">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FBA807-0E17-9A96-A02E-84DF700941DB}"/>
              </a:ext>
            </a:extLst>
          </p:cNvPr>
          <p:cNvSpPr>
            <a:spLocks noGrp="1"/>
          </p:cNvSpPr>
          <p:nvPr>
            <p:ph type="title"/>
          </p:nvPr>
        </p:nvSpPr>
        <p:spPr>
          <a:xfrm>
            <a:off x="165043" y="657024"/>
            <a:ext cx="4778387" cy="1628970"/>
          </a:xfrm>
        </p:spPr>
        <p:txBody>
          <a:bodyPr vert="horz" lIns="91440" tIns="45720" rIns="91440" bIns="45720" rtlCol="0" anchor="ctr">
            <a:normAutofit/>
          </a:bodyPr>
          <a:lstStyle/>
          <a:p>
            <a:r>
              <a:rPr lang="en-US" sz="4000" dirty="0"/>
              <a:t>Purpose of loan</a:t>
            </a:r>
          </a:p>
        </p:txBody>
      </p:sp>
      <p:sp>
        <p:nvSpPr>
          <p:cNvPr id="8" name="TextBox 7">
            <a:extLst>
              <a:ext uri="{FF2B5EF4-FFF2-40B4-BE49-F238E27FC236}">
                <a16:creationId xmlns:a16="http://schemas.microsoft.com/office/drawing/2014/main" id="{52F2818D-E5DC-D62F-C465-337EF50A6555}"/>
              </a:ext>
            </a:extLst>
          </p:cNvPr>
          <p:cNvSpPr txBox="1"/>
          <p:nvPr/>
        </p:nvSpPr>
        <p:spPr>
          <a:xfrm>
            <a:off x="165041" y="2285988"/>
            <a:ext cx="4894639" cy="3374137"/>
          </a:xfrm>
          <a:prstGeom prst="rect">
            <a:avLst/>
          </a:prstGeom>
        </p:spPr>
        <p:txBody>
          <a:bodyPr vert="horz" lIns="91440" tIns="45720" rIns="91440" bIns="45720" rtlCol="0" anchor="ctr">
            <a:normAutofit/>
          </a:bodyPr>
          <a:lstStyle/>
          <a:p>
            <a:pPr marL="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1" i="0" u="none" strike="noStrike" cap="none" spc="0" normalizeH="0" baseline="0" noProof="0" dirty="0">
                <a:ln>
                  <a:noFill/>
                </a:ln>
                <a:effectLst/>
                <a:uLnTx/>
                <a:uFillTx/>
              </a:rPr>
              <a:t>Debt Consolidation</a:t>
            </a:r>
            <a:r>
              <a:rPr kumimoji="0" lang="en-US" sz="2000" b="0" i="0" u="none" strike="noStrike" cap="none" spc="0" normalizeH="0" baseline="0" noProof="0" dirty="0">
                <a:ln>
                  <a:noFill/>
                </a:ln>
                <a:effectLst/>
                <a:uLnTx/>
                <a:uFillTx/>
              </a:rPr>
              <a:t> is the most popular purpose (</a:t>
            </a:r>
            <a:r>
              <a:rPr kumimoji="0" lang="en-US" sz="2000" b="1" i="0" u="none" strike="noStrike" cap="none" spc="0" normalizeH="0" baseline="0" noProof="0" dirty="0">
                <a:ln>
                  <a:noFill/>
                </a:ln>
                <a:effectLst/>
                <a:uLnTx/>
                <a:uFillTx/>
              </a:rPr>
              <a:t>47.3% of total loans). </a:t>
            </a:r>
          </a:p>
          <a:p>
            <a:pPr marL="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effectLst/>
                <a:highlight>
                  <a:srgbClr val="FFFF00"/>
                </a:highlight>
                <a:uLnTx/>
                <a:uFillTx/>
              </a:rPr>
              <a:t>Small business loans and renewable energy loans are the riskiest loans with 26.19% and 18% default rate, respectively.</a:t>
            </a:r>
          </a:p>
          <a:p>
            <a:pPr marR="0" lvl="0" fontAlgn="auto">
              <a:lnSpc>
                <a:spcPct val="90000"/>
              </a:lnSpc>
              <a:spcBef>
                <a:spcPts val="0"/>
              </a:spcBef>
              <a:spcAft>
                <a:spcPts val="600"/>
              </a:spcAft>
              <a:buClrTx/>
              <a:buSzTx/>
              <a:tabLst/>
              <a:defRPr/>
            </a:pPr>
            <a:endParaRPr kumimoji="0" lang="en-US" sz="2000" b="0" i="0" u="none" strike="noStrike" cap="none" spc="0" normalizeH="0" baseline="0" noProof="0" dirty="0">
              <a:ln>
                <a:noFill/>
              </a:ln>
              <a:effectLst/>
              <a:uLnTx/>
              <a:uFillTx/>
            </a:endParaRPr>
          </a:p>
        </p:txBody>
      </p:sp>
      <p:pic>
        <p:nvPicPr>
          <p:cNvPr id="6148" name="Picture 4">
            <a:extLst>
              <a:ext uri="{FF2B5EF4-FFF2-40B4-BE49-F238E27FC236}">
                <a16:creationId xmlns:a16="http://schemas.microsoft.com/office/drawing/2014/main" id="{6889B550-A2DB-8EE1-A740-B7EBFA23A6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2400" y="0"/>
            <a:ext cx="69596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664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ACD16A2-33C3-B388-B832-0F4E0ECE48B4}"/>
            </a:ext>
          </a:extLst>
        </p:cNvPr>
        <p:cNvGrpSpPr/>
        <p:nvPr/>
      </p:nvGrpSpPr>
      <p:grpSpPr>
        <a:xfrm>
          <a:off x="0" y="0"/>
          <a:ext cx="0" cy="0"/>
          <a:chOff x="0" y="0"/>
          <a:chExt cx="0" cy="0"/>
        </a:xfrm>
      </p:grpSpPr>
      <p:sp useBgFill="1">
        <p:nvSpPr>
          <p:cNvPr id="4112" name="Rectangle 4111">
            <a:extLst>
              <a:ext uri="{FF2B5EF4-FFF2-40B4-BE49-F238E27FC236}">
                <a16:creationId xmlns:a16="http://schemas.microsoft.com/office/drawing/2014/main" id="{84DF55BE-B4AB-4BA1-BDE1-E9F7FB3F11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595723-EAC6-0F7B-665E-D93B3B5FBDDE}"/>
              </a:ext>
            </a:extLst>
          </p:cNvPr>
          <p:cNvSpPr>
            <a:spLocks noGrp="1"/>
          </p:cNvSpPr>
          <p:nvPr>
            <p:ph type="title"/>
          </p:nvPr>
        </p:nvSpPr>
        <p:spPr>
          <a:xfrm>
            <a:off x="114722" y="652562"/>
            <a:ext cx="5981278" cy="1684638"/>
          </a:xfrm>
        </p:spPr>
        <p:txBody>
          <a:bodyPr vert="horz" lIns="91440" tIns="45720" rIns="91440" bIns="45720" rtlCol="0" anchor="ctr">
            <a:normAutofit/>
          </a:bodyPr>
          <a:lstStyle/>
          <a:p>
            <a:r>
              <a:rPr lang="en-US" sz="4000" dirty="0"/>
              <a:t>Grade of the Loan</a:t>
            </a:r>
          </a:p>
        </p:txBody>
      </p:sp>
      <p:sp>
        <p:nvSpPr>
          <p:cNvPr id="8" name="TextBox 7">
            <a:extLst>
              <a:ext uri="{FF2B5EF4-FFF2-40B4-BE49-F238E27FC236}">
                <a16:creationId xmlns:a16="http://schemas.microsoft.com/office/drawing/2014/main" id="{698B1DEC-0D58-A701-FCBC-8EE8776950C8}"/>
              </a:ext>
            </a:extLst>
          </p:cNvPr>
          <p:cNvSpPr txBox="1"/>
          <p:nvPr/>
        </p:nvSpPr>
        <p:spPr>
          <a:xfrm>
            <a:off x="111674" y="2522552"/>
            <a:ext cx="4418363" cy="369055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defRPr/>
            </a:pPr>
            <a:r>
              <a:rPr lang="en-IN" sz="2000" dirty="0">
                <a:solidFill>
                  <a:srgbClr val="0E0E0E"/>
                </a:solidFill>
                <a:effectLst/>
                <a:latin typeface=".SF NS"/>
              </a:rPr>
              <a:t>Lower grades have significantly higher default rates compared to higher grades.</a:t>
            </a:r>
          </a:p>
          <a:p>
            <a:pPr indent="-228600">
              <a:lnSpc>
                <a:spcPct val="90000"/>
              </a:lnSpc>
              <a:spcAft>
                <a:spcPts val="600"/>
              </a:spcAft>
              <a:buFont typeface="Arial" panose="020B0604020202020204" pitchFamily="34" charset="0"/>
              <a:buChar char="•"/>
              <a:defRPr/>
            </a:pPr>
            <a:r>
              <a:rPr lang="en-IN" sz="2000" dirty="0">
                <a:solidFill>
                  <a:srgbClr val="0E0E0E"/>
                </a:solidFill>
                <a:latin typeface=".SF NS"/>
              </a:rPr>
              <a:t>This correlates with the interest rate analysis where the default rate increases with increase in interest rate. </a:t>
            </a:r>
            <a:endParaRPr lang="en-IN" sz="2000" dirty="0">
              <a:solidFill>
                <a:srgbClr val="0E0E0E"/>
              </a:solidFill>
              <a:effectLst/>
              <a:latin typeface=".SF NS"/>
            </a:endParaRPr>
          </a:p>
          <a:p>
            <a:pPr indent="-228600">
              <a:lnSpc>
                <a:spcPct val="90000"/>
              </a:lnSpc>
              <a:spcAft>
                <a:spcPts val="600"/>
              </a:spcAft>
              <a:buFont typeface="Arial" panose="020B0604020202020204" pitchFamily="34" charset="0"/>
              <a:buChar char="•"/>
              <a:defRPr/>
            </a:pPr>
            <a:r>
              <a:rPr lang="en-IN" sz="2000" dirty="0">
                <a:solidFill>
                  <a:srgbClr val="0E0E0E"/>
                </a:solidFill>
                <a:highlight>
                  <a:srgbClr val="FFFF00"/>
                </a:highlight>
                <a:latin typeface=".SF NS"/>
              </a:rPr>
              <a:t>There is an inverse correlation between loan grade and rate of default. The lower the grade, higher the chances of default. </a:t>
            </a:r>
            <a:endParaRPr lang="en-IN" sz="2000" dirty="0">
              <a:solidFill>
                <a:srgbClr val="0E0E0E"/>
              </a:solidFill>
              <a:effectLst/>
              <a:highlight>
                <a:srgbClr val="FFFF00"/>
              </a:highlight>
              <a:latin typeface=".SF NS"/>
            </a:endParaRPr>
          </a:p>
        </p:txBody>
      </p:sp>
      <p:pic>
        <p:nvPicPr>
          <p:cNvPr id="4098" name="Picture 2">
            <a:extLst>
              <a:ext uri="{FF2B5EF4-FFF2-40B4-BE49-F238E27FC236}">
                <a16:creationId xmlns:a16="http://schemas.microsoft.com/office/drawing/2014/main" id="{C4961D19-2456-6442-BEE9-DD3A59CCD8E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59791" y="0"/>
            <a:ext cx="6829160" cy="305005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7CEC1964-9DB3-FA37-2CA1-A65E513A031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59790" y="3050056"/>
            <a:ext cx="6829159" cy="3807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250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1033</TotalTime>
  <Words>755</Words>
  <Application>Microsoft Macintosh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.SF NS</vt:lpstr>
      <vt:lpstr>Aptos</vt:lpstr>
      <vt:lpstr>Aptos Display</vt:lpstr>
      <vt:lpstr>Arial</vt:lpstr>
      <vt:lpstr>Office Theme</vt:lpstr>
      <vt:lpstr>Lending Club Case Study</vt:lpstr>
      <vt:lpstr>Problem Statement</vt:lpstr>
      <vt:lpstr>Steps for EDA</vt:lpstr>
      <vt:lpstr>Driver variables for loan default</vt:lpstr>
      <vt:lpstr>Interest Rate</vt:lpstr>
      <vt:lpstr>Annual Income</vt:lpstr>
      <vt:lpstr>Loan Amount</vt:lpstr>
      <vt:lpstr>Purpose of loan</vt:lpstr>
      <vt:lpstr>Grade of the Loan</vt:lpstr>
      <vt:lpstr>Public record of bankruptcies</vt:lpstr>
      <vt:lpstr>Employment Length</vt:lpstr>
      <vt:lpstr>PowerPoint Presentation</vt:lpstr>
      <vt:lpstr>Patterns resulting in loan defaults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bhushanpande</dc:creator>
  <cp:lastModifiedBy>Ravi Theja</cp:lastModifiedBy>
  <cp:revision>12</cp:revision>
  <dcterms:created xsi:type="dcterms:W3CDTF">2024-08-20T05:41:29Z</dcterms:created>
  <dcterms:modified xsi:type="dcterms:W3CDTF">2024-08-21T17:03:52Z</dcterms:modified>
</cp:coreProperties>
</file>