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3"/>
  </p:notesMasterIdLst>
  <p:handoutMasterIdLst>
    <p:handoutMasterId r:id="rId24"/>
  </p:handoutMasterIdLst>
  <p:sldIdLst>
    <p:sldId id="624" r:id="rId2"/>
    <p:sldId id="711" r:id="rId3"/>
    <p:sldId id="738" r:id="rId4"/>
    <p:sldId id="935" r:id="rId5"/>
    <p:sldId id="755" r:id="rId6"/>
    <p:sldId id="746" r:id="rId7"/>
    <p:sldId id="936" r:id="rId8"/>
    <p:sldId id="903" r:id="rId9"/>
    <p:sldId id="904" r:id="rId10"/>
    <p:sldId id="745" r:id="rId11"/>
    <p:sldId id="857" r:id="rId12"/>
    <p:sldId id="932" r:id="rId13"/>
    <p:sldId id="740" r:id="rId14"/>
    <p:sldId id="908" r:id="rId15"/>
    <p:sldId id="909" r:id="rId16"/>
    <p:sldId id="910" r:id="rId17"/>
    <p:sldId id="891" r:id="rId18"/>
    <p:sldId id="894" r:id="rId19"/>
    <p:sldId id="934" r:id="rId20"/>
    <p:sldId id="933" r:id="rId21"/>
    <p:sldId id="823" r:id="rId2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3A7B6EC-CDA3-4335-8043-D3E5D828B727}">
          <p14:sldIdLst>
            <p14:sldId id="624"/>
            <p14:sldId id="711"/>
            <p14:sldId id="738"/>
            <p14:sldId id="935"/>
            <p14:sldId id="755"/>
            <p14:sldId id="746"/>
            <p14:sldId id="936"/>
            <p14:sldId id="903"/>
            <p14:sldId id="904"/>
            <p14:sldId id="745"/>
            <p14:sldId id="857"/>
            <p14:sldId id="932"/>
            <p14:sldId id="740"/>
            <p14:sldId id="908"/>
            <p14:sldId id="909"/>
            <p14:sldId id="910"/>
            <p14:sldId id="891"/>
            <p14:sldId id="894"/>
            <p14:sldId id="934"/>
            <p14:sldId id="933"/>
            <p14:sldId id="82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ocheng Guo (Student)" initials="RG(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1C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06" autoAdjust="0"/>
    <p:restoredTop sz="75543" autoAdjust="0"/>
  </p:normalViewPr>
  <p:slideViewPr>
    <p:cSldViewPr>
      <p:cViewPr varScale="1">
        <p:scale>
          <a:sx n="64" d="100"/>
          <a:sy n="64" d="100"/>
        </p:scale>
        <p:origin x="1826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108"/>
    </p:cViewPr>
  </p:outlin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F3CF9B72-9EB7-4A4B-8346-21ACF6C9BFA6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3CB90900-BE96-E34B-BA5F-3AFB29F52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09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D09F9CAD-B8A7-4BCB-9278-0C53397D7BE2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195A9746-C4F2-41D0-83BE-E7CAB52A74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689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A9746-C4F2-41D0-83BE-E7CAB52A745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124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Account: </a:t>
            </a:r>
            <a:r>
              <a:rPr lang="en-US" dirty="0"/>
              <a:t>Statuses Count, Followers Count, Friends Count, Favorites Count, Listed Count, Default Profile, Geo Enables, Profile Uses Background Image, Verified, Protected</a:t>
            </a:r>
          </a:p>
          <a:p>
            <a:endParaRPr lang="en-US" dirty="0"/>
          </a:p>
          <a:p>
            <a:r>
              <a:rPr lang="en-US" dirty="0"/>
              <a:t>Tweet: retweet count, reply count, favorite count, number of hashtags, number of URLs, number of mentions.</a:t>
            </a:r>
            <a:endParaRPr lang="en-US" dirty="0" smtClean="0"/>
          </a:p>
          <a:p>
            <a:pPr defTabSz="966529">
              <a:defRPr/>
            </a:pPr>
            <a:endParaRPr lang="en-US" dirty="0" smtClean="0"/>
          </a:p>
          <a:p>
            <a:pPr defTabSz="966529">
              <a:defRPr/>
            </a:pPr>
            <a:r>
              <a:rPr lang="en-US" dirty="0" smtClean="0"/>
              <a:t>Dataset: ISIS Twitter dataset</a:t>
            </a:r>
            <a:r>
              <a:rPr lang="en-US" baseline="0" dirty="0" smtClean="0"/>
              <a:t> (a</a:t>
            </a:r>
            <a:r>
              <a:rPr lang="en-US" dirty="0" smtClean="0"/>
              <a:t>bout 65 K normal and 20 K PSM users)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A9746-C4F2-41D0-83BE-E7CAB52A745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3417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Account: </a:t>
            </a:r>
            <a:r>
              <a:rPr lang="en-US" dirty="0"/>
              <a:t>Statuses Count, Followers Count, Friends Count, Favorites Count, Listed Count, Default Profile, Geo Enables, Profile Uses Background Image, Verified, Protected</a:t>
            </a:r>
          </a:p>
          <a:p>
            <a:endParaRPr lang="en-US" dirty="0"/>
          </a:p>
          <a:p>
            <a:r>
              <a:rPr lang="en-US" dirty="0"/>
              <a:t>Tweet: retweet count, reply count, favorite count, number of hashtags, number of URLs, number of mentions.</a:t>
            </a:r>
            <a:endParaRPr lang="en-US" dirty="0" smtClean="0"/>
          </a:p>
          <a:p>
            <a:pPr defTabSz="966529">
              <a:defRPr/>
            </a:pPr>
            <a:endParaRPr lang="en-US" dirty="0" smtClean="0"/>
          </a:p>
          <a:p>
            <a:pPr defTabSz="966529">
              <a:defRPr/>
            </a:pPr>
            <a:r>
              <a:rPr lang="en-US" dirty="0" smtClean="0"/>
              <a:t>Dataset: ISIS Twitter dataset</a:t>
            </a:r>
            <a:r>
              <a:rPr lang="en-US" baseline="0" dirty="0" smtClean="0"/>
              <a:t> (a</a:t>
            </a:r>
            <a:r>
              <a:rPr lang="en-US" dirty="0" smtClean="0"/>
              <a:t>bout 65 K normal and 20 K PSM users)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A9746-C4F2-41D0-83BE-E7CAB52A745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588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Account: </a:t>
            </a:r>
            <a:r>
              <a:rPr lang="en-US" dirty="0"/>
              <a:t>Statuses Count, Followers Count, Friends Count, Favorites Count, Listed Count, Default Profile, Geo Enables, Profile Uses Background Image, Verified, Protected</a:t>
            </a:r>
          </a:p>
          <a:p>
            <a:endParaRPr lang="en-US" dirty="0"/>
          </a:p>
          <a:p>
            <a:r>
              <a:rPr lang="en-US" dirty="0"/>
              <a:t>Tweet: retweet count, reply count, favorite count, number of hashtags, number of URLs, number of mentions.</a:t>
            </a:r>
            <a:endParaRPr lang="en-US" dirty="0" smtClean="0"/>
          </a:p>
          <a:p>
            <a:pPr defTabSz="966529">
              <a:defRPr/>
            </a:pPr>
            <a:endParaRPr lang="en-US" dirty="0" smtClean="0"/>
          </a:p>
          <a:p>
            <a:pPr defTabSz="966529">
              <a:defRPr/>
            </a:pPr>
            <a:r>
              <a:rPr lang="en-US" dirty="0" smtClean="0"/>
              <a:t>Dataset: ISIS Twitter dataset</a:t>
            </a:r>
            <a:r>
              <a:rPr lang="en-US" baseline="0" dirty="0" smtClean="0"/>
              <a:t> (a</a:t>
            </a:r>
            <a:r>
              <a:rPr lang="en-US" dirty="0" smtClean="0"/>
              <a:t>bout 65 K normal and 20 K PSM users)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A9746-C4F2-41D0-83BE-E7CAB52A745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4054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the first expr</a:t>
            </a:r>
            <a:r>
              <a:rPr lang="en-US" baseline="0" dirty="0" smtClean="0"/>
              <a:t> I used only 10% for semi-supervised methods, but supervised methods are using whole training set</a:t>
            </a:r>
          </a:p>
          <a:p>
            <a:r>
              <a:rPr lang="en-US" baseline="0" dirty="0" err="1" smtClean="0"/>
              <a:t>Sentimetrix</a:t>
            </a:r>
            <a:r>
              <a:rPr lang="en-US" baseline="0" dirty="0" smtClean="0"/>
              <a:t>: tweet syntax (</a:t>
            </a:r>
            <a:r>
              <a:rPr lang="en-US" baseline="0" dirty="0" err="1" smtClean="0"/>
              <a:t>avg</a:t>
            </a:r>
            <a:r>
              <a:rPr lang="en-US" baseline="0" dirty="0" smtClean="0"/>
              <a:t> number of hashtags, </a:t>
            </a:r>
            <a:r>
              <a:rPr lang="en-US" baseline="0" dirty="0" err="1" smtClean="0"/>
              <a:t>avg</a:t>
            </a:r>
            <a:r>
              <a:rPr lang="en-US" baseline="0" dirty="0" smtClean="0"/>
              <a:t> number of links) and semantics (</a:t>
            </a:r>
            <a:r>
              <a:rPr lang="en-US" baseline="0" dirty="0" err="1" smtClean="0"/>
              <a:t>lda</a:t>
            </a:r>
            <a:r>
              <a:rPr lang="en-US" baseline="0" dirty="0" smtClean="0"/>
              <a:t> topics)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A9746-C4F2-41D0-83BE-E7CAB52A745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4958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the first expr</a:t>
            </a:r>
            <a:r>
              <a:rPr lang="en-US" baseline="0" dirty="0" smtClean="0"/>
              <a:t> I used only 10% for semi-supervised methods, but supervised methods are using whole training set</a:t>
            </a:r>
          </a:p>
          <a:p>
            <a:r>
              <a:rPr lang="en-US" baseline="0" dirty="0" err="1" smtClean="0"/>
              <a:t>Sentimetrix</a:t>
            </a:r>
            <a:r>
              <a:rPr lang="en-US" baseline="0" dirty="0" smtClean="0"/>
              <a:t>: tweet syntax (</a:t>
            </a:r>
            <a:r>
              <a:rPr lang="en-US" baseline="0" dirty="0" err="1" smtClean="0"/>
              <a:t>avg</a:t>
            </a:r>
            <a:r>
              <a:rPr lang="en-US" baseline="0" dirty="0" smtClean="0"/>
              <a:t> number of hashtags, </a:t>
            </a:r>
            <a:r>
              <a:rPr lang="en-US" baseline="0" dirty="0" err="1" smtClean="0"/>
              <a:t>avg</a:t>
            </a:r>
            <a:r>
              <a:rPr lang="en-US" baseline="0" dirty="0" smtClean="0"/>
              <a:t> number of links) and semantics (</a:t>
            </a:r>
            <a:r>
              <a:rPr lang="en-US" baseline="0" dirty="0" err="1" smtClean="0"/>
              <a:t>lda</a:t>
            </a:r>
            <a:r>
              <a:rPr lang="en-US" baseline="0" dirty="0" smtClean="0"/>
              <a:t> topics)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A9746-C4F2-41D0-83BE-E7CAB52A745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3035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the first expr</a:t>
            </a:r>
            <a:r>
              <a:rPr lang="en-US" baseline="0" dirty="0" smtClean="0"/>
              <a:t> I used only 10% for semi-supervised methods, but supervised methods are using whole training set</a:t>
            </a:r>
          </a:p>
          <a:p>
            <a:r>
              <a:rPr lang="en-US" baseline="0" dirty="0" err="1" smtClean="0"/>
              <a:t>Sentimetrix</a:t>
            </a:r>
            <a:r>
              <a:rPr lang="en-US" baseline="0" dirty="0" smtClean="0"/>
              <a:t>: tweet syntax (</a:t>
            </a:r>
            <a:r>
              <a:rPr lang="en-US" baseline="0" dirty="0" err="1" smtClean="0"/>
              <a:t>avg</a:t>
            </a:r>
            <a:r>
              <a:rPr lang="en-US" baseline="0" dirty="0" smtClean="0"/>
              <a:t> number of hashtags, </a:t>
            </a:r>
            <a:r>
              <a:rPr lang="en-US" baseline="0" dirty="0" err="1" smtClean="0"/>
              <a:t>avg</a:t>
            </a:r>
            <a:r>
              <a:rPr lang="en-US" baseline="0" dirty="0" smtClean="0"/>
              <a:t> number of links) and semantics (</a:t>
            </a:r>
            <a:r>
              <a:rPr lang="en-US" baseline="0" dirty="0" err="1" smtClean="0"/>
              <a:t>lda</a:t>
            </a:r>
            <a:r>
              <a:rPr lang="en-US" baseline="0" dirty="0" smtClean="0"/>
              <a:t> topics)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A9746-C4F2-41D0-83BE-E7CAB52A745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630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PSMs are key users or causal users to propagation of malicious information to viral proportions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That’s why we use causal inference here to detect PSMs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A9746-C4F2-41D0-83BE-E7CAB52A745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99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have many causality theories in the literature but most of them are computationally </a:t>
            </a:r>
            <a:r>
              <a:rPr lang="en-US" baseline="0" dirty="0" err="1" smtClean="0"/>
              <a:t>interactable</a:t>
            </a:r>
            <a:endParaRPr lang="en-US" baseline="0" dirty="0" smtClean="0"/>
          </a:p>
          <a:p>
            <a:r>
              <a:rPr lang="en-US" baseline="0" dirty="0" smtClean="0"/>
              <a:t>In this work we will focus on </a:t>
            </a:r>
            <a:r>
              <a:rPr lang="en-US" baseline="0" dirty="0" err="1" smtClean="0"/>
              <a:t>Suppes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prob</a:t>
            </a:r>
            <a:r>
              <a:rPr lang="en-US" baseline="0" dirty="0" smtClean="0"/>
              <a:t> causal theory which is more efficient and less complex</a:t>
            </a:r>
          </a:p>
          <a:p>
            <a:endParaRPr lang="en-US" dirty="0" smtClean="0"/>
          </a:p>
          <a:p>
            <a:r>
              <a:rPr lang="en-US" dirty="0" smtClean="0"/>
              <a:t>According</a:t>
            </a:r>
            <a:r>
              <a:rPr lang="en-US" baseline="0" dirty="0" smtClean="0"/>
              <a:t> to </a:t>
            </a:r>
            <a:r>
              <a:rPr lang="en-US" baseline="0" dirty="0" err="1" smtClean="0"/>
              <a:t>Suppes</a:t>
            </a:r>
            <a:r>
              <a:rPr lang="en-US" baseline="0" dirty="0" smtClean="0"/>
              <a:t> theorem, </a:t>
            </a:r>
            <a:r>
              <a:rPr lang="en-US" dirty="0" smtClean="0"/>
              <a:t>to have a cause</a:t>
            </a:r>
            <a:r>
              <a:rPr lang="en-US" baseline="0" dirty="0" smtClean="0"/>
              <a:t> and effect, an event should</a:t>
            </a:r>
          </a:p>
          <a:p>
            <a:pPr marL="241632" indent="-241632">
              <a:buAutoNum type="arabicPeriod"/>
            </a:pPr>
            <a:r>
              <a:rPr lang="en-US" baseline="0" dirty="0" smtClean="0"/>
              <a:t>Occur before the effect</a:t>
            </a:r>
          </a:p>
          <a:p>
            <a:pPr marL="241632" indent="-241632">
              <a:buAutoNum type="arabicPeriod"/>
            </a:pPr>
            <a:r>
              <a:rPr lang="en-US" baseline="0" dirty="0" smtClean="0"/>
              <a:t>And should lead to an increase in the probability of observing the effect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A9746-C4F2-41D0-83BE-E7CAB52A745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63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529">
              <a:defRPr/>
            </a:pPr>
            <a:r>
              <a:rPr lang="en-US" dirty="0" smtClean="0"/>
              <a:t>Based on </a:t>
            </a:r>
            <a:r>
              <a:rPr lang="en-US" dirty="0" err="1" smtClean="0"/>
              <a:t>Suppes</a:t>
            </a:r>
            <a:r>
              <a:rPr lang="en-US" dirty="0" smtClean="0"/>
              <a:t> probabilistic causal theory, some</a:t>
            </a:r>
            <a:r>
              <a:rPr lang="en-US" baseline="0" dirty="0" smtClean="0"/>
              <a:t> causal metrics have been proposed that try to measure the causality of users</a:t>
            </a:r>
          </a:p>
          <a:p>
            <a:pPr defTabSz="966529">
              <a:defRPr/>
            </a:pPr>
            <a:endParaRPr lang="en-US" baseline="0" dirty="0" smtClean="0"/>
          </a:p>
          <a:p>
            <a:pPr defTabSz="966529">
              <a:defRPr/>
            </a:pPr>
            <a:r>
              <a:rPr lang="en-US" baseline="0" dirty="0" smtClean="0"/>
              <a:t>Kleinberg &amp; Mishra: All this metric does is, it </a:t>
            </a:r>
            <a:r>
              <a:rPr lang="en-US" dirty="0" smtClean="0"/>
              <a:t>m</a:t>
            </a:r>
            <a:r>
              <a:rPr lang="en-US" dirty="0"/>
              <a:t>easures the average increase in probability of a cascade going viral when a given user is present or not </a:t>
            </a:r>
            <a:r>
              <a:rPr lang="en-US" dirty="0" err="1"/>
              <a:t>not</a:t>
            </a:r>
            <a:r>
              <a:rPr lang="en-US" dirty="0"/>
              <a:t>.</a:t>
            </a:r>
          </a:p>
          <a:p>
            <a:pPr defTabSz="966529">
              <a:defRPr/>
            </a:pPr>
            <a:endParaRPr lang="en-US" dirty="0"/>
          </a:p>
          <a:p>
            <a:pPr defTabSz="966529">
              <a:defRPr/>
            </a:pPr>
            <a:r>
              <a:rPr lang="en-US" dirty="0"/>
              <a:t>For example, see the two cascades here with two users c and c’. This metric measures the difference in the likelihood of this message going viral when user c is present or not</a:t>
            </a:r>
          </a:p>
          <a:p>
            <a:pPr defTabSz="966529">
              <a:defRPr/>
            </a:pPr>
            <a:endParaRPr lang="en-US" dirty="0"/>
          </a:p>
          <a:p>
            <a:pPr defTabSz="966529">
              <a:defRPr/>
            </a:pPr>
            <a:r>
              <a:rPr lang="en-US" dirty="0"/>
              <a:t>We have also other variants such as relative and neighborhood causality metrics that try to complement each other</a:t>
            </a:r>
          </a:p>
          <a:p>
            <a:pPr defTabSz="966529">
              <a:defRPr/>
            </a:pPr>
            <a:endParaRPr lang="en-US" dirty="0"/>
          </a:p>
          <a:p>
            <a:pPr defTabSz="966529">
              <a:defRPr/>
            </a:pPr>
            <a:r>
              <a:rPr lang="en-US" dirty="0" smtClean="0"/>
              <a:t>We say c and c’ are </a:t>
            </a:r>
            <a:r>
              <a:rPr lang="en-US" b="1" dirty="0" smtClean="0"/>
              <a:t>m-related</a:t>
            </a:r>
            <a:r>
              <a:rPr lang="en-US" dirty="0" smtClean="0"/>
              <a:t> if c’ appears </a:t>
            </a:r>
            <a:r>
              <a:rPr lang="en-US" b="1" dirty="0" smtClean="0"/>
              <a:t>after</a:t>
            </a:r>
            <a:r>
              <a:rPr lang="en-US" dirty="0" smtClean="0"/>
              <a:t> c</a:t>
            </a:r>
          </a:p>
          <a:p>
            <a:endParaRPr lang="en-US" dirty="0" smtClean="0"/>
          </a:p>
          <a:p>
            <a:pPr lvl="0"/>
            <a:r>
              <a:rPr lang="en-US" dirty="0" smtClean="0"/>
              <a:t>Other variants: Relative Likelihood causality, Neighborhood-based causality</a:t>
            </a:r>
          </a:p>
          <a:p>
            <a:r>
              <a:rPr lang="en-US" dirty="0" err="1" smtClean="0"/>
              <a:t>Rel</a:t>
            </a:r>
            <a:r>
              <a:rPr lang="en-US" dirty="0" smtClean="0"/>
              <a:t>: helps</a:t>
            </a:r>
            <a:r>
              <a:rPr lang="en-US" baseline="0" dirty="0" smtClean="0"/>
              <a:t> find new uses which may not have been prioritized by K&amp;M</a:t>
            </a:r>
          </a:p>
          <a:p>
            <a:r>
              <a:rPr lang="en-US" baseline="0" dirty="0" smtClean="0"/>
              <a:t>Neighborhood: user retweeting several PSMs might be PSM as well</a:t>
            </a:r>
          </a:p>
          <a:p>
            <a:r>
              <a:rPr lang="en-US" dirty="0" smtClean="0"/>
              <a:t>Weighted Neighborhood:</a:t>
            </a:r>
            <a:r>
              <a:rPr lang="en-US" baseline="0" dirty="0" smtClean="0"/>
              <a:t> to capture different impact of users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A9746-C4F2-41D0-83BE-E7CAB52A745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776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529">
              <a:defRPr/>
            </a:pPr>
            <a:r>
              <a:rPr lang="en-US" dirty="0" smtClean="0"/>
              <a:t>Based on </a:t>
            </a:r>
            <a:r>
              <a:rPr lang="en-US" dirty="0" err="1" smtClean="0"/>
              <a:t>Suppes</a:t>
            </a:r>
            <a:r>
              <a:rPr lang="en-US" dirty="0" smtClean="0"/>
              <a:t> probabilistic causal theory, some</a:t>
            </a:r>
            <a:r>
              <a:rPr lang="en-US" baseline="0" dirty="0" smtClean="0"/>
              <a:t> causal metrics have been proposed that try to measure the causality of users</a:t>
            </a:r>
          </a:p>
          <a:p>
            <a:pPr defTabSz="966529">
              <a:defRPr/>
            </a:pPr>
            <a:endParaRPr lang="en-US" baseline="0" dirty="0" smtClean="0"/>
          </a:p>
          <a:p>
            <a:pPr defTabSz="966529">
              <a:defRPr/>
            </a:pPr>
            <a:r>
              <a:rPr lang="en-US" baseline="0" dirty="0" smtClean="0"/>
              <a:t>Kleinberg &amp; Mishra: All this metric does is, it </a:t>
            </a:r>
            <a:r>
              <a:rPr lang="en-US" dirty="0" smtClean="0"/>
              <a:t>m</a:t>
            </a:r>
            <a:r>
              <a:rPr lang="en-US" dirty="0"/>
              <a:t>easures the average increase in probability of a cascade going viral when a given user is present or not </a:t>
            </a:r>
            <a:r>
              <a:rPr lang="en-US" dirty="0" err="1"/>
              <a:t>not</a:t>
            </a:r>
            <a:r>
              <a:rPr lang="en-US" dirty="0"/>
              <a:t>.</a:t>
            </a:r>
          </a:p>
          <a:p>
            <a:pPr defTabSz="966529">
              <a:defRPr/>
            </a:pPr>
            <a:endParaRPr lang="en-US" dirty="0"/>
          </a:p>
          <a:p>
            <a:pPr defTabSz="966529">
              <a:defRPr/>
            </a:pPr>
            <a:r>
              <a:rPr lang="en-US" dirty="0"/>
              <a:t>For example, see the two cascades here with two users c and c’. This metric measures the difference in the likelihood of this message going viral when user c is present or not</a:t>
            </a:r>
          </a:p>
          <a:p>
            <a:pPr defTabSz="966529">
              <a:defRPr/>
            </a:pPr>
            <a:endParaRPr lang="en-US" dirty="0"/>
          </a:p>
          <a:p>
            <a:pPr defTabSz="966529">
              <a:defRPr/>
            </a:pPr>
            <a:r>
              <a:rPr lang="en-US" dirty="0"/>
              <a:t>We have also other variants such as relative and neighborhood causality metrics that try to complement each other</a:t>
            </a:r>
          </a:p>
          <a:p>
            <a:pPr defTabSz="966529">
              <a:defRPr/>
            </a:pPr>
            <a:endParaRPr lang="en-US" dirty="0"/>
          </a:p>
          <a:p>
            <a:pPr defTabSz="966529">
              <a:defRPr/>
            </a:pPr>
            <a:r>
              <a:rPr lang="en-US" dirty="0" smtClean="0"/>
              <a:t>We say c and c’ are </a:t>
            </a:r>
            <a:r>
              <a:rPr lang="en-US" b="1" dirty="0" smtClean="0"/>
              <a:t>m-related</a:t>
            </a:r>
            <a:r>
              <a:rPr lang="en-US" dirty="0" smtClean="0"/>
              <a:t> if c’ appears </a:t>
            </a:r>
            <a:r>
              <a:rPr lang="en-US" b="1" dirty="0" smtClean="0"/>
              <a:t>after</a:t>
            </a:r>
            <a:r>
              <a:rPr lang="en-US" dirty="0" smtClean="0"/>
              <a:t> c</a:t>
            </a:r>
          </a:p>
          <a:p>
            <a:endParaRPr lang="en-US" dirty="0" smtClean="0"/>
          </a:p>
          <a:p>
            <a:pPr lvl="0"/>
            <a:r>
              <a:rPr lang="en-US" dirty="0" smtClean="0"/>
              <a:t>Other variants: Relative Likelihood causality, Neighborhood-based causality</a:t>
            </a:r>
          </a:p>
          <a:p>
            <a:r>
              <a:rPr lang="en-US" dirty="0" err="1" smtClean="0"/>
              <a:t>Rel</a:t>
            </a:r>
            <a:r>
              <a:rPr lang="en-US" dirty="0" smtClean="0"/>
              <a:t>: helps</a:t>
            </a:r>
            <a:r>
              <a:rPr lang="en-US" baseline="0" dirty="0" smtClean="0"/>
              <a:t> find new uses which may not have been prioritized by K&amp;M</a:t>
            </a:r>
          </a:p>
          <a:p>
            <a:r>
              <a:rPr lang="en-US" baseline="0" dirty="0" smtClean="0"/>
              <a:t>Neighborhood: user retweeting several PSMs might be PSM as well</a:t>
            </a:r>
          </a:p>
          <a:p>
            <a:r>
              <a:rPr lang="en-US" dirty="0" smtClean="0"/>
              <a:t>Weighted Neighborhood:</a:t>
            </a:r>
            <a:r>
              <a:rPr lang="en-US" baseline="0" dirty="0" smtClean="0"/>
              <a:t> to capture different impact of users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A9746-C4F2-41D0-83BE-E7CAB52A745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603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A9746-C4F2-41D0-83BE-E7CAB52A745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977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Break entire timeline for all users into shorter time periods</a:t>
            </a:r>
          </a:p>
          <a:p>
            <a:r>
              <a:rPr lang="en-US" dirty="0" smtClean="0"/>
              <a:t>Weigh the distances by exponential decay function </a:t>
            </a:r>
          </a:p>
          <a:p>
            <a:r>
              <a:rPr lang="en-US" dirty="0" smtClean="0"/>
              <a:t>Take the average of the causality values computed over sliding windows</a:t>
            </a:r>
          </a:p>
          <a:p>
            <a:endParaRPr lang="en-US" dirty="0" smtClean="0"/>
          </a:p>
          <a:p>
            <a:r>
              <a:rPr lang="en-US" dirty="0" smtClean="0"/>
              <a:t>The</a:t>
            </a:r>
            <a:r>
              <a:rPr lang="en-US" baseline="0" dirty="0" smtClean="0"/>
              <a:t> more recent activity of each user is more important for us, so we use exponential function to capture that</a:t>
            </a:r>
          </a:p>
          <a:p>
            <a:endParaRPr lang="en-US" baseline="0" dirty="0" smtClean="0"/>
          </a:p>
          <a:p>
            <a:pPr defTabSz="966529">
              <a:defRPr/>
            </a:pPr>
            <a:r>
              <a:rPr lang="en-US" dirty="0" smtClean="0"/>
              <a:t>We apply the same procedure for all previous metrics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A9746-C4F2-41D0-83BE-E7CAB52A745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981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A9746-C4F2-41D0-83BE-E7CAB52A745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154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feed labeled data to regular supervised SVM </a:t>
            </a:r>
          </a:p>
          <a:p>
            <a:r>
              <a:rPr lang="en-US" dirty="0" smtClean="0"/>
              <a:t>Next</a:t>
            </a:r>
            <a:r>
              <a:rPr lang="en-US" baseline="0" dirty="0" smtClean="0"/>
              <a:t>, we introduce Laplacian regularization terms based on labeled and unlabeled data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regularization term forces similar examples (in terms of features) to have same label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A9746-C4F2-41D0-83BE-E7CAB52A745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37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B879-531A-4CFA-ABE7-B9E3D606AB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52800" y="18288"/>
            <a:ext cx="4191000" cy="32918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Understanding Propagation of Malicious Information Online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B879-531A-4CFA-ABE7-B9E3D606AB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52800" y="18288"/>
            <a:ext cx="4191000" cy="32918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Understanding Propagation of Malicious Information Online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B879-531A-4CFA-ABE7-B9E3D606AB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52800" y="18288"/>
            <a:ext cx="4191000" cy="32918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Understanding Propagation of Malicious Information Online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B879-531A-4CFA-ABE7-B9E3D606AB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52800" y="18288"/>
            <a:ext cx="4191000" cy="32918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Understanding Propagation of Malicious Information Online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B879-531A-4CFA-ABE7-B9E3D606AB4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52800" y="18288"/>
            <a:ext cx="4191000" cy="32918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Understanding Propagation of Malicious Information Online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B879-531A-4CFA-ABE7-B9E3D606AB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52800" y="18288"/>
            <a:ext cx="4191000" cy="32918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Understanding Propagation of Malicious Information Online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Understanding Propagation of Malicious Information Online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B879-531A-4CFA-ABE7-B9E3D606AB4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B879-531A-4CFA-ABE7-B9E3D606AB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52800" y="18288"/>
            <a:ext cx="4191000" cy="32918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Understanding Propagation of Malicious Information Online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B879-531A-4CFA-ABE7-B9E3D606AB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52800" y="18288"/>
            <a:ext cx="4191000" cy="32918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Understanding Propagation of Malicious Information Online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B879-531A-4CFA-ABE7-B9E3D606AB4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52800" y="18288"/>
            <a:ext cx="4191000" cy="32918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Understanding Propagation of Malicious Information Online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B879-531A-4CFA-ABE7-B9E3D606AB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52800" y="18288"/>
            <a:ext cx="4191000" cy="32918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Understanding Propagation of Malicious Information Online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18288"/>
            <a:ext cx="41910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Understanding Propagation of Malicious Information Online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4EAB879-531A-4CFA-ABE7-B9E3D606AB4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30" name="Picture 6" descr="http://blogs.ocweekly.com/navelgazing/1422540_ASU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7" y="6269472"/>
            <a:ext cx="766485" cy="50990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-2988" y="-95905"/>
            <a:ext cx="11844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u="sng" dirty="0" smtClean="0">
                <a:latin typeface="Arial Rounded MT Bold" panose="020F0704030504030204" pitchFamily="34" charset="0"/>
              </a:rPr>
              <a:t>CySIS</a:t>
            </a:r>
            <a:endParaRPr lang="en-US" sz="1000" u="sng" dirty="0">
              <a:latin typeface="Arial Rounded MT Bold" panose="020F0704030504030204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14400" y="-36140"/>
            <a:ext cx="1024612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latin typeface="Arial Rounded MT Bold" panose="020F0704030504030204" pitchFamily="34" charset="0"/>
              </a:rPr>
              <a:t>Cyber-Socio </a:t>
            </a:r>
            <a:br>
              <a:rPr lang="en-US" sz="700" dirty="0" smtClean="0">
                <a:latin typeface="Arial Rounded MT Bold" panose="020F0704030504030204" pitchFamily="34" charset="0"/>
              </a:rPr>
            </a:br>
            <a:r>
              <a:rPr lang="en-US" sz="700" dirty="0" smtClean="0">
                <a:latin typeface="Arial Rounded MT Bold" panose="020F0704030504030204" pitchFamily="34" charset="0"/>
              </a:rPr>
              <a:t>Intelligent Systems</a:t>
            </a:r>
            <a:br>
              <a:rPr lang="en-US" sz="700" dirty="0" smtClean="0">
                <a:latin typeface="Arial Rounded MT Bold" panose="020F0704030504030204" pitchFamily="34" charset="0"/>
              </a:rPr>
            </a:br>
            <a:r>
              <a:rPr lang="en-US" sz="700" dirty="0" smtClean="0">
                <a:latin typeface="Arial Rounded MT Bold" panose="020F0704030504030204" pitchFamily="34" charset="0"/>
              </a:rPr>
              <a:t>Laboratory</a:t>
            </a:r>
            <a:endParaRPr lang="en-US" sz="700" dirty="0">
              <a:latin typeface="Arial Rounded MT Bold" panose="020F07040305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7" Type="http://schemas.openxmlformats.org/officeDocument/2006/relationships/image" Target="../media/image17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7.emf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9.emf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848600" cy="1927225"/>
          </a:xfrm>
        </p:spPr>
        <p:txBody>
          <a:bodyPr>
            <a:normAutofit/>
          </a:bodyPr>
          <a:lstStyle/>
          <a:p>
            <a:r>
              <a:rPr lang="en-US" dirty="0"/>
              <a:t>Less is More: Semi-Supervised Causal Inference for Detecting</a:t>
            </a:r>
            <a:br>
              <a:rPr lang="en-US" dirty="0"/>
            </a:br>
            <a:r>
              <a:rPr lang="nl-NL" dirty="0"/>
              <a:t>Pathogenic Users in Social Media</a:t>
            </a:r>
            <a:endParaRPr lang="en-US" sz="2800" b="1" cap="non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/>
          <a:lstStyle/>
          <a:p>
            <a:fld id="{04EAB879-531A-4CFA-ABE7-B9E3D606AB4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862147" y="44930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807516"/>
              </p:ext>
            </p:extLst>
          </p:nvPr>
        </p:nvGraphicFramePr>
        <p:xfrm>
          <a:off x="707459" y="3533593"/>
          <a:ext cx="7805281" cy="30958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805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95807">
                <a:tc>
                  <a:txBody>
                    <a:bodyPr/>
                    <a:lstStyle/>
                    <a:p>
                      <a:pPr algn="ctr" rtl="0"/>
                      <a:r>
                        <a:rPr lang="en-US" sz="2400" b="1" dirty="0" smtClean="0"/>
                        <a:t>Hamidreza Alvari</a:t>
                      </a:r>
                      <a:r>
                        <a:rPr lang="en-US" sz="2400" b="0" dirty="0" smtClean="0"/>
                        <a:t>, </a:t>
                      </a:r>
                      <a:r>
                        <a:rPr lang="en-US" sz="2400" b="0" dirty="0" err="1" smtClean="0"/>
                        <a:t>Elham</a:t>
                      </a:r>
                      <a:r>
                        <a:rPr lang="en-US" sz="2400" b="0" dirty="0" smtClean="0"/>
                        <a:t> </a:t>
                      </a:r>
                      <a:r>
                        <a:rPr lang="en-US" sz="2400" b="0" dirty="0" err="1" smtClean="0"/>
                        <a:t>Shaabani</a:t>
                      </a:r>
                      <a:r>
                        <a:rPr lang="en-US" sz="2400" b="0" dirty="0" smtClean="0"/>
                        <a:t>, </a:t>
                      </a:r>
                      <a:r>
                        <a:rPr lang="en-US" sz="2400" b="0" dirty="0" err="1" smtClean="0"/>
                        <a:t>Soumajyoti</a:t>
                      </a:r>
                      <a:r>
                        <a:rPr lang="en-US" sz="2400" b="0" dirty="0" smtClean="0"/>
                        <a:t> Sarkar, </a:t>
                      </a:r>
                      <a:r>
                        <a:rPr lang="en-US" sz="2400" b="0" dirty="0" err="1" smtClean="0"/>
                        <a:t>Ghazaleh</a:t>
                      </a:r>
                      <a:r>
                        <a:rPr lang="en-US" sz="2400" b="0" dirty="0" smtClean="0"/>
                        <a:t> Beigi, Paulo </a:t>
                      </a:r>
                      <a:r>
                        <a:rPr lang="en-US" sz="2400" b="0" dirty="0" err="1" smtClean="0"/>
                        <a:t>Shakarian</a:t>
                      </a:r>
                      <a:endParaRPr lang="en-US" sz="2400" b="0" dirty="0" smtClean="0"/>
                    </a:p>
                    <a:p>
                      <a:pPr algn="ctr" rtl="0"/>
                      <a:endParaRPr lang="en-US" sz="2400" b="0" dirty="0" smtClean="0"/>
                    </a:p>
                    <a:p>
                      <a:pPr algn="ctr" rtl="0"/>
                      <a:r>
                        <a:rPr lang="en-US" sz="2400" b="0" dirty="0" smtClean="0"/>
                        <a:t>Arizona State University</a:t>
                      </a:r>
                    </a:p>
                    <a:p>
                      <a:pPr algn="ctr" rtl="0"/>
                      <a:r>
                        <a:rPr lang="en-US" sz="2400" b="0" dirty="0" smtClean="0"/>
                        <a:t>halvari@asu.edu</a:t>
                      </a:r>
                      <a:endParaRPr lang="en-US" sz="24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CyberSafety’19</a:t>
                      </a:r>
                      <a:endParaRPr lang="en-US" sz="24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</p:spPr>
        <p:txBody>
          <a:bodyPr/>
          <a:lstStyle/>
          <a:p>
            <a:r>
              <a:rPr lang="en-US" dirty="0" smtClean="0"/>
              <a:t>http://cysis.engineering.asu.edu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76300" y="6217259"/>
            <a:ext cx="76962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i="1" dirty="0">
                <a:solidFill>
                  <a:srgbClr val="FF0000"/>
                </a:solidFill>
              </a:rPr>
              <a:t>* Featured in the Wall Street Journal (August 10, 2018)</a:t>
            </a:r>
          </a:p>
          <a:p>
            <a:r>
              <a:rPr lang="en-US" sz="1100" b="1" i="1" dirty="0">
                <a:solidFill>
                  <a:srgbClr val="FF0000"/>
                </a:solidFill>
              </a:rPr>
              <a:t>** Non-provisional patent filing (PCT/US19/17287): “Detecting Pathogenic Social Media Accounts without Content or Network Structure.”</a:t>
            </a:r>
          </a:p>
        </p:txBody>
      </p:sp>
    </p:spTree>
    <p:extLst>
      <p:ext uri="{BB962C8B-B14F-4D97-AF65-F5344CB8AC3E}">
        <p14:creationId xmlns:p14="http://schemas.microsoft.com/office/powerpoint/2010/main" val="2370073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Time-Decay Causal Metric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8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Compute causality over sliding windows</a:t>
            </a:r>
          </a:p>
          <a:p>
            <a:r>
              <a:rPr lang="en-US" dirty="0" smtClean="0"/>
              <a:t>Weigh more recent activity of user more by using </a:t>
            </a:r>
            <a:r>
              <a:rPr lang="en-US" dirty="0"/>
              <a:t>Exponential </a:t>
            </a:r>
            <a:r>
              <a:rPr lang="en-US" dirty="0" smtClean="0"/>
              <a:t>decay function </a:t>
            </a:r>
          </a:p>
          <a:p>
            <a:r>
              <a:rPr lang="en-US" dirty="0" smtClean="0"/>
              <a:t>Take the average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B879-531A-4CFA-ABE7-B9E3D606AB40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8660" y="5562600"/>
            <a:ext cx="4706680" cy="1036809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18288"/>
            <a:ext cx="4191000" cy="329184"/>
          </a:xfrm>
        </p:spPr>
        <p:txBody>
          <a:bodyPr/>
          <a:lstStyle/>
          <a:p>
            <a:r>
              <a:rPr lang="en-US" smtClean="0"/>
              <a:t>Understanding Propagation of Malicious Information Online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biLevel thresh="50000"/>
          </a:blip>
          <a:srcRect l="24868"/>
          <a:stretch/>
        </p:blipFill>
        <p:spPr>
          <a:xfrm>
            <a:off x="2895600" y="3686080"/>
            <a:ext cx="2961394" cy="181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70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Semi-Supervised Causal Inference for PSM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Labeled data is expensive</a:t>
            </a:r>
          </a:p>
          <a:p>
            <a:pPr lvl="1"/>
            <a:r>
              <a:rPr lang="en-US" dirty="0" smtClean="0"/>
              <a:t>Unlabeled </a:t>
            </a:r>
            <a:r>
              <a:rPr lang="en-US" dirty="0"/>
              <a:t>data is </a:t>
            </a:r>
            <a:r>
              <a:rPr lang="en-US" dirty="0" smtClean="0"/>
              <a:t>cheap and abundant</a:t>
            </a:r>
            <a:endParaRPr lang="en-US" dirty="0"/>
          </a:p>
          <a:p>
            <a:pPr lvl="1"/>
            <a:r>
              <a:rPr lang="en-US" dirty="0" smtClean="0"/>
              <a:t>Previous studies have demonstrated </a:t>
            </a:r>
            <a:r>
              <a:rPr lang="en-US" dirty="0"/>
              <a:t>the effectiveness of unlabeled data</a:t>
            </a:r>
          </a:p>
          <a:p>
            <a:endParaRPr lang="en-US" dirty="0"/>
          </a:p>
          <a:p>
            <a:r>
              <a:rPr lang="en-US" dirty="0" smtClean="0"/>
              <a:t>Causality was shown to be effective in distinguishing PSMs from normal users</a:t>
            </a:r>
          </a:p>
          <a:p>
            <a:endParaRPr lang="en-US" dirty="0"/>
          </a:p>
          <a:p>
            <a:r>
              <a:rPr lang="en-US" dirty="0" smtClean="0"/>
              <a:t>Joint framework of semi-supervised learning and causal inference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B879-531A-4CFA-ABE7-B9E3D606AB4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18288"/>
            <a:ext cx="4191000" cy="329184"/>
          </a:xfrm>
        </p:spPr>
        <p:txBody>
          <a:bodyPr/>
          <a:lstStyle/>
          <a:p>
            <a:r>
              <a:rPr lang="en-US" smtClean="0"/>
              <a:t>Understanding Propagation of Malicious Information Online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834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SemiPSM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Semi</a:t>
            </a:r>
            <a:r>
              <a:rPr lang="en-US" dirty="0"/>
              <a:t>-Supervised </a:t>
            </a:r>
            <a:r>
              <a:rPr lang="en-US" u="sng" dirty="0"/>
              <a:t>P</a:t>
            </a:r>
            <a:r>
              <a:rPr lang="en-US" dirty="0"/>
              <a:t>athogenic </a:t>
            </a:r>
            <a:r>
              <a:rPr lang="en-US" u="sng" dirty="0"/>
              <a:t>S</a:t>
            </a:r>
            <a:r>
              <a:rPr lang="en-US" dirty="0"/>
              <a:t>ocial </a:t>
            </a:r>
            <a:r>
              <a:rPr lang="en-US" u="sng" dirty="0"/>
              <a:t>M</a:t>
            </a:r>
            <a:r>
              <a:rPr lang="en-US" dirty="0"/>
              <a:t>edia Accounts</a:t>
            </a:r>
            <a:r>
              <a:rPr lang="en-US" u="sng" dirty="0"/>
              <a:t> </a:t>
            </a:r>
            <a:r>
              <a:rPr lang="en-US" dirty="0"/>
              <a:t>Detection</a:t>
            </a:r>
            <a:endParaRPr lang="en-US" b="1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B879-531A-4CFA-ABE7-B9E3D606AB40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2713" y="3559166"/>
            <a:ext cx="4229666" cy="7859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8371" y="2450189"/>
            <a:ext cx="3622743" cy="8595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1" name="Down Arrow 60"/>
          <p:cNvSpPr/>
          <p:nvPr/>
        </p:nvSpPr>
        <p:spPr>
          <a:xfrm rot="16200000">
            <a:off x="3140612" y="3245028"/>
            <a:ext cx="493388" cy="581347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3729557" y="2286000"/>
            <a:ext cx="4500043" cy="2504671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18288"/>
            <a:ext cx="4191000" cy="329184"/>
          </a:xfrm>
        </p:spPr>
        <p:txBody>
          <a:bodyPr/>
          <a:lstStyle/>
          <a:p>
            <a:r>
              <a:rPr lang="en-US" smtClean="0"/>
              <a:t>Understanding Propagation of Malicious Information Online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256222" y="4409891"/>
            <a:ext cx="3390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Causal-based Feature Space F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10" y="2590800"/>
            <a:ext cx="2788751" cy="223869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29" t="88135"/>
          <a:stretch/>
        </p:blipFill>
        <p:spPr>
          <a:xfrm>
            <a:off x="6984398" y="5788006"/>
            <a:ext cx="1600123" cy="658718"/>
          </a:xfrm>
          <a:prstGeom prst="rect">
            <a:avLst/>
          </a:prstGeom>
        </p:spPr>
      </p:pic>
      <p:sp>
        <p:nvSpPr>
          <p:cNvPr id="25" name="Down Arrow 24"/>
          <p:cNvSpPr/>
          <p:nvPr/>
        </p:nvSpPr>
        <p:spPr>
          <a:xfrm>
            <a:off x="7471114" y="5132565"/>
            <a:ext cx="493388" cy="581347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7"/>
          <a:srcRect b="9662"/>
          <a:stretch/>
        </p:blipFill>
        <p:spPr>
          <a:xfrm>
            <a:off x="4495800" y="5040089"/>
            <a:ext cx="2834913" cy="38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96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5" grpId="0" animBg="1"/>
      <p:bldP spid="20" grpId="0"/>
      <p:bldP spid="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Collected </a:t>
            </a:r>
            <a:r>
              <a:rPr lang="en-US" dirty="0" smtClean="0"/>
              <a:t>53 M </a:t>
            </a:r>
            <a:r>
              <a:rPr lang="en-US" dirty="0"/>
              <a:t>ISIS related tweets/retweets in Arabic </a:t>
            </a:r>
            <a:endParaRPr lang="en-US" dirty="0" smtClean="0"/>
          </a:p>
          <a:p>
            <a:r>
              <a:rPr lang="en-US" dirty="0" smtClean="0"/>
              <a:t>Feb </a:t>
            </a:r>
            <a:r>
              <a:rPr lang="en-US" dirty="0"/>
              <a:t>22, 2016-May 27, </a:t>
            </a:r>
            <a:r>
              <a:rPr lang="en-US" dirty="0" smtClean="0"/>
              <a:t>2016</a:t>
            </a:r>
          </a:p>
          <a:p>
            <a:r>
              <a:rPr lang="en-US" dirty="0" smtClean="0"/>
              <a:t>290 </a:t>
            </a:r>
            <a:r>
              <a:rPr lang="en-US" dirty="0"/>
              <a:t>hashtags such as: </a:t>
            </a:r>
            <a:r>
              <a:rPr lang="en-US" dirty="0" smtClean="0"/>
              <a:t>#</a:t>
            </a:r>
            <a:r>
              <a:rPr lang="en-US" dirty="0"/>
              <a:t>ISIS, #</a:t>
            </a:r>
            <a:r>
              <a:rPr lang="en-US" dirty="0" err="1"/>
              <a:t>Daesh</a:t>
            </a:r>
            <a:endParaRPr lang="en-US" dirty="0"/>
          </a:p>
          <a:p>
            <a:r>
              <a:rPr lang="en-US" dirty="0" smtClean="0"/>
              <a:t>35 K </a:t>
            </a:r>
            <a:r>
              <a:rPr lang="en-US" dirty="0"/>
              <a:t>cascades, </a:t>
            </a:r>
            <a:r>
              <a:rPr lang="en-US" dirty="0" smtClean="0"/>
              <a:t>10 M </a:t>
            </a:r>
            <a:r>
              <a:rPr lang="en-US" dirty="0"/>
              <a:t>tweets/retweets</a:t>
            </a:r>
          </a:p>
          <a:p>
            <a:r>
              <a:rPr lang="en-US" dirty="0" smtClean="0"/>
              <a:t>6 K </a:t>
            </a:r>
            <a:r>
              <a:rPr lang="en-US" dirty="0"/>
              <a:t>viral cascades with size of at least </a:t>
            </a:r>
            <a:r>
              <a:rPr lang="en-US" dirty="0" smtClean="0"/>
              <a:t>100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B879-531A-4CFA-ABE7-B9E3D606AB4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18288"/>
            <a:ext cx="4191000" cy="329184"/>
          </a:xfrm>
        </p:spPr>
        <p:txBody>
          <a:bodyPr/>
          <a:lstStyle/>
          <a:p>
            <a:r>
              <a:rPr lang="en-US" smtClean="0"/>
              <a:t>Understanding Propagation of Malicious Information Online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670" y="4419600"/>
            <a:ext cx="4122660" cy="189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377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Semi-supervised Methods</a:t>
            </a:r>
          </a:p>
          <a:p>
            <a:pPr lvl="1"/>
            <a:r>
              <a:rPr lang="en-US" dirty="0" err="1"/>
              <a:t>LabelSpreading</a:t>
            </a:r>
            <a:r>
              <a:rPr lang="en-US" dirty="0"/>
              <a:t> (KNN/RBF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Graph </a:t>
            </a:r>
            <a:r>
              <a:rPr lang="en-US" dirty="0"/>
              <a:t>inference-based </a:t>
            </a:r>
            <a:r>
              <a:rPr lang="en-US" dirty="0" err="1"/>
              <a:t>LabelSpreading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Supervised Baselines</a:t>
            </a:r>
          </a:p>
          <a:p>
            <a:pPr lvl="1"/>
            <a:r>
              <a:rPr lang="en-US" dirty="0"/>
              <a:t>Account-level features (Random </a:t>
            </a:r>
            <a:r>
              <a:rPr lang="en-US" dirty="0" smtClean="0"/>
              <a:t>Forest) [Ferrara’18]</a:t>
            </a:r>
          </a:p>
          <a:p>
            <a:pPr lvl="2"/>
            <a:r>
              <a:rPr lang="en-US" dirty="0" smtClean="0"/>
              <a:t>e.g., followers/friends counts, geo enabled, verified, protected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Tweet-level </a:t>
            </a:r>
            <a:r>
              <a:rPr lang="en-US" dirty="0"/>
              <a:t>features (Random </a:t>
            </a:r>
            <a:r>
              <a:rPr lang="en-US" dirty="0" smtClean="0"/>
              <a:t>Forest) [Ferrara’18]</a:t>
            </a:r>
          </a:p>
          <a:p>
            <a:pPr lvl="2"/>
            <a:r>
              <a:rPr lang="en-US" dirty="0" smtClean="0"/>
              <a:t>e.g., retweet/reply counts, number of hashtags/URLs/mentions</a:t>
            </a:r>
          </a:p>
          <a:p>
            <a:pPr lvl="2"/>
            <a:endParaRPr lang="en-US" dirty="0" smtClean="0"/>
          </a:p>
          <a:p>
            <a:pPr lvl="1"/>
            <a:r>
              <a:rPr lang="en-US" dirty="0" err="1" smtClean="0"/>
              <a:t>SentiMetrix</a:t>
            </a:r>
            <a:r>
              <a:rPr lang="en-US" dirty="0" smtClean="0"/>
              <a:t> (Random Forest) </a:t>
            </a:r>
            <a:r>
              <a:rPr lang="en-US" dirty="0"/>
              <a:t>[Subrahmanian’16]</a:t>
            </a:r>
          </a:p>
          <a:p>
            <a:pPr lvl="2"/>
            <a:r>
              <a:rPr lang="en-US" dirty="0"/>
              <a:t>e.g., tweet syntax (number of hashtags/URLs/mentions), tweet semantics (LDA topics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Word-level LSTM</a:t>
            </a:r>
          </a:p>
          <a:p>
            <a:pPr lvl="2"/>
            <a:r>
              <a:rPr lang="en-US" dirty="0" smtClean="0"/>
              <a:t>Inputs are the vectors of words in each tweet. We use pre-trained word2vec. </a:t>
            </a:r>
          </a:p>
          <a:p>
            <a:pPr marL="274320" lvl="1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B879-531A-4CFA-ABE7-B9E3D606AB4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18288"/>
            <a:ext cx="4191000" cy="329184"/>
          </a:xfrm>
        </p:spPr>
        <p:txBody>
          <a:bodyPr/>
          <a:lstStyle/>
          <a:p>
            <a:r>
              <a:rPr lang="en-US" smtClean="0"/>
              <a:t>Understanding Propagation of Malicious Information Online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122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Effectiveness</a:t>
            </a:r>
            <a:endParaRPr lang="en-US" dirty="0" smtClean="0"/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Supervised</a:t>
            </a:r>
            <a:r>
              <a:rPr lang="en-US" dirty="0" smtClean="0"/>
              <a:t>: we </a:t>
            </a:r>
            <a:r>
              <a:rPr lang="en-US" dirty="0"/>
              <a:t>use entire </a:t>
            </a:r>
            <a:r>
              <a:rPr lang="en-US" dirty="0" smtClean="0"/>
              <a:t>labeled data</a:t>
            </a:r>
          </a:p>
          <a:p>
            <a:pPr marL="274320" lvl="1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B879-531A-4CFA-ABE7-B9E3D606AB4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18288"/>
            <a:ext cx="4191000" cy="329184"/>
          </a:xfrm>
        </p:spPr>
        <p:txBody>
          <a:bodyPr/>
          <a:lstStyle/>
          <a:p>
            <a:r>
              <a:rPr lang="en-US" smtClean="0"/>
              <a:t>Understanding Propagation of Malicious Information Online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5AFEDA6-5BFC-4681-A28D-0EF55762B8F6}"/>
              </a:ext>
            </a:extLst>
          </p:cNvPr>
          <p:cNvGrpSpPr/>
          <p:nvPr/>
        </p:nvGrpSpPr>
        <p:grpSpPr>
          <a:xfrm>
            <a:off x="838200" y="4267200"/>
            <a:ext cx="3556238" cy="1217229"/>
            <a:chOff x="2364509" y="1945346"/>
            <a:chExt cx="7684658" cy="241728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44D2932-FA6E-49BC-A813-157E95CA3305}"/>
                </a:ext>
              </a:extLst>
            </p:cNvPr>
            <p:cNvSpPr/>
            <p:nvPr/>
          </p:nvSpPr>
          <p:spPr>
            <a:xfrm>
              <a:off x="2364509" y="2976440"/>
              <a:ext cx="7610764" cy="623434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  100%</a:t>
              </a:r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FE0CE53-55E6-4159-9BB4-3B33BB4408D7}"/>
                </a:ext>
              </a:extLst>
            </p:cNvPr>
            <p:cNvSpPr txBox="1"/>
            <p:nvPr/>
          </p:nvSpPr>
          <p:spPr>
            <a:xfrm>
              <a:off x="5418542" y="3862313"/>
              <a:ext cx="1650482" cy="5003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Labeled</a:t>
              </a:r>
              <a:endParaRPr lang="en-US" sz="1600" dirty="0"/>
            </a:p>
          </p:txBody>
        </p:sp>
        <p:sp>
          <p:nvSpPr>
            <p:cNvPr id="19" name="Left Brace 18">
              <a:extLst>
                <a:ext uri="{FF2B5EF4-FFF2-40B4-BE49-F238E27FC236}">
                  <a16:creationId xmlns:a16="http://schemas.microsoft.com/office/drawing/2014/main" id="{340E3D28-C91C-4554-ABBE-2BCF43AE8884}"/>
                </a:ext>
              </a:extLst>
            </p:cNvPr>
            <p:cNvSpPr/>
            <p:nvPr/>
          </p:nvSpPr>
          <p:spPr>
            <a:xfrm rot="5400000">
              <a:off x="6072911" y="-1151142"/>
              <a:ext cx="341747" cy="7610764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B29787F-4F60-44B4-8441-47E7B9E81558}"/>
                </a:ext>
              </a:extLst>
            </p:cNvPr>
            <p:cNvSpPr txBox="1"/>
            <p:nvPr/>
          </p:nvSpPr>
          <p:spPr>
            <a:xfrm>
              <a:off x="5120145" y="1945346"/>
              <a:ext cx="2745691" cy="50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Training set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360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Effectiveness</a:t>
            </a:r>
            <a:endParaRPr lang="en-US" dirty="0" smtClean="0"/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Supervised</a:t>
            </a:r>
            <a:r>
              <a:rPr lang="en-US" dirty="0" smtClean="0"/>
              <a:t>: we </a:t>
            </a:r>
            <a:r>
              <a:rPr lang="en-US" dirty="0"/>
              <a:t>use entire </a:t>
            </a:r>
            <a:r>
              <a:rPr lang="en-US" dirty="0" smtClean="0"/>
              <a:t>labeled data</a:t>
            </a:r>
          </a:p>
          <a:p>
            <a:pPr lvl="1"/>
            <a:r>
              <a:rPr lang="en-US" i="1" dirty="0">
                <a:solidFill>
                  <a:srgbClr val="0070C0"/>
                </a:solidFill>
              </a:rPr>
              <a:t>Semi-supervised</a:t>
            </a:r>
            <a:r>
              <a:rPr lang="en-US" dirty="0"/>
              <a:t>: we make 10% of labeled data unlabeled (original data does not have unlabeled data)</a:t>
            </a:r>
            <a:endParaRPr lang="en-US" dirty="0" smtClean="0"/>
          </a:p>
          <a:p>
            <a:pPr marL="274320" lvl="1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B879-531A-4CFA-ABE7-B9E3D606AB4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18288"/>
            <a:ext cx="4191000" cy="329184"/>
          </a:xfrm>
        </p:spPr>
        <p:txBody>
          <a:bodyPr/>
          <a:lstStyle/>
          <a:p>
            <a:r>
              <a:rPr lang="en-US" smtClean="0"/>
              <a:t>Understanding Propagation of Malicious Information Online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5AFEDA6-5BFC-4681-A28D-0EF55762B8F6}"/>
              </a:ext>
            </a:extLst>
          </p:cNvPr>
          <p:cNvGrpSpPr/>
          <p:nvPr/>
        </p:nvGrpSpPr>
        <p:grpSpPr>
          <a:xfrm>
            <a:off x="838200" y="4267200"/>
            <a:ext cx="3556238" cy="1217229"/>
            <a:chOff x="2364509" y="1945346"/>
            <a:chExt cx="7684658" cy="241728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44D2932-FA6E-49BC-A813-157E95CA3305}"/>
                </a:ext>
              </a:extLst>
            </p:cNvPr>
            <p:cNvSpPr/>
            <p:nvPr/>
          </p:nvSpPr>
          <p:spPr>
            <a:xfrm>
              <a:off x="2364509" y="2976440"/>
              <a:ext cx="7610764" cy="623434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  100%</a:t>
              </a:r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FE0CE53-55E6-4159-9BB4-3B33BB4408D7}"/>
                </a:ext>
              </a:extLst>
            </p:cNvPr>
            <p:cNvSpPr txBox="1"/>
            <p:nvPr/>
          </p:nvSpPr>
          <p:spPr>
            <a:xfrm>
              <a:off x="5418542" y="3862313"/>
              <a:ext cx="1650482" cy="5003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Labeled</a:t>
              </a:r>
              <a:endParaRPr lang="en-US" sz="1600" dirty="0"/>
            </a:p>
          </p:txBody>
        </p:sp>
        <p:sp>
          <p:nvSpPr>
            <p:cNvPr id="19" name="Left Brace 18">
              <a:extLst>
                <a:ext uri="{FF2B5EF4-FFF2-40B4-BE49-F238E27FC236}">
                  <a16:creationId xmlns:a16="http://schemas.microsoft.com/office/drawing/2014/main" id="{340E3D28-C91C-4554-ABBE-2BCF43AE8884}"/>
                </a:ext>
              </a:extLst>
            </p:cNvPr>
            <p:cNvSpPr/>
            <p:nvPr/>
          </p:nvSpPr>
          <p:spPr>
            <a:xfrm rot="5400000">
              <a:off x="6072911" y="-1151142"/>
              <a:ext cx="341747" cy="7610764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B29787F-4F60-44B4-8441-47E7B9E81558}"/>
                </a:ext>
              </a:extLst>
            </p:cNvPr>
            <p:cNvSpPr txBox="1"/>
            <p:nvPr/>
          </p:nvSpPr>
          <p:spPr>
            <a:xfrm>
              <a:off x="5120145" y="1945346"/>
              <a:ext cx="2745691" cy="50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Training set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5AFEDA6-5BFC-4681-A28D-0EF55762B8F6}"/>
              </a:ext>
            </a:extLst>
          </p:cNvPr>
          <p:cNvGrpSpPr/>
          <p:nvPr/>
        </p:nvGrpSpPr>
        <p:grpSpPr>
          <a:xfrm>
            <a:off x="5040285" y="4106162"/>
            <a:ext cx="3735294" cy="1208094"/>
            <a:chOff x="2364509" y="1850374"/>
            <a:chExt cx="8404888" cy="251225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4D2932-FA6E-49BC-A813-157E95CA3305}"/>
                </a:ext>
              </a:extLst>
            </p:cNvPr>
            <p:cNvSpPr/>
            <p:nvPr/>
          </p:nvSpPr>
          <p:spPr>
            <a:xfrm>
              <a:off x="2364509" y="3258126"/>
              <a:ext cx="7610764" cy="604186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                90%               10%</a:t>
              </a:r>
              <a:endParaRPr lang="en-US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0378512-6C03-40DA-A068-E34D402E9E8E}"/>
                </a:ext>
              </a:extLst>
            </p:cNvPr>
            <p:cNvCxnSpPr/>
            <p:nvPr/>
          </p:nvCxnSpPr>
          <p:spPr>
            <a:xfrm>
              <a:off x="8137244" y="2770910"/>
              <a:ext cx="0" cy="136698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FE0CE53-55E6-4159-9BB4-3B33BB4408D7}"/>
                </a:ext>
              </a:extLst>
            </p:cNvPr>
            <p:cNvSpPr txBox="1"/>
            <p:nvPr/>
          </p:nvSpPr>
          <p:spPr>
            <a:xfrm>
              <a:off x="5070385" y="3862313"/>
              <a:ext cx="1650482" cy="5003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Labeled</a:t>
              </a:r>
              <a:endParaRPr lang="en-US" sz="16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B2802DF-9056-4527-BC44-F7AAB77F4190}"/>
                </a:ext>
              </a:extLst>
            </p:cNvPr>
            <p:cNvSpPr txBox="1"/>
            <p:nvPr/>
          </p:nvSpPr>
          <p:spPr>
            <a:xfrm>
              <a:off x="8210431" y="3862313"/>
              <a:ext cx="2558966" cy="50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Unlabeled</a:t>
              </a:r>
              <a:endParaRPr lang="en-US" sz="1600" dirty="0"/>
            </a:p>
          </p:txBody>
        </p:sp>
        <p:sp>
          <p:nvSpPr>
            <p:cNvPr id="21" name="Left Brace 20">
              <a:extLst>
                <a:ext uri="{FF2B5EF4-FFF2-40B4-BE49-F238E27FC236}">
                  <a16:creationId xmlns:a16="http://schemas.microsoft.com/office/drawing/2014/main" id="{340E3D28-C91C-4554-ABBE-2BCF43AE8884}"/>
                </a:ext>
              </a:extLst>
            </p:cNvPr>
            <p:cNvSpPr/>
            <p:nvPr/>
          </p:nvSpPr>
          <p:spPr>
            <a:xfrm rot="5400000">
              <a:off x="6072911" y="-1151142"/>
              <a:ext cx="341747" cy="7610764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B29787F-4F60-44B4-8441-47E7B9E81558}"/>
                </a:ext>
              </a:extLst>
            </p:cNvPr>
            <p:cNvSpPr txBox="1"/>
            <p:nvPr/>
          </p:nvSpPr>
          <p:spPr>
            <a:xfrm>
              <a:off x="4936405" y="1850374"/>
              <a:ext cx="3772114" cy="704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Training set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874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Supervised methods use the entire training set</a:t>
            </a:r>
          </a:p>
          <a:p>
            <a:endParaRPr lang="en-US" dirty="0" smtClean="0"/>
          </a:p>
          <a:p>
            <a:r>
              <a:rPr lang="en-US" dirty="0" smtClean="0"/>
              <a:t>For semi-supervised 10% of training has been unlabeled</a:t>
            </a:r>
          </a:p>
          <a:p>
            <a:pPr lvl="1"/>
            <a:r>
              <a:rPr lang="en-US" dirty="0" smtClean="0"/>
              <a:t>Time-decay causality features are used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B879-531A-4CFA-ABE7-B9E3D606AB4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18288"/>
            <a:ext cx="4191000" cy="329184"/>
          </a:xfrm>
        </p:spPr>
        <p:txBody>
          <a:bodyPr/>
          <a:lstStyle/>
          <a:p>
            <a:r>
              <a:rPr lang="en-US" smtClean="0"/>
              <a:t>Understanding Propagation of Malicious Information Online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b="9434"/>
          <a:stretch/>
        </p:blipFill>
        <p:spPr>
          <a:xfrm>
            <a:off x="2270715" y="3733800"/>
            <a:ext cx="4602569" cy="234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648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Repeat with different portions of unlabeled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With up to 50% of unlabeled data</a:t>
            </a:r>
          </a:p>
          <a:p>
            <a:pPr lvl="1"/>
            <a:r>
              <a:rPr lang="en-US" dirty="0" err="1" smtClean="0"/>
              <a:t>SemiPSM</a:t>
            </a:r>
            <a:r>
              <a:rPr lang="en-US" dirty="0" smtClean="0"/>
              <a:t> outperforms supervised methods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B879-531A-4CFA-ABE7-B9E3D606AB40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18288"/>
            <a:ext cx="4191000" cy="329184"/>
          </a:xfrm>
        </p:spPr>
        <p:txBody>
          <a:bodyPr/>
          <a:lstStyle/>
          <a:p>
            <a:r>
              <a:rPr lang="en-US" smtClean="0"/>
              <a:t>Understanding Propagation of Malicious Information Online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7043" y="3276600"/>
            <a:ext cx="4909913" cy="157311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t="54594" b="9434"/>
          <a:stretch/>
        </p:blipFill>
        <p:spPr>
          <a:xfrm>
            <a:off x="2365410" y="5607225"/>
            <a:ext cx="4293892" cy="869775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4343400" y="3962400"/>
            <a:ext cx="2743200" cy="3048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5943600" y="5497418"/>
            <a:ext cx="533400" cy="105578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43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Repeat with different portions of unlabeled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With up to 20% of unlabeled data</a:t>
            </a:r>
          </a:p>
          <a:p>
            <a:pPr lvl="1"/>
            <a:r>
              <a:rPr lang="en-US" dirty="0" err="1" smtClean="0"/>
              <a:t>LabelSpreading</a:t>
            </a:r>
            <a:r>
              <a:rPr lang="en-US" dirty="0" smtClean="0"/>
              <a:t> (KNN) outperforms supervised methods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B879-531A-4CFA-ABE7-B9E3D606AB40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18288"/>
            <a:ext cx="4191000" cy="329184"/>
          </a:xfrm>
        </p:spPr>
        <p:txBody>
          <a:bodyPr/>
          <a:lstStyle/>
          <a:p>
            <a:r>
              <a:rPr lang="en-US" smtClean="0"/>
              <a:t>Understanding Propagation of Malicious Information Online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7043" y="3276600"/>
            <a:ext cx="4909913" cy="157311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t="54594" b="9434"/>
          <a:stretch/>
        </p:blipFill>
        <p:spPr>
          <a:xfrm>
            <a:off x="2365410" y="5607225"/>
            <a:ext cx="4293892" cy="869775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4336676" y="4191000"/>
            <a:ext cx="1143000" cy="3048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5943600" y="5497418"/>
            <a:ext cx="533400" cy="105578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792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PSMs?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B879-531A-4CFA-ABE7-B9E3D606AB40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26" name="Picture 2" descr="Image result for isis tweet exampl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03"/>
          <a:stretch/>
        </p:blipFill>
        <p:spPr bwMode="auto">
          <a:xfrm>
            <a:off x="6631239" y="4486512"/>
            <a:ext cx="2131761" cy="21428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532" y="4822197"/>
            <a:ext cx="2403735" cy="1600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5079607"/>
            <a:ext cx="2185003" cy="10959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609600" y="17526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Pathogenic Social Media (PSM) accounts:</a:t>
            </a:r>
          </a:p>
          <a:p>
            <a:pPr lvl="1"/>
            <a:r>
              <a:rPr lang="en-US" dirty="0" smtClean="0"/>
              <a:t>Bots or humans who perform </a:t>
            </a:r>
            <a:r>
              <a:rPr lang="en-US" dirty="0"/>
              <a:t>malicious activity </a:t>
            </a:r>
            <a:r>
              <a:rPr lang="en-US" dirty="0" smtClean="0"/>
              <a:t>to viral proportions</a:t>
            </a:r>
          </a:p>
          <a:p>
            <a:pPr lvl="2"/>
            <a:r>
              <a:rPr lang="en-US" dirty="0" smtClean="0"/>
              <a:t>e.g., ISIS supporters, </a:t>
            </a:r>
            <a:r>
              <a:rPr lang="en-US" dirty="0"/>
              <a:t>fake news writers</a:t>
            </a:r>
            <a:r>
              <a:rPr lang="en-US" dirty="0" smtClean="0"/>
              <a:t>, water armies, </a:t>
            </a:r>
            <a:r>
              <a:rPr lang="en-US" dirty="0"/>
              <a:t>etc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Exploit </a:t>
            </a:r>
            <a:r>
              <a:rPr lang="en-US" dirty="0"/>
              <a:t>supporters to promote/degrade ideas</a:t>
            </a:r>
          </a:p>
          <a:p>
            <a:endParaRPr lang="en-US" dirty="0"/>
          </a:p>
          <a:p>
            <a:r>
              <a:rPr lang="en-US" dirty="0" smtClean="0"/>
              <a:t>PSMs </a:t>
            </a:r>
            <a:r>
              <a:rPr lang="en-US" dirty="0"/>
              <a:t>are </a:t>
            </a:r>
            <a:r>
              <a:rPr lang="en-US" b="1" i="1" dirty="0"/>
              <a:t>key</a:t>
            </a:r>
            <a:r>
              <a:rPr lang="en-US" dirty="0"/>
              <a:t> </a:t>
            </a:r>
            <a:r>
              <a:rPr lang="en-US" dirty="0" smtClean="0"/>
              <a:t>users to </a:t>
            </a:r>
            <a:r>
              <a:rPr lang="en-US" b="1" i="1" dirty="0" smtClean="0"/>
              <a:t>propagation</a:t>
            </a:r>
            <a:r>
              <a:rPr lang="en-US" dirty="0" smtClean="0"/>
              <a:t> of malicious information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18288"/>
            <a:ext cx="4191000" cy="329184"/>
          </a:xfrm>
        </p:spPr>
        <p:txBody>
          <a:bodyPr/>
          <a:lstStyle/>
          <a:p>
            <a:r>
              <a:rPr lang="en-US" smtClean="0"/>
              <a:t>Understanding Propagation of Malicious Information Online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60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PSMs are users who are promoters of misinformation</a:t>
            </a:r>
          </a:p>
          <a:p>
            <a:endParaRPr lang="en-US" dirty="0" smtClean="0"/>
          </a:p>
          <a:p>
            <a:r>
              <a:rPr lang="en-US" dirty="0" smtClean="0"/>
              <a:t>We cast the problem as </a:t>
            </a:r>
            <a:r>
              <a:rPr lang="en-US" dirty="0"/>
              <a:t>a</a:t>
            </a:r>
            <a:r>
              <a:rPr lang="en-US" dirty="0" smtClean="0"/>
              <a:t>n optimization and utilized a semi-supervised causal approach to detect PSMs</a:t>
            </a:r>
          </a:p>
          <a:p>
            <a:endParaRPr lang="en-US" dirty="0"/>
          </a:p>
          <a:p>
            <a:r>
              <a:rPr lang="en-US" dirty="0" smtClean="0"/>
              <a:t>Causality features were extracted from users’ activity and fed to the semi-supervised learner</a:t>
            </a:r>
          </a:p>
          <a:p>
            <a:endParaRPr lang="en-US" dirty="0"/>
          </a:p>
          <a:p>
            <a:r>
              <a:rPr lang="en-US" dirty="0" smtClean="0"/>
              <a:t>In future, we would like to examine time-series and LSTM-based features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B879-531A-4CFA-ABE7-B9E3D606AB40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Understanding Propagation of Malicious Information Online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76300" y="6217259"/>
            <a:ext cx="7696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i="1" dirty="0" smtClean="0">
                <a:solidFill>
                  <a:srgbClr val="FF0000"/>
                </a:solidFill>
              </a:rPr>
              <a:t>* Some of the authors are supported through the </a:t>
            </a:r>
            <a:r>
              <a:rPr lang="en-US" sz="1100" b="1" i="1" dirty="0" err="1" smtClean="0">
                <a:solidFill>
                  <a:srgbClr val="FF0000"/>
                </a:solidFill>
              </a:rPr>
              <a:t>DoS</a:t>
            </a:r>
            <a:r>
              <a:rPr lang="en-US" sz="1100" b="1" i="1" dirty="0" smtClean="0">
                <a:solidFill>
                  <a:srgbClr val="FF0000"/>
                </a:solidFill>
              </a:rPr>
              <a:t> and DoD Minerva program.</a:t>
            </a:r>
            <a:endParaRPr lang="en-US" sz="11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01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B879-531A-4CFA-ABE7-B9E3D606AB40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529219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/>
              <a:t>[Ferrara’18] </a:t>
            </a:r>
            <a:r>
              <a:rPr lang="en-US" sz="1800" dirty="0" err="1"/>
              <a:t>Kudugunta</a:t>
            </a:r>
            <a:r>
              <a:rPr lang="en-US" sz="1800" dirty="0"/>
              <a:t>, </a:t>
            </a:r>
            <a:r>
              <a:rPr lang="en-US" sz="1800" dirty="0" err="1"/>
              <a:t>Sneha</a:t>
            </a:r>
            <a:r>
              <a:rPr lang="en-US" sz="1800" dirty="0"/>
              <a:t>, and Emilio Ferrara. "Deep neural networks for bot detection." Information Sciences 467 (2018): 312-322.</a:t>
            </a:r>
          </a:p>
          <a:p>
            <a:r>
              <a:rPr lang="en-US" sz="1800" b="1" dirty="0" smtClean="0"/>
              <a:t>[Subrahmanian’16]</a:t>
            </a:r>
            <a:r>
              <a:rPr lang="en-US" sz="1800" dirty="0" smtClean="0"/>
              <a:t> </a:t>
            </a:r>
            <a:r>
              <a:rPr lang="en-US" sz="1800" dirty="0" err="1" smtClean="0"/>
              <a:t>Subrahmanian</a:t>
            </a:r>
            <a:r>
              <a:rPr lang="en-US" sz="1800" dirty="0"/>
              <a:t>, V. S., Amos Azaria, Skylar Durst, Vadim Kagan, Aram </a:t>
            </a:r>
            <a:r>
              <a:rPr lang="en-US" sz="1800" dirty="0" err="1"/>
              <a:t>Galstyan</a:t>
            </a:r>
            <a:r>
              <a:rPr lang="en-US" sz="1800" dirty="0"/>
              <a:t>, Kristina </a:t>
            </a:r>
            <a:r>
              <a:rPr lang="en-US" sz="1800" dirty="0" err="1"/>
              <a:t>Lerman</a:t>
            </a:r>
            <a:r>
              <a:rPr lang="en-US" sz="1800" dirty="0"/>
              <a:t>, </a:t>
            </a:r>
            <a:r>
              <a:rPr lang="en-US" sz="1800" dirty="0" err="1"/>
              <a:t>Linhong</a:t>
            </a:r>
            <a:r>
              <a:rPr lang="en-US" sz="1800" dirty="0"/>
              <a:t> Zhu et al. "The DARPA Twitter bot challenge." </a:t>
            </a:r>
            <a:r>
              <a:rPr lang="en-US" sz="1800" dirty="0" err="1"/>
              <a:t>arXiv</a:t>
            </a:r>
            <a:r>
              <a:rPr lang="en-US" sz="1800" dirty="0"/>
              <a:t> preprint arXiv:1601.05140 (2016</a:t>
            </a:r>
            <a:r>
              <a:rPr lang="en-US" sz="1800" dirty="0" smtClean="0"/>
              <a:t>).</a:t>
            </a:r>
          </a:p>
          <a:p>
            <a:r>
              <a:rPr lang="en-US" sz="1800" b="1" dirty="0" smtClean="0"/>
              <a:t>[Kleinberg’09]</a:t>
            </a:r>
            <a:r>
              <a:rPr lang="en-US" sz="1800" dirty="0" smtClean="0"/>
              <a:t> S</a:t>
            </a:r>
            <a:r>
              <a:rPr lang="en-US" sz="1800" dirty="0"/>
              <a:t>. Kleinberg and B. Mishra, “The temporal logic of causal structures”, </a:t>
            </a:r>
            <a:r>
              <a:rPr lang="en-US" sz="1800" dirty="0" smtClean="0"/>
              <a:t>UAI </a:t>
            </a:r>
            <a:r>
              <a:rPr lang="en-US" sz="1800" dirty="0"/>
              <a:t>2009.</a:t>
            </a:r>
          </a:p>
          <a:p>
            <a:r>
              <a:rPr lang="en-US" sz="1800" b="1" dirty="0" smtClean="0"/>
              <a:t>[Suppues’70]</a:t>
            </a:r>
            <a:r>
              <a:rPr lang="en-US" sz="1800" dirty="0" smtClean="0"/>
              <a:t> P</a:t>
            </a:r>
            <a:r>
              <a:rPr lang="en-US" sz="1800" dirty="0"/>
              <a:t>. </a:t>
            </a:r>
            <a:r>
              <a:rPr lang="en-US" sz="1800" dirty="0" err="1"/>
              <a:t>Suppes</a:t>
            </a:r>
            <a:r>
              <a:rPr lang="en-US" sz="1800" dirty="0"/>
              <a:t>, “A probabilistic theory of causality,” 1970</a:t>
            </a:r>
            <a:r>
              <a:rPr lang="en-US" sz="1800" dirty="0" smtClean="0"/>
              <a:t>.</a:t>
            </a:r>
          </a:p>
          <a:p>
            <a:r>
              <a:rPr lang="en-US" sz="1800" b="1" dirty="0" smtClean="0"/>
              <a:t>[Pearl’09]</a:t>
            </a:r>
            <a:r>
              <a:rPr lang="en-US" sz="1800" dirty="0" smtClean="0"/>
              <a:t> Pearl</a:t>
            </a:r>
            <a:r>
              <a:rPr lang="en-US" sz="1800" dirty="0"/>
              <a:t>, Judea. Causality. Cambridge university press, 2009</a:t>
            </a:r>
            <a:r>
              <a:rPr lang="en-US" sz="1800" dirty="0" smtClean="0"/>
              <a:t>.</a:t>
            </a:r>
          </a:p>
          <a:p>
            <a:endParaRPr lang="en-US" sz="1100" dirty="0" smtClean="0"/>
          </a:p>
          <a:p>
            <a:endParaRPr lang="en-US" sz="1100" dirty="0" smtClean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18288"/>
            <a:ext cx="4191000" cy="329184"/>
          </a:xfrm>
        </p:spPr>
        <p:txBody>
          <a:bodyPr/>
          <a:lstStyle/>
          <a:p>
            <a:r>
              <a:rPr lang="en-US" smtClean="0"/>
              <a:t>Understanding Propagation of Malicious Information Online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949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Social </a:t>
            </a:r>
            <a:r>
              <a:rPr lang="en-US" dirty="0"/>
              <a:t>media are primarily based </a:t>
            </a:r>
            <a:r>
              <a:rPr lang="en-US" dirty="0" smtClean="0"/>
              <a:t>on the reports </a:t>
            </a:r>
            <a:r>
              <a:rPr lang="en-US" dirty="0"/>
              <a:t>from </a:t>
            </a:r>
            <a:r>
              <a:rPr lang="en-US" dirty="0" smtClean="0"/>
              <a:t>users (e.g. @</a:t>
            </a:r>
            <a:r>
              <a:rPr lang="en-US" dirty="0" err="1" smtClean="0"/>
              <a:t>TwitterSafety</a:t>
            </a:r>
            <a:r>
              <a:rPr lang="en-US" dirty="0" smtClean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Very slow!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Training data is imbalanced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Number of normal users are higher than PSMs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It takes significant time to collect user profile, content </a:t>
            </a:r>
            <a:r>
              <a:rPr lang="en-US" dirty="0"/>
              <a:t>and </a:t>
            </a:r>
            <a:r>
              <a:rPr lang="en-US" dirty="0" smtClean="0"/>
              <a:t>network structure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PSMs </a:t>
            </a:r>
            <a:r>
              <a:rPr lang="en-US" dirty="0"/>
              <a:t>cultivate large </a:t>
            </a:r>
            <a:r>
              <a:rPr lang="en-US" dirty="0" smtClean="0"/>
              <a:t>number of communities of users to spread as much harmful messages as they can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B879-531A-4CFA-ABE7-B9E3D606AB4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18288"/>
            <a:ext cx="4191000" cy="329184"/>
          </a:xfrm>
        </p:spPr>
        <p:txBody>
          <a:bodyPr/>
          <a:lstStyle/>
          <a:p>
            <a:r>
              <a:rPr lang="en-US" smtClean="0"/>
              <a:t>Understanding Propagation of Malicious Information Online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802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cast the problem of identifying PSMs as an optimization problem</a:t>
            </a:r>
          </a:p>
          <a:p>
            <a:endParaRPr lang="en-US" dirty="0" smtClean="0"/>
          </a:p>
          <a:p>
            <a:r>
              <a:rPr lang="en-US" dirty="0" smtClean="0"/>
              <a:t>We use causal inference for assigning causality scores to users</a:t>
            </a:r>
          </a:p>
          <a:p>
            <a:endParaRPr lang="en-US" dirty="0"/>
          </a:p>
          <a:p>
            <a:r>
              <a:rPr lang="en-US" dirty="0" smtClean="0"/>
              <a:t>We propose Laplacian semi-supervised SVM which uses causality vectors of users as features</a:t>
            </a:r>
          </a:p>
          <a:p>
            <a:endParaRPr lang="en-US" dirty="0"/>
          </a:p>
          <a:p>
            <a:r>
              <a:rPr lang="en-US" dirty="0" smtClean="0"/>
              <a:t>Our method is only based on retweet activity (cascades of retweets)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B879-531A-4CFA-ABE7-B9E3D606AB4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Understanding Propagation of Malicious Information Online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5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Causal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Theories of causality enjoy a prolific literature [Pearl’09]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Mostly computationally intractable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Suppes</a:t>
            </a:r>
            <a:r>
              <a:rPr lang="en-US" dirty="0" smtClean="0"/>
              <a:t>’ probabilistic causal theory [Suppes’70]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Time, logic and probability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An event is a </a:t>
            </a:r>
            <a:r>
              <a:rPr lang="en-US" b="1" i="1" dirty="0" smtClean="0"/>
              <a:t>cause </a:t>
            </a:r>
            <a:r>
              <a:rPr lang="en-US" dirty="0" smtClean="0"/>
              <a:t>if it: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Occurs before the effect </a:t>
            </a:r>
            <a:r>
              <a:rPr lang="en-US" b="1" dirty="0" smtClean="0"/>
              <a:t>(temporal priority)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Leads to an increase in the probability of observing the effect </a:t>
            </a:r>
            <a:r>
              <a:rPr lang="en-US" b="1" dirty="0" smtClean="0"/>
              <a:t>(probability raising)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B879-531A-4CFA-ABE7-B9E3D606AB4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18288"/>
            <a:ext cx="4191000" cy="329184"/>
          </a:xfrm>
        </p:spPr>
        <p:txBody>
          <a:bodyPr/>
          <a:lstStyle/>
          <a:p>
            <a:r>
              <a:rPr lang="en-US" smtClean="0"/>
              <a:t>Understanding Propagation of Malicious Information Online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12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</a:t>
            </a:r>
            <a:r>
              <a:rPr lang="en-US" smtClean="0"/>
              <a:t>Causal Metrics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B879-531A-4CFA-ABE7-B9E3D606AB4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Causal metrics based on </a:t>
            </a:r>
            <a:r>
              <a:rPr lang="en-US" dirty="0" err="1" smtClean="0"/>
              <a:t>Suppes</a:t>
            </a:r>
            <a:r>
              <a:rPr lang="en-US" dirty="0" smtClean="0"/>
              <a:t>’ theory [Kleinberg’09]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666" y="2678052"/>
            <a:ext cx="3505200" cy="74679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663" y="2912490"/>
            <a:ext cx="4054069" cy="329177"/>
          </a:xfrm>
          <a:prstGeom prst="rect">
            <a:avLst/>
          </a:prstGeom>
        </p:spPr>
      </p:pic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18288"/>
            <a:ext cx="4191000" cy="329184"/>
          </a:xfrm>
        </p:spPr>
        <p:txBody>
          <a:bodyPr/>
          <a:lstStyle/>
          <a:p>
            <a:r>
              <a:rPr lang="en-US" smtClean="0"/>
              <a:t>Understanding Propagation of Malicious Information Online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43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</a:t>
            </a:r>
            <a:r>
              <a:rPr lang="en-US" smtClean="0"/>
              <a:t>Causal Metrics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B879-531A-4CFA-ABE7-B9E3D606AB4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Causal metrics based on </a:t>
            </a:r>
            <a:r>
              <a:rPr lang="en-US" dirty="0" err="1" smtClean="0"/>
              <a:t>Suppes</a:t>
            </a:r>
            <a:r>
              <a:rPr lang="en-US" dirty="0" smtClean="0"/>
              <a:t>’ theory [Kleinberg’09]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666" y="2678052"/>
            <a:ext cx="3505200" cy="746798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969"/>
          <a:stretch/>
        </p:blipFill>
        <p:spPr>
          <a:xfrm>
            <a:off x="993666" y="3586745"/>
            <a:ext cx="7408908" cy="66815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9663" y="2912490"/>
            <a:ext cx="4054069" cy="329177"/>
          </a:xfrm>
          <a:prstGeom prst="rect">
            <a:avLst/>
          </a:prstGeom>
        </p:spPr>
      </p:pic>
      <p:pic>
        <p:nvPicPr>
          <p:cNvPr id="12" name="Content Placeholder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2544" y="5753100"/>
            <a:ext cx="3858901" cy="571500"/>
          </a:xfrm>
          <a:prstGeom prst="rect">
            <a:avLst/>
          </a:prstGeom>
        </p:spPr>
      </p:pic>
      <p:pic>
        <p:nvPicPr>
          <p:cNvPr id="14" name="Content Placeholder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75" r="59982" b="-946"/>
          <a:stretch/>
        </p:blipFill>
        <p:spPr>
          <a:xfrm>
            <a:off x="867541" y="4838699"/>
            <a:ext cx="2964871" cy="457201"/>
          </a:xfrm>
          <a:prstGeom prst="rect">
            <a:avLst/>
          </a:prstGeom>
        </p:spPr>
      </p:pic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18288"/>
            <a:ext cx="4191000" cy="329184"/>
          </a:xfrm>
        </p:spPr>
        <p:txBody>
          <a:bodyPr/>
          <a:lstStyle/>
          <a:p>
            <a:r>
              <a:rPr lang="en-US" smtClean="0"/>
              <a:t>Understanding Propagation of Malicious Information Online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53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</a:t>
            </a:r>
            <a:r>
              <a:rPr lang="en-US" smtClean="0"/>
              <a:t>Causal Metrics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B879-531A-4CFA-ABE7-B9E3D606AB4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Causal metrics based on </a:t>
            </a:r>
            <a:r>
              <a:rPr lang="en-US" dirty="0" err="1" smtClean="0"/>
              <a:t>Suppes</a:t>
            </a:r>
            <a:r>
              <a:rPr lang="en-US" dirty="0" smtClean="0"/>
              <a:t>’ theory [Kleinberg’09]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666" y="2678052"/>
            <a:ext cx="3505200" cy="74679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663" y="2912490"/>
            <a:ext cx="4054069" cy="329177"/>
          </a:xfrm>
          <a:prstGeom prst="rect">
            <a:avLst/>
          </a:prstGeom>
        </p:spPr>
      </p:pic>
      <p:pic>
        <p:nvPicPr>
          <p:cNvPr id="12" name="Content Placeholder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2544" y="5753100"/>
            <a:ext cx="3858901" cy="571500"/>
          </a:xfrm>
          <a:prstGeom prst="rect">
            <a:avLst/>
          </a:prstGeom>
        </p:spPr>
      </p:pic>
      <p:pic>
        <p:nvPicPr>
          <p:cNvPr id="14" name="Content Placeholder 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75" r="59982" b="-946"/>
          <a:stretch/>
        </p:blipFill>
        <p:spPr>
          <a:xfrm>
            <a:off x="867541" y="4838699"/>
            <a:ext cx="2964871" cy="457201"/>
          </a:xfrm>
          <a:prstGeom prst="rect">
            <a:avLst/>
          </a:prstGeom>
        </p:spPr>
      </p:pic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18288"/>
            <a:ext cx="4191000" cy="329184"/>
          </a:xfrm>
        </p:spPr>
        <p:txBody>
          <a:bodyPr/>
          <a:lstStyle/>
          <a:p>
            <a:r>
              <a:rPr lang="en-US" smtClean="0"/>
              <a:t>Understanding Propagation of Malicious Information Online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993666" y="3586745"/>
            <a:ext cx="7408908" cy="1251954"/>
            <a:chOff x="993666" y="3586745"/>
            <a:chExt cx="7408908" cy="1251954"/>
          </a:xfrm>
        </p:grpSpPr>
        <p:pic>
          <p:nvPicPr>
            <p:cNvPr id="8" name="Content Placeholder 4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4969"/>
            <a:stretch/>
          </p:blipFill>
          <p:spPr>
            <a:xfrm>
              <a:off x="993666" y="3586745"/>
              <a:ext cx="7408908" cy="668153"/>
            </a:xfrm>
            <a:prstGeom prst="rect">
              <a:avLst/>
            </a:prstGeom>
          </p:spPr>
        </p:pic>
        <p:pic>
          <p:nvPicPr>
            <p:cNvPr id="13" name="Content Placeholder 4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346" b="32693"/>
            <a:stretch/>
          </p:blipFill>
          <p:spPr>
            <a:xfrm>
              <a:off x="993666" y="4229099"/>
              <a:ext cx="7408908" cy="609600"/>
            </a:xfrm>
            <a:prstGeom prst="rect">
              <a:avLst/>
            </a:prstGeom>
          </p:spPr>
        </p:pic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64831" y="6252548"/>
            <a:ext cx="4214326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84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Over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PSMs causality scores change significantly over time</a:t>
            </a:r>
          </a:p>
          <a:p>
            <a:pPr lvl="1"/>
            <a:r>
              <a:rPr lang="en-US" dirty="0" smtClean="0"/>
              <a:t>i.e., abrupt changes in causality indicate malicious activity </a:t>
            </a:r>
          </a:p>
          <a:p>
            <a:endParaRPr lang="en-US" dirty="0" smtClean="0"/>
          </a:p>
          <a:p>
            <a:r>
              <a:rPr lang="en-US" dirty="0" smtClean="0"/>
              <a:t>However, previous </a:t>
            </a:r>
            <a:r>
              <a:rPr lang="en-US" dirty="0"/>
              <a:t>metrics </a:t>
            </a:r>
            <a:r>
              <a:rPr lang="en-US" dirty="0" smtClean="0"/>
              <a:t>cannot capture these changes </a:t>
            </a:r>
          </a:p>
          <a:p>
            <a:pPr lvl="1"/>
            <a:r>
              <a:rPr lang="en-US" dirty="0" smtClean="0"/>
              <a:t>They do not consider time</a:t>
            </a:r>
          </a:p>
          <a:p>
            <a:pPr lvl="1"/>
            <a:r>
              <a:rPr lang="en-US" dirty="0" smtClean="0"/>
              <a:t>Consequently, they </a:t>
            </a:r>
            <a:r>
              <a:rPr lang="en-US" dirty="0"/>
              <a:t>are not able to find PSMs </a:t>
            </a:r>
            <a:r>
              <a:rPr lang="en-US" b="1" dirty="0"/>
              <a:t>early </a:t>
            </a:r>
            <a:r>
              <a:rPr lang="en-US" b="1" dirty="0" smtClean="0"/>
              <a:t>enough</a:t>
            </a:r>
          </a:p>
          <a:p>
            <a:pPr lvl="1"/>
            <a:endParaRPr lang="en-US" dirty="0"/>
          </a:p>
          <a:p>
            <a:r>
              <a:rPr lang="en-US" dirty="0" smtClean="0"/>
              <a:t>Also, more recent activity of users is more important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B879-531A-4CFA-ABE7-B9E3D606AB4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Understanding Propagation of Malicious Information Online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1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119617</TotalTime>
  <Words>1906</Words>
  <Application>Microsoft Office PowerPoint</Application>
  <PresentationFormat>On-screen Show (4:3)</PresentationFormat>
  <Paragraphs>339</Paragraphs>
  <Slides>21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Arial Rounded MT Bold</vt:lpstr>
      <vt:lpstr>Calibri</vt:lpstr>
      <vt:lpstr>Wingdings</vt:lpstr>
      <vt:lpstr>Clarity</vt:lpstr>
      <vt:lpstr>Less is More: Semi-Supervised Causal Inference for Detecting Pathogenic Users in Social Media</vt:lpstr>
      <vt:lpstr>Who are PSMs?</vt:lpstr>
      <vt:lpstr>Challenges</vt:lpstr>
      <vt:lpstr>Contributions</vt:lpstr>
      <vt:lpstr>Causal Inference</vt:lpstr>
      <vt:lpstr>Existing Causal Metrics</vt:lpstr>
      <vt:lpstr>Existing Causal Metrics</vt:lpstr>
      <vt:lpstr>Existing Causal Metrics</vt:lpstr>
      <vt:lpstr>Changes Over Time</vt:lpstr>
      <vt:lpstr>Time-Decay Causal Metric</vt:lpstr>
      <vt:lpstr>Semi-Supervised Causal Inference for PSM Detection</vt:lpstr>
      <vt:lpstr>SemiPSM</vt:lpstr>
      <vt:lpstr>Dataset</vt:lpstr>
      <vt:lpstr>Experimental Setup</vt:lpstr>
      <vt:lpstr>Experimental Setup</vt:lpstr>
      <vt:lpstr>Experimental Setup</vt:lpstr>
      <vt:lpstr>Results</vt:lpstr>
      <vt:lpstr>Results</vt:lpstr>
      <vt:lpstr>Results</vt:lpstr>
      <vt:lpstr>Conclusion</vt:lpstr>
      <vt:lpstr>References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Mining for Geographically Disperse Communities in Social Networks by Leveraging Distance Modularity</dc:title>
  <dc:creator>pshak02</dc:creator>
  <cp:lastModifiedBy>Hamidreza Alvari (Student)</cp:lastModifiedBy>
  <cp:revision>2068</cp:revision>
  <cp:lastPrinted>2019-02-19T21:04:43Z</cp:lastPrinted>
  <dcterms:created xsi:type="dcterms:W3CDTF">2013-06-01T14:14:38Z</dcterms:created>
  <dcterms:modified xsi:type="dcterms:W3CDTF">2019-05-14T05:00:56Z</dcterms:modified>
</cp:coreProperties>
</file>