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60" r:id="rId3"/>
    <p:sldId id="257" r:id="rId4"/>
    <p:sldId id="258" r:id="rId5"/>
    <p:sldId id="259"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gelow, Jacob" initials="BJ" lastIdx="1" clrIdx="0">
    <p:extLst>
      <p:ext uri="{19B8F6BF-5375-455C-9EA6-DF929625EA0E}">
        <p15:presenceInfo xmlns:p15="http://schemas.microsoft.com/office/powerpoint/2012/main" userId="S-1-5-21-397021619-357790936-6498272-110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28T14:14:29.610"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9C259-2F88-4871-9DAD-FA3189F51247}" type="datetimeFigureOut">
              <a:rPr lang="en-US" smtClean="0"/>
              <a:t>10/28/2016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48DBA-1534-457C-A1B5-EE1CE673040E}" type="slidenum">
              <a:rPr lang="en-US" smtClean="0"/>
              <a:t>‹#›</a:t>
            </a:fld>
            <a:endParaRPr lang="en-US"/>
          </a:p>
        </p:txBody>
      </p:sp>
    </p:spTree>
    <p:extLst>
      <p:ext uri="{BB962C8B-B14F-4D97-AF65-F5344CB8AC3E}">
        <p14:creationId xmlns:p14="http://schemas.microsoft.com/office/powerpoint/2010/main" val="162325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348DBA-1534-457C-A1B5-EE1CE673040E}" type="slidenum">
              <a:rPr lang="en-US" smtClean="0"/>
              <a:t>1</a:t>
            </a:fld>
            <a:endParaRPr lang="en-US"/>
          </a:p>
        </p:txBody>
      </p:sp>
    </p:spTree>
    <p:extLst>
      <p:ext uri="{BB962C8B-B14F-4D97-AF65-F5344CB8AC3E}">
        <p14:creationId xmlns:p14="http://schemas.microsoft.com/office/powerpoint/2010/main" val="184908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0B5414-4D25-43EF-88C1-CCC819CFDC0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BB0F-115D-4BFE-94C6-EA64D574F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3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B5414-4D25-43EF-88C1-CCC819CFDC0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BB0F-115D-4BFE-94C6-EA64D574F786}" type="slidenum">
              <a:rPr lang="en-US" smtClean="0"/>
              <a:t>‹#›</a:t>
            </a:fld>
            <a:endParaRPr lang="en-US"/>
          </a:p>
        </p:txBody>
      </p:sp>
    </p:spTree>
    <p:extLst>
      <p:ext uri="{BB962C8B-B14F-4D97-AF65-F5344CB8AC3E}">
        <p14:creationId xmlns:p14="http://schemas.microsoft.com/office/powerpoint/2010/main" val="185526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B5414-4D25-43EF-88C1-CCC819CFDC0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BB0F-115D-4BFE-94C6-EA64D574F786}" type="slidenum">
              <a:rPr lang="en-US" smtClean="0"/>
              <a:t>‹#›</a:t>
            </a:fld>
            <a:endParaRPr lang="en-US"/>
          </a:p>
        </p:txBody>
      </p:sp>
    </p:spTree>
    <p:extLst>
      <p:ext uri="{BB962C8B-B14F-4D97-AF65-F5344CB8AC3E}">
        <p14:creationId xmlns:p14="http://schemas.microsoft.com/office/powerpoint/2010/main" val="374556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B5414-4D25-43EF-88C1-CCC819CFDC0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BB0F-115D-4BFE-94C6-EA64D574F786}" type="slidenum">
              <a:rPr lang="en-US" smtClean="0"/>
              <a:t>‹#›</a:t>
            </a:fld>
            <a:endParaRPr lang="en-US"/>
          </a:p>
        </p:txBody>
      </p:sp>
    </p:spTree>
    <p:extLst>
      <p:ext uri="{BB962C8B-B14F-4D97-AF65-F5344CB8AC3E}">
        <p14:creationId xmlns:p14="http://schemas.microsoft.com/office/powerpoint/2010/main" val="70641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B5414-4D25-43EF-88C1-CCC819CFDC09}"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BB0F-115D-4BFE-94C6-EA64D574F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23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0B5414-4D25-43EF-88C1-CCC819CFDC09}"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FBB0F-115D-4BFE-94C6-EA64D574F786}" type="slidenum">
              <a:rPr lang="en-US" smtClean="0"/>
              <a:t>‹#›</a:t>
            </a:fld>
            <a:endParaRPr lang="en-US"/>
          </a:p>
        </p:txBody>
      </p:sp>
    </p:spTree>
    <p:extLst>
      <p:ext uri="{BB962C8B-B14F-4D97-AF65-F5344CB8AC3E}">
        <p14:creationId xmlns:p14="http://schemas.microsoft.com/office/powerpoint/2010/main" val="53907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0B5414-4D25-43EF-88C1-CCC819CFDC09}"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FBB0F-115D-4BFE-94C6-EA64D574F786}" type="slidenum">
              <a:rPr lang="en-US" smtClean="0"/>
              <a:t>‹#›</a:t>
            </a:fld>
            <a:endParaRPr lang="en-US"/>
          </a:p>
        </p:txBody>
      </p:sp>
    </p:spTree>
    <p:extLst>
      <p:ext uri="{BB962C8B-B14F-4D97-AF65-F5344CB8AC3E}">
        <p14:creationId xmlns:p14="http://schemas.microsoft.com/office/powerpoint/2010/main" val="106229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0B5414-4D25-43EF-88C1-CCC819CFDC09}"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FBB0F-115D-4BFE-94C6-EA64D574F786}" type="slidenum">
              <a:rPr lang="en-US" smtClean="0"/>
              <a:t>‹#›</a:t>
            </a:fld>
            <a:endParaRPr lang="en-US"/>
          </a:p>
        </p:txBody>
      </p:sp>
    </p:spTree>
    <p:extLst>
      <p:ext uri="{BB962C8B-B14F-4D97-AF65-F5344CB8AC3E}">
        <p14:creationId xmlns:p14="http://schemas.microsoft.com/office/powerpoint/2010/main" val="351706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0B5414-4D25-43EF-88C1-CCC819CFDC09}" type="datetimeFigureOut">
              <a:rPr lang="en-US" smtClean="0"/>
              <a:t>10/25/2016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31FBB0F-115D-4BFE-94C6-EA64D574F786}" type="slidenum">
              <a:rPr lang="en-US" smtClean="0"/>
              <a:t>‹#›</a:t>
            </a:fld>
            <a:endParaRPr lang="en-US"/>
          </a:p>
        </p:txBody>
      </p:sp>
    </p:spTree>
    <p:extLst>
      <p:ext uri="{BB962C8B-B14F-4D97-AF65-F5344CB8AC3E}">
        <p14:creationId xmlns:p14="http://schemas.microsoft.com/office/powerpoint/2010/main" val="328843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0B5414-4D25-43EF-88C1-CCC819CFDC09}" type="datetimeFigureOut">
              <a:rPr lang="en-US" smtClean="0"/>
              <a:t>10/25/2016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1FBB0F-115D-4BFE-94C6-EA64D574F786}" type="slidenum">
              <a:rPr lang="en-US" smtClean="0"/>
              <a:t>‹#›</a:t>
            </a:fld>
            <a:endParaRPr lang="en-US"/>
          </a:p>
        </p:txBody>
      </p:sp>
    </p:spTree>
    <p:extLst>
      <p:ext uri="{BB962C8B-B14F-4D97-AF65-F5344CB8AC3E}">
        <p14:creationId xmlns:p14="http://schemas.microsoft.com/office/powerpoint/2010/main" val="65899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B5414-4D25-43EF-88C1-CCC819CFDC09}"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FBB0F-115D-4BFE-94C6-EA64D574F786}" type="slidenum">
              <a:rPr lang="en-US" smtClean="0"/>
              <a:t>‹#›</a:t>
            </a:fld>
            <a:endParaRPr lang="en-US"/>
          </a:p>
        </p:txBody>
      </p:sp>
    </p:spTree>
    <p:extLst>
      <p:ext uri="{BB962C8B-B14F-4D97-AF65-F5344CB8AC3E}">
        <p14:creationId xmlns:p14="http://schemas.microsoft.com/office/powerpoint/2010/main" val="228919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0B5414-4D25-43EF-88C1-CCC819CFDC09}" type="datetimeFigureOut">
              <a:rPr lang="en-US" smtClean="0"/>
              <a:t>10/25/2016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1FBB0F-115D-4BFE-94C6-EA64D574F78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41391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535" y="916301"/>
            <a:ext cx="9144000" cy="2387600"/>
          </a:xfrm>
        </p:spPr>
        <p:txBody>
          <a:bodyPr>
            <a:normAutofit fontScale="90000"/>
          </a:bodyPr>
          <a:lstStyle/>
          <a:p>
            <a:r>
              <a:rPr lang="en-US" dirty="0" smtClean="0"/>
              <a:t>Detecting Cyberbullying using Latent Semantic Indexing(LSI)</a:t>
            </a:r>
            <a:endParaRPr lang="en-US" dirty="0"/>
          </a:p>
        </p:txBody>
      </p:sp>
      <p:sp>
        <p:nvSpPr>
          <p:cNvPr id="3" name="Subtitle 2"/>
          <p:cNvSpPr>
            <a:spLocks noGrp="1"/>
          </p:cNvSpPr>
          <p:nvPr>
            <p:ph type="subTitle" idx="1"/>
          </p:nvPr>
        </p:nvSpPr>
        <p:spPr/>
        <p:txBody>
          <a:bodyPr/>
          <a:lstStyle/>
          <a:p>
            <a:r>
              <a:rPr lang="en-US" dirty="0" smtClean="0"/>
              <a:t>Jacob Bigelow, April Edwards, Lynne Edwards</a:t>
            </a:r>
          </a:p>
          <a:p>
            <a:r>
              <a:rPr lang="en-US" dirty="0" err="1" smtClean="0"/>
              <a:t>Ursinus</a:t>
            </a:r>
            <a:r>
              <a:rPr lang="en-US" dirty="0" smtClean="0"/>
              <a:t> College</a:t>
            </a:r>
            <a:endParaRPr lang="en-US" dirty="0"/>
          </a:p>
        </p:txBody>
      </p:sp>
    </p:spTree>
    <p:extLst>
      <p:ext uri="{BB962C8B-B14F-4D97-AF65-F5344CB8AC3E}">
        <p14:creationId xmlns:p14="http://schemas.microsoft.com/office/powerpoint/2010/main" val="2728768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NSF acknowledgement </a:t>
            </a:r>
          </a:p>
          <a:p>
            <a:r>
              <a:rPr lang="en-US" dirty="0" smtClean="0"/>
              <a:t>This material is based upon work supported in part by the National Science Foundation under Grant Nos. 0916152 and 1421896. Any opinions, findings, and conclusions or recommendations expressed in this material are those of the author(s) and do not necessarily reflect the views of the National Science Foundation.</a:t>
            </a:r>
          </a:p>
          <a:p>
            <a:r>
              <a:rPr lang="en-US" dirty="0" smtClean="0"/>
              <a:t>My advisor, Dr. April Edwards</a:t>
            </a:r>
          </a:p>
          <a:p>
            <a:pPr marL="0" indent="0">
              <a:buNone/>
            </a:pPr>
            <a:endParaRPr lang="en-US" dirty="0"/>
          </a:p>
        </p:txBody>
      </p:sp>
    </p:spTree>
    <p:extLst>
      <p:ext uri="{BB962C8B-B14F-4D97-AF65-F5344CB8AC3E}">
        <p14:creationId xmlns:p14="http://schemas.microsoft.com/office/powerpoint/2010/main" val="910676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69" y="52895"/>
            <a:ext cx="10058400" cy="1450757"/>
          </a:xfrm>
        </p:spPr>
        <p:txBody>
          <a:bodyPr/>
          <a:lstStyle/>
          <a:p>
            <a:r>
              <a:rPr lang="en-US" dirty="0" smtClean="0"/>
              <a:t>Motivation for using LSI</a:t>
            </a:r>
            <a:endParaRPr lang="en-US" dirty="0"/>
          </a:p>
        </p:txBody>
      </p:sp>
      <p:sp>
        <p:nvSpPr>
          <p:cNvPr id="3" name="Content Placeholder 2"/>
          <p:cNvSpPr>
            <a:spLocks noGrp="1"/>
          </p:cNvSpPr>
          <p:nvPr>
            <p:ph idx="1"/>
          </p:nvPr>
        </p:nvSpPr>
        <p:spPr>
          <a:xfrm>
            <a:off x="516228" y="2065470"/>
            <a:ext cx="5124718" cy="2849407"/>
          </a:xfrm>
        </p:spPr>
        <p:txBody>
          <a:bodyPr>
            <a:normAutofit/>
          </a:bodyPr>
          <a:lstStyle/>
          <a:p>
            <a:r>
              <a:rPr lang="en-US" dirty="0" smtClean="0"/>
              <a:t>Latent Semantic Indexing is thought to bring out the latent semantics amongst a corpus of texts</a:t>
            </a:r>
          </a:p>
          <a:p>
            <a:r>
              <a:rPr lang="en-US" dirty="0" smtClean="0"/>
              <a:t>Breaks a term by document matrix down and reduces the sparseness adding values that represent relationships between words</a:t>
            </a:r>
          </a:p>
          <a:p>
            <a:endParaRPr lang="en-US" dirty="0"/>
          </a:p>
        </p:txBody>
      </p:sp>
      <p:pic>
        <p:nvPicPr>
          <p:cNvPr id="4" name="Picture 3"/>
          <p:cNvPicPr>
            <a:picLocks noChangeAspect="1"/>
          </p:cNvPicPr>
          <p:nvPr/>
        </p:nvPicPr>
        <p:blipFill>
          <a:blip r:embed="rId2"/>
          <a:stretch>
            <a:fillRect/>
          </a:stretch>
        </p:blipFill>
        <p:spPr>
          <a:xfrm>
            <a:off x="7479054" y="566670"/>
            <a:ext cx="3983681" cy="2136816"/>
          </a:xfrm>
          <a:prstGeom prst="rect">
            <a:avLst/>
          </a:prstGeom>
        </p:spPr>
      </p:pic>
      <p:pic>
        <p:nvPicPr>
          <p:cNvPr id="6" name="Picture 5"/>
          <p:cNvPicPr>
            <a:picLocks noChangeAspect="1"/>
          </p:cNvPicPr>
          <p:nvPr/>
        </p:nvPicPr>
        <p:blipFill>
          <a:blip r:embed="rId3"/>
          <a:stretch>
            <a:fillRect/>
          </a:stretch>
        </p:blipFill>
        <p:spPr>
          <a:xfrm>
            <a:off x="5937161" y="3217261"/>
            <a:ext cx="5987762" cy="2897747"/>
          </a:xfrm>
          <a:prstGeom prst="rect">
            <a:avLst/>
          </a:prstGeom>
        </p:spPr>
      </p:pic>
      <p:sp>
        <p:nvSpPr>
          <p:cNvPr id="7" name="TextBox 6"/>
          <p:cNvSpPr txBox="1"/>
          <p:nvPr/>
        </p:nvSpPr>
        <p:spPr>
          <a:xfrm>
            <a:off x="1784260" y="4461032"/>
            <a:ext cx="2588654" cy="1015663"/>
          </a:xfrm>
          <a:prstGeom prst="rect">
            <a:avLst/>
          </a:prstGeom>
          <a:noFill/>
        </p:spPr>
        <p:txBody>
          <a:bodyPr wrap="square" rtlCol="0">
            <a:spAutoFit/>
          </a:bodyPr>
          <a:lstStyle/>
          <a:p>
            <a:r>
              <a:rPr lang="en-US" sz="6000" dirty="0">
                <a:latin typeface="Vijaya" panose="020B0604020202020204" pitchFamily="34" charset="0"/>
                <a:cs typeface="Vijaya" panose="020B0604020202020204" pitchFamily="34" charset="0"/>
              </a:rPr>
              <a:t>w</a:t>
            </a:r>
            <a:r>
              <a:rPr lang="en-US" sz="6000" dirty="0" smtClean="0">
                <a:latin typeface="Vijaya" panose="020B0604020202020204" pitchFamily="34" charset="0"/>
                <a:cs typeface="Vijaya" panose="020B0604020202020204" pitchFamily="34" charset="0"/>
              </a:rPr>
              <a:t>=</a:t>
            </a:r>
            <a:r>
              <a:rPr lang="en-US" sz="6000" dirty="0" err="1" smtClean="0">
                <a:latin typeface="Vijaya" panose="020B0604020202020204" pitchFamily="34" charset="0"/>
                <a:cs typeface="Vijaya" panose="020B0604020202020204" pitchFamily="34" charset="0"/>
              </a:rPr>
              <a:t>qA</a:t>
            </a:r>
            <a:r>
              <a:rPr lang="en-US" sz="6000" baseline="-25000" dirty="0" err="1" smtClean="0">
                <a:latin typeface="Vijaya" panose="020B0604020202020204" pitchFamily="34" charset="0"/>
                <a:cs typeface="Vijaya" panose="020B0604020202020204" pitchFamily="34" charset="0"/>
              </a:rPr>
              <a:t>k</a:t>
            </a:r>
            <a:endParaRPr lang="en-US" sz="6000" baseline="-25000" dirty="0">
              <a:latin typeface="Vijaya" panose="020B0604020202020204" pitchFamily="34" charset="0"/>
              <a:cs typeface="Vijaya" panose="020B0604020202020204" pitchFamily="34" charset="0"/>
            </a:endParaRPr>
          </a:p>
        </p:txBody>
      </p:sp>
    </p:spTree>
    <p:extLst>
      <p:ext uri="{BB962C8B-B14F-4D97-AF65-F5344CB8AC3E}">
        <p14:creationId xmlns:p14="http://schemas.microsoft.com/office/powerpoint/2010/main" val="3504793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Dataset </a:t>
            </a:r>
            <a:endParaRPr lang="en-US" dirty="0"/>
          </a:p>
        </p:txBody>
      </p:sp>
      <p:sp>
        <p:nvSpPr>
          <p:cNvPr id="3" name="Content Placeholder 2"/>
          <p:cNvSpPr>
            <a:spLocks noGrp="1"/>
          </p:cNvSpPr>
          <p:nvPr>
            <p:ph idx="1"/>
          </p:nvPr>
        </p:nvSpPr>
        <p:spPr>
          <a:xfrm>
            <a:off x="773806" y="2083494"/>
            <a:ext cx="5755783" cy="4774506"/>
          </a:xfrm>
        </p:spPr>
        <p:txBody>
          <a:bodyPr/>
          <a:lstStyle/>
          <a:p>
            <a:r>
              <a:rPr lang="en-US" dirty="0" smtClean="0"/>
              <a:t>Data gathered from 18,554 users on Formspring.me</a:t>
            </a:r>
          </a:p>
          <a:p>
            <a:r>
              <a:rPr lang="en-US" dirty="0" smtClean="0"/>
              <a:t>13,159 posts </a:t>
            </a:r>
          </a:p>
          <a:p>
            <a:r>
              <a:rPr lang="en-US" dirty="0" smtClean="0"/>
              <a:t>Amazon Mechanical Turk used for HIT (human intelligence tasks)</a:t>
            </a:r>
          </a:p>
          <a:p>
            <a:r>
              <a:rPr lang="en-US" dirty="0" smtClean="0"/>
              <a:t>Needed workers to label posts as cyberbullying due to computers inability to </a:t>
            </a:r>
          </a:p>
          <a:p>
            <a:r>
              <a:rPr lang="en-US" dirty="0" smtClean="0"/>
              <a:t>848 identified bullying posts</a:t>
            </a:r>
          </a:p>
          <a:p>
            <a:endParaRPr lang="en-US" dirty="0"/>
          </a:p>
        </p:txBody>
      </p:sp>
      <p:pic>
        <p:nvPicPr>
          <p:cNvPr id="4" name="Picture 3"/>
          <p:cNvPicPr>
            <a:picLocks noChangeAspect="1"/>
          </p:cNvPicPr>
          <p:nvPr/>
        </p:nvPicPr>
        <p:blipFill>
          <a:blip r:embed="rId2"/>
          <a:stretch>
            <a:fillRect/>
          </a:stretch>
        </p:blipFill>
        <p:spPr>
          <a:xfrm>
            <a:off x="7567210" y="2019703"/>
            <a:ext cx="3743325" cy="1504950"/>
          </a:xfrm>
          <a:prstGeom prst="rect">
            <a:avLst/>
          </a:prstGeom>
        </p:spPr>
      </p:pic>
      <p:pic>
        <p:nvPicPr>
          <p:cNvPr id="5" name="Picture 4"/>
          <p:cNvPicPr>
            <a:picLocks noChangeAspect="1"/>
          </p:cNvPicPr>
          <p:nvPr/>
        </p:nvPicPr>
        <p:blipFill>
          <a:blip r:embed="rId3"/>
          <a:stretch>
            <a:fillRect/>
          </a:stretch>
        </p:blipFill>
        <p:spPr>
          <a:xfrm>
            <a:off x="7567210" y="4077941"/>
            <a:ext cx="3857625" cy="1485900"/>
          </a:xfrm>
          <a:prstGeom prst="rect">
            <a:avLst/>
          </a:prstGeom>
        </p:spPr>
      </p:pic>
    </p:spTree>
    <p:extLst>
      <p:ext uri="{BB962C8B-B14F-4D97-AF65-F5344CB8AC3E}">
        <p14:creationId xmlns:p14="http://schemas.microsoft.com/office/powerpoint/2010/main" val="4074191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Pruning</a:t>
            </a:r>
            <a:endParaRPr lang="en-US" dirty="0"/>
          </a:p>
        </p:txBody>
      </p:sp>
      <p:sp>
        <p:nvSpPr>
          <p:cNvPr id="3" name="Content Placeholder 2"/>
          <p:cNvSpPr>
            <a:spLocks noGrp="1"/>
          </p:cNvSpPr>
          <p:nvPr>
            <p:ph idx="1"/>
          </p:nvPr>
        </p:nvSpPr>
        <p:spPr>
          <a:xfrm>
            <a:off x="825321" y="1960562"/>
            <a:ext cx="5897451" cy="4351338"/>
          </a:xfrm>
        </p:spPr>
        <p:txBody>
          <a:bodyPr/>
          <a:lstStyle/>
          <a:p>
            <a:r>
              <a:rPr lang="en-US" dirty="0" smtClean="0"/>
              <a:t>Started with 40,000 unique terms</a:t>
            </a:r>
          </a:p>
          <a:p>
            <a:r>
              <a:rPr lang="en-US" dirty="0" smtClean="0"/>
              <a:t>Normalize emoticons </a:t>
            </a:r>
          </a:p>
          <a:p>
            <a:r>
              <a:rPr lang="en-US" dirty="0" smtClean="0"/>
              <a:t>Remove punctuation</a:t>
            </a:r>
          </a:p>
          <a:p>
            <a:r>
              <a:rPr lang="en-US" dirty="0" smtClean="0"/>
              <a:t>Remove one character words</a:t>
            </a:r>
          </a:p>
          <a:p>
            <a:r>
              <a:rPr lang="en-US" dirty="0" smtClean="0"/>
              <a:t>Then deal with spelling issues</a:t>
            </a:r>
          </a:p>
          <a:p>
            <a:endParaRPr lang="en-US" dirty="0"/>
          </a:p>
        </p:txBody>
      </p:sp>
      <p:sp>
        <p:nvSpPr>
          <p:cNvPr id="4" name="Right Arrow 3"/>
          <p:cNvSpPr/>
          <p:nvPr/>
        </p:nvSpPr>
        <p:spPr>
          <a:xfrm>
            <a:off x="8526536" y="30109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019708" y="1960562"/>
            <a:ext cx="5434884" cy="2585323"/>
          </a:xfrm>
          <a:prstGeom prst="rect">
            <a:avLst/>
          </a:prstGeom>
          <a:noFill/>
        </p:spPr>
        <p:txBody>
          <a:bodyPr wrap="square" rtlCol="0">
            <a:spAutoFit/>
          </a:bodyPr>
          <a:lstStyle/>
          <a:p>
            <a:r>
              <a:rPr lang="en-US" dirty="0" smtClean="0"/>
              <a:t>:), (:, :], :D, etc.		</a:t>
            </a:r>
            <a:r>
              <a:rPr lang="en-US" dirty="0" err="1" smtClean="0"/>
              <a:t>smileyface</a:t>
            </a:r>
            <a:endParaRPr lang="en-US" dirty="0" smtClean="0"/>
          </a:p>
          <a:p>
            <a:endParaRPr lang="en-US" dirty="0"/>
          </a:p>
          <a:p>
            <a:r>
              <a:rPr lang="en-US" dirty="0" smtClean="0"/>
              <a:t>:(, :[, etc. 			</a:t>
            </a:r>
            <a:r>
              <a:rPr lang="en-US" dirty="0" err="1" smtClean="0"/>
              <a:t>frownyface</a:t>
            </a:r>
            <a:endParaRPr lang="en-US" dirty="0" smtClean="0"/>
          </a:p>
          <a:p>
            <a:endParaRPr lang="en-US" dirty="0"/>
          </a:p>
          <a:p>
            <a:r>
              <a:rPr lang="en-US" dirty="0" smtClean="0"/>
              <a:t>;)			</a:t>
            </a:r>
            <a:r>
              <a:rPr lang="en-US" dirty="0" err="1" smtClean="0"/>
              <a:t>winkyface</a:t>
            </a:r>
            <a:endParaRPr lang="en-US" dirty="0" smtClean="0"/>
          </a:p>
          <a:p>
            <a:endParaRPr lang="en-US" dirty="0"/>
          </a:p>
          <a:p>
            <a:r>
              <a:rPr lang="en-US" dirty="0" smtClean="0"/>
              <a:t>&lt;3			heart</a:t>
            </a:r>
          </a:p>
          <a:p>
            <a:endParaRPr lang="en-US" dirty="0"/>
          </a:p>
          <a:p>
            <a:r>
              <a:rPr lang="en-US" dirty="0" smtClean="0"/>
              <a:t>:p, :P, etc.			</a:t>
            </a:r>
            <a:r>
              <a:rPr lang="en-US" dirty="0" err="1" smtClean="0"/>
              <a:t>tongueoutface</a:t>
            </a:r>
            <a:endParaRPr lang="en-US" dirty="0"/>
          </a:p>
        </p:txBody>
      </p:sp>
      <p:pic>
        <p:nvPicPr>
          <p:cNvPr id="6" name="Picture 5"/>
          <p:cNvPicPr>
            <a:picLocks noChangeAspect="1"/>
          </p:cNvPicPr>
          <p:nvPr/>
        </p:nvPicPr>
        <p:blipFill>
          <a:blip r:embed="rId2"/>
          <a:stretch>
            <a:fillRect/>
          </a:stretch>
        </p:blipFill>
        <p:spPr>
          <a:xfrm>
            <a:off x="2948643" y="4769087"/>
            <a:ext cx="5577893" cy="1442977"/>
          </a:xfrm>
          <a:prstGeom prst="rect">
            <a:avLst/>
          </a:prstGeom>
        </p:spPr>
      </p:pic>
    </p:spTree>
    <p:extLst>
      <p:ext uri="{BB962C8B-B14F-4D97-AF65-F5344CB8AC3E}">
        <p14:creationId xmlns:p14="http://schemas.microsoft.com/office/powerpoint/2010/main" val="1795198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Spellchecking</a:t>
            </a:r>
            <a:endParaRPr lang="en-US" dirty="0"/>
          </a:p>
        </p:txBody>
      </p:sp>
      <p:sp>
        <p:nvSpPr>
          <p:cNvPr id="3" name="Content Placeholder 2"/>
          <p:cNvSpPr>
            <a:spLocks noGrp="1"/>
          </p:cNvSpPr>
          <p:nvPr>
            <p:ph idx="1"/>
          </p:nvPr>
        </p:nvSpPr>
        <p:spPr>
          <a:xfrm>
            <a:off x="824310" y="2011687"/>
            <a:ext cx="4699715" cy="3029710"/>
          </a:xfrm>
        </p:spPr>
        <p:txBody>
          <a:bodyPr/>
          <a:lstStyle/>
          <a:p>
            <a:r>
              <a:rPr lang="en-US" dirty="0" smtClean="0"/>
              <a:t>Check against list of commonly misspelled internet terms ex. Lol, idk, </a:t>
            </a:r>
            <a:r>
              <a:rPr lang="en-US" dirty="0" err="1" smtClean="0"/>
              <a:t>hahah</a:t>
            </a:r>
            <a:r>
              <a:rPr lang="en-US" dirty="0" smtClean="0"/>
              <a:t>, </a:t>
            </a:r>
            <a:r>
              <a:rPr lang="en-US" dirty="0" err="1" smtClean="0"/>
              <a:t>wht</a:t>
            </a:r>
            <a:endParaRPr lang="en-US" dirty="0" smtClean="0"/>
          </a:p>
          <a:p>
            <a:r>
              <a:rPr lang="en-US" dirty="0"/>
              <a:t>Using Language Tools, open source spell checking software</a:t>
            </a:r>
          </a:p>
          <a:p>
            <a:endParaRPr lang="en-US" dirty="0" smtClean="0"/>
          </a:p>
        </p:txBody>
      </p:sp>
      <p:pic>
        <p:nvPicPr>
          <p:cNvPr id="4" name="Picture 3"/>
          <p:cNvPicPr>
            <a:picLocks noChangeAspect="1"/>
          </p:cNvPicPr>
          <p:nvPr/>
        </p:nvPicPr>
        <p:blipFill>
          <a:blip r:embed="rId2"/>
          <a:stretch>
            <a:fillRect/>
          </a:stretch>
        </p:blipFill>
        <p:spPr>
          <a:xfrm>
            <a:off x="5993407" y="627889"/>
            <a:ext cx="5960425" cy="5237756"/>
          </a:xfrm>
          <a:prstGeom prst="rect">
            <a:avLst/>
          </a:prstGeom>
        </p:spPr>
      </p:pic>
      <p:sp>
        <p:nvSpPr>
          <p:cNvPr id="6" name="TextBox 5"/>
          <p:cNvSpPr txBox="1"/>
          <p:nvPr/>
        </p:nvSpPr>
        <p:spPr>
          <a:xfrm>
            <a:off x="1564307" y="4388317"/>
            <a:ext cx="3219719" cy="1477328"/>
          </a:xfrm>
          <a:prstGeom prst="rect">
            <a:avLst/>
          </a:prstGeom>
          <a:noFill/>
        </p:spPr>
        <p:txBody>
          <a:bodyPr wrap="square" rtlCol="0">
            <a:spAutoFit/>
          </a:bodyPr>
          <a:lstStyle/>
          <a:p>
            <a:r>
              <a:rPr lang="en-US" dirty="0" err="1" smtClean="0"/>
              <a:t>wht</a:t>
            </a:r>
            <a:r>
              <a:rPr lang="en-US" dirty="0" smtClean="0"/>
              <a:t>		what</a:t>
            </a:r>
          </a:p>
          <a:p>
            <a:endParaRPr lang="en-US" dirty="0"/>
          </a:p>
          <a:p>
            <a:r>
              <a:rPr lang="en-US" dirty="0" smtClean="0"/>
              <a:t>u		you</a:t>
            </a:r>
          </a:p>
          <a:p>
            <a:endParaRPr lang="en-US" dirty="0" smtClean="0"/>
          </a:p>
          <a:p>
            <a:r>
              <a:rPr lang="en-US" dirty="0" smtClean="0"/>
              <a:t>Okie		okay</a:t>
            </a:r>
            <a:endParaRPr lang="en-US" dirty="0"/>
          </a:p>
        </p:txBody>
      </p:sp>
      <p:sp>
        <p:nvSpPr>
          <p:cNvPr id="7" name="Right Arrow 6"/>
          <p:cNvSpPr/>
          <p:nvPr/>
        </p:nvSpPr>
        <p:spPr>
          <a:xfrm>
            <a:off x="2397945" y="4965313"/>
            <a:ext cx="686874" cy="374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249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precision</a:t>
            </a:r>
            <a:endParaRPr lang="en-US" dirty="0"/>
          </a:p>
        </p:txBody>
      </p:sp>
      <p:sp>
        <p:nvSpPr>
          <p:cNvPr id="3" name="Content Placeholder 2"/>
          <p:cNvSpPr>
            <a:spLocks noGrp="1"/>
          </p:cNvSpPr>
          <p:nvPr>
            <p:ph idx="1"/>
          </p:nvPr>
        </p:nvSpPr>
        <p:spPr>
          <a:xfrm>
            <a:off x="757063" y="1942898"/>
            <a:ext cx="5369417" cy="3747752"/>
          </a:xfrm>
        </p:spPr>
        <p:txBody>
          <a:bodyPr/>
          <a:lstStyle/>
          <a:p>
            <a:r>
              <a:rPr lang="en-US" dirty="0" smtClean="0"/>
              <a:t>Initial simple query: “you dirty, ugly, piece of shit. I hope you die”</a:t>
            </a:r>
          </a:p>
          <a:p>
            <a:r>
              <a:rPr lang="en-US" dirty="0" smtClean="0"/>
              <a:t>First match found: “Q: Hi </a:t>
            </a:r>
            <a:r>
              <a:rPr lang="en-US" dirty="0" err="1" smtClean="0"/>
              <a:t>asslee</a:t>
            </a:r>
            <a:r>
              <a:rPr lang="en-US" dirty="0" smtClean="0"/>
              <a:t> asshole :D A: Hi anonymous”</a:t>
            </a:r>
          </a:p>
          <a:p>
            <a:r>
              <a:rPr lang="en-US" dirty="0" smtClean="0"/>
              <a:t>Precision measured as number of true positives divided by n</a:t>
            </a:r>
          </a:p>
          <a:p>
            <a:r>
              <a:rPr lang="en-US" dirty="0" smtClean="0"/>
              <a:t>For top ranks our precision is 7-9 times the baseline</a:t>
            </a:r>
            <a:endParaRPr lang="en-US" dirty="0"/>
          </a:p>
        </p:txBody>
      </p:sp>
      <p:pic>
        <p:nvPicPr>
          <p:cNvPr id="6" name="Picture 5"/>
          <p:cNvPicPr>
            <a:picLocks noChangeAspect="1"/>
          </p:cNvPicPr>
          <p:nvPr/>
        </p:nvPicPr>
        <p:blipFill>
          <a:blip r:embed="rId2"/>
          <a:stretch>
            <a:fillRect/>
          </a:stretch>
        </p:blipFill>
        <p:spPr>
          <a:xfrm>
            <a:off x="6430800" y="516429"/>
            <a:ext cx="5280438" cy="2852938"/>
          </a:xfrm>
          <a:prstGeom prst="rect">
            <a:avLst/>
          </a:prstGeom>
        </p:spPr>
      </p:pic>
      <p:pic>
        <p:nvPicPr>
          <p:cNvPr id="7" name="Picture 6"/>
          <p:cNvPicPr>
            <a:picLocks noChangeAspect="1"/>
          </p:cNvPicPr>
          <p:nvPr/>
        </p:nvPicPr>
        <p:blipFill>
          <a:blip r:embed="rId3"/>
          <a:stretch>
            <a:fillRect/>
          </a:stretch>
        </p:blipFill>
        <p:spPr>
          <a:xfrm>
            <a:off x="6335159" y="3599193"/>
            <a:ext cx="5471720" cy="2973991"/>
          </a:xfrm>
          <a:prstGeom prst="rect">
            <a:avLst/>
          </a:prstGeom>
        </p:spPr>
      </p:pic>
    </p:spTree>
    <p:extLst>
      <p:ext uri="{BB962C8B-B14F-4D97-AF65-F5344CB8AC3E}">
        <p14:creationId xmlns:p14="http://schemas.microsoft.com/office/powerpoint/2010/main" val="2208651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vs. Precision</a:t>
            </a:r>
            <a:endParaRPr lang="en-US" dirty="0"/>
          </a:p>
        </p:txBody>
      </p:sp>
      <p:sp>
        <p:nvSpPr>
          <p:cNvPr id="3" name="Content Placeholder 2"/>
          <p:cNvSpPr>
            <a:spLocks noGrp="1"/>
          </p:cNvSpPr>
          <p:nvPr>
            <p:ph idx="1"/>
          </p:nvPr>
        </p:nvSpPr>
        <p:spPr>
          <a:xfrm>
            <a:off x="838200" y="1915777"/>
            <a:ext cx="4570927" cy="4588054"/>
          </a:xfrm>
        </p:spPr>
        <p:txBody>
          <a:bodyPr/>
          <a:lstStyle/>
          <a:p>
            <a:r>
              <a:rPr lang="en-US" dirty="0" smtClean="0"/>
              <a:t>Large decline after recall of .1</a:t>
            </a:r>
          </a:p>
          <a:p>
            <a:r>
              <a:rPr lang="en-US" dirty="0" smtClean="0"/>
              <a:t>Leads us to believe our system pushes some cyberbullying posts to the top but still missing quite a few</a:t>
            </a:r>
          </a:p>
          <a:p>
            <a:endParaRPr lang="en-US" dirty="0"/>
          </a:p>
        </p:txBody>
      </p:sp>
      <p:pic>
        <p:nvPicPr>
          <p:cNvPr id="5" name="Picture 4"/>
          <p:cNvPicPr>
            <a:picLocks noChangeAspect="1"/>
          </p:cNvPicPr>
          <p:nvPr/>
        </p:nvPicPr>
        <p:blipFill>
          <a:blip r:embed="rId2"/>
          <a:stretch>
            <a:fillRect/>
          </a:stretch>
        </p:blipFill>
        <p:spPr>
          <a:xfrm>
            <a:off x="5409127" y="1825625"/>
            <a:ext cx="6562725" cy="4429125"/>
          </a:xfrm>
          <a:prstGeom prst="rect">
            <a:avLst/>
          </a:prstGeom>
        </p:spPr>
      </p:pic>
    </p:spTree>
    <p:extLst>
      <p:ext uri="{BB962C8B-B14F-4D97-AF65-F5344CB8AC3E}">
        <p14:creationId xmlns:p14="http://schemas.microsoft.com/office/powerpoint/2010/main" val="3135398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We’ve developed a system to detect cyberbullying in short posts littered with spelling errors, abbreviations, and odd punctuation.</a:t>
            </a:r>
          </a:p>
          <a:p>
            <a:r>
              <a:rPr lang="en-US" dirty="0" smtClean="0"/>
              <a:t>Do not need bullying terms database</a:t>
            </a:r>
          </a:p>
          <a:p>
            <a:r>
              <a:rPr lang="en-US" dirty="0" smtClean="0"/>
              <a:t>Uses LSI to find posts by highlighting relationships between terms</a:t>
            </a:r>
          </a:p>
          <a:p>
            <a:r>
              <a:rPr lang="en-US" dirty="0"/>
              <a:t>Preliminary results look promising</a:t>
            </a:r>
          </a:p>
          <a:p>
            <a:endParaRPr lang="en-US" dirty="0"/>
          </a:p>
        </p:txBody>
      </p:sp>
    </p:spTree>
    <p:extLst>
      <p:ext uri="{BB962C8B-B14F-4D97-AF65-F5344CB8AC3E}">
        <p14:creationId xmlns:p14="http://schemas.microsoft.com/office/powerpoint/2010/main" val="2817824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a:xfrm>
            <a:off x="1097280" y="2824029"/>
            <a:ext cx="3928056" cy="2662371"/>
          </a:xfrm>
        </p:spPr>
        <p:txBody>
          <a:bodyPr/>
          <a:lstStyle/>
          <a:p>
            <a:r>
              <a:rPr lang="en-US" dirty="0" smtClean="0"/>
              <a:t>Adding different weights to terms</a:t>
            </a:r>
          </a:p>
          <a:p>
            <a:r>
              <a:rPr lang="en-US" dirty="0" smtClean="0"/>
              <a:t>More extensive pruning</a:t>
            </a:r>
          </a:p>
          <a:p>
            <a:r>
              <a:rPr lang="en-US" dirty="0" smtClean="0"/>
              <a:t>Testing on other domains</a:t>
            </a:r>
          </a:p>
          <a:p>
            <a:r>
              <a:rPr lang="en-US" dirty="0" smtClean="0"/>
              <a:t>Work with larger </a:t>
            </a:r>
            <a:r>
              <a:rPr lang="en-US" smtClean="0"/>
              <a:t>data set</a:t>
            </a:r>
            <a:endParaRPr lang="en-US" dirty="0" smtClean="0"/>
          </a:p>
        </p:txBody>
      </p:sp>
      <p:pic>
        <p:nvPicPr>
          <p:cNvPr id="4" name="Picture 3"/>
          <p:cNvPicPr>
            <a:picLocks noChangeAspect="1"/>
          </p:cNvPicPr>
          <p:nvPr/>
        </p:nvPicPr>
        <p:blipFill>
          <a:blip r:embed="rId2"/>
          <a:stretch>
            <a:fillRect/>
          </a:stretch>
        </p:blipFill>
        <p:spPr>
          <a:xfrm>
            <a:off x="6328661" y="2228844"/>
            <a:ext cx="4827019" cy="3627006"/>
          </a:xfrm>
          <a:prstGeom prst="rect">
            <a:avLst/>
          </a:prstGeom>
        </p:spPr>
      </p:pic>
    </p:spTree>
    <p:extLst>
      <p:ext uri="{BB962C8B-B14F-4D97-AF65-F5344CB8AC3E}">
        <p14:creationId xmlns:p14="http://schemas.microsoft.com/office/powerpoint/2010/main" val="2713655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10004</TotalTime>
  <Words>366</Words>
  <Application>Microsoft Office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Vijaya</vt:lpstr>
      <vt:lpstr>Retrospect</vt:lpstr>
      <vt:lpstr>Detecting Cyberbullying using Latent Semantic Indexing(LSI)</vt:lpstr>
      <vt:lpstr>Motivation for using LSI</vt:lpstr>
      <vt:lpstr>Our Dataset </vt:lpstr>
      <vt:lpstr>Methods for Pruning</vt:lpstr>
      <vt:lpstr>Spellchecking</vt:lpstr>
      <vt:lpstr>Results for precision</vt:lpstr>
      <vt:lpstr>Recall vs. Precision</vt:lpstr>
      <vt:lpstr>Conclusion</vt:lpstr>
      <vt:lpstr>Future research</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LSI to Predict Cyber-Bulling Presence</dc:title>
  <dc:creator>Bigelow, Jacob</dc:creator>
  <cp:lastModifiedBy>Bigelow, Jacob</cp:lastModifiedBy>
  <cp:revision>26</cp:revision>
  <dcterms:created xsi:type="dcterms:W3CDTF">2016-10-25T15:25:02Z</dcterms:created>
  <dcterms:modified xsi:type="dcterms:W3CDTF">2016-11-01T14:09:56Z</dcterms:modified>
</cp:coreProperties>
</file>