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CE755F-972D-4E21-9B31-D69685274705}">
  <a:tblStyle styleId="{EECE755F-972D-4E21-9B31-D6968527470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7E7E7"/>
          </a:solidFill>
        </a:fill>
      </a:tcStyle>
    </a:wholeTbl>
    <a:band1H>
      <a:tcStyle>
        <a:fill>
          <a:solidFill>
            <a:srgbClr val="CBCBCB"/>
          </a:solidFill>
        </a:fill>
      </a:tcStyle>
    </a:band1H>
    <a:band1V>
      <a:tcStyle>
        <a:fill>
          <a:solidFill>
            <a:srgbClr val="CBCBCB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7E7E7"/>
          </a:solidFill>
        </a:fill>
      </a:tcStyle>
    </a:lastRow>
    <a:firstRow>
      <a:tcTxStyle b="on" i="off"/>
      <a:tcStyle>
        <a:fill>
          <a:solidFill>
            <a:srgbClr val="E7E7E7"/>
          </a:solidFill>
        </a:fill>
      </a:tcStyle>
    </a:firstRow>
  </a:tblStyle>
  <a:tblStyle styleId="{6F104CB1-097B-4235-9356-9A937AE3177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6E6E6"/>
          </a:solidFill>
        </a:fill>
      </a:tcStyle>
    </a:lastRow>
    <a:firstRow>
      <a:tcTxStyle b="on" i="off"/>
      <a:tcStyle>
        <a:fill>
          <a:solidFill>
            <a:srgbClr val="E6E6E6"/>
          </a:solidFill>
        </a:fill>
      </a:tcStyle>
    </a:firstRow>
  </a:tblStyle>
  <a:tblStyle styleId="{C78D6CC3-2E8C-4D8B-A2F5-32FAAF27F7EE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2"/>
            <a:ext cx="8520599" cy="1056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536633"/>
            <a:ext cx="3999897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832400" y="1536633"/>
            <a:ext cx="3999897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0250" y="600200"/>
            <a:ext cx="6367800" cy="545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572000" y="-164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265500" y="1644233"/>
            <a:ext cx="4045197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265500" y="3737432"/>
            <a:ext cx="4045197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s.umd.edu/~srijan/" TargetMode="External"/><Relationship Id="rId4" Type="http://schemas.openxmlformats.org/officeDocument/2006/relationships/image" Target="../media/image01.jpg"/><Relationship Id="rId9" Type="http://schemas.openxmlformats.org/officeDocument/2006/relationships/image" Target="../media/image05.jpg"/><Relationship Id="rId5" Type="http://schemas.openxmlformats.org/officeDocument/2006/relationships/image" Target="../media/image04.png"/><Relationship Id="rId6" Type="http://schemas.openxmlformats.org/officeDocument/2006/relationships/image" Target="../media/image03.jpg"/><Relationship Id="rId7" Type="http://schemas.openxmlformats.org/officeDocument/2006/relationships/image" Target="../media/image00.jpg"/><Relationship Id="rId8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06.jpg"/><Relationship Id="rId5" Type="http://schemas.openxmlformats.org/officeDocument/2006/relationships/image" Target="../media/image08.jpg"/><Relationship Id="rId6" Type="http://schemas.openxmlformats.org/officeDocument/2006/relationships/image" Target="../media/image10.png"/><Relationship Id="rId7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cs.umd.edu/~srijan" TargetMode="External"/><Relationship Id="rId4" Type="http://schemas.openxmlformats.org/officeDocument/2006/relationships/hyperlink" Target="http://cs.umd.edu/~srijan" TargetMode="External"/><Relationship Id="rId10" Type="http://schemas.openxmlformats.org/officeDocument/2006/relationships/image" Target="../media/image04.png"/><Relationship Id="rId9" Type="http://schemas.openxmlformats.org/officeDocument/2006/relationships/image" Target="../media/image01.jpg"/><Relationship Id="rId5" Type="http://schemas.openxmlformats.org/officeDocument/2006/relationships/hyperlink" Target="http://www.cs.umd.edu/~vs/vews/" TargetMode="External"/><Relationship Id="rId6" Type="http://schemas.openxmlformats.org/officeDocument/2006/relationships/hyperlink" Target="http://www.cs.umd.edu/~srijan/hoax/" TargetMode="External"/><Relationship Id="rId7" Type="http://schemas.openxmlformats.org/officeDocument/2006/relationships/hyperlink" Target="http://www.cs.umd.edu/~srijan/hoax/" TargetMode="External"/><Relationship Id="rId8" Type="http://schemas.openxmlformats.org/officeDocument/2006/relationships/hyperlink" Target="http://www.cs.umd.edu/~srijan/badactorstutorial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0" y="1711900"/>
            <a:ext cx="91440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2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Vandals and Hoaxes on the Web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0" y="3040900"/>
            <a:ext cx="9144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Srijan Kumar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sz="21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PhD candidate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1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Maryland, College Park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1350" y="159050"/>
            <a:ext cx="1341000" cy="134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54" name="Shape 54"/>
          <p:cNvPicPr preferRelativeResize="0"/>
          <p:nvPr/>
        </p:nvPicPr>
        <p:blipFill rotWithShape="1">
          <a:blip r:embed="rId5">
            <a:alphaModFix/>
          </a:blip>
          <a:srcRect b="0" l="219" r="228" t="0"/>
          <a:stretch/>
        </p:blipFill>
        <p:spPr>
          <a:xfrm>
            <a:off x="4936950" y="235250"/>
            <a:ext cx="1195800" cy="119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s subrah.jpg"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387" y="4729187"/>
            <a:ext cx="1341050" cy="14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re.jpg" id="56" name="Shape 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2725" y="4743737"/>
            <a:ext cx="1195897" cy="14185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016975" y="6140525"/>
            <a:ext cx="1341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Prof. V.S. Subrahmanian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816375" y="6140525"/>
            <a:ext cx="1195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Prof. Jure Leskovec</a:t>
            </a:r>
          </a:p>
        </p:txBody>
      </p:sp>
      <p:pic>
        <p:nvPicPr>
          <p:cNvPr descr="Spezzano_Francesca.jpg" id="59" name="Shape 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550" y="4707400"/>
            <a:ext cx="1158125" cy="14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jpg" id="60" name="Shape 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84075" y="4721937"/>
            <a:ext cx="1341050" cy="14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402362" y="6140525"/>
            <a:ext cx="1492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Prof. Francesca Spezzano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217575" y="6140525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Prof. Robert West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 Vandal Early Warning System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790127" y="2213325"/>
            <a:ext cx="3579600" cy="2049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Features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Aggregated features of all benign and all vandal editors </a:t>
            </a:r>
          </a:p>
        </p:txBody>
      </p:sp>
      <p:sp>
        <p:nvSpPr>
          <p:cNvPr id="165" name="Shape 165"/>
          <p:cNvSpPr/>
          <p:nvPr/>
        </p:nvSpPr>
        <p:spPr>
          <a:xfrm>
            <a:off x="4617262" y="2213325"/>
            <a:ext cx="3855299" cy="2049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Transition Features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editor’s pattern in sequence of edits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2" name="Shape 172"/>
          <p:cNvSpPr/>
          <p:nvPr/>
        </p:nvSpPr>
        <p:spPr>
          <a:xfrm>
            <a:off x="556050" y="1831700"/>
            <a:ext cx="1057500" cy="1166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56050" y="4853173"/>
            <a:ext cx="79164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</a:t>
            </a: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Type of page </a:t>
            </a: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edit </a:t>
            </a: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 </a:t>
            </a: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Similarity </a:t>
            </a: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Reverted</a:t>
            </a:r>
          </a:p>
        </p:txBody>
      </p:sp>
      <p:sp>
        <p:nvSpPr>
          <p:cNvPr id="174" name="Shape 174"/>
          <p:cNvSpPr/>
          <p:nvPr/>
        </p:nvSpPr>
        <p:spPr>
          <a:xfrm>
            <a:off x="2300625" y="1787600"/>
            <a:ext cx="1057500" cy="1166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2</a:t>
            </a:r>
          </a:p>
        </p:txBody>
      </p:sp>
      <p:sp>
        <p:nvSpPr>
          <p:cNvPr id="175" name="Shape 175"/>
          <p:cNvSpPr/>
          <p:nvPr/>
        </p:nvSpPr>
        <p:spPr>
          <a:xfrm>
            <a:off x="4043250" y="1787600"/>
            <a:ext cx="1057500" cy="1166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3</a:t>
            </a:r>
          </a:p>
        </p:txBody>
      </p:sp>
      <p:sp>
        <p:nvSpPr>
          <p:cNvPr id="176" name="Shape 176"/>
          <p:cNvSpPr/>
          <p:nvPr/>
        </p:nvSpPr>
        <p:spPr>
          <a:xfrm>
            <a:off x="5785875" y="1787600"/>
            <a:ext cx="1057500" cy="1166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4</a:t>
            </a:r>
          </a:p>
        </p:txBody>
      </p:sp>
      <p:sp>
        <p:nvSpPr>
          <p:cNvPr id="177" name="Shape 177"/>
          <p:cNvSpPr/>
          <p:nvPr/>
        </p:nvSpPr>
        <p:spPr>
          <a:xfrm>
            <a:off x="7530450" y="1787600"/>
            <a:ext cx="1057500" cy="11667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5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291836" y="6080350"/>
            <a:ext cx="63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edit pair can be in one of 60 categories</a:t>
            </a:r>
          </a:p>
        </p:txBody>
      </p:sp>
      <p:sp>
        <p:nvSpPr>
          <p:cNvPr id="179" name="Shape 179"/>
          <p:cNvSpPr/>
          <p:nvPr/>
        </p:nvSpPr>
        <p:spPr>
          <a:xfrm>
            <a:off x="1680558" y="2339309"/>
            <a:ext cx="515700" cy="143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437126" y="2339309"/>
            <a:ext cx="515700" cy="143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212957" y="2339309"/>
            <a:ext cx="515700" cy="143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967078" y="2339309"/>
            <a:ext cx="515700" cy="143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 rot="-5400000">
            <a:off x="1589062" y="2497417"/>
            <a:ext cx="238500" cy="1336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 rot="-5400000">
            <a:off x="3389817" y="2310969"/>
            <a:ext cx="238500" cy="170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-5400000">
            <a:off x="5366098" y="2310817"/>
            <a:ext cx="238500" cy="1709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-5400000">
            <a:off x="7363527" y="2411769"/>
            <a:ext cx="238500" cy="1507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095301" y="3309362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68559" y="3309362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2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844717" y="3309362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842143" y="3309362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4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1705" y="1192350"/>
            <a:ext cx="7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User:</a:t>
            </a:r>
          </a:p>
        </p:txBody>
      </p:sp>
      <p:sp>
        <p:nvSpPr>
          <p:cNvPr id="192" name="Shape 192"/>
          <p:cNvSpPr/>
          <p:nvPr/>
        </p:nvSpPr>
        <p:spPr>
          <a:xfrm>
            <a:off x="294000" y="4019025"/>
            <a:ext cx="1581600" cy="524700"/>
          </a:xfrm>
          <a:prstGeom prst="wedgeRectCallout">
            <a:avLst>
              <a:gd fmla="val -8000" name="adj1"/>
              <a:gd fmla="val 117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&lt; 3 min, &lt; 15 min, &gt; 15 min</a:t>
            </a:r>
          </a:p>
        </p:txBody>
      </p:sp>
      <p:sp>
        <p:nvSpPr>
          <p:cNvPr id="193" name="Shape 193"/>
          <p:cNvSpPr/>
          <p:nvPr/>
        </p:nvSpPr>
        <p:spPr>
          <a:xfrm>
            <a:off x="2135574" y="4019025"/>
            <a:ext cx="1581600" cy="524700"/>
          </a:xfrm>
          <a:prstGeom prst="wedgeRectCallout">
            <a:avLst>
              <a:gd fmla="val -9100" name="adj1"/>
              <a:gd fmla="val 117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Article page, Non-article page</a:t>
            </a:r>
          </a:p>
        </p:txBody>
      </p:sp>
      <p:sp>
        <p:nvSpPr>
          <p:cNvPr id="194" name="Shape 194"/>
          <p:cNvSpPr/>
          <p:nvPr/>
        </p:nvSpPr>
        <p:spPr>
          <a:xfrm>
            <a:off x="4019112" y="4019025"/>
            <a:ext cx="891900" cy="524700"/>
          </a:xfrm>
          <a:prstGeom prst="wedgeRectCallout">
            <a:avLst>
              <a:gd fmla="val 4265" name="adj1"/>
              <a:gd fmla="val 1235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Yes, No</a:t>
            </a:r>
          </a:p>
        </p:txBody>
      </p:sp>
      <p:sp>
        <p:nvSpPr>
          <p:cNvPr id="195" name="Shape 195"/>
          <p:cNvSpPr/>
          <p:nvPr/>
        </p:nvSpPr>
        <p:spPr>
          <a:xfrm>
            <a:off x="5212950" y="4019025"/>
            <a:ext cx="1709100" cy="524700"/>
          </a:xfrm>
          <a:prstGeom prst="wedgeRectCallout">
            <a:avLst>
              <a:gd fmla="val 4265" name="adj1"/>
              <a:gd fmla="val 1235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&lt;= 3 hops, &gt; 3 hops, unreachable</a:t>
            </a:r>
          </a:p>
        </p:txBody>
      </p:sp>
      <p:sp>
        <p:nvSpPr>
          <p:cNvPr id="196" name="Shape 196"/>
          <p:cNvSpPr/>
          <p:nvPr/>
        </p:nvSpPr>
        <p:spPr>
          <a:xfrm>
            <a:off x="7036707" y="4019025"/>
            <a:ext cx="1435800" cy="524700"/>
          </a:xfrm>
          <a:prstGeom prst="wedgeRectCallout">
            <a:avLst>
              <a:gd fmla="val 1882" name="adj1"/>
              <a:gd fmla="val 13020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0 categories vs 1 category</a:t>
            </a:r>
          </a:p>
        </p:txBody>
      </p:sp>
      <p:sp>
        <p:nvSpPr>
          <p:cNvPr id="197" name="Shape 197"/>
          <p:cNvSpPr/>
          <p:nvPr/>
        </p:nvSpPr>
        <p:spPr>
          <a:xfrm>
            <a:off x="203387" y="6048850"/>
            <a:ext cx="891900" cy="524700"/>
          </a:xfrm>
          <a:prstGeom prst="wedgeRectCallout">
            <a:avLst>
              <a:gd fmla="val 38520" name="adj1"/>
              <a:gd fmla="val -1092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Yes, 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311700" y="1413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Behavioral Features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599675" y="1291216"/>
            <a:ext cx="80901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Frequent pattern mining to identify differences between benign editors and vandal editors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891" y="2412826"/>
            <a:ext cx="5375100" cy="33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278575" y="2811401"/>
            <a:ext cx="4101300" cy="40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edit is on a non-article page?</a:t>
            </a:r>
          </a:p>
        </p:txBody>
      </p:sp>
      <p:sp>
        <p:nvSpPr>
          <p:cNvPr id="207" name="Shape 207"/>
          <p:cNvSpPr/>
          <p:nvPr/>
        </p:nvSpPr>
        <p:spPr>
          <a:xfrm>
            <a:off x="3730399" y="3466575"/>
            <a:ext cx="3609000" cy="40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 when editing new page?</a:t>
            </a:r>
          </a:p>
        </p:txBody>
      </p:sp>
      <p:sp>
        <p:nvSpPr>
          <p:cNvPr id="208" name="Shape 208"/>
          <p:cNvSpPr/>
          <p:nvPr/>
        </p:nvSpPr>
        <p:spPr>
          <a:xfrm rot="10800000">
            <a:off x="2720289" y="2985294"/>
            <a:ext cx="550200" cy="331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rgbClr val="A000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270489" y="3584771"/>
            <a:ext cx="459900" cy="16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A000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0" y="20581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 Transition Features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6" name="Shape 216"/>
          <p:cNvSpPr txBox="1"/>
          <p:nvPr/>
        </p:nvSpPr>
        <p:spPr>
          <a:xfrm>
            <a:off x="96869" y="1095651"/>
            <a:ext cx="9153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compressed representation of each editor’s edit sequence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675566" y="3181282"/>
            <a:ext cx="139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M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4325771"/>
            <a:ext cx="10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N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1379504" y="3629492"/>
          <a:ext cx="2999999" cy="3000000"/>
        </p:xfrm>
        <a:graphic>
          <a:graphicData uri="http://schemas.openxmlformats.org/drawingml/2006/table">
            <a:tbl>
              <a:tblPr bandRow="1" firstRow="1">
                <a:noFill/>
                <a:tableStyleId>{EECE755F-972D-4E21-9B31-D69685274705}</a:tableStyleId>
              </a:tblPr>
              <a:tblGrid>
                <a:gridCol w="520350"/>
                <a:gridCol w="613850"/>
                <a:gridCol w="555000"/>
                <a:gridCol w="558550"/>
                <a:gridCol w="505275"/>
              </a:tblGrid>
              <a:tr h="31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#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5390303" y="43070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{6F104CB1-097B-4235-9356-9A937AE3177E}</a:tableStyleId>
              </a:tblPr>
              <a:tblGrid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</a:tblGrid>
              <a:tr h="24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Shape 221"/>
          <p:cNvSpPr/>
          <p:nvPr/>
        </p:nvSpPr>
        <p:spPr>
          <a:xfrm>
            <a:off x="4263564" y="4325771"/>
            <a:ext cx="1002600" cy="2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141366" y="3980955"/>
            <a:ext cx="14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Auto-encoder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132528" y="5107607"/>
            <a:ext cx="91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60x60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039610" y="3937269"/>
            <a:ext cx="210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400 x 1 vector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2410" y="2047006"/>
            <a:ext cx="6215099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User: Feature 1, Feature  2, Feature 3, Feature 4, …</a:t>
            </a:r>
          </a:p>
        </p:txBody>
      </p:sp>
      <p:sp>
        <p:nvSpPr>
          <p:cNvPr id="226" name="Shape 226"/>
          <p:cNvSpPr/>
          <p:nvPr/>
        </p:nvSpPr>
        <p:spPr>
          <a:xfrm rot="5400000">
            <a:off x="2250193" y="2652238"/>
            <a:ext cx="591000" cy="2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 An Early Warning System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3" name="Shape 233"/>
          <p:cNvSpPr txBox="1"/>
          <p:nvPr/>
        </p:nvSpPr>
        <p:spPr>
          <a:xfrm>
            <a:off x="92375" y="4997325"/>
            <a:ext cx="91440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78% accuracy with first edit only.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44% cases vandal identified before first reversion.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VEWS detects vandals 2.39 edits before ClueBot NG, on avg.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With all edits, VEWS = 88% accuracy 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285" y="1007866"/>
            <a:ext cx="5241900" cy="3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 + ClueBot NG + STiki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1" name="Shape 241"/>
          <p:cNvSpPr txBox="1"/>
          <p:nvPr/>
        </p:nvSpPr>
        <p:spPr>
          <a:xfrm>
            <a:off x="526950" y="5380174"/>
            <a:ext cx="80901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Overall combination is the best.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VEWS + ClueBot NG is fully automated.</a:t>
            </a:r>
          </a:p>
        </p:txBody>
      </p:sp>
      <p:pic>
        <p:nvPicPr>
          <p:cNvPr descr="Screenshot - 10282016 - 02:03:04 AM.png" id="242" name="Shape 242"/>
          <p:cNvPicPr preferRelativeResize="0"/>
          <p:nvPr/>
        </p:nvPicPr>
        <p:blipFill rotWithShape="1">
          <a:blip r:embed="rId3">
            <a:alphaModFix/>
          </a:blip>
          <a:srcRect b="-233" l="0" r="0" t="2985"/>
          <a:stretch/>
        </p:blipFill>
        <p:spPr>
          <a:xfrm>
            <a:off x="2078275" y="1160275"/>
            <a:ext cx="5241900" cy="4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Today’s talk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49" name="Shape 249"/>
          <p:cNvGrpSpPr/>
          <p:nvPr/>
        </p:nvGrpSpPr>
        <p:grpSpPr>
          <a:xfrm>
            <a:off x="1698950" y="1682322"/>
            <a:ext cx="2420400" cy="2767877"/>
            <a:chOff x="5208775" y="2432747"/>
            <a:chExt cx="2420400" cy="2767877"/>
          </a:xfrm>
        </p:grpSpPr>
        <p:sp>
          <p:nvSpPr>
            <p:cNvPr id="250" name="Shape 250"/>
            <p:cNvSpPr/>
            <p:nvPr/>
          </p:nvSpPr>
          <p:spPr>
            <a:xfrm>
              <a:off x="5208775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" sz="2400">
                  <a:latin typeface="Helvetica Neue"/>
                  <a:ea typeface="Helvetica Neue"/>
                  <a:cs typeface="Helvetica Neue"/>
                  <a:sym typeface="Helvetica Neue"/>
                </a:rPr>
                <a:t>Vandals on Wikipedia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5208775" y="3935825"/>
              <a:ext cx="24204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identify malicious editors?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KDD’15</a:t>
              </a:r>
              <a:r>
                <a:rPr baseline="30000"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5202175" y="1740259"/>
            <a:ext cx="2420400" cy="2767874"/>
            <a:chOff x="1634600" y="2432747"/>
            <a:chExt cx="2420400" cy="2767874"/>
          </a:xfrm>
        </p:grpSpPr>
        <p:sp>
          <p:nvSpPr>
            <p:cNvPr id="253" name="Shape 253"/>
            <p:cNvSpPr/>
            <p:nvPr/>
          </p:nvSpPr>
          <p:spPr>
            <a:xfrm>
              <a:off x="1634600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lang="en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Hoaxes on Wikipedia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816250" y="3935821"/>
              <a:ext cx="20571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identify fake articles?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WWW’16</a:t>
              </a:r>
              <a:r>
                <a:rPr baseline="30000"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</a:p>
          </p:txBody>
        </p:sp>
      </p:grpSp>
      <p:sp>
        <p:nvSpPr>
          <p:cNvPr id="255" name="Shape 255"/>
          <p:cNvSpPr txBox="1"/>
          <p:nvPr/>
        </p:nvSpPr>
        <p:spPr>
          <a:xfrm>
            <a:off x="0" y="4804075"/>
            <a:ext cx="91440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 A Wikipedia Vandal Early Warning System. S. Kumar, F. Spezzano, V.S. Subrahmanian. KDD 2015</a:t>
            </a:r>
          </a:p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Disinformation on the Web: Impact, Characteristics and Detection of Wikipedia Hoaxes. S. Kumar, R. West, J. Leskovec. WWW 2016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304" y="1220554"/>
            <a:ext cx="5425800" cy="441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1" name="Shape 261"/>
          <p:cNvSpPr txBox="1"/>
          <p:nvPr>
            <p:ph type="ctrTitle"/>
          </p:nvPr>
        </p:nvSpPr>
        <p:spPr>
          <a:xfrm>
            <a:off x="311700" y="251497"/>
            <a:ext cx="8520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Hoaxes on Wikipedia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037" y="1352575"/>
            <a:ext cx="5388600" cy="50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4" name="Shape 264"/>
          <p:cNvSpPr/>
          <p:nvPr/>
        </p:nvSpPr>
        <p:spPr>
          <a:xfrm>
            <a:off x="304801" y="1781400"/>
            <a:ext cx="2713200" cy="254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0" lang="en" sz="20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deliberately</a:t>
            </a:r>
            <a:r>
              <a:rPr b="0" i="0" lang="en" sz="20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fabricated falsehood made to </a:t>
            </a:r>
            <a:r>
              <a:rPr b="0" i="0" lang="en" sz="2000" u="none" cap="none" strike="noStrike">
                <a:solidFill>
                  <a:srgbClr val="BE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masquerade as truth</a:t>
            </a:r>
            <a:r>
              <a:rPr b="0" i="0" lang="en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Data: Wikipedia Hoaxes</a:t>
            </a:r>
          </a:p>
        </p:txBody>
      </p:sp>
      <p:sp>
        <p:nvSpPr>
          <p:cNvPr id="270" name="Shape 270"/>
          <p:cNvSpPr txBox="1"/>
          <p:nvPr>
            <p:ph idx="1" type="subTitle"/>
          </p:nvPr>
        </p:nvSpPr>
        <p:spPr>
          <a:xfrm>
            <a:off x="311700" y="1696900"/>
            <a:ext cx="8356199" cy="4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article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400" u="none" cap="none" strike="noStrik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 hoax facts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21,218 hoax articles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308" y="4215525"/>
            <a:ext cx="6268976" cy="179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676" y="1591924"/>
            <a:ext cx="4370399" cy="13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3355750" y="3515478"/>
            <a:ext cx="22815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lifecycle: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3166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 hoaxes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1" name="Shape 281"/>
          <p:cNvSpPr/>
          <p:nvPr/>
        </p:nvSpPr>
        <p:spPr>
          <a:xfrm>
            <a:off x="806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282" name="Shape 282"/>
          <p:cNvSpPr/>
          <p:nvPr/>
        </p:nvSpPr>
        <p:spPr>
          <a:xfrm>
            <a:off x="3455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283" name="Shape 283"/>
          <p:cNvSpPr/>
          <p:nvPr/>
        </p:nvSpPr>
        <p:spPr>
          <a:xfrm>
            <a:off x="6104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59150" y="3957932"/>
            <a:ext cx="2057098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Quantify their impact?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548400" y="3957932"/>
            <a:ext cx="2057098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hoaxes like?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291500" y="3957932"/>
            <a:ext cx="2057098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we find them?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Web: Source of information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oT-Graphic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1897"/>
            <a:ext cx="9144000" cy="4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hoaxes</a:t>
            </a:r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540300" y="959208"/>
            <a:ext cx="6290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Jimmy Wales: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“The worst hoaxes are those which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last for a long time,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receive significant traffic,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are relied upon by credible news media.”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4" name="Shape 294"/>
          <p:cNvSpPr txBox="1"/>
          <p:nvPr/>
        </p:nvSpPr>
        <p:spPr>
          <a:xfrm>
            <a:off x="540300" y="4391350"/>
            <a:ext cx="82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hoaxes are caught soon, but some are very impactful!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54210" y="1778140"/>
            <a:ext cx="5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Survival time: 1% survive more than 1 year 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473053" y="2102050"/>
            <a:ext cx="5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Pageviews: 1% receive 100 per day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975951" y="2898650"/>
            <a:ext cx="5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Clicklogs: 1.08 inlinks from across the web.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 hoaxes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4" name="Shape 304"/>
          <p:cNvSpPr/>
          <p:nvPr/>
        </p:nvSpPr>
        <p:spPr>
          <a:xfrm>
            <a:off x="806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305" name="Shape 305"/>
          <p:cNvSpPr/>
          <p:nvPr/>
        </p:nvSpPr>
        <p:spPr>
          <a:xfrm>
            <a:off x="3455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306" name="Shape 306"/>
          <p:cNvSpPr/>
          <p:nvPr/>
        </p:nvSpPr>
        <p:spPr>
          <a:xfrm>
            <a:off x="6104575" y="2509133"/>
            <a:ext cx="2420400" cy="14486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867800" y="3957932"/>
            <a:ext cx="2161499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hoaxes are caught soon, but some hoaxes are impactful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548400" y="3957932"/>
            <a:ext cx="2057098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hoaxes like?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291500" y="3957932"/>
            <a:ext cx="2057098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we find them?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852900" y="569516"/>
            <a:ext cx="2691599" cy="27664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 hoax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patrol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survive for a month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frequently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782105" y="593452"/>
            <a:ext cx="2677160" cy="274255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hoax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flagged and deleted during patrol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782105" y="3562600"/>
            <a:ext cx="2677160" cy="27777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Wrongly flagged </a:t>
            </a: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temporarily flagged</a:t>
            </a:r>
          </a:p>
        </p:txBody>
      </p:sp>
      <p:sp>
        <p:nvSpPr>
          <p:cNvPr id="318" name="Shape 318"/>
          <p:cNvSpPr/>
          <p:nvPr/>
        </p:nvSpPr>
        <p:spPr>
          <a:xfrm>
            <a:off x="1852900" y="3562601"/>
            <a:ext cx="2691596" cy="27777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Legitimate articles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never flagged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91301" y="1534891"/>
            <a:ext cx="1390580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48575" y="4568385"/>
            <a:ext cx="1604399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Non-hoax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608" y="2387190"/>
            <a:ext cx="2511098" cy="68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71" y="2387190"/>
            <a:ext cx="2511098" cy="68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608" y="5420685"/>
            <a:ext cx="2511098" cy="68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216" y="5420685"/>
            <a:ext cx="2511098" cy="68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6633" y="2222138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666" y="2219965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6633" y="5281839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666" y="5281839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205" y="5295392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237" y="5295392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205" y="2222138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755" y="5281839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0664" y="2235691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5698" y="2233517"/>
            <a:ext cx="242633" cy="2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803" y="2251388"/>
            <a:ext cx="242632" cy="23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0400" y="5300996"/>
            <a:ext cx="242632" cy="23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2789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hoaxes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343" name="Shape 343"/>
          <p:cNvGraphicFramePr/>
          <p:nvPr/>
        </p:nvGraphicFramePr>
        <p:xfrm>
          <a:off x="271050" y="10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{C78D6CC3-2E8C-4D8B-A2F5-32FAAF27F7EE}</a:tableStyleId>
              </a:tblPr>
              <a:tblGrid>
                <a:gridCol w="2150475"/>
                <a:gridCol w="2058125"/>
                <a:gridCol w="2384575"/>
                <a:gridCol w="2008725"/>
              </a:tblGrid>
              <a:tr h="1409425"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Appearance: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looks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Link-network: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connects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 other articles contain article title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Editor: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creator looks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x="2789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hoaxes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2139705" y="4505603"/>
            <a:ext cx="507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articles are longer, but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mostly have plain text and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lesser web and wiki links.</a:t>
            </a:r>
          </a:p>
        </p:txBody>
      </p:sp>
      <p:sp>
        <p:nvSpPr>
          <p:cNvPr id="351" name="Shape 351"/>
          <p:cNvSpPr/>
          <p:nvPr/>
        </p:nvSpPr>
        <p:spPr>
          <a:xfrm>
            <a:off x="1893402" y="2635781"/>
            <a:ext cx="4264200" cy="163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Plain-text length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Plain-text-to-markup ratio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Wiki-link density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Web-link density</a:t>
            </a:r>
          </a:p>
        </p:txBody>
      </p:sp>
      <p:graphicFrame>
        <p:nvGraphicFramePr>
          <p:cNvPr id="352" name="Shape 352"/>
          <p:cNvGraphicFramePr/>
          <p:nvPr/>
        </p:nvGraphicFramePr>
        <p:xfrm>
          <a:off x="271050" y="10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{C78D6CC3-2E8C-4D8B-A2F5-32FAAF27F7EE}</a:tableStyleId>
              </a:tblPr>
              <a:tblGrid>
                <a:gridCol w="2150475"/>
                <a:gridCol w="2069650"/>
                <a:gridCol w="2373050"/>
                <a:gridCol w="2008725"/>
              </a:tblGrid>
              <a:tr h="1409425"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B2000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Appearance: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looks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Link-network: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connects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 other articles contain article title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Editor: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creator looks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2789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hoaxes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9" name="Shape 359"/>
          <p:cNvSpPr/>
          <p:nvPr/>
        </p:nvSpPr>
        <p:spPr>
          <a:xfrm>
            <a:off x="2259346" y="3474523"/>
            <a:ext cx="449100" cy="471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653460" y="2704367"/>
            <a:ext cx="401400" cy="436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344192" y="3474526"/>
            <a:ext cx="395100" cy="40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3653460" y="4192671"/>
            <a:ext cx="401400" cy="390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Shape 363"/>
          <p:cNvCxnSpPr>
            <a:stCxn id="359" idx="7"/>
            <a:endCxn id="360" idx="3"/>
          </p:cNvCxnSpPr>
          <p:nvPr/>
        </p:nvCxnSpPr>
        <p:spPr>
          <a:xfrm flipH="1" rot="10800000">
            <a:off x="2642676" y="3076831"/>
            <a:ext cx="1069499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4" name="Shape 364"/>
          <p:cNvCxnSpPr>
            <a:stCxn id="359" idx="6"/>
            <a:endCxn id="361" idx="2"/>
          </p:cNvCxnSpPr>
          <p:nvPr/>
        </p:nvCxnSpPr>
        <p:spPr>
          <a:xfrm flipH="1" rot="10800000">
            <a:off x="2708446" y="3675973"/>
            <a:ext cx="16356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5" name="Shape 365"/>
          <p:cNvCxnSpPr>
            <a:stCxn id="359" idx="5"/>
            <a:endCxn id="362" idx="1"/>
          </p:cNvCxnSpPr>
          <p:nvPr/>
        </p:nvCxnSpPr>
        <p:spPr>
          <a:xfrm>
            <a:off x="2642676" y="3877315"/>
            <a:ext cx="1069499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6" name="Shape 366"/>
          <p:cNvSpPr txBox="1"/>
          <p:nvPr/>
        </p:nvSpPr>
        <p:spPr>
          <a:xfrm>
            <a:off x="5316371" y="2768258"/>
            <a:ext cx="2417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18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incoherent article</a:t>
            </a:r>
          </a:p>
        </p:txBody>
      </p:sp>
      <p:cxnSp>
        <p:nvCxnSpPr>
          <p:cNvPr id="367" name="Shape 367"/>
          <p:cNvCxnSpPr>
            <a:stCxn id="360" idx="5"/>
          </p:cNvCxnSpPr>
          <p:nvPr/>
        </p:nvCxnSpPr>
        <p:spPr>
          <a:xfrm>
            <a:off x="3996077" y="3076687"/>
            <a:ext cx="3657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8" name="Shape 368"/>
          <p:cNvCxnSpPr>
            <a:stCxn id="361" idx="3"/>
            <a:endCxn id="362" idx="7"/>
          </p:cNvCxnSpPr>
          <p:nvPr/>
        </p:nvCxnSpPr>
        <p:spPr>
          <a:xfrm flipH="1">
            <a:off x="3996154" y="3818166"/>
            <a:ext cx="4059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9" name="Shape 369"/>
          <p:cNvCxnSpPr>
            <a:stCxn id="360" idx="4"/>
            <a:endCxn id="362" idx="0"/>
          </p:cNvCxnSpPr>
          <p:nvPr/>
        </p:nvCxnSpPr>
        <p:spPr>
          <a:xfrm>
            <a:off x="3854160" y="3140567"/>
            <a:ext cx="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5316373" y="3865326"/>
            <a:ext cx="2417099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 &gt;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18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coherent article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318674" y="4991178"/>
            <a:ext cx="48414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Legitimate articles are more coherent than successful hoaxes</a:t>
            </a:r>
          </a:p>
        </p:txBody>
      </p:sp>
      <p:graphicFrame>
        <p:nvGraphicFramePr>
          <p:cNvPr id="372" name="Shape 372"/>
          <p:cNvGraphicFramePr/>
          <p:nvPr/>
        </p:nvGraphicFramePr>
        <p:xfrm>
          <a:off x="271050" y="10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{C78D6CC3-2E8C-4D8B-A2F5-32FAAF27F7EE}</a:tableStyleId>
              </a:tblPr>
              <a:tblGrid>
                <a:gridCol w="2150475"/>
                <a:gridCol w="2035025"/>
                <a:gridCol w="2407675"/>
                <a:gridCol w="2008725"/>
              </a:tblGrid>
              <a:tr h="1409425"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Appearance: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mostly have text and 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few references.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B2000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Link-network: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connects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 other articles contain article title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Editor: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creator looks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2790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hoaxes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5068" r="5068" t="0"/>
          <a:stretch/>
        </p:blipFill>
        <p:spPr>
          <a:xfrm>
            <a:off x="5290298" y="2774217"/>
            <a:ext cx="3149400" cy="30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384847" y="4343857"/>
            <a:ext cx="5078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mentions are less in number,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recently created,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mostly created by IP addresses or article creator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200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-109670" y="2804903"/>
            <a:ext cx="42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prior mentions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since first mention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Creator of first mention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271100" y="10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{C78D6CC3-2E8C-4D8B-A2F5-32FAAF27F7EE}</a:tableStyleId>
              </a:tblPr>
              <a:tblGrid>
                <a:gridCol w="2150475"/>
                <a:gridCol w="2063250"/>
                <a:gridCol w="2379450"/>
                <a:gridCol w="2008725"/>
              </a:tblGrid>
              <a:tr h="1409425"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Appearance: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mostly have text and 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few references.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Link-network: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have incoherent wikilinks.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B2000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Support:</a:t>
                      </a:r>
                    </a:p>
                    <a:p>
                      <a:pPr indent="-69850" lvl="0" marL="101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 other articles contain article title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Editor: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creator looks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ctrTitle"/>
          </p:nvPr>
        </p:nvSpPr>
        <p:spPr>
          <a:xfrm>
            <a:off x="2789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of hoaxes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9" name="Shape 389"/>
          <p:cNvSpPr txBox="1"/>
          <p:nvPr/>
        </p:nvSpPr>
        <p:spPr>
          <a:xfrm>
            <a:off x="2070433" y="4204542"/>
            <a:ext cx="507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creators are more recently registered, and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0003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lesser editing experience.</a:t>
            </a:r>
          </a:p>
        </p:txBody>
      </p:sp>
      <p:sp>
        <p:nvSpPr>
          <p:cNvPr id="390" name="Shape 390"/>
          <p:cNvSpPr/>
          <p:nvPr/>
        </p:nvSpPr>
        <p:spPr>
          <a:xfrm>
            <a:off x="1893402" y="3089024"/>
            <a:ext cx="42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Creator’s age</a:t>
            </a:r>
          </a:p>
          <a:p>
            <a:pPr indent="-3429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Creator’s experience</a:t>
            </a:r>
          </a:p>
        </p:txBody>
      </p:sp>
      <p:graphicFrame>
        <p:nvGraphicFramePr>
          <p:cNvPr id="391" name="Shape 391"/>
          <p:cNvGraphicFramePr/>
          <p:nvPr/>
        </p:nvGraphicFramePr>
        <p:xfrm>
          <a:off x="271050" y="10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{C78D6CC3-2E8C-4D8B-A2F5-32FAAF27F7EE}</a:tableStyleId>
              </a:tblPr>
              <a:tblGrid>
                <a:gridCol w="2150475"/>
                <a:gridCol w="2063250"/>
                <a:gridCol w="2379450"/>
                <a:gridCol w="2008725"/>
              </a:tblGrid>
              <a:tr h="1409425"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Appearance: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mostly have text and 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few references.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Link-network: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have incoherent wikilinks.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hoaxes have few, recent, suspicious mentions.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B2000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Editor:</a:t>
                      </a:r>
                    </a:p>
                    <a:p>
                      <a:pPr indent="0" lvl="0" marL="10160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how the article creator looks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 Hoaxes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8" name="Shape 398"/>
          <p:cNvSpPr/>
          <p:nvPr/>
        </p:nvSpPr>
        <p:spPr>
          <a:xfrm>
            <a:off x="806575" y="21281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399" name="Shape 399"/>
          <p:cNvSpPr/>
          <p:nvPr/>
        </p:nvSpPr>
        <p:spPr>
          <a:xfrm>
            <a:off x="3455575" y="21281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400" name="Shape 400"/>
          <p:cNvSpPr/>
          <p:nvPr/>
        </p:nvSpPr>
        <p:spPr>
          <a:xfrm>
            <a:off x="6104575" y="21281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455575" y="3576932"/>
            <a:ext cx="24204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Hoaxes are different from non-hoaxes in many respects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67800" y="3576932"/>
            <a:ext cx="21615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hoaxes are caught soon, but some hoaxes are impactful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291500" y="3576932"/>
            <a:ext cx="20571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we find them?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 of hoaxes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706" y="3126516"/>
            <a:ext cx="3851238" cy="110035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/>
          <p:nvPr/>
        </p:nvSpPr>
        <p:spPr>
          <a:xfrm>
            <a:off x="3705950" y="3261051"/>
            <a:ext cx="1031400" cy="3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152125" y="5069900"/>
            <a:ext cx="2224200" cy="109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a hoax get past patrol?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538175" y="2010566"/>
            <a:ext cx="1758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article a hoax?</a:t>
            </a:r>
          </a:p>
        </p:txBody>
      </p:sp>
      <p:cxnSp>
        <p:nvCxnSpPr>
          <p:cNvPr id="414" name="Shape 414"/>
          <p:cNvCxnSpPr/>
          <p:nvPr/>
        </p:nvCxnSpPr>
        <p:spPr>
          <a:xfrm>
            <a:off x="3431973" y="4141571"/>
            <a:ext cx="0" cy="1011332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5" name="Shape 415"/>
          <p:cNvCxnSpPr/>
          <p:nvPr/>
        </p:nvCxnSpPr>
        <p:spPr>
          <a:xfrm flipH="1" rot="10800000">
            <a:off x="4336925" y="2791332"/>
            <a:ext cx="8100" cy="708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6" name="Shape 416"/>
          <p:cNvSpPr txBox="1"/>
          <p:nvPr/>
        </p:nvSpPr>
        <p:spPr>
          <a:xfrm>
            <a:off x="4737225" y="5243500"/>
            <a:ext cx="2889599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article flagged as hoax really one?</a:t>
            </a:r>
          </a:p>
        </p:txBody>
      </p:sp>
      <p:cxnSp>
        <p:nvCxnSpPr>
          <p:cNvPr id="417" name="Shape 417"/>
          <p:cNvCxnSpPr/>
          <p:nvPr/>
        </p:nvCxnSpPr>
        <p:spPr>
          <a:xfrm>
            <a:off x="5006950" y="4160526"/>
            <a:ext cx="0" cy="99749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8" name="Shape 418"/>
          <p:cNvSpPr txBox="1"/>
          <p:nvPr/>
        </p:nvSpPr>
        <p:spPr>
          <a:xfrm>
            <a:off x="278050" y="4610932"/>
            <a:ext cx="1995299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 = 71%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Appearance features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972120" y="1570241"/>
            <a:ext cx="2957169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 = 98%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 and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features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504755" y="3943732"/>
            <a:ext cx="2516400" cy="1334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 = 86%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 and support features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b="0" l="3190" r="3192" t="0"/>
          <a:stretch/>
        </p:blipFill>
        <p:spPr>
          <a:xfrm>
            <a:off x="5829032" y="1421516"/>
            <a:ext cx="2303149" cy="207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Web: Source of </a:t>
            </a:r>
            <a:r>
              <a:rPr b="0" i="0" lang="en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information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oT-Graphic.png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1897"/>
            <a:ext cx="9144000" cy="4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7521" l="0" r="0" t="5423"/>
          <a:stretch/>
        </p:blipFill>
        <p:spPr>
          <a:xfrm>
            <a:off x="752325" y="1225325"/>
            <a:ext cx="3526500" cy="4992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225" y="2437923"/>
            <a:ext cx="3863700" cy="26318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face-angel-md.png"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9824" y="2437925"/>
            <a:ext cx="2380575" cy="2727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l7.png"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0412" y="2488426"/>
            <a:ext cx="2727178" cy="27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2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discovered </a:t>
            </a:r>
            <a:r>
              <a:rPr lang="en" sz="3200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previously unknown</a:t>
            </a:r>
            <a:r>
              <a:rPr b="0" i="0" lang="en" sz="32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hoaxes!</a:t>
            </a:r>
          </a:p>
        </p:txBody>
      </p:sp>
      <p:sp>
        <p:nvSpPr>
          <p:cNvPr id="427" name="Shape 427"/>
          <p:cNvSpPr txBox="1"/>
          <p:nvPr>
            <p:ph idx="1" type="subTitle"/>
          </p:nvPr>
        </p:nvSpPr>
        <p:spPr>
          <a:xfrm>
            <a:off x="534850" y="2357000"/>
            <a:ext cx="32658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Moertel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Popcorn entrepreneur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years 11 months!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x="4397839" y="2137913"/>
            <a:ext cx="39435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Maurice Foxell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Children’s book author and Knight Commander of Royal Victorian Order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year 7 months!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81600" y="1454675"/>
            <a:ext cx="8450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Flagged by us</a:t>
            </a:r>
            <a:r>
              <a:rPr lang="en" sz="2400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deleted by Wikipedia administrators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 Hoaxes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7" name="Shape 437"/>
          <p:cNvSpPr/>
          <p:nvPr/>
        </p:nvSpPr>
        <p:spPr>
          <a:xfrm>
            <a:off x="806575" y="20519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438" name="Shape 438"/>
          <p:cNvSpPr/>
          <p:nvPr/>
        </p:nvSpPr>
        <p:spPr>
          <a:xfrm>
            <a:off x="3455575" y="20519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439" name="Shape 439"/>
          <p:cNvSpPr/>
          <p:nvPr/>
        </p:nvSpPr>
        <p:spPr>
          <a:xfrm>
            <a:off x="6104575" y="2051933"/>
            <a:ext cx="2420400" cy="14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hoaxes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455575" y="3500732"/>
            <a:ext cx="24204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Hoaxes are different from non-hoaxes in many respects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867800" y="3500732"/>
            <a:ext cx="21615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hoaxes are caught soon, but some hoaxes are impactful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104575" y="3500732"/>
            <a:ext cx="24204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Non-appearance features are important to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hoaxes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49" name="Shape 449"/>
          <p:cNvGrpSpPr/>
          <p:nvPr/>
        </p:nvGrpSpPr>
        <p:grpSpPr>
          <a:xfrm>
            <a:off x="1698950" y="1682322"/>
            <a:ext cx="2420400" cy="2767877"/>
            <a:chOff x="5208775" y="2432747"/>
            <a:chExt cx="2420400" cy="2767877"/>
          </a:xfrm>
        </p:grpSpPr>
        <p:sp>
          <p:nvSpPr>
            <p:cNvPr id="450" name="Shape 450"/>
            <p:cNvSpPr/>
            <p:nvPr/>
          </p:nvSpPr>
          <p:spPr>
            <a:xfrm>
              <a:off x="5208775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" sz="2400">
                  <a:latin typeface="Helvetica Neue"/>
                  <a:ea typeface="Helvetica Neue"/>
                  <a:cs typeface="Helvetica Neue"/>
                  <a:sym typeface="Helvetica Neue"/>
                </a:rPr>
                <a:t>Vandals on Wikipedia</a:t>
              </a:r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5208775" y="3935825"/>
              <a:ext cx="24204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Editing behavior mining to detect vandals</a:t>
              </a: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5202175" y="1740259"/>
            <a:ext cx="2420400" cy="2767874"/>
            <a:chOff x="1634600" y="2432747"/>
            <a:chExt cx="2420400" cy="2767874"/>
          </a:xfrm>
        </p:grpSpPr>
        <p:sp>
          <p:nvSpPr>
            <p:cNvPr id="453" name="Shape 453"/>
            <p:cNvSpPr/>
            <p:nvPr/>
          </p:nvSpPr>
          <p:spPr>
            <a:xfrm>
              <a:off x="1634600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lang="en" sz="2400">
                  <a:latin typeface="Helvetica Neue"/>
                  <a:ea typeface="Helvetica Neue"/>
                  <a:cs typeface="Helvetica Neue"/>
                  <a:sym typeface="Helvetica Neue"/>
                </a:rPr>
                <a:t>Hoaxes on Wikipedia</a:t>
              </a: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1816250" y="3935821"/>
              <a:ext cx="20571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Non-superficial features to identify hoaxes</a:t>
              </a:r>
            </a:p>
          </p:txBody>
        </p:sp>
      </p:grpSp>
      <p:sp>
        <p:nvSpPr>
          <p:cNvPr id="455" name="Shape 455"/>
          <p:cNvSpPr txBox="1"/>
          <p:nvPr/>
        </p:nvSpPr>
        <p:spPr>
          <a:xfrm>
            <a:off x="0" y="4804075"/>
            <a:ext cx="91440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 A Wikipedia Vandal Early Warning System. S. Kumar, F. Spezzano, V.S. Subrahmanian. KDD 2015</a:t>
            </a:r>
          </a:p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Disinformation on the Web: Impact, Characteristics and Detection of Wikipedia Hoaxes. S. Kumar, R. West, J. Leskovec. WWW 2016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ctrTitle"/>
          </p:nvPr>
        </p:nvSpPr>
        <p:spPr>
          <a:xfrm>
            <a:off x="311700" y="1888825"/>
            <a:ext cx="85206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b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</a:t>
            </a: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srijan@cs.umd.edu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</a:t>
            </a:r>
            <a:r>
              <a:rPr b="0" i="0" lang="en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cs.umd.edu/~srijan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 (code + data): </a:t>
            </a:r>
            <a:r>
              <a:rPr lang="en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cs.umd.edu/~vs/vews/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Hoax (code + data): </a:t>
            </a:r>
            <a:r>
              <a:rPr lang="en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c</a:t>
            </a:r>
            <a:r>
              <a:rPr lang="en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s.umd.edu/~srijan/hoax/</a:t>
            </a: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 Actor Tutorial (papers, codes, datasets): </a:t>
            </a:r>
            <a:r>
              <a:rPr lang="en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cs.umd.edu/~srijan/badactorstutorial/</a:t>
            </a:r>
            <a:r>
              <a:rPr lang="en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1350" y="159050"/>
            <a:ext cx="1341000" cy="134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462" name="Shape 462"/>
          <p:cNvPicPr preferRelativeResize="0"/>
          <p:nvPr/>
        </p:nvPicPr>
        <p:blipFill rotWithShape="1">
          <a:blip r:embed="rId10">
            <a:alphaModFix/>
          </a:blip>
          <a:srcRect b="0" l="219" r="228" t="0"/>
          <a:stretch/>
        </p:blipFill>
        <p:spPr>
          <a:xfrm>
            <a:off x="4936950" y="235250"/>
            <a:ext cx="1195800" cy="1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hoaxes</a:t>
            </a:r>
          </a:p>
        </p:txBody>
      </p:sp>
      <p:sp>
        <p:nvSpPr>
          <p:cNvPr id="468" name="Shape 468"/>
          <p:cNvSpPr txBox="1"/>
          <p:nvPr>
            <p:ph idx="1" type="subTitle"/>
          </p:nvPr>
        </p:nvSpPr>
        <p:spPr>
          <a:xfrm>
            <a:off x="540299" y="907325"/>
            <a:ext cx="7213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worst hoaxes are those which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last for a long time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cdf_time_patrolled_to_detected.pdf" id="470" name="Shape 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672" y="1846849"/>
            <a:ext cx="4446900" cy="4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 rot="2966930">
            <a:off x="3464093" y="3793124"/>
            <a:ext cx="557891" cy="1358983"/>
          </a:xfrm>
          <a:prstGeom prst="ellipse">
            <a:avLst/>
          </a:prstGeom>
          <a:noFill/>
          <a:ln cap="flat" cmpd="sng" w="38100">
            <a:solidFill>
              <a:srgbClr val="B2000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Shape 472"/>
          <p:cNvGrpSpPr/>
          <p:nvPr/>
        </p:nvGrpSpPr>
        <p:grpSpPr>
          <a:xfrm>
            <a:off x="2876228" y="2016324"/>
            <a:ext cx="3815945" cy="796523"/>
            <a:chOff x="2876228" y="2119116"/>
            <a:chExt cx="3815945" cy="796523"/>
          </a:xfrm>
        </p:grpSpPr>
        <p:sp>
          <p:nvSpPr>
            <p:cNvPr id="473" name="Shape 473"/>
            <p:cNvSpPr/>
            <p:nvPr/>
          </p:nvSpPr>
          <p:spPr>
            <a:xfrm rot="3794278">
              <a:off x="6235494" y="2081821"/>
              <a:ext cx="273159" cy="579189"/>
            </a:xfrm>
            <a:prstGeom prst="ellipse">
              <a:avLst/>
            </a:prstGeom>
            <a:noFill/>
            <a:ln cap="flat" cmpd="sng" w="38100">
              <a:solidFill>
                <a:srgbClr val="B2000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Shape 474"/>
            <p:cNvCxnSpPr/>
            <p:nvPr/>
          </p:nvCxnSpPr>
          <p:spPr>
            <a:xfrm rot="10800000">
              <a:off x="3279796" y="2501675"/>
              <a:ext cx="2772300" cy="0"/>
            </a:xfrm>
            <a:prstGeom prst="straightConnector1">
              <a:avLst/>
            </a:prstGeom>
            <a:noFill/>
            <a:ln cap="flat" cmpd="sng" w="25400">
              <a:solidFill>
                <a:srgbClr val="B2000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75" name="Shape 475"/>
            <p:cNvSpPr txBox="1"/>
            <p:nvPr/>
          </p:nvSpPr>
          <p:spPr>
            <a:xfrm rot="-5400000">
              <a:off x="2753528" y="2454239"/>
              <a:ext cx="584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0003"/>
                </a:buClr>
                <a:buSzPct val="25000"/>
                <a:buFont typeface="Helvetica Neue"/>
                <a:buNone/>
              </a:pPr>
              <a:r>
                <a:rPr b="0" i="0" lang="en" sz="1600" u="none" cap="none" strike="noStrike">
                  <a:solidFill>
                    <a:srgbClr val="B2000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0.99</a:t>
              </a:r>
            </a:p>
          </p:txBody>
        </p:sp>
      </p:grpSp>
      <p:sp>
        <p:nvSpPr>
          <p:cNvPr id="476" name="Shape 476"/>
          <p:cNvSpPr txBox="1"/>
          <p:nvPr/>
        </p:nvSpPr>
        <p:spPr>
          <a:xfrm>
            <a:off x="-1900974" y="3455130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2876225" y="5645000"/>
            <a:ext cx="4156200" cy="4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Time t between patrolling and flagging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822" y="1846849"/>
            <a:ext cx="4446900" cy="4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>
            <p:ph type="ctrTitle"/>
          </p:nvPr>
        </p:nvSpPr>
        <p:spPr>
          <a:xfrm>
            <a:off x="3118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hoaxes</a:t>
            </a:r>
          </a:p>
        </p:txBody>
      </p:sp>
      <p:sp>
        <p:nvSpPr>
          <p:cNvPr id="484" name="Shape 484"/>
          <p:cNvSpPr txBox="1"/>
          <p:nvPr>
            <p:ph idx="1" type="subTitle"/>
          </p:nvPr>
        </p:nvSpPr>
        <p:spPr>
          <a:xfrm>
            <a:off x="540450" y="907325"/>
            <a:ext cx="8480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worst hoaxes are those which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receive significant traffic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86" name="Shape 486"/>
          <p:cNvGrpSpPr/>
          <p:nvPr/>
        </p:nvGrpSpPr>
        <p:grpSpPr>
          <a:xfrm>
            <a:off x="4314624" y="5205048"/>
            <a:ext cx="2576079" cy="433852"/>
            <a:chOff x="4314653" y="5355755"/>
            <a:chExt cx="2402835" cy="356523"/>
          </a:xfrm>
        </p:grpSpPr>
        <p:sp>
          <p:nvSpPr>
            <p:cNvPr id="487" name="Shape 487"/>
            <p:cNvSpPr txBox="1"/>
            <p:nvPr/>
          </p:nvSpPr>
          <p:spPr>
            <a:xfrm>
              <a:off x="4314653" y="5355756"/>
              <a:ext cx="51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5805464" y="5372017"/>
              <a:ext cx="441600" cy="27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5452382" y="5355755"/>
              <a:ext cx="548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100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6169089" y="5358278"/>
              <a:ext cx="548399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500</a:t>
              </a:r>
            </a:p>
          </p:txBody>
        </p:sp>
      </p:grpSp>
      <p:sp>
        <p:nvSpPr>
          <p:cNvPr id="491" name="Shape 491"/>
          <p:cNvSpPr/>
          <p:nvPr/>
        </p:nvSpPr>
        <p:spPr>
          <a:xfrm rot="3794283">
            <a:off x="4425575" y="2813034"/>
            <a:ext cx="390419" cy="418594"/>
          </a:xfrm>
          <a:prstGeom prst="ellipse">
            <a:avLst/>
          </a:prstGeom>
          <a:noFill/>
          <a:ln cap="flat" cmpd="sng" w="38100">
            <a:solidFill>
              <a:srgbClr val="B2000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Shape 492"/>
          <p:cNvCxnSpPr/>
          <p:nvPr/>
        </p:nvCxnSpPr>
        <p:spPr>
          <a:xfrm flipH="1">
            <a:off x="3292825" y="3073062"/>
            <a:ext cx="1098000" cy="7500"/>
          </a:xfrm>
          <a:prstGeom prst="straightConnector1">
            <a:avLst/>
          </a:prstGeom>
          <a:noFill/>
          <a:ln cap="flat" cmpd="sng" w="25400">
            <a:solidFill>
              <a:srgbClr val="B2000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3" name="Shape 493"/>
          <p:cNvSpPr txBox="1"/>
          <p:nvPr/>
        </p:nvSpPr>
        <p:spPr>
          <a:xfrm>
            <a:off x="3238350" y="5645000"/>
            <a:ext cx="3663300" cy="4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Number n of pageviews per day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ctrTitle"/>
          </p:nvPr>
        </p:nvSpPr>
        <p:spPr>
          <a:xfrm>
            <a:off x="34815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hoaxes</a:t>
            </a:r>
          </a:p>
        </p:txBody>
      </p:sp>
      <p:sp>
        <p:nvSpPr>
          <p:cNvPr id="499" name="Shape 499"/>
          <p:cNvSpPr txBox="1"/>
          <p:nvPr>
            <p:ph idx="1" type="subTitle"/>
          </p:nvPr>
        </p:nvSpPr>
        <p:spPr>
          <a:xfrm>
            <a:off x="500550" y="907325"/>
            <a:ext cx="8520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worst hoaxes are those which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B2000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are relied upon by credible news media</a:t>
            </a:r>
            <a:r>
              <a:rPr b="0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1" name="Shape 501"/>
          <p:cNvSpPr txBox="1"/>
          <p:nvPr/>
        </p:nvSpPr>
        <p:spPr>
          <a:xfrm>
            <a:off x="2857100" y="2656775"/>
            <a:ext cx="3481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active inlinks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from entire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 as a source of information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354151"/>
            <a:ext cx="8520600" cy="37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0" lang="en" sz="24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free</a:t>
            </a:r>
            <a:r>
              <a:rPr b="0" i="0" lang="en" sz="2400" u="none" cap="none" strike="noStrike">
                <a:solidFill>
                  <a:srgbClr val="25252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encyclopedia that </a:t>
            </a:r>
            <a:r>
              <a:rPr b="0" i="0" lang="en" sz="24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anyone can edit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605550" y="3372496"/>
            <a:ext cx="855600" cy="730800"/>
          </a:xfrm>
          <a:prstGeom prst="curvedConnector3">
            <a:avLst>
              <a:gd fmla="val 7191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/>
        </p:nvSpPr>
        <p:spPr>
          <a:xfrm>
            <a:off x="6353725" y="2582897"/>
            <a:ext cx="2420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add (false) information</a:t>
            </a:r>
          </a:p>
        </p:txBody>
      </p:sp>
      <p:cxnSp>
        <p:nvCxnSpPr>
          <p:cNvPr id="90" name="Shape 90"/>
          <p:cNvCxnSpPr/>
          <p:nvPr/>
        </p:nvCxnSpPr>
        <p:spPr>
          <a:xfrm flipH="1">
            <a:off x="6566349" y="3336496"/>
            <a:ext cx="1112100" cy="830400"/>
          </a:xfrm>
          <a:prstGeom prst="curvedConnector3">
            <a:avLst>
              <a:gd fmla="val 58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/>
        </p:nvSpPr>
        <p:spPr>
          <a:xfrm>
            <a:off x="269850" y="1834731"/>
            <a:ext cx="2575800" cy="178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Freely accessible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reach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source of information for many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1899" l="0" r="0" t="1557"/>
          <a:stretch/>
        </p:blipFill>
        <p:spPr>
          <a:xfrm>
            <a:off x="3403375" y="1834731"/>
            <a:ext cx="2149500" cy="20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-8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Today’s talk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99" name="Shape 99"/>
          <p:cNvGrpSpPr/>
          <p:nvPr/>
        </p:nvGrpSpPr>
        <p:grpSpPr>
          <a:xfrm>
            <a:off x="1698950" y="1682322"/>
            <a:ext cx="2420400" cy="2767877"/>
            <a:chOff x="5208775" y="2432747"/>
            <a:chExt cx="2420400" cy="2767877"/>
          </a:xfrm>
        </p:grpSpPr>
        <p:sp>
          <p:nvSpPr>
            <p:cNvPr id="100" name="Shape 100"/>
            <p:cNvSpPr/>
            <p:nvPr/>
          </p:nvSpPr>
          <p:spPr>
            <a:xfrm>
              <a:off x="5208775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" sz="2400">
                  <a:solidFill>
                    <a:srgbClr val="98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Vandals on Wikipedia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208775" y="3935825"/>
              <a:ext cx="24204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identify malicious editors?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KDD’15</a:t>
              </a:r>
              <a:r>
                <a:rPr baseline="30000"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5202175" y="1740259"/>
            <a:ext cx="2420400" cy="2767874"/>
            <a:chOff x="1634600" y="2432747"/>
            <a:chExt cx="2420400" cy="2767874"/>
          </a:xfrm>
        </p:grpSpPr>
        <p:sp>
          <p:nvSpPr>
            <p:cNvPr id="103" name="Shape 103"/>
            <p:cNvSpPr/>
            <p:nvPr/>
          </p:nvSpPr>
          <p:spPr>
            <a:xfrm>
              <a:off x="1634600" y="2432747"/>
              <a:ext cx="2420400" cy="144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Helvetica Neue"/>
                <a:buNone/>
              </a:pPr>
              <a:r>
                <a:rPr lang="en" sz="2400">
                  <a:latin typeface="Helvetica Neue"/>
                  <a:ea typeface="Helvetica Neue"/>
                  <a:cs typeface="Helvetica Neue"/>
                  <a:sym typeface="Helvetica Neue"/>
                </a:rPr>
                <a:t>Hoaxes on Wikipedia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816250" y="3935821"/>
              <a:ext cx="20571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identify fake articles?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Helvetica Neue"/>
                <a:buNone/>
              </a:pPr>
              <a:r>
                <a:rPr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WWW’16</a:t>
              </a:r>
              <a:r>
                <a:rPr baseline="30000" lang="en" sz="2000">
                  <a:solidFill>
                    <a:srgbClr val="7F7F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</a:p>
          </p:txBody>
        </p:sp>
      </p:grpSp>
      <p:sp>
        <p:nvSpPr>
          <p:cNvPr id="105" name="Shape 105"/>
          <p:cNvSpPr txBox="1"/>
          <p:nvPr/>
        </p:nvSpPr>
        <p:spPr>
          <a:xfrm>
            <a:off x="0" y="4804075"/>
            <a:ext cx="91440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 A Wikipedia Vandal Early Warning System. S. Kumar, F. Spezzano, V.S. Subrahmanian. KDD 2015</a:t>
            </a:r>
          </a:p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lang="en" sz="2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Disinformation on the Web: Impact, Characteristics and Detection of Wikipedia Hoaxes. S. Kumar, R. West, J. Leskovec. WWW 2016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Vandals on Wikipedia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12" name="Shape 112"/>
          <p:cNvGrpSpPr/>
          <p:nvPr/>
        </p:nvGrpSpPr>
        <p:grpSpPr>
          <a:xfrm>
            <a:off x="1373900" y="1493211"/>
            <a:ext cx="4580506" cy="4366200"/>
            <a:chOff x="611900" y="1112211"/>
            <a:chExt cx="4580506" cy="4366200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3">
              <a:alphaModFix/>
            </a:blip>
            <a:srcRect b="6515" l="0" r="0" t="0"/>
            <a:stretch/>
          </p:blipFill>
          <p:spPr>
            <a:xfrm>
              <a:off x="704406" y="1112211"/>
              <a:ext cx="4488000" cy="4366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14" name="Shape 114"/>
            <p:cNvSpPr/>
            <p:nvPr/>
          </p:nvSpPr>
          <p:spPr>
            <a:xfrm>
              <a:off x="611900" y="1689050"/>
              <a:ext cx="2078100" cy="728700"/>
            </a:xfrm>
            <a:prstGeom prst="ellipse">
              <a:avLst/>
            </a:prstGeom>
            <a:noFill/>
            <a:ln cap="flat" cmpd="sng" w="25400">
              <a:solidFill>
                <a:srgbClr val="A000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9750" y="2355308"/>
            <a:ext cx="4772700" cy="26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640079" y="1828800"/>
            <a:ext cx="7771200" cy="144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Georgia"/>
              <a:buNone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Task: Detect vandals before they are detected by other Wikipedia users or bots</a:t>
            </a:r>
          </a:p>
        </p:txBody>
      </p:sp>
      <p:sp>
        <p:nvSpPr>
          <p:cNvPr id="117" name="Shape 117"/>
          <p:cNvSpPr/>
          <p:nvPr/>
        </p:nvSpPr>
        <p:spPr>
          <a:xfrm>
            <a:off x="640439" y="4023360"/>
            <a:ext cx="7771200" cy="144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Georgia"/>
              <a:buNone/>
            </a:pPr>
            <a:r>
              <a:rPr lang="en" sz="2800" u="sng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VEWS: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Georgia"/>
              <a:buNone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editing behavior difference to identify vandals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Data: Wikipedia Vandals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2200" y="1734775"/>
            <a:ext cx="86196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34,000 Editors </a:t>
            </a:r>
            <a:r>
              <a:rPr b="0" i="0" lang="en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Half are vandals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770,000 Edits </a:t>
            </a:r>
            <a:r>
              <a:rPr b="0" i="0" lang="en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160,000 edits by vandals</a:t>
            </a:r>
            <a:r>
              <a:rPr b="0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 2013 - July 2014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0" y="16315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Editing Similarities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-39381" l="0" r="0" t="-39381"/>
          <a:stretch/>
        </p:blipFill>
        <p:spPr>
          <a:xfrm>
            <a:off x="339328" y="1691026"/>
            <a:ext cx="8518800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39325" y="953224"/>
            <a:ext cx="3350400" cy="130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editors</a:t>
            </a: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more </a:t>
            </a: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likely</a:t>
            </a: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re-edit a previously edited page</a:t>
            </a: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</a:t>
            </a: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</a:t>
            </a: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a new page</a:t>
            </a:r>
          </a:p>
        </p:txBody>
      </p:sp>
      <p:sp>
        <p:nvSpPr>
          <p:cNvPr id="133" name="Shape 133"/>
          <p:cNvSpPr/>
          <p:nvPr/>
        </p:nvSpPr>
        <p:spPr>
          <a:xfrm>
            <a:off x="1778025" y="2257024"/>
            <a:ext cx="278100" cy="52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280600" y="5713174"/>
            <a:ext cx="2546100" cy="70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editors re-edit same page quickly</a:t>
            </a:r>
          </a:p>
        </p:txBody>
      </p:sp>
      <p:sp>
        <p:nvSpPr>
          <p:cNvPr id="135" name="Shape 135"/>
          <p:cNvSpPr/>
          <p:nvPr/>
        </p:nvSpPr>
        <p:spPr>
          <a:xfrm flipH="1" rot="10800000">
            <a:off x="3406050" y="5120699"/>
            <a:ext cx="295200" cy="57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117500" y="1181829"/>
            <a:ext cx="3445800" cy="1064699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lang="en" sz="2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editors select similar next article to edit similarly (link-wise vs topic-wise)</a:t>
            </a:r>
          </a:p>
        </p:txBody>
      </p:sp>
      <p:sp>
        <p:nvSpPr>
          <p:cNvPr id="137" name="Shape 137"/>
          <p:cNvSpPr/>
          <p:nvPr/>
        </p:nvSpPr>
        <p:spPr>
          <a:xfrm>
            <a:off x="6701350" y="2244125"/>
            <a:ext cx="278100" cy="57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866025" y="2912875"/>
            <a:ext cx="912000" cy="3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Re-edits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76550" y="2815375"/>
            <a:ext cx="1662600" cy="62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Consecutive edits on same page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927050" y="2815375"/>
            <a:ext cx="2709000" cy="3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 of consecutive edit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0" y="20581"/>
            <a:ext cx="8520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" sz="3600" u="none" cap="none" strike="noStrik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Editing Differences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-38652" l="0" r="0" t="-38652"/>
          <a:stretch/>
        </p:blipFill>
        <p:spPr>
          <a:xfrm>
            <a:off x="339725" y="1788184"/>
            <a:ext cx="85185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600475" y="2227097"/>
            <a:ext cx="278100" cy="6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066800" y="1212499"/>
            <a:ext cx="3489600" cy="101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 users edit more non-article pages than vandals, even in the first edit</a:t>
            </a:r>
          </a:p>
        </p:txBody>
      </p:sp>
      <p:sp>
        <p:nvSpPr>
          <p:cNvPr id="150" name="Shape 150"/>
          <p:cNvSpPr/>
          <p:nvPr/>
        </p:nvSpPr>
        <p:spPr>
          <a:xfrm>
            <a:off x="7117625" y="2227099"/>
            <a:ext cx="278100" cy="6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761175" y="1562750"/>
            <a:ext cx="2991000" cy="646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b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Vandals spend less time in editing a new page</a:t>
            </a:r>
          </a:p>
        </p:txBody>
      </p:sp>
      <p:sp>
        <p:nvSpPr>
          <p:cNvPr id="152" name="Shape 152"/>
          <p:cNvSpPr/>
          <p:nvPr/>
        </p:nvSpPr>
        <p:spPr>
          <a:xfrm flipH="1" rot="10800000">
            <a:off x="5881150" y="5231711"/>
            <a:ext cx="295200" cy="52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556400" y="5756396"/>
            <a:ext cx="3441000" cy="78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3"/>
              </a:buClr>
              <a:buSzPct val="25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Vandals make faster edits than benign users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6543600"/>
            <a:ext cx="4216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results are statistically different with very low p-values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373250" y="2941775"/>
            <a:ext cx="8799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All edits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065825" y="2865575"/>
            <a:ext cx="1212300" cy="5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Edits on all new pages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516900" y="2865575"/>
            <a:ext cx="1916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Article vs non-article page edits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