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1448" r:id="rId4"/>
    <p:sldId id="1355" r:id="rId5"/>
    <p:sldId id="1449" r:id="rId6"/>
    <p:sldId id="1450" r:id="rId7"/>
    <p:sldId id="1468" r:id="rId8"/>
    <p:sldId id="1451" r:id="rId9"/>
    <p:sldId id="1452" r:id="rId10"/>
    <p:sldId id="1453" r:id="rId11"/>
    <p:sldId id="1454" r:id="rId12"/>
    <p:sldId id="1455" r:id="rId13"/>
    <p:sldId id="1456" r:id="rId14"/>
    <p:sldId id="1457" r:id="rId15"/>
    <p:sldId id="1458" r:id="rId16"/>
    <p:sldId id="1459" r:id="rId17"/>
    <p:sldId id="1460" r:id="rId18"/>
    <p:sldId id="1461" r:id="rId19"/>
    <p:sldId id="1462" r:id="rId20"/>
    <p:sldId id="1463" r:id="rId21"/>
    <p:sldId id="1465" r:id="rId22"/>
    <p:sldId id="1464" r:id="rId23"/>
    <p:sldId id="1419" r:id="rId24"/>
    <p:sldId id="1466" r:id="rId25"/>
    <p:sldId id="1467" r:id="rId26"/>
    <p:sldId id="142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6" autoAdjust="0"/>
    <p:restoredTop sz="94660"/>
  </p:normalViewPr>
  <p:slideViewPr>
    <p:cSldViewPr>
      <p:cViewPr varScale="1">
        <p:scale>
          <a:sx n="82" d="100"/>
          <a:sy n="82" d="100"/>
        </p:scale>
        <p:origin x="153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497AAFB9-19B1-4DAA-A7A8-F26505AE81C1}"/>
    <pc:docChg chg="modSld">
      <pc:chgData name="Sharma Computer Academy" userId="08476b32c11f4418" providerId="LiveId" clId="{497AAFB9-19B1-4DAA-A7A8-F26505AE81C1}" dt="2021-07-30T11:27:18.473" v="10"/>
      <pc:docMkLst>
        <pc:docMk/>
      </pc:docMkLst>
      <pc:sldChg chg="modAnim">
        <pc:chgData name="Sharma Computer Academy" userId="08476b32c11f4418" providerId="LiveId" clId="{497AAFB9-19B1-4DAA-A7A8-F26505AE81C1}" dt="2021-07-30T11:26:13.909" v="1"/>
        <pc:sldMkLst>
          <pc:docMk/>
          <pc:sldMk cId="0" sldId="1449"/>
        </pc:sldMkLst>
      </pc:sldChg>
      <pc:sldChg chg="modAnim">
        <pc:chgData name="Sharma Computer Academy" userId="08476b32c11f4418" providerId="LiveId" clId="{497AAFB9-19B1-4DAA-A7A8-F26505AE81C1}" dt="2021-07-30T11:26:37.716" v="6"/>
        <pc:sldMkLst>
          <pc:docMk/>
          <pc:sldMk cId="0" sldId="1451"/>
        </pc:sldMkLst>
      </pc:sldChg>
      <pc:sldChg chg="modAnim">
        <pc:chgData name="Sharma Computer Academy" userId="08476b32c11f4418" providerId="LiveId" clId="{497AAFB9-19B1-4DAA-A7A8-F26505AE81C1}" dt="2021-07-30T11:27:18.473" v="10"/>
        <pc:sldMkLst>
          <pc:docMk/>
          <pc:sldMk cId="0" sldId="145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30-07-2021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30-07-2021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30-07-2021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30-07-2021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30-07-2021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30-07-2021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/>
              <a:t>PYTHON</a:t>
            </a:r>
          </a:p>
          <a:p>
            <a:r>
              <a:rPr lang="en-US" sz="4400" dirty="0">
                <a:solidFill>
                  <a:srgbClr val="FF0000"/>
                </a:solidFill>
              </a:rPr>
              <a:t>Project Topics</a:t>
            </a:r>
          </a:p>
          <a:p>
            <a:r>
              <a:rPr lang="en-US" sz="4400" dirty="0">
                <a:solidFill>
                  <a:srgbClr val="FF0000"/>
                </a:solidFill>
              </a:rPr>
              <a:t>Lecture -1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What Is </a:t>
            </a:r>
            <a:r>
              <a:rPr lang="en-US" sz="2800" b="1" dirty="0" err="1"/>
              <a:t>Tk</a:t>
            </a:r>
            <a:r>
              <a:rPr lang="en-US" sz="2800" b="1" dirty="0"/>
              <a:t>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err="1">
                <a:solidFill>
                  <a:srgbClr val="C00000"/>
                </a:solidFill>
              </a:rPr>
              <a:t>Tk</a:t>
            </a:r>
            <a:r>
              <a:rPr lang="en-IN" sz="2400" dirty="0"/>
              <a:t> was developed as a </a:t>
            </a:r>
            <a:r>
              <a:rPr lang="en-IN" sz="2400" b="1" dirty="0">
                <a:solidFill>
                  <a:srgbClr val="C00000"/>
                </a:solidFill>
              </a:rPr>
              <a:t>GUI extension </a:t>
            </a:r>
            <a:r>
              <a:rPr lang="en-IN" sz="2400" dirty="0"/>
              <a:t>for a programming language called </a:t>
            </a:r>
            <a:r>
              <a:rPr lang="en-IN" sz="2400" b="1" dirty="0">
                <a:solidFill>
                  <a:srgbClr val="C00000"/>
                </a:solidFill>
              </a:rPr>
              <a:t>TCL</a:t>
            </a:r>
            <a:r>
              <a:rPr lang="en-IN" sz="2400" dirty="0"/>
              <a:t>( </a:t>
            </a:r>
            <a:r>
              <a:rPr lang="en-IN" sz="2400" b="1" dirty="0">
                <a:solidFill>
                  <a:srgbClr val="002060"/>
                </a:solidFill>
              </a:rPr>
              <a:t>Tool Command Language</a:t>
            </a:r>
            <a:r>
              <a:rPr lang="en-IN" sz="2400" dirty="0"/>
              <a:t>).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It was released in </a:t>
            </a:r>
            <a:r>
              <a:rPr lang="en-US" sz="2400" b="1" dirty="0">
                <a:solidFill>
                  <a:srgbClr val="C00000"/>
                </a:solidFill>
              </a:rPr>
              <a:t>1991</a:t>
            </a:r>
            <a:r>
              <a:rPr lang="en-US" sz="2400" dirty="0"/>
              <a:t> and was </a:t>
            </a:r>
            <a:r>
              <a:rPr lang="en-US" sz="2400" b="1" dirty="0">
                <a:solidFill>
                  <a:srgbClr val="7030A0"/>
                </a:solidFill>
              </a:rPr>
              <a:t>extremely successful as it was very easy to learn and implement.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What Is </a:t>
            </a:r>
            <a:r>
              <a:rPr lang="en-US" sz="2800" b="1" dirty="0" err="1"/>
              <a:t>Tk</a:t>
            </a:r>
            <a:r>
              <a:rPr lang="en-US" sz="2800" b="1" dirty="0"/>
              <a:t>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Due to it’s popularity programmers of many languages incorporated </a:t>
            </a:r>
            <a:r>
              <a:rPr lang="en-US" sz="2400" b="1" dirty="0" err="1">
                <a:solidFill>
                  <a:srgbClr val="C00000"/>
                </a:solidFill>
              </a:rPr>
              <a:t>Tk</a:t>
            </a:r>
            <a:r>
              <a:rPr lang="en-US" sz="2400" dirty="0"/>
              <a:t> into their language also.</a:t>
            </a:r>
          </a:p>
          <a:p>
            <a:endParaRPr lang="en-US" sz="2400" dirty="0"/>
          </a:p>
          <a:p>
            <a:endParaRPr lang="en-IN" sz="2400" dirty="0"/>
          </a:p>
          <a:p>
            <a:r>
              <a:rPr lang="en-IN" sz="2400" dirty="0"/>
              <a:t>So along with </a:t>
            </a:r>
            <a:r>
              <a:rPr lang="en-IN" sz="2400" b="1" dirty="0">
                <a:solidFill>
                  <a:srgbClr val="C00000"/>
                </a:solidFill>
              </a:rPr>
              <a:t>Python</a:t>
            </a:r>
            <a:r>
              <a:rPr lang="en-IN" sz="2400" dirty="0"/>
              <a:t> many other languages like </a:t>
            </a:r>
            <a:r>
              <a:rPr lang="en-IN" sz="2400" b="1" dirty="0">
                <a:solidFill>
                  <a:srgbClr val="C00000"/>
                </a:solidFill>
              </a:rPr>
              <a:t>ADA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C00000"/>
                </a:solidFill>
              </a:rPr>
              <a:t>Ruby</a:t>
            </a:r>
            <a:r>
              <a:rPr lang="en-IN" sz="2400" dirty="0"/>
              <a:t> , </a:t>
            </a:r>
            <a:r>
              <a:rPr lang="en-IN" sz="2400" b="1" dirty="0">
                <a:solidFill>
                  <a:srgbClr val="C00000"/>
                </a:solidFill>
              </a:rPr>
              <a:t>Lisp</a:t>
            </a:r>
            <a:r>
              <a:rPr lang="en-IN" sz="2400" dirty="0"/>
              <a:t> etc built up their </a:t>
            </a:r>
            <a:r>
              <a:rPr lang="en-IN" sz="2400" b="1" dirty="0" err="1">
                <a:solidFill>
                  <a:srgbClr val="7030A0"/>
                </a:solidFill>
              </a:rPr>
              <a:t>Tk</a:t>
            </a:r>
            <a:r>
              <a:rPr lang="en-IN" sz="2400" b="1" dirty="0">
                <a:solidFill>
                  <a:srgbClr val="7030A0"/>
                </a:solidFill>
              </a:rPr>
              <a:t> libraries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In </a:t>
            </a:r>
            <a:r>
              <a:rPr lang="en-IN" sz="2400" b="1" dirty="0">
                <a:solidFill>
                  <a:srgbClr val="C00000"/>
                </a:solidFill>
              </a:rPr>
              <a:t>Python</a:t>
            </a:r>
            <a:r>
              <a:rPr lang="en-IN" sz="2400" dirty="0"/>
              <a:t> this library was named </a:t>
            </a:r>
            <a:r>
              <a:rPr lang="en-IN" sz="2400" b="1" dirty="0" err="1">
                <a:solidFill>
                  <a:srgbClr val="C00000"/>
                </a:solidFill>
              </a:rPr>
              <a:t>Tkinter</a:t>
            </a:r>
            <a:r>
              <a:rPr lang="en-IN" sz="2400" b="1" dirty="0">
                <a:solidFill>
                  <a:srgbClr val="C00000"/>
                </a:solidFill>
              </a:rPr>
              <a:t> </a:t>
            </a:r>
          </a:p>
          <a:p>
            <a:pPr>
              <a:buNone/>
            </a:pP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Important Steps In </a:t>
            </a:r>
            <a:r>
              <a:rPr lang="en-US" sz="2800" b="1" dirty="0" err="1"/>
              <a:t>Tkinter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Here are the steps listed, to keep in mind for creating any </a:t>
            </a:r>
            <a:r>
              <a:rPr lang="en-IN" sz="2400" b="1" dirty="0">
                <a:solidFill>
                  <a:srgbClr val="C00000"/>
                </a:solidFill>
              </a:rPr>
              <a:t>GUI</a:t>
            </a:r>
            <a:r>
              <a:rPr lang="en-IN" sz="2400" dirty="0"/>
              <a:t> applications in </a:t>
            </a:r>
            <a:r>
              <a:rPr lang="en-IN" sz="2400" b="1" dirty="0">
                <a:solidFill>
                  <a:srgbClr val="C00000"/>
                </a:solidFill>
              </a:rPr>
              <a:t>Python</a:t>
            </a:r>
            <a:r>
              <a:rPr lang="en-IN" sz="2400" dirty="0"/>
              <a:t>:</a:t>
            </a:r>
          </a:p>
          <a:p>
            <a:pPr lvl="1"/>
            <a:endParaRPr lang="en-IN" sz="1900" dirty="0"/>
          </a:p>
          <a:p>
            <a:pPr lvl="1"/>
            <a:r>
              <a:rPr lang="en-IN" sz="1900" dirty="0"/>
              <a:t>At first , import the </a:t>
            </a:r>
            <a:r>
              <a:rPr lang="en-IN" sz="1900" b="1" dirty="0" err="1">
                <a:solidFill>
                  <a:srgbClr val="C00000"/>
                </a:solidFill>
              </a:rPr>
              <a:t>tkinter</a:t>
            </a:r>
            <a:r>
              <a:rPr lang="en-IN" sz="1900" dirty="0"/>
              <a:t> module</a:t>
            </a:r>
          </a:p>
          <a:p>
            <a:pPr lvl="1"/>
            <a:endParaRPr lang="en-IN" sz="1900" dirty="0"/>
          </a:p>
          <a:p>
            <a:pPr lvl="1"/>
            <a:r>
              <a:rPr lang="en-IN" sz="1900" dirty="0"/>
              <a:t>Now create the </a:t>
            </a:r>
            <a:r>
              <a:rPr lang="en-IN" sz="1900" b="1" dirty="0">
                <a:solidFill>
                  <a:srgbClr val="7030A0"/>
                </a:solidFill>
              </a:rPr>
              <a:t>main window </a:t>
            </a:r>
            <a:r>
              <a:rPr lang="en-IN" sz="1900" dirty="0"/>
              <a:t>of your </a:t>
            </a:r>
            <a:r>
              <a:rPr lang="en-IN" sz="1900" b="1" dirty="0">
                <a:solidFill>
                  <a:srgbClr val="7030A0"/>
                </a:solidFill>
              </a:rPr>
              <a:t>GUI application </a:t>
            </a:r>
          </a:p>
          <a:p>
            <a:pPr lvl="1"/>
            <a:endParaRPr lang="en-IN" sz="1900" dirty="0"/>
          </a:p>
          <a:p>
            <a:pPr lvl="1"/>
            <a:r>
              <a:rPr lang="en-IN" sz="1900" dirty="0"/>
              <a:t>Add one/more </a:t>
            </a:r>
            <a:r>
              <a:rPr lang="en-IN" sz="1900" b="1" dirty="0">
                <a:solidFill>
                  <a:srgbClr val="7030A0"/>
                </a:solidFill>
              </a:rPr>
              <a:t>widgets</a:t>
            </a:r>
            <a:r>
              <a:rPr lang="en-IN" sz="1900" dirty="0"/>
              <a:t> to the </a:t>
            </a:r>
            <a:r>
              <a:rPr lang="en-IN" sz="1900" b="1" dirty="0">
                <a:solidFill>
                  <a:srgbClr val="7030A0"/>
                </a:solidFill>
              </a:rPr>
              <a:t>GUI application</a:t>
            </a:r>
          </a:p>
          <a:p>
            <a:pPr lvl="1"/>
            <a:endParaRPr lang="en-IN" sz="1900" dirty="0"/>
          </a:p>
          <a:p>
            <a:pPr lvl="1"/>
            <a:r>
              <a:rPr lang="en-IN" sz="1900" dirty="0"/>
              <a:t>Finally </a:t>
            </a:r>
            <a:r>
              <a:rPr lang="en-IN" sz="1900" b="1" dirty="0">
                <a:solidFill>
                  <a:srgbClr val="7030A0"/>
                </a:solidFill>
              </a:rPr>
              <a:t>run the event loop </a:t>
            </a:r>
            <a:r>
              <a:rPr lang="en-IN" sz="1900" dirty="0"/>
              <a:t>that allows user to </a:t>
            </a:r>
            <a:r>
              <a:rPr lang="en-IN" sz="1900" b="1" dirty="0">
                <a:solidFill>
                  <a:srgbClr val="7030A0"/>
                </a:solidFill>
              </a:rPr>
              <a:t>interact</a:t>
            </a:r>
            <a:r>
              <a:rPr lang="en-IN" sz="1900" dirty="0"/>
              <a:t> with the application</a:t>
            </a:r>
          </a:p>
          <a:p>
            <a:pPr>
              <a:buNone/>
            </a:pP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Our First GUI App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7030A0"/>
                </a:solidFill>
              </a:rPr>
              <a:t>import </a:t>
            </a:r>
            <a:r>
              <a:rPr lang="en-IN" sz="2400" b="1" dirty="0" err="1">
                <a:solidFill>
                  <a:srgbClr val="7030A0"/>
                </a:solidFill>
              </a:rPr>
              <a:t>tkinter</a:t>
            </a:r>
            <a:endParaRPr lang="en-IN" sz="24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err="1">
                <a:solidFill>
                  <a:srgbClr val="7030A0"/>
                </a:solidFill>
              </a:rPr>
              <a:t>tw</a:t>
            </a:r>
            <a:r>
              <a:rPr lang="en-IN" sz="2400" b="1" dirty="0">
                <a:solidFill>
                  <a:srgbClr val="7030A0"/>
                </a:solidFill>
              </a:rPr>
              <a:t> = </a:t>
            </a:r>
            <a:r>
              <a:rPr lang="en-IN" sz="2400" b="1" dirty="0" err="1">
                <a:solidFill>
                  <a:srgbClr val="7030A0"/>
                </a:solidFill>
              </a:rPr>
              <a:t>tkinter.Tk</a:t>
            </a:r>
            <a:r>
              <a:rPr lang="en-IN" sz="2400" b="1" dirty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sz="2400" b="1" dirty="0" err="1">
                <a:solidFill>
                  <a:srgbClr val="7030A0"/>
                </a:solidFill>
              </a:rPr>
              <a:t>tw.mainloop</a:t>
            </a:r>
            <a:r>
              <a:rPr lang="en-IN" sz="2400" b="1" dirty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/>
              <a:t>Output </a:t>
            </a:r>
          </a:p>
          <a:p>
            <a:pPr>
              <a:buNone/>
            </a:pPr>
            <a:endParaRPr lang="en-IN" sz="24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gui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3857628"/>
            <a:ext cx="2057687" cy="22672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Explanation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import </a:t>
            </a:r>
            <a:r>
              <a:rPr lang="en-US" sz="2400" b="1" dirty="0" err="1">
                <a:solidFill>
                  <a:srgbClr val="7030A0"/>
                </a:solidFill>
              </a:rPr>
              <a:t>tkinter</a:t>
            </a:r>
            <a:endParaRPr lang="en-IN" sz="2400" b="1" dirty="0">
              <a:solidFill>
                <a:srgbClr val="7030A0"/>
              </a:solidFill>
            </a:endParaRP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We start by importing the </a:t>
            </a:r>
            <a:r>
              <a:rPr lang="en-IN" sz="2400" b="1" dirty="0" err="1">
                <a:solidFill>
                  <a:srgbClr val="C00000"/>
                </a:solidFill>
              </a:rPr>
              <a:t>tkinter</a:t>
            </a:r>
            <a:r>
              <a:rPr lang="en-IN" sz="2400" dirty="0"/>
              <a:t> module. </a:t>
            </a:r>
          </a:p>
          <a:p>
            <a:endParaRPr lang="en-IN" sz="2400" dirty="0"/>
          </a:p>
          <a:p>
            <a:r>
              <a:rPr lang="en-IN" sz="2400" dirty="0"/>
              <a:t>It contains all </a:t>
            </a:r>
            <a:r>
              <a:rPr lang="en-IN" sz="2400" b="1" dirty="0">
                <a:solidFill>
                  <a:srgbClr val="7030A0"/>
                </a:solidFill>
              </a:rPr>
              <a:t>classes, functions </a:t>
            </a:r>
            <a:r>
              <a:rPr lang="en-IN" sz="2400" dirty="0"/>
              <a:t>and other things needed to work with the </a:t>
            </a:r>
            <a:r>
              <a:rPr lang="en-IN" sz="2400" b="1" dirty="0" err="1">
                <a:solidFill>
                  <a:srgbClr val="C00000"/>
                </a:solidFill>
              </a:rPr>
              <a:t>Tk</a:t>
            </a:r>
            <a:r>
              <a:rPr lang="en-IN" sz="2400" dirty="0"/>
              <a:t> toolkit.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Explanation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tw</a:t>
            </a:r>
            <a:r>
              <a:rPr lang="en-US" sz="2400" b="1" dirty="0">
                <a:solidFill>
                  <a:srgbClr val="7030A0"/>
                </a:solidFill>
              </a:rPr>
              <a:t>=</a:t>
            </a:r>
            <a:r>
              <a:rPr lang="en-US" sz="2400" b="1" dirty="0" err="1">
                <a:solidFill>
                  <a:srgbClr val="7030A0"/>
                </a:solidFill>
              </a:rPr>
              <a:t>tkinter.Tk</a:t>
            </a:r>
            <a:r>
              <a:rPr lang="en-US" sz="2400" b="1" dirty="0">
                <a:solidFill>
                  <a:srgbClr val="7030A0"/>
                </a:solidFill>
              </a:rPr>
              <a:t>()</a:t>
            </a:r>
            <a:endParaRPr lang="en-IN" sz="2400" b="1" dirty="0">
              <a:solidFill>
                <a:srgbClr val="7030A0"/>
              </a:solidFill>
            </a:endParaRP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To initialize </a:t>
            </a:r>
            <a:r>
              <a:rPr lang="en-IN" sz="2400" b="1" dirty="0" err="1">
                <a:solidFill>
                  <a:srgbClr val="C00000"/>
                </a:solidFill>
              </a:rPr>
              <a:t>tkinter</a:t>
            </a:r>
            <a:r>
              <a:rPr lang="en-IN" sz="2400" dirty="0"/>
              <a:t>, we have to create an object of the class </a:t>
            </a:r>
            <a:r>
              <a:rPr lang="en-IN" sz="2400" b="1" dirty="0" err="1">
                <a:solidFill>
                  <a:srgbClr val="C00000"/>
                </a:solidFill>
              </a:rPr>
              <a:t>Tk</a:t>
            </a:r>
            <a:r>
              <a:rPr lang="en-IN" sz="2400" dirty="0"/>
              <a:t> which is normally called the </a:t>
            </a:r>
            <a:r>
              <a:rPr lang="en-IN" sz="2400" b="1" dirty="0">
                <a:solidFill>
                  <a:srgbClr val="C00000"/>
                </a:solidFill>
              </a:rPr>
              <a:t>root</a:t>
            </a:r>
            <a:r>
              <a:rPr lang="en-IN" sz="2400" dirty="0"/>
              <a:t> </a:t>
            </a:r>
            <a:r>
              <a:rPr lang="en-IN" sz="2400" b="1" dirty="0">
                <a:solidFill>
                  <a:srgbClr val="C00000"/>
                </a:solidFill>
              </a:rPr>
              <a:t>widget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r>
              <a:rPr lang="en-IN" sz="2400" dirty="0"/>
              <a:t>This is an </a:t>
            </a:r>
            <a:r>
              <a:rPr lang="en-IN" sz="2400" b="1" dirty="0">
                <a:solidFill>
                  <a:srgbClr val="C00000"/>
                </a:solidFill>
              </a:rPr>
              <a:t>ordinary window</a:t>
            </a:r>
            <a:r>
              <a:rPr lang="en-IN" sz="2400" dirty="0"/>
              <a:t>, with a </a:t>
            </a:r>
            <a:r>
              <a:rPr lang="en-IN" sz="2400" b="1" dirty="0">
                <a:solidFill>
                  <a:srgbClr val="C00000"/>
                </a:solidFill>
              </a:rPr>
              <a:t>title bar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C00000"/>
                </a:solidFill>
              </a:rPr>
              <a:t>other decorations</a:t>
            </a:r>
            <a:r>
              <a:rPr lang="en-IN" sz="2400" dirty="0"/>
              <a:t> provided by our </a:t>
            </a:r>
            <a:r>
              <a:rPr lang="en-IN" sz="2400" b="1" dirty="0">
                <a:solidFill>
                  <a:srgbClr val="C00000"/>
                </a:solidFill>
              </a:rPr>
              <a:t>window manager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r>
              <a:rPr lang="en-IN" sz="2400" dirty="0"/>
              <a:t>We should </a:t>
            </a:r>
            <a:r>
              <a:rPr lang="en-IN" sz="2400" b="1" dirty="0">
                <a:solidFill>
                  <a:srgbClr val="7030A0"/>
                </a:solidFill>
              </a:rPr>
              <a:t>only create one root widget </a:t>
            </a:r>
            <a:r>
              <a:rPr lang="en-IN" sz="2400" dirty="0"/>
              <a:t>for each program, and it must be created before any other widgets.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Explanation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tw.mainloop</a:t>
            </a:r>
            <a:r>
              <a:rPr lang="en-US" sz="2400" b="1" dirty="0">
                <a:solidFill>
                  <a:srgbClr val="7030A0"/>
                </a:solidFill>
              </a:rPr>
              <a:t>()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Finally when our window is ready to be displayed we have to call the </a:t>
            </a:r>
            <a:r>
              <a:rPr lang="en-IN" sz="2400" b="1" dirty="0" err="1">
                <a:solidFill>
                  <a:srgbClr val="C00000"/>
                </a:solidFill>
              </a:rPr>
              <a:t>Tk</a:t>
            </a:r>
            <a:r>
              <a:rPr lang="en-IN" sz="2400" dirty="0"/>
              <a:t> method </a:t>
            </a:r>
            <a:r>
              <a:rPr lang="en-IN" sz="2400" b="1" dirty="0" err="1">
                <a:solidFill>
                  <a:srgbClr val="C00000"/>
                </a:solidFill>
              </a:rPr>
              <a:t>mainloop</a:t>
            </a:r>
            <a:r>
              <a:rPr lang="en-IN" sz="2400" b="1" dirty="0">
                <a:solidFill>
                  <a:srgbClr val="C00000"/>
                </a:solidFill>
              </a:rPr>
              <a:t>()</a:t>
            </a:r>
            <a:r>
              <a:rPr lang="en-IN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This method does </a:t>
            </a:r>
            <a:r>
              <a:rPr lang="en-US" sz="2400" b="1" dirty="0">
                <a:solidFill>
                  <a:srgbClr val="7030A0"/>
                </a:solidFill>
              </a:rPr>
              <a:t>2 things</a:t>
            </a:r>
            <a:r>
              <a:rPr lang="en-US" sz="2400" dirty="0"/>
              <a:t>:</a:t>
            </a:r>
          </a:p>
          <a:p>
            <a:pPr lvl="1"/>
            <a:endParaRPr lang="en-US" sz="1900" dirty="0"/>
          </a:p>
          <a:p>
            <a:pPr lvl="1"/>
            <a:r>
              <a:rPr lang="en-US" sz="1900" b="1" dirty="0">
                <a:solidFill>
                  <a:srgbClr val="002060"/>
                </a:solidFill>
              </a:rPr>
              <a:t>Makes the </a:t>
            </a:r>
            <a:r>
              <a:rPr lang="en-US" sz="1900" b="1" dirty="0">
                <a:solidFill>
                  <a:srgbClr val="C00000"/>
                </a:solidFill>
              </a:rPr>
              <a:t>root widget </a:t>
            </a:r>
            <a:r>
              <a:rPr lang="en-US" sz="1900" b="1" dirty="0">
                <a:solidFill>
                  <a:srgbClr val="002060"/>
                </a:solidFill>
              </a:rPr>
              <a:t>appear on screen</a:t>
            </a:r>
          </a:p>
          <a:p>
            <a:pPr lvl="1"/>
            <a:endParaRPr lang="en-US" sz="1900" b="1" dirty="0">
              <a:solidFill>
                <a:srgbClr val="002060"/>
              </a:solidFill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</a:rPr>
              <a:t>Runs an infinite</a:t>
            </a:r>
            <a:r>
              <a:rPr lang="en-US" sz="1900" b="1" dirty="0">
                <a:solidFill>
                  <a:srgbClr val="C00000"/>
                </a:solidFill>
              </a:rPr>
              <a:t> </a:t>
            </a:r>
            <a:r>
              <a:rPr lang="en-IN" sz="2000" b="1" dirty="0">
                <a:solidFill>
                  <a:srgbClr val="C00000"/>
                </a:solidFill>
              </a:rPr>
              <a:t>event loop </a:t>
            </a:r>
            <a:r>
              <a:rPr lang="en-IN" sz="2000" b="1" dirty="0">
                <a:solidFill>
                  <a:srgbClr val="002060"/>
                </a:solidFill>
              </a:rPr>
              <a:t>until we close the window</a:t>
            </a:r>
            <a:endParaRPr lang="en-IN" sz="1900" b="1" dirty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Modifying The </a:t>
            </a:r>
            <a:r>
              <a:rPr lang="en-US" sz="2800" b="1" dirty="0">
                <a:solidFill>
                  <a:srgbClr val="C00000"/>
                </a:solidFill>
              </a:rPr>
              <a:t>root widget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If we closely observe the output of the previous code we will notice </a:t>
            </a:r>
            <a:r>
              <a:rPr lang="en-US" sz="2400" b="1" dirty="0">
                <a:solidFill>
                  <a:srgbClr val="7030A0"/>
                </a:solidFill>
              </a:rPr>
              <a:t>4 things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lvl="1"/>
            <a:r>
              <a:rPr lang="en-US" sz="1900" dirty="0"/>
              <a:t>The window is having </a:t>
            </a:r>
            <a:r>
              <a:rPr lang="en-US" sz="1900" b="1" dirty="0">
                <a:solidFill>
                  <a:srgbClr val="7030A0"/>
                </a:solidFill>
              </a:rPr>
              <a:t>default title </a:t>
            </a:r>
            <a:r>
              <a:rPr lang="en-US" sz="1900" dirty="0"/>
              <a:t>as </a:t>
            </a:r>
            <a:r>
              <a:rPr lang="en-US" sz="1900" b="1" dirty="0" err="1">
                <a:solidFill>
                  <a:srgbClr val="0070C0"/>
                </a:solidFill>
              </a:rPr>
              <a:t>tk</a:t>
            </a:r>
            <a:endParaRPr lang="en-US" sz="1900" b="1" dirty="0">
              <a:solidFill>
                <a:srgbClr val="0070C0"/>
              </a:solidFill>
            </a:endParaRPr>
          </a:p>
          <a:p>
            <a:endParaRPr lang="en-US" sz="2400" dirty="0"/>
          </a:p>
          <a:p>
            <a:pPr lvl="1"/>
            <a:r>
              <a:rPr lang="en-US" sz="1900" dirty="0"/>
              <a:t>It is having a </a:t>
            </a:r>
            <a:r>
              <a:rPr lang="en-US" sz="1900" b="1" dirty="0">
                <a:solidFill>
                  <a:srgbClr val="7030A0"/>
                </a:solidFill>
              </a:rPr>
              <a:t>default logo</a:t>
            </a:r>
          </a:p>
          <a:p>
            <a:endParaRPr lang="en-US" sz="2400" dirty="0"/>
          </a:p>
          <a:p>
            <a:pPr lvl="1"/>
            <a:r>
              <a:rPr lang="en-US" sz="1900" dirty="0"/>
              <a:t>The </a:t>
            </a:r>
            <a:r>
              <a:rPr lang="en-US" sz="1900" b="1" dirty="0">
                <a:solidFill>
                  <a:srgbClr val="7030A0"/>
                </a:solidFill>
              </a:rPr>
              <a:t>width</a:t>
            </a:r>
            <a:r>
              <a:rPr lang="en-US" sz="1900" dirty="0"/>
              <a:t> and </a:t>
            </a:r>
            <a:r>
              <a:rPr lang="en-US" sz="1900" b="1" dirty="0">
                <a:solidFill>
                  <a:srgbClr val="7030A0"/>
                </a:solidFill>
              </a:rPr>
              <a:t>height</a:t>
            </a:r>
            <a:r>
              <a:rPr lang="en-US" sz="1900" dirty="0"/>
              <a:t> are </a:t>
            </a:r>
            <a:r>
              <a:rPr lang="en-US" sz="1900" b="1" dirty="0">
                <a:solidFill>
                  <a:srgbClr val="0070C0"/>
                </a:solidFill>
              </a:rPr>
              <a:t>200</a:t>
            </a:r>
            <a:r>
              <a:rPr lang="en-US" sz="1900" b="1" dirty="0">
                <a:solidFill>
                  <a:srgbClr val="7030A0"/>
                </a:solidFill>
              </a:rPr>
              <a:t> </a:t>
            </a:r>
            <a:r>
              <a:rPr lang="en-US" sz="1900" b="1" dirty="0">
                <a:solidFill>
                  <a:srgbClr val="0070C0"/>
                </a:solidFill>
              </a:rPr>
              <a:t>* 200</a:t>
            </a:r>
          </a:p>
          <a:p>
            <a:endParaRPr lang="en-US" sz="2400" dirty="0"/>
          </a:p>
          <a:p>
            <a:pPr lvl="1"/>
            <a:r>
              <a:rPr lang="en-US" sz="1900" dirty="0"/>
              <a:t>It appears at </a:t>
            </a:r>
            <a:r>
              <a:rPr lang="en-US" sz="1900" b="1" dirty="0">
                <a:solidFill>
                  <a:srgbClr val="7030A0"/>
                </a:solidFill>
              </a:rPr>
              <a:t>random location </a:t>
            </a:r>
            <a:r>
              <a:rPr lang="en-US" sz="1900" dirty="0"/>
              <a:t>on our desktop</a:t>
            </a:r>
          </a:p>
          <a:p>
            <a:endParaRPr lang="en-IN" sz="1900" dirty="0"/>
          </a:p>
          <a:p>
            <a:pPr>
              <a:buNone/>
            </a:pPr>
            <a:r>
              <a:rPr lang="en-US" sz="2400" dirty="0"/>
              <a:t>Now we will discuss how to change all these </a:t>
            </a:r>
            <a:r>
              <a:rPr lang="en-US" sz="2400" b="1" dirty="0">
                <a:solidFill>
                  <a:srgbClr val="7030A0"/>
                </a:solidFill>
              </a:rPr>
              <a:t>default 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settings</a:t>
            </a:r>
            <a:endParaRPr lang="en-IN" sz="2400" b="1" dirty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Setting Title Of </a:t>
            </a:r>
            <a:br>
              <a:rPr lang="en-US" sz="2800" b="1" dirty="0"/>
            </a:br>
            <a:r>
              <a:rPr lang="en-US" sz="2800" b="1" dirty="0"/>
              <a:t>The </a:t>
            </a:r>
            <a:r>
              <a:rPr lang="en-US" sz="2800" b="1" dirty="0">
                <a:solidFill>
                  <a:srgbClr val="C00000"/>
                </a:solidFill>
              </a:rPr>
              <a:t>root widget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To change the </a:t>
            </a:r>
            <a:r>
              <a:rPr lang="en-US" sz="2400" b="1" dirty="0">
                <a:solidFill>
                  <a:srgbClr val="7030A0"/>
                </a:solidFill>
              </a:rPr>
              <a:t>title </a:t>
            </a:r>
            <a:r>
              <a:rPr lang="en-US" sz="2400" dirty="0"/>
              <a:t>of the </a:t>
            </a:r>
            <a:r>
              <a:rPr lang="en-US" sz="2400" b="1" dirty="0">
                <a:solidFill>
                  <a:srgbClr val="C00000"/>
                </a:solidFill>
              </a:rPr>
              <a:t>root </a:t>
            </a:r>
            <a:r>
              <a:rPr lang="en-US" sz="2400" dirty="0"/>
              <a:t>widget we have to call the </a:t>
            </a:r>
            <a:r>
              <a:rPr lang="en-US" sz="2400" b="1" dirty="0">
                <a:solidFill>
                  <a:srgbClr val="7030A0"/>
                </a:solidFill>
              </a:rPr>
              <a:t>instance method </a:t>
            </a:r>
            <a:r>
              <a:rPr lang="en-US" sz="2400" dirty="0"/>
              <a:t>called  </a:t>
            </a:r>
            <a:r>
              <a:rPr lang="en-US" sz="2400" b="1" dirty="0">
                <a:solidFill>
                  <a:srgbClr val="C00000"/>
                </a:solidFill>
              </a:rPr>
              <a:t>title( ) </a:t>
            </a:r>
            <a:r>
              <a:rPr lang="en-US" sz="2400" dirty="0"/>
              <a:t>of the class </a:t>
            </a:r>
            <a:r>
              <a:rPr lang="en-US" sz="2400" b="1" dirty="0">
                <a:solidFill>
                  <a:srgbClr val="C00000"/>
                </a:solidFill>
              </a:rPr>
              <a:t>Tk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method accepts a string as argument and sets it as the title of the window.</a:t>
            </a:r>
          </a:p>
          <a:p>
            <a:endParaRPr lang="en-US" sz="2400" dirty="0"/>
          </a:p>
          <a:p>
            <a:r>
              <a:rPr lang="en-US" sz="2400" b="1" u="sng" dirty="0"/>
              <a:t>Sample Call:</a:t>
            </a:r>
          </a:p>
          <a:p>
            <a:pPr lvl="1"/>
            <a:endParaRPr lang="en-US" sz="1900" dirty="0"/>
          </a:p>
          <a:p>
            <a:pPr lvl="1"/>
            <a:r>
              <a:rPr lang="en-US" sz="1900" b="1" dirty="0" err="1">
                <a:solidFill>
                  <a:srgbClr val="C00000"/>
                </a:solidFill>
              </a:rPr>
              <a:t>tw.title</a:t>
            </a:r>
            <a:r>
              <a:rPr lang="en-US" sz="1900" b="1" dirty="0">
                <a:solidFill>
                  <a:srgbClr val="C00000"/>
                </a:solidFill>
              </a:rPr>
              <a:t>("</a:t>
            </a:r>
            <a:r>
              <a:rPr lang="en-US" sz="1900" b="1" dirty="0" err="1">
                <a:solidFill>
                  <a:srgbClr val="C00000"/>
                </a:solidFill>
              </a:rPr>
              <a:t>Sachin's</a:t>
            </a:r>
            <a:r>
              <a:rPr lang="en-US" sz="1900" b="1" dirty="0">
                <a:solidFill>
                  <a:srgbClr val="C00000"/>
                </a:solidFill>
              </a:rPr>
              <a:t> GUI App")</a:t>
            </a:r>
            <a:endParaRPr lang="en-IN" sz="19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Setting Icon Of </a:t>
            </a:r>
            <a:br>
              <a:rPr lang="en-US" sz="2800" b="1" dirty="0"/>
            </a:br>
            <a:r>
              <a:rPr lang="en-US" sz="2800" b="1" dirty="0"/>
              <a:t>The </a:t>
            </a:r>
            <a:r>
              <a:rPr lang="en-US" sz="2800" b="1" dirty="0">
                <a:solidFill>
                  <a:srgbClr val="C00000"/>
                </a:solidFill>
              </a:rPr>
              <a:t>root widget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By default the </a:t>
            </a:r>
            <a:r>
              <a:rPr lang="en-US" sz="2400" b="1" dirty="0">
                <a:solidFill>
                  <a:srgbClr val="7030A0"/>
                </a:solidFill>
              </a:rPr>
              <a:t>root window </a:t>
            </a:r>
            <a:r>
              <a:rPr lang="en-US" sz="2400" dirty="0"/>
              <a:t>comes with the </a:t>
            </a:r>
            <a:r>
              <a:rPr lang="en-US" sz="2400" b="1" dirty="0">
                <a:solidFill>
                  <a:srgbClr val="7030A0"/>
                </a:solidFill>
              </a:rPr>
              <a:t>default icon </a:t>
            </a:r>
            <a:r>
              <a:rPr lang="en-US" sz="2400" dirty="0"/>
              <a:t>of </a:t>
            </a:r>
            <a:r>
              <a:rPr lang="en-US" sz="2400" b="1" dirty="0" err="1">
                <a:solidFill>
                  <a:srgbClr val="0070C0"/>
                </a:solidFill>
              </a:rPr>
              <a:t>Tk</a:t>
            </a:r>
            <a:r>
              <a:rPr lang="en-US" sz="2400" dirty="0"/>
              <a:t> .</a:t>
            </a:r>
          </a:p>
          <a:p>
            <a:endParaRPr lang="en-US" sz="2400" dirty="0"/>
          </a:p>
          <a:p>
            <a:r>
              <a:rPr lang="en-US" sz="2400" dirty="0"/>
              <a:t>To change this </a:t>
            </a:r>
            <a:r>
              <a:rPr lang="en-US" sz="2400" b="1" dirty="0">
                <a:solidFill>
                  <a:srgbClr val="7030A0"/>
                </a:solidFill>
              </a:rPr>
              <a:t>icon </a:t>
            </a:r>
            <a:r>
              <a:rPr lang="en-US" sz="2400" dirty="0"/>
              <a:t>we have to take 2 steps:</a:t>
            </a:r>
          </a:p>
          <a:p>
            <a:pPr lvl="1"/>
            <a:endParaRPr lang="en-US" sz="1900" dirty="0"/>
          </a:p>
          <a:p>
            <a:pPr lvl="1"/>
            <a:r>
              <a:rPr lang="en-US" sz="1900" dirty="0"/>
              <a:t>Create an object of the class </a:t>
            </a:r>
            <a:r>
              <a:rPr lang="en-US" sz="1900" b="1" dirty="0" err="1">
                <a:solidFill>
                  <a:srgbClr val="C00000"/>
                </a:solidFill>
              </a:rPr>
              <a:t>PhotoImage</a:t>
            </a:r>
            <a:r>
              <a:rPr lang="en-US" sz="1900" dirty="0"/>
              <a:t> present in the </a:t>
            </a:r>
            <a:r>
              <a:rPr lang="en-US" sz="1900" b="1" dirty="0" err="1">
                <a:solidFill>
                  <a:srgbClr val="C00000"/>
                </a:solidFill>
              </a:rPr>
              <a:t>tkinter</a:t>
            </a:r>
            <a:r>
              <a:rPr lang="en-US" sz="1900" dirty="0"/>
              <a:t> module passing it the image to be used as icon using the keyword argument</a:t>
            </a:r>
            <a:r>
              <a:rPr lang="en-US" sz="1900" b="1" dirty="0">
                <a:solidFill>
                  <a:srgbClr val="C00000"/>
                </a:solidFill>
              </a:rPr>
              <a:t> file</a:t>
            </a:r>
          </a:p>
          <a:p>
            <a:pPr lvl="1"/>
            <a:endParaRPr lang="en-US" sz="1900" dirty="0"/>
          </a:p>
          <a:p>
            <a:pPr lvl="1"/>
            <a:r>
              <a:rPr lang="en-US" sz="1900" dirty="0"/>
              <a:t>Pass this object as argument to the </a:t>
            </a:r>
            <a:r>
              <a:rPr lang="en-US" sz="1900" b="1" dirty="0">
                <a:solidFill>
                  <a:srgbClr val="7030A0"/>
                </a:solidFill>
              </a:rPr>
              <a:t>instance method </a:t>
            </a:r>
            <a:r>
              <a:rPr lang="en-US" sz="1900" dirty="0"/>
              <a:t>called </a:t>
            </a:r>
            <a:r>
              <a:rPr lang="en-US" sz="1900" b="1" dirty="0" err="1">
                <a:solidFill>
                  <a:srgbClr val="C00000"/>
                </a:solidFill>
              </a:rPr>
              <a:t>iconphoto</a:t>
            </a:r>
            <a:r>
              <a:rPr lang="en-US" sz="1900" b="1" dirty="0">
                <a:solidFill>
                  <a:srgbClr val="C00000"/>
                </a:solidFill>
              </a:rPr>
              <a:t>() </a:t>
            </a:r>
            <a:r>
              <a:rPr lang="en-US" sz="1900" dirty="0"/>
              <a:t>of the class </a:t>
            </a:r>
            <a:r>
              <a:rPr lang="en-US" sz="1900" b="1" dirty="0" err="1">
                <a:solidFill>
                  <a:srgbClr val="C00000"/>
                </a:solidFill>
              </a:rPr>
              <a:t>Tk</a:t>
            </a:r>
            <a:r>
              <a:rPr lang="en-US" sz="1900" b="1" dirty="0">
                <a:solidFill>
                  <a:srgbClr val="C00000"/>
                </a:solidFill>
              </a:rPr>
              <a:t> , </a:t>
            </a:r>
            <a:r>
              <a:rPr lang="en-US" sz="1900" dirty="0"/>
              <a:t>passing it </a:t>
            </a:r>
            <a:r>
              <a:rPr lang="en-US" sz="1900" b="1" dirty="0">
                <a:solidFill>
                  <a:srgbClr val="7030A0"/>
                </a:solidFill>
              </a:rPr>
              <a:t>2 arguments </a:t>
            </a:r>
            <a:r>
              <a:rPr lang="en-US" sz="1900" dirty="0"/>
              <a:t>which are the </a:t>
            </a:r>
            <a:r>
              <a:rPr lang="en-US" sz="1900" b="1" dirty="0" err="1">
                <a:solidFill>
                  <a:srgbClr val="C00000"/>
                </a:solidFill>
              </a:rPr>
              <a:t>Tk</a:t>
            </a:r>
            <a:r>
              <a:rPr lang="en-US" sz="1900" b="1" dirty="0">
                <a:solidFill>
                  <a:srgbClr val="C00000"/>
                </a:solidFill>
              </a:rPr>
              <a:t> </a:t>
            </a:r>
            <a:r>
              <a:rPr lang="en-US" sz="1900" dirty="0"/>
              <a:t>object itself and the </a:t>
            </a:r>
            <a:r>
              <a:rPr lang="en-US" sz="1900" b="1" dirty="0" err="1">
                <a:solidFill>
                  <a:srgbClr val="C00000"/>
                </a:solidFill>
              </a:rPr>
              <a:t>PhotoImage</a:t>
            </a:r>
            <a:r>
              <a:rPr lang="en-US" sz="1900" dirty="0"/>
              <a:t> object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>
                <a:solidFill>
                  <a:schemeClr val="tx1"/>
                </a:solidFill>
              </a:rPr>
              <a:t>GUI Programming-I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Introduction To </a:t>
            </a:r>
            <a:r>
              <a:rPr lang="en-US" b="1" dirty="0">
                <a:solidFill>
                  <a:srgbClr val="FF0000"/>
                </a:solidFill>
              </a:rPr>
              <a:t>GUI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How Python Supports </a:t>
            </a:r>
            <a:r>
              <a:rPr lang="en-US" b="1" dirty="0">
                <a:solidFill>
                  <a:srgbClr val="FF0000"/>
                </a:solidFill>
              </a:rPr>
              <a:t>GUI 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The </a:t>
            </a:r>
            <a:r>
              <a:rPr lang="en-US" b="1" dirty="0" err="1">
                <a:solidFill>
                  <a:srgbClr val="FF0000"/>
                </a:solidFill>
              </a:rPr>
              <a:t>Tkinter</a:t>
            </a:r>
            <a:r>
              <a:rPr lang="en-US" dirty="0"/>
              <a:t> Library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Our First </a:t>
            </a:r>
            <a:r>
              <a:rPr lang="en-US" b="1" dirty="0">
                <a:solidFill>
                  <a:srgbClr val="FF0000"/>
                </a:solidFill>
              </a:rPr>
              <a:t>GUI</a:t>
            </a:r>
            <a:r>
              <a:rPr lang="en-US" dirty="0"/>
              <a:t> App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Modifying The First App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Setting Icon Of </a:t>
            </a:r>
            <a:br>
              <a:rPr lang="en-US" sz="2800" b="1" dirty="0"/>
            </a:br>
            <a:r>
              <a:rPr lang="en-US" sz="2800" b="1" dirty="0"/>
              <a:t>The </a:t>
            </a:r>
            <a:r>
              <a:rPr lang="en-US" sz="2800" b="1" dirty="0">
                <a:solidFill>
                  <a:srgbClr val="C00000"/>
                </a:solidFill>
              </a:rPr>
              <a:t>root widget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/>
              <a:t>Creating object of </a:t>
            </a:r>
            <a:r>
              <a:rPr lang="en-US" sz="2400" b="1" dirty="0" err="1">
                <a:solidFill>
                  <a:srgbClr val="C00000"/>
                </a:solidFill>
              </a:rPr>
              <a:t>PhotoImage</a:t>
            </a:r>
            <a:r>
              <a:rPr lang="en-US" sz="2400" b="1" dirty="0"/>
              <a:t> class</a:t>
            </a:r>
          </a:p>
          <a:p>
            <a:pPr lvl="1"/>
            <a:endParaRPr lang="en-US" sz="1900" dirty="0"/>
          </a:p>
          <a:p>
            <a:pPr lvl="1"/>
            <a:r>
              <a:rPr lang="en-US" sz="1900" b="1" dirty="0" err="1">
                <a:solidFill>
                  <a:srgbClr val="7030A0"/>
                </a:solidFill>
              </a:rPr>
              <a:t>img</a:t>
            </a:r>
            <a:r>
              <a:rPr lang="en-US" sz="1900" b="1" dirty="0">
                <a:solidFill>
                  <a:srgbClr val="7030A0"/>
                </a:solidFill>
              </a:rPr>
              <a:t>=</a:t>
            </a:r>
            <a:r>
              <a:rPr lang="en-US" sz="1900" b="1" dirty="0" err="1">
                <a:solidFill>
                  <a:srgbClr val="7030A0"/>
                </a:solidFill>
              </a:rPr>
              <a:t>tkinter.PhotoImage</a:t>
            </a:r>
            <a:r>
              <a:rPr lang="en-US" sz="1900" b="1" dirty="0">
                <a:solidFill>
                  <a:srgbClr val="7030A0"/>
                </a:solidFill>
              </a:rPr>
              <a:t>(file="d:/images/help.gif")</a:t>
            </a:r>
            <a:endParaRPr lang="en-US" sz="2400" b="1" dirty="0">
              <a:solidFill>
                <a:srgbClr val="7030A0"/>
              </a:solidFill>
            </a:endParaRPr>
          </a:p>
          <a:p>
            <a:endParaRPr lang="en-US" sz="2400" b="1" u="sng" dirty="0"/>
          </a:p>
          <a:p>
            <a:endParaRPr lang="en-US" sz="2400" b="1" dirty="0"/>
          </a:p>
          <a:p>
            <a:r>
              <a:rPr lang="en-US" sz="2400" b="1" dirty="0"/>
              <a:t>Calling the method </a:t>
            </a:r>
            <a:r>
              <a:rPr lang="en-US" sz="2400" b="1" dirty="0" err="1">
                <a:solidFill>
                  <a:srgbClr val="C00000"/>
                </a:solidFill>
              </a:rPr>
              <a:t>iconphoto</a:t>
            </a:r>
            <a:r>
              <a:rPr lang="en-US" sz="2400" b="1" dirty="0">
                <a:solidFill>
                  <a:srgbClr val="C00000"/>
                </a:solidFill>
              </a:rPr>
              <a:t>( ) </a:t>
            </a:r>
            <a:r>
              <a:rPr lang="en-US" sz="2400" b="1" dirty="0"/>
              <a:t>of the class </a:t>
            </a:r>
            <a:r>
              <a:rPr lang="en-US" sz="2400" b="1" dirty="0" err="1">
                <a:solidFill>
                  <a:srgbClr val="C00000"/>
                </a:solidFill>
              </a:rPr>
              <a:t>Tk</a:t>
            </a:r>
            <a:endParaRPr lang="en-US" sz="2400" b="1" dirty="0">
              <a:solidFill>
                <a:srgbClr val="C00000"/>
              </a:solidFill>
            </a:endParaRPr>
          </a:p>
          <a:p>
            <a:pPr lvl="1"/>
            <a:endParaRPr lang="en-US" sz="1900" dirty="0"/>
          </a:p>
          <a:p>
            <a:pPr lvl="1"/>
            <a:r>
              <a:rPr lang="en-US" sz="1900" b="1" dirty="0" err="1">
                <a:solidFill>
                  <a:srgbClr val="7030A0"/>
                </a:solidFill>
              </a:rPr>
              <a:t>tw.iconphoto</a:t>
            </a:r>
            <a:r>
              <a:rPr lang="en-US" sz="1900" b="1" dirty="0">
                <a:solidFill>
                  <a:srgbClr val="7030A0"/>
                </a:solidFill>
              </a:rPr>
              <a:t>(</a:t>
            </a:r>
            <a:r>
              <a:rPr lang="en-US" sz="1900" b="1" dirty="0" err="1">
                <a:solidFill>
                  <a:srgbClr val="7030A0"/>
                </a:solidFill>
              </a:rPr>
              <a:t>tw,img</a:t>
            </a:r>
            <a:r>
              <a:rPr lang="en-US" sz="1900" b="1" dirty="0">
                <a:solidFill>
                  <a:srgbClr val="7030A0"/>
                </a:solidFill>
              </a:rPr>
              <a:t>) </a:t>
            </a:r>
          </a:p>
          <a:p>
            <a:endParaRPr lang="en-US" sz="2400" b="1" u="sng" dirty="0"/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A point to remember is that this method only accepts </a:t>
            </a:r>
            <a:r>
              <a:rPr lang="en-US" sz="2400" b="1" dirty="0">
                <a:solidFill>
                  <a:srgbClr val="C00000"/>
                </a:solidFill>
              </a:rPr>
              <a:t>gif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and </a:t>
            </a:r>
            <a:r>
              <a:rPr lang="en-US" sz="2400" b="1" dirty="0" err="1">
                <a:solidFill>
                  <a:srgbClr val="C00000"/>
                </a:solidFill>
              </a:rPr>
              <a:t>png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images but not </a:t>
            </a:r>
            <a:r>
              <a:rPr lang="en-US" sz="2400" b="1" dirty="0">
                <a:solidFill>
                  <a:srgbClr val="C00000"/>
                </a:solidFill>
              </a:rPr>
              <a:t>bmp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sz="2400" b="1" dirty="0">
                <a:solidFill>
                  <a:srgbClr val="C00000"/>
                </a:solidFill>
              </a:rPr>
              <a:t>jpg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images</a:t>
            </a:r>
          </a:p>
          <a:p>
            <a:pPr lvl="1"/>
            <a:endParaRPr lang="en-IN" sz="1900" b="1" dirty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Setting Size Of </a:t>
            </a:r>
            <a:br>
              <a:rPr lang="en-US" sz="2800" b="1" dirty="0"/>
            </a:br>
            <a:r>
              <a:rPr lang="en-US" sz="2800" b="1" dirty="0"/>
              <a:t>The </a:t>
            </a:r>
            <a:r>
              <a:rPr lang="en-US" sz="2800" b="1" dirty="0">
                <a:solidFill>
                  <a:srgbClr val="C00000"/>
                </a:solidFill>
              </a:rPr>
              <a:t>root widget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To change the size of the </a:t>
            </a:r>
            <a:r>
              <a:rPr lang="en-US" sz="2400" b="1" dirty="0">
                <a:solidFill>
                  <a:srgbClr val="C00000"/>
                </a:solidFill>
              </a:rPr>
              <a:t>root window </a:t>
            </a:r>
            <a:r>
              <a:rPr lang="en-US" sz="2400" dirty="0"/>
              <a:t>we have to call the instance method </a:t>
            </a:r>
            <a:r>
              <a:rPr lang="en-US" sz="2400" b="1" dirty="0">
                <a:solidFill>
                  <a:srgbClr val="C00000"/>
                </a:solidFill>
              </a:rPr>
              <a:t>geometry( )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C00000"/>
                </a:solidFill>
              </a:rPr>
              <a:t>Tk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method accepts an argument of </a:t>
            </a:r>
            <a:r>
              <a:rPr lang="en-US" sz="2400" b="1" dirty="0">
                <a:solidFill>
                  <a:srgbClr val="7030A0"/>
                </a:solidFill>
              </a:rPr>
              <a:t>string type </a:t>
            </a:r>
            <a:r>
              <a:rPr lang="en-US" sz="2400" dirty="0"/>
              <a:t>with the format as  </a:t>
            </a:r>
            <a:r>
              <a:rPr lang="en-US" sz="2400" dirty="0">
                <a:solidFill>
                  <a:srgbClr val="0070C0"/>
                </a:solidFill>
              </a:rPr>
              <a:t>“</a:t>
            </a:r>
            <a:r>
              <a:rPr lang="en-US" sz="2400" b="1" dirty="0">
                <a:solidFill>
                  <a:srgbClr val="0070C0"/>
                </a:solidFill>
              </a:rPr>
              <a:t>w x h</a:t>
            </a:r>
            <a:r>
              <a:rPr lang="en-US" sz="2400" dirty="0">
                <a:solidFill>
                  <a:srgbClr val="0070C0"/>
                </a:solidFill>
              </a:rPr>
              <a:t>”</a:t>
            </a:r>
            <a:r>
              <a:rPr lang="en-US" sz="2400" dirty="0"/>
              <a:t>, where </a:t>
            </a:r>
            <a:r>
              <a:rPr lang="en-US" sz="2400" b="1" dirty="0">
                <a:solidFill>
                  <a:srgbClr val="0070C0"/>
                </a:solidFill>
              </a:rPr>
              <a:t>w</a:t>
            </a:r>
            <a:r>
              <a:rPr lang="en-US" sz="2400" dirty="0"/>
              <a:t> is </a:t>
            </a:r>
            <a:r>
              <a:rPr lang="en-US" sz="2400" b="1" dirty="0">
                <a:solidFill>
                  <a:srgbClr val="C00000"/>
                </a:solidFill>
              </a:rPr>
              <a:t>width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70C0"/>
                </a:solidFill>
              </a:rPr>
              <a:t>h</a:t>
            </a:r>
            <a:r>
              <a:rPr lang="en-US" sz="2400" dirty="0"/>
              <a:t> is </a:t>
            </a:r>
            <a:r>
              <a:rPr lang="en-US" sz="2400" b="1" dirty="0">
                <a:solidFill>
                  <a:srgbClr val="C00000"/>
                </a:solidFill>
              </a:rPr>
              <a:t>height</a:t>
            </a:r>
          </a:p>
          <a:p>
            <a:endParaRPr lang="en-US" sz="2400" dirty="0"/>
          </a:p>
          <a:p>
            <a:r>
              <a:rPr lang="en-US" sz="2400" b="1" u="sng" dirty="0"/>
              <a:t>Sample Call:</a:t>
            </a:r>
          </a:p>
          <a:p>
            <a:pPr lvl="1"/>
            <a:endParaRPr lang="en-US" sz="1900" dirty="0"/>
          </a:p>
          <a:p>
            <a:pPr lvl="1"/>
            <a:r>
              <a:rPr lang="en-US" sz="1900" b="1" dirty="0" err="1">
                <a:solidFill>
                  <a:srgbClr val="C00000"/>
                </a:solidFill>
              </a:rPr>
              <a:t>tw.geometry</a:t>
            </a:r>
            <a:r>
              <a:rPr lang="en-US" sz="1900" b="1" dirty="0">
                <a:solidFill>
                  <a:srgbClr val="C00000"/>
                </a:solidFill>
              </a:rPr>
              <a:t>("</a:t>
            </a:r>
            <a:r>
              <a:rPr lang="en-US" b="1" dirty="0">
                <a:solidFill>
                  <a:srgbClr val="C00000"/>
                </a:solidFill>
              </a:rPr>
              <a:t>6</a:t>
            </a:r>
            <a:r>
              <a:rPr lang="en-US" sz="1900" b="1" dirty="0">
                <a:solidFill>
                  <a:srgbClr val="C00000"/>
                </a:solidFill>
              </a:rPr>
              <a:t>00</a:t>
            </a:r>
            <a:r>
              <a:rPr lang="en-US" sz="1500" b="1" dirty="0">
                <a:solidFill>
                  <a:srgbClr val="C00000"/>
                </a:solidFill>
              </a:rPr>
              <a:t>x</a:t>
            </a:r>
            <a:r>
              <a:rPr lang="en-US" b="1" dirty="0">
                <a:solidFill>
                  <a:srgbClr val="C00000"/>
                </a:solidFill>
              </a:rPr>
              <a:t>2</a:t>
            </a:r>
            <a:r>
              <a:rPr lang="en-US" sz="1900" b="1" dirty="0">
                <a:solidFill>
                  <a:srgbClr val="C00000"/>
                </a:solidFill>
              </a:rPr>
              <a:t>00")</a:t>
            </a:r>
          </a:p>
          <a:p>
            <a:pPr lvl="1"/>
            <a:endParaRPr lang="en-IN" sz="2000" b="1" dirty="0">
              <a:solidFill>
                <a:srgbClr val="002060"/>
              </a:solidFill>
            </a:endParaRPr>
          </a:p>
          <a:p>
            <a:pPr lvl="1"/>
            <a:r>
              <a:rPr lang="en-IN" sz="2000" b="1" dirty="0">
                <a:solidFill>
                  <a:srgbClr val="002060"/>
                </a:solidFill>
              </a:rPr>
              <a:t>Note that we are using a lowercase </a:t>
            </a:r>
            <a:r>
              <a:rPr lang="en-IN" sz="2000" b="1" dirty="0">
                <a:solidFill>
                  <a:srgbClr val="C00000"/>
                </a:solidFill>
              </a:rPr>
              <a:t>“x”</a:t>
            </a:r>
            <a:r>
              <a:rPr lang="en-IN" sz="2000" b="1" dirty="0">
                <a:solidFill>
                  <a:srgbClr val="002060"/>
                </a:solidFill>
              </a:rPr>
              <a:t> here instead of a </a:t>
            </a:r>
            <a:r>
              <a:rPr lang="en-IN" sz="2000" b="1" dirty="0">
                <a:solidFill>
                  <a:srgbClr val="C00000"/>
                </a:solidFill>
              </a:rPr>
              <a:t>“*”</a:t>
            </a:r>
            <a:r>
              <a:rPr lang="en-IN" sz="2000" b="1" dirty="0">
                <a:solidFill>
                  <a:srgbClr val="002060"/>
                </a:solidFill>
              </a:rPr>
              <a:t> to essentially say: I want the window to be 600 pixels by (x) 200 pixels.</a:t>
            </a:r>
            <a:r>
              <a:rPr lang="en-US" sz="1900" b="1" dirty="0">
                <a:solidFill>
                  <a:srgbClr val="002060"/>
                </a:solidFill>
              </a:rPr>
              <a:t> </a:t>
            </a:r>
            <a:endParaRPr lang="en-IN" sz="1900" b="1" dirty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Setting Location Of </a:t>
            </a:r>
            <a:br>
              <a:rPr lang="en-US" sz="2800" b="1" dirty="0"/>
            </a:br>
            <a:r>
              <a:rPr lang="en-US" sz="2800" b="1" dirty="0"/>
              <a:t>The </a:t>
            </a:r>
            <a:r>
              <a:rPr lang="en-US" sz="2800" b="1" dirty="0">
                <a:solidFill>
                  <a:srgbClr val="C00000"/>
                </a:solidFill>
              </a:rPr>
              <a:t>root widget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IN" sz="2400" dirty="0"/>
              <a:t>When the first </a:t>
            </a:r>
            <a:r>
              <a:rPr lang="en-IN" sz="2400" b="1" dirty="0" err="1">
                <a:solidFill>
                  <a:srgbClr val="C00000"/>
                </a:solidFill>
              </a:rPr>
              <a:t>Tkinter</a:t>
            </a:r>
            <a:r>
              <a:rPr lang="en-IN" sz="2400" dirty="0"/>
              <a:t> window is run, it will usually appear in the </a:t>
            </a:r>
            <a:r>
              <a:rPr lang="en-IN" sz="2400" b="1" dirty="0">
                <a:solidFill>
                  <a:srgbClr val="7030A0"/>
                </a:solidFill>
              </a:rPr>
              <a:t>top left hand corner </a:t>
            </a:r>
            <a:r>
              <a:rPr lang="en-IN" sz="2400" dirty="0"/>
              <a:t>by default at some </a:t>
            </a:r>
            <a:r>
              <a:rPr lang="en-IN" sz="2400" b="1" dirty="0">
                <a:solidFill>
                  <a:srgbClr val="7030A0"/>
                </a:solidFill>
              </a:rPr>
              <a:t>random location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r>
              <a:rPr lang="en-IN" sz="2400" dirty="0"/>
              <a:t>To change this we can add the </a:t>
            </a:r>
            <a:r>
              <a:rPr lang="en-IN" sz="2400" b="1" dirty="0">
                <a:solidFill>
                  <a:srgbClr val="7030A0"/>
                </a:solidFill>
              </a:rPr>
              <a:t>starting x </a:t>
            </a:r>
            <a:r>
              <a:rPr lang="en-IN" sz="2400" dirty="0"/>
              <a:t>and</a:t>
            </a:r>
            <a:r>
              <a:rPr lang="en-IN" sz="2400" b="1" dirty="0">
                <a:solidFill>
                  <a:srgbClr val="7030A0"/>
                </a:solidFill>
              </a:rPr>
              <a:t> y coordinates  </a:t>
            </a:r>
            <a:r>
              <a:rPr lang="en-IN" sz="2400" dirty="0"/>
              <a:t>after specifying the </a:t>
            </a:r>
            <a:r>
              <a:rPr lang="en-IN" sz="2400" b="1" dirty="0">
                <a:solidFill>
                  <a:srgbClr val="C00000"/>
                </a:solidFill>
              </a:rPr>
              <a:t>height</a:t>
            </a:r>
            <a:r>
              <a:rPr lang="en-IN" sz="2400" dirty="0"/>
              <a:t> in the </a:t>
            </a:r>
            <a:r>
              <a:rPr lang="en-IN" sz="2400" b="1" dirty="0">
                <a:solidFill>
                  <a:srgbClr val="C00000"/>
                </a:solidFill>
              </a:rPr>
              <a:t>geometry()</a:t>
            </a:r>
            <a:r>
              <a:rPr lang="en-IN" sz="2400" dirty="0"/>
              <a:t> method.</a:t>
            </a:r>
          </a:p>
          <a:p>
            <a:endParaRPr lang="en-US" sz="2400" dirty="0"/>
          </a:p>
          <a:p>
            <a:r>
              <a:rPr lang="en-US" sz="2400" b="1" u="sng" dirty="0"/>
              <a:t>Sample Call:</a:t>
            </a:r>
          </a:p>
          <a:p>
            <a:pPr lvl="1"/>
            <a:endParaRPr lang="en-US" sz="1900" dirty="0"/>
          </a:p>
          <a:p>
            <a:pPr lvl="1"/>
            <a:r>
              <a:rPr lang="en-US" sz="1900" b="1" dirty="0" err="1">
                <a:solidFill>
                  <a:srgbClr val="C00000"/>
                </a:solidFill>
              </a:rPr>
              <a:t>tw.geometry</a:t>
            </a:r>
            <a:r>
              <a:rPr lang="en-US" sz="1900" b="1" dirty="0">
                <a:solidFill>
                  <a:srgbClr val="C00000"/>
                </a:solidFill>
              </a:rPr>
              <a:t>("600x200+400+250") </a:t>
            </a:r>
          </a:p>
          <a:p>
            <a:pPr lvl="1"/>
            <a:endParaRPr lang="en-IN" sz="2000" b="1" dirty="0">
              <a:solidFill>
                <a:srgbClr val="002060"/>
              </a:solidFill>
            </a:endParaRPr>
          </a:p>
          <a:p>
            <a:pPr lvl="1"/>
            <a:r>
              <a:rPr lang="en-IN" sz="2000" b="1" dirty="0">
                <a:solidFill>
                  <a:srgbClr val="002060"/>
                </a:solidFill>
              </a:rPr>
              <a:t>Here, we position the </a:t>
            </a:r>
            <a:r>
              <a:rPr lang="en-IN" sz="2000" b="1" dirty="0">
                <a:solidFill>
                  <a:srgbClr val="C00000"/>
                </a:solidFill>
              </a:rPr>
              <a:t>top left corner </a:t>
            </a:r>
            <a:r>
              <a:rPr lang="en-IN" sz="2000" b="1" dirty="0">
                <a:solidFill>
                  <a:srgbClr val="002060"/>
                </a:solidFill>
              </a:rPr>
              <a:t>of the window </a:t>
            </a:r>
            <a:r>
              <a:rPr lang="en-IN" sz="2000" b="1" dirty="0">
                <a:solidFill>
                  <a:srgbClr val="C00000"/>
                </a:solidFill>
              </a:rPr>
              <a:t>right 400 pixels </a:t>
            </a:r>
            <a:r>
              <a:rPr lang="en-IN" sz="2000" b="1" dirty="0">
                <a:solidFill>
                  <a:srgbClr val="002060"/>
                </a:solidFill>
              </a:rPr>
              <a:t>and </a:t>
            </a:r>
            <a:r>
              <a:rPr lang="en-IN" sz="2000" b="1" dirty="0">
                <a:solidFill>
                  <a:srgbClr val="C00000"/>
                </a:solidFill>
              </a:rPr>
              <a:t>down 250 pixels</a:t>
            </a:r>
            <a:r>
              <a:rPr lang="en-IN" sz="2000" b="1" dirty="0">
                <a:solidFill>
                  <a:srgbClr val="002060"/>
                </a:solidFill>
              </a:rPr>
              <a:t>.</a:t>
            </a:r>
            <a:endParaRPr lang="en-IN" sz="1900" b="1" dirty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The Complete Code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900" b="1" dirty="0">
                <a:solidFill>
                  <a:srgbClr val="002060"/>
                </a:solidFill>
              </a:rPr>
              <a:t>import </a:t>
            </a:r>
            <a:r>
              <a:rPr lang="en-US" sz="1900" b="1" dirty="0" err="1">
                <a:solidFill>
                  <a:srgbClr val="002060"/>
                </a:solidFill>
              </a:rPr>
              <a:t>tkinter</a:t>
            </a:r>
            <a:endParaRPr lang="en-US" sz="1900" b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900" b="1" dirty="0" err="1">
                <a:solidFill>
                  <a:srgbClr val="002060"/>
                </a:solidFill>
              </a:rPr>
              <a:t>tw</a:t>
            </a:r>
            <a:r>
              <a:rPr lang="en-US" sz="1900" b="1" dirty="0">
                <a:solidFill>
                  <a:srgbClr val="002060"/>
                </a:solidFill>
              </a:rPr>
              <a:t> = </a:t>
            </a:r>
            <a:r>
              <a:rPr lang="en-US" sz="1900" b="1" dirty="0" err="1">
                <a:solidFill>
                  <a:srgbClr val="002060"/>
                </a:solidFill>
              </a:rPr>
              <a:t>tkinter.Tk</a:t>
            </a:r>
            <a:r>
              <a:rPr lang="en-US" sz="1900" b="1" dirty="0">
                <a:solidFill>
                  <a:srgbClr val="002060"/>
                </a:solidFill>
              </a:rPr>
              <a:t>()</a:t>
            </a:r>
          </a:p>
          <a:p>
            <a:pPr>
              <a:buNone/>
            </a:pPr>
            <a:r>
              <a:rPr lang="en-US" sz="1900" b="1" dirty="0" err="1">
                <a:solidFill>
                  <a:srgbClr val="C00000"/>
                </a:solidFill>
              </a:rPr>
              <a:t>tw.title</a:t>
            </a:r>
            <a:r>
              <a:rPr lang="en-US" sz="1900" b="1" dirty="0">
                <a:solidFill>
                  <a:srgbClr val="C00000"/>
                </a:solidFill>
              </a:rPr>
              <a:t>("</a:t>
            </a:r>
            <a:r>
              <a:rPr lang="en-US" sz="1900" b="1" dirty="0" err="1">
                <a:solidFill>
                  <a:srgbClr val="C00000"/>
                </a:solidFill>
              </a:rPr>
              <a:t>Sachin's</a:t>
            </a:r>
            <a:r>
              <a:rPr lang="en-US" sz="1900" b="1" dirty="0">
                <a:solidFill>
                  <a:srgbClr val="C00000"/>
                </a:solidFill>
              </a:rPr>
              <a:t> GUI App")</a:t>
            </a:r>
          </a:p>
          <a:p>
            <a:pPr>
              <a:buNone/>
            </a:pPr>
            <a:r>
              <a:rPr lang="en-US" sz="1900" b="1" dirty="0" err="1">
                <a:solidFill>
                  <a:srgbClr val="C00000"/>
                </a:solidFill>
              </a:rPr>
              <a:t>img</a:t>
            </a:r>
            <a:r>
              <a:rPr lang="en-US" sz="1900" b="1" dirty="0">
                <a:solidFill>
                  <a:srgbClr val="C00000"/>
                </a:solidFill>
              </a:rPr>
              <a:t>=</a:t>
            </a:r>
            <a:r>
              <a:rPr lang="en-US" sz="1900" b="1" dirty="0" err="1">
                <a:solidFill>
                  <a:srgbClr val="C00000"/>
                </a:solidFill>
              </a:rPr>
              <a:t>tkinter.PhotoImage</a:t>
            </a:r>
            <a:r>
              <a:rPr lang="en-US" sz="1900" b="1" dirty="0">
                <a:solidFill>
                  <a:srgbClr val="C00000"/>
                </a:solidFill>
              </a:rPr>
              <a:t>(file="d:/images/help.gif")</a:t>
            </a:r>
          </a:p>
          <a:p>
            <a:pPr>
              <a:buNone/>
            </a:pPr>
            <a:r>
              <a:rPr lang="en-US" sz="1900" b="1" dirty="0" err="1">
                <a:solidFill>
                  <a:srgbClr val="C00000"/>
                </a:solidFill>
              </a:rPr>
              <a:t>tw.iconphoto</a:t>
            </a:r>
            <a:r>
              <a:rPr lang="en-US" sz="1900" b="1" dirty="0">
                <a:solidFill>
                  <a:srgbClr val="C00000"/>
                </a:solidFill>
              </a:rPr>
              <a:t>(</a:t>
            </a:r>
            <a:r>
              <a:rPr lang="en-US" sz="1900" b="1" dirty="0" err="1">
                <a:solidFill>
                  <a:srgbClr val="C00000"/>
                </a:solidFill>
              </a:rPr>
              <a:t>tw,img</a:t>
            </a:r>
            <a:r>
              <a:rPr lang="en-US" sz="1900" b="1" dirty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1900" b="1" dirty="0" err="1">
                <a:solidFill>
                  <a:srgbClr val="C00000"/>
                </a:solidFill>
              </a:rPr>
              <a:t>tw.geometry</a:t>
            </a:r>
            <a:r>
              <a:rPr lang="en-US" sz="1900" b="1" dirty="0">
                <a:solidFill>
                  <a:srgbClr val="C00000"/>
                </a:solidFill>
              </a:rPr>
              <a:t>("600x200+400+250") </a:t>
            </a:r>
          </a:p>
          <a:p>
            <a:pPr>
              <a:buNone/>
            </a:pPr>
            <a:r>
              <a:rPr lang="en-US" sz="1900" b="1" dirty="0" err="1">
                <a:solidFill>
                  <a:srgbClr val="002060"/>
                </a:solidFill>
              </a:rPr>
              <a:t>tw.mainloop</a:t>
            </a:r>
            <a:r>
              <a:rPr lang="en-US" sz="1900" b="1" dirty="0">
                <a:solidFill>
                  <a:srgbClr val="002060"/>
                </a:solidFill>
              </a:rPr>
              <a:t>() </a:t>
            </a:r>
          </a:p>
          <a:p>
            <a:pPr>
              <a:buNone/>
            </a:pPr>
            <a:endParaRPr lang="en-US" sz="1900" b="1" u="sng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b="1" u="sng" dirty="0"/>
              <a:t>Output:</a:t>
            </a:r>
          </a:p>
          <a:p>
            <a:pPr>
              <a:buNone/>
            </a:pPr>
            <a:endParaRPr lang="en-US" sz="24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file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4929198"/>
            <a:ext cx="4786346" cy="135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Creating a </a:t>
            </a:r>
            <a:r>
              <a:rPr lang="en-US" sz="2800" b="1" dirty="0">
                <a:solidFill>
                  <a:srgbClr val="C00000"/>
                </a:solidFill>
              </a:rPr>
              <a:t>Fixed Size </a:t>
            </a:r>
            <a:r>
              <a:rPr lang="en-US" sz="2800" b="1" dirty="0"/>
              <a:t>Window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IN" sz="2400" dirty="0"/>
              <a:t>When our </a:t>
            </a:r>
            <a:r>
              <a:rPr lang="en-IN" sz="2400" dirty="0" err="1"/>
              <a:t>gui</a:t>
            </a:r>
            <a:r>
              <a:rPr lang="en-IN" sz="2400" dirty="0"/>
              <a:t> app will run , the user can change the window </a:t>
            </a:r>
            <a:r>
              <a:rPr lang="en-IN" sz="2400" b="1" dirty="0">
                <a:solidFill>
                  <a:srgbClr val="C00000"/>
                </a:solidFill>
              </a:rPr>
              <a:t>width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C00000"/>
                </a:solidFill>
              </a:rPr>
              <a:t>height</a:t>
            </a:r>
            <a:r>
              <a:rPr lang="en-IN" sz="2400" dirty="0"/>
              <a:t> by </a:t>
            </a:r>
            <a:r>
              <a:rPr lang="en-IN" sz="2400" b="1" dirty="0">
                <a:solidFill>
                  <a:srgbClr val="7030A0"/>
                </a:solidFill>
              </a:rPr>
              <a:t>dragging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7030A0"/>
                </a:solidFill>
              </a:rPr>
              <a:t>window edges</a:t>
            </a:r>
            <a:r>
              <a:rPr lang="en-IN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In some cases we don’t want to allow the user to change the window size and for this we can call the instance method </a:t>
            </a:r>
            <a:r>
              <a:rPr lang="en-US" sz="2400" b="1" dirty="0">
                <a:solidFill>
                  <a:srgbClr val="C00000"/>
                </a:solidFill>
              </a:rPr>
              <a:t>resizable( )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C00000"/>
                </a:solidFill>
              </a:rPr>
              <a:t>Tk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This method accepts </a:t>
            </a:r>
            <a:r>
              <a:rPr lang="en-US" sz="2400" b="1" dirty="0">
                <a:solidFill>
                  <a:srgbClr val="7030A0"/>
                </a:solidFill>
              </a:rPr>
              <a:t>two </a:t>
            </a:r>
            <a:r>
              <a:rPr lang="en-US" sz="2400" b="1" dirty="0" err="1">
                <a:solidFill>
                  <a:srgbClr val="7030A0"/>
                </a:solidFill>
              </a:rPr>
              <a:t>boolean</a:t>
            </a:r>
            <a:r>
              <a:rPr lang="en-US" sz="2400" b="1" dirty="0">
                <a:solidFill>
                  <a:srgbClr val="7030A0"/>
                </a:solidFill>
              </a:rPr>
              <a:t> arguments </a:t>
            </a:r>
            <a:r>
              <a:rPr lang="en-US" sz="2400" dirty="0"/>
              <a:t>representing whether changing </a:t>
            </a:r>
            <a:r>
              <a:rPr lang="en-US" sz="2400" b="1" dirty="0">
                <a:solidFill>
                  <a:srgbClr val="C00000"/>
                </a:solidFill>
              </a:rPr>
              <a:t>width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height </a:t>
            </a:r>
            <a:r>
              <a:rPr lang="en-US" sz="2400" dirty="0"/>
              <a:t>is allowed or not</a:t>
            </a:r>
            <a:endParaRPr lang="en-IN" sz="2400" dirty="0"/>
          </a:p>
          <a:p>
            <a:endParaRPr lang="en-US" sz="2400" dirty="0"/>
          </a:p>
          <a:p>
            <a:r>
              <a:rPr lang="en-US" sz="2400" b="1" u="sng" dirty="0"/>
              <a:t>Sample Call:</a:t>
            </a:r>
          </a:p>
          <a:p>
            <a:pPr lvl="1"/>
            <a:endParaRPr lang="en-US" sz="1900" dirty="0"/>
          </a:p>
          <a:p>
            <a:pPr lvl="1"/>
            <a:r>
              <a:rPr lang="en-US" sz="1900" b="1" dirty="0" err="1">
                <a:solidFill>
                  <a:srgbClr val="C00000"/>
                </a:solidFill>
              </a:rPr>
              <a:t>tw.resizable</a:t>
            </a:r>
            <a:r>
              <a:rPr lang="en-US" sz="1900" b="1" dirty="0">
                <a:solidFill>
                  <a:srgbClr val="C00000"/>
                </a:solidFill>
              </a:rPr>
              <a:t>(</a:t>
            </a:r>
            <a:r>
              <a:rPr lang="en-US" sz="1900" b="1" dirty="0" err="1">
                <a:solidFill>
                  <a:srgbClr val="C00000"/>
                </a:solidFill>
              </a:rPr>
              <a:t>False,False</a:t>
            </a:r>
            <a:r>
              <a:rPr lang="en-US" sz="1900" b="1" dirty="0">
                <a:solidFill>
                  <a:srgbClr val="C00000"/>
                </a:solidFill>
              </a:rPr>
              <a:t>)</a:t>
            </a:r>
            <a:endParaRPr lang="en-IN" sz="2000" b="1" dirty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Centering The </a:t>
            </a:r>
            <a:r>
              <a:rPr lang="en-US" sz="2800" b="1" dirty="0">
                <a:solidFill>
                  <a:srgbClr val="C00000"/>
                </a:solidFill>
              </a:rPr>
              <a:t>root window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To put our main window at the center of the screen , we simply have to follow the below mentioned steps:</a:t>
            </a:r>
          </a:p>
          <a:p>
            <a:pPr lvl="1"/>
            <a:endParaRPr lang="en-US" sz="1900" dirty="0"/>
          </a:p>
          <a:p>
            <a:pPr lvl="1"/>
            <a:r>
              <a:rPr lang="en-US" sz="1900" dirty="0">
                <a:solidFill>
                  <a:srgbClr val="002060"/>
                </a:solidFill>
              </a:rPr>
              <a:t>Obtain the </a:t>
            </a:r>
            <a:r>
              <a:rPr lang="en-US" sz="1900" b="1" dirty="0">
                <a:solidFill>
                  <a:srgbClr val="7030A0"/>
                </a:solidFill>
              </a:rPr>
              <a:t>current screen width </a:t>
            </a:r>
            <a:r>
              <a:rPr lang="en-US" sz="1900" dirty="0">
                <a:solidFill>
                  <a:srgbClr val="002060"/>
                </a:solidFill>
              </a:rPr>
              <a:t>and </a:t>
            </a:r>
            <a:r>
              <a:rPr lang="en-US" sz="1900" b="1" dirty="0">
                <a:solidFill>
                  <a:srgbClr val="7030A0"/>
                </a:solidFill>
              </a:rPr>
              <a:t>current screen height </a:t>
            </a:r>
            <a:r>
              <a:rPr lang="en-US" sz="1900" dirty="0">
                <a:solidFill>
                  <a:srgbClr val="002060"/>
                </a:solidFill>
              </a:rPr>
              <a:t>by calling the method </a:t>
            </a:r>
            <a:r>
              <a:rPr lang="en-US" sz="1900" b="1" dirty="0" err="1">
                <a:solidFill>
                  <a:srgbClr val="C00000"/>
                </a:solidFill>
              </a:rPr>
              <a:t>winfo_screenwidth</a:t>
            </a:r>
            <a:r>
              <a:rPr lang="en-US" sz="1900" b="1" dirty="0">
                <a:solidFill>
                  <a:srgbClr val="C00000"/>
                </a:solidFill>
              </a:rPr>
              <a:t>() </a:t>
            </a:r>
            <a:r>
              <a:rPr lang="en-US" sz="1900" dirty="0">
                <a:solidFill>
                  <a:srgbClr val="002060"/>
                </a:solidFill>
              </a:rPr>
              <a:t>and </a:t>
            </a:r>
            <a:r>
              <a:rPr lang="en-US" sz="1900" b="1" dirty="0" err="1">
                <a:solidFill>
                  <a:srgbClr val="C00000"/>
                </a:solidFill>
              </a:rPr>
              <a:t>winfo_screenheight</a:t>
            </a:r>
            <a:r>
              <a:rPr lang="en-US" sz="1900" b="1" dirty="0">
                <a:solidFill>
                  <a:srgbClr val="C00000"/>
                </a:solidFill>
              </a:rPr>
              <a:t>() </a:t>
            </a:r>
            <a:r>
              <a:rPr lang="en-US" sz="1900" dirty="0">
                <a:solidFill>
                  <a:srgbClr val="002060"/>
                </a:solidFill>
              </a:rPr>
              <a:t>of the </a:t>
            </a:r>
            <a:r>
              <a:rPr lang="en-US" sz="1900" b="1" dirty="0" err="1">
                <a:solidFill>
                  <a:srgbClr val="C00000"/>
                </a:solidFill>
              </a:rPr>
              <a:t>Tk</a:t>
            </a:r>
            <a:r>
              <a:rPr lang="en-US" sz="1900" dirty="0">
                <a:solidFill>
                  <a:srgbClr val="002060"/>
                </a:solidFill>
              </a:rPr>
              <a:t> object</a:t>
            </a:r>
          </a:p>
          <a:p>
            <a:pPr lvl="1"/>
            <a:endParaRPr lang="en-US" sz="1900" dirty="0">
              <a:solidFill>
                <a:srgbClr val="002060"/>
              </a:solidFill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</a:rPr>
              <a:t>Set the starting coordinates </a:t>
            </a:r>
            <a:r>
              <a:rPr lang="en-US" sz="1900" b="1" dirty="0">
                <a:solidFill>
                  <a:srgbClr val="C00000"/>
                </a:solidFill>
              </a:rPr>
              <a:t>25%</a:t>
            </a:r>
            <a:r>
              <a:rPr lang="en-US" sz="1900" dirty="0">
                <a:solidFill>
                  <a:srgbClr val="002060"/>
                </a:solidFill>
              </a:rPr>
              <a:t> from </a:t>
            </a:r>
            <a:r>
              <a:rPr lang="en-US" sz="1900" b="1" dirty="0">
                <a:solidFill>
                  <a:srgbClr val="C00000"/>
                </a:solidFill>
              </a:rPr>
              <a:t>left</a:t>
            </a:r>
            <a:r>
              <a:rPr lang="en-US" sz="1900" dirty="0">
                <a:solidFill>
                  <a:srgbClr val="002060"/>
                </a:solidFill>
              </a:rPr>
              <a:t> and </a:t>
            </a:r>
            <a:r>
              <a:rPr lang="en-US" sz="1900" b="1" dirty="0">
                <a:solidFill>
                  <a:srgbClr val="C00000"/>
                </a:solidFill>
              </a:rPr>
              <a:t>25%</a:t>
            </a:r>
            <a:r>
              <a:rPr lang="en-US" sz="1900" dirty="0">
                <a:solidFill>
                  <a:srgbClr val="002060"/>
                </a:solidFill>
              </a:rPr>
              <a:t> from </a:t>
            </a:r>
            <a:r>
              <a:rPr lang="en-US" sz="1900" b="1" dirty="0">
                <a:solidFill>
                  <a:srgbClr val="C00000"/>
                </a:solidFill>
              </a:rPr>
              <a:t>top</a:t>
            </a:r>
          </a:p>
          <a:p>
            <a:pPr lvl="1"/>
            <a:endParaRPr lang="en-US" sz="1900" dirty="0">
              <a:solidFill>
                <a:srgbClr val="002060"/>
              </a:solidFill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</a:rPr>
              <a:t>Set the </a:t>
            </a:r>
            <a:r>
              <a:rPr lang="en-US" sz="1900" b="1" dirty="0">
                <a:solidFill>
                  <a:srgbClr val="C00000"/>
                </a:solidFill>
              </a:rPr>
              <a:t>width</a:t>
            </a:r>
            <a:r>
              <a:rPr lang="en-US" sz="1900" dirty="0">
                <a:solidFill>
                  <a:srgbClr val="002060"/>
                </a:solidFill>
              </a:rPr>
              <a:t> and </a:t>
            </a:r>
            <a:r>
              <a:rPr lang="en-US" sz="1900" b="1" dirty="0">
                <a:solidFill>
                  <a:srgbClr val="C00000"/>
                </a:solidFill>
              </a:rPr>
              <a:t>height</a:t>
            </a:r>
            <a:r>
              <a:rPr lang="en-US" sz="1900" dirty="0">
                <a:solidFill>
                  <a:srgbClr val="002060"/>
                </a:solidFill>
              </a:rPr>
              <a:t> of the window to be </a:t>
            </a:r>
            <a:r>
              <a:rPr lang="en-US" sz="1900" b="1" dirty="0">
                <a:solidFill>
                  <a:srgbClr val="C00000"/>
                </a:solidFill>
              </a:rPr>
              <a:t>half</a:t>
            </a:r>
            <a:r>
              <a:rPr lang="en-US" sz="1900" dirty="0">
                <a:solidFill>
                  <a:srgbClr val="002060"/>
                </a:solidFill>
              </a:rPr>
              <a:t> of the </a:t>
            </a:r>
            <a:r>
              <a:rPr lang="en-US" sz="1900" b="1" dirty="0">
                <a:solidFill>
                  <a:srgbClr val="C00000"/>
                </a:solidFill>
              </a:rPr>
              <a:t>screen width </a:t>
            </a:r>
            <a:r>
              <a:rPr lang="en-US" sz="1900" dirty="0">
                <a:solidFill>
                  <a:srgbClr val="002060"/>
                </a:solidFill>
              </a:rPr>
              <a:t>and </a:t>
            </a:r>
            <a:r>
              <a:rPr lang="en-US" sz="1900" b="1" dirty="0">
                <a:solidFill>
                  <a:srgbClr val="C00000"/>
                </a:solidFill>
              </a:rPr>
              <a:t>screen height</a:t>
            </a:r>
            <a:endParaRPr lang="en-IN" sz="19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The Complete Code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import </a:t>
            </a:r>
            <a:r>
              <a:rPr lang="en-US" sz="2400" b="1" dirty="0" err="1">
                <a:solidFill>
                  <a:srgbClr val="7030A0"/>
                </a:solidFill>
              </a:rPr>
              <a:t>tkinter</a:t>
            </a:r>
            <a:endParaRPr lang="en-US" sz="24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tw</a:t>
            </a:r>
            <a:r>
              <a:rPr lang="en-US" sz="2400" b="1" dirty="0">
                <a:solidFill>
                  <a:srgbClr val="7030A0"/>
                </a:solidFill>
              </a:rPr>
              <a:t> = </a:t>
            </a:r>
            <a:r>
              <a:rPr lang="en-US" sz="2400" b="1" dirty="0" err="1">
                <a:solidFill>
                  <a:srgbClr val="7030A0"/>
                </a:solidFill>
              </a:rPr>
              <a:t>tkinter.Tk</a:t>
            </a:r>
            <a:r>
              <a:rPr lang="en-US" sz="2400" b="1" dirty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sz="2400" b="1" dirty="0" err="1">
                <a:solidFill>
                  <a:srgbClr val="C00000"/>
                </a:solidFill>
              </a:rPr>
              <a:t>screenwidth</a:t>
            </a:r>
            <a:r>
              <a:rPr lang="en-US" sz="2400" b="1" dirty="0">
                <a:solidFill>
                  <a:srgbClr val="C00000"/>
                </a:solidFill>
              </a:rPr>
              <a:t>=</a:t>
            </a:r>
            <a:r>
              <a:rPr lang="en-US" sz="2400" b="1" dirty="0" err="1">
                <a:solidFill>
                  <a:srgbClr val="C00000"/>
                </a:solidFill>
              </a:rPr>
              <a:t>tw.winfo_screenwidth</a:t>
            </a:r>
            <a:r>
              <a:rPr lang="en-US" sz="2400" b="1" dirty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US" sz="2400" b="1" dirty="0" err="1">
                <a:solidFill>
                  <a:srgbClr val="C00000"/>
                </a:solidFill>
              </a:rPr>
              <a:t>screenheight</a:t>
            </a:r>
            <a:r>
              <a:rPr lang="en-US" sz="2400" b="1" dirty="0">
                <a:solidFill>
                  <a:srgbClr val="C00000"/>
                </a:solidFill>
              </a:rPr>
              <a:t>=</a:t>
            </a:r>
            <a:r>
              <a:rPr lang="en-US" sz="2400" b="1" dirty="0" err="1">
                <a:solidFill>
                  <a:srgbClr val="C00000"/>
                </a:solidFill>
              </a:rPr>
              <a:t>tw.winfo_screenheight</a:t>
            </a:r>
            <a:r>
              <a:rPr lang="en-US" sz="2400" b="1" dirty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width=</a:t>
            </a:r>
            <a:r>
              <a:rPr lang="en-US" sz="2400" b="1" dirty="0" err="1">
                <a:solidFill>
                  <a:srgbClr val="C00000"/>
                </a:solidFill>
              </a:rPr>
              <a:t>screenwidth</a:t>
            </a:r>
            <a:r>
              <a:rPr lang="en-US" sz="2400" b="1" dirty="0">
                <a:solidFill>
                  <a:srgbClr val="C00000"/>
                </a:solidFill>
              </a:rPr>
              <a:t>//2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height=</a:t>
            </a:r>
            <a:r>
              <a:rPr lang="en-US" sz="2400" b="1" dirty="0" err="1">
                <a:solidFill>
                  <a:srgbClr val="C00000"/>
                </a:solidFill>
              </a:rPr>
              <a:t>screenheight</a:t>
            </a:r>
            <a:r>
              <a:rPr lang="en-US" sz="2400" b="1" dirty="0">
                <a:solidFill>
                  <a:srgbClr val="C00000"/>
                </a:solidFill>
              </a:rPr>
              <a:t>//2</a:t>
            </a:r>
          </a:p>
          <a:p>
            <a:pPr>
              <a:buNone/>
            </a:pPr>
            <a:r>
              <a:rPr lang="en-US" sz="2400" b="1" dirty="0" err="1">
                <a:solidFill>
                  <a:srgbClr val="C00000"/>
                </a:solidFill>
              </a:rPr>
              <a:t>xco</a:t>
            </a:r>
            <a:r>
              <a:rPr lang="en-US" sz="2400" b="1" dirty="0">
                <a:solidFill>
                  <a:srgbClr val="C00000"/>
                </a:solidFill>
              </a:rPr>
              <a:t>=</a:t>
            </a:r>
            <a:r>
              <a:rPr lang="en-US" sz="2400" b="1" dirty="0" err="1">
                <a:solidFill>
                  <a:srgbClr val="C00000"/>
                </a:solidFill>
              </a:rPr>
              <a:t>screenwidth</a:t>
            </a:r>
            <a:r>
              <a:rPr lang="en-US" sz="2400" b="1" dirty="0">
                <a:solidFill>
                  <a:srgbClr val="C00000"/>
                </a:solidFill>
              </a:rPr>
              <a:t>//4</a:t>
            </a:r>
          </a:p>
          <a:p>
            <a:pPr>
              <a:buNone/>
            </a:pPr>
            <a:r>
              <a:rPr lang="en-US" sz="2400" b="1" dirty="0" err="1">
                <a:solidFill>
                  <a:srgbClr val="C00000"/>
                </a:solidFill>
              </a:rPr>
              <a:t>yco</a:t>
            </a:r>
            <a:r>
              <a:rPr lang="en-US" sz="2400" b="1" dirty="0">
                <a:solidFill>
                  <a:srgbClr val="C00000"/>
                </a:solidFill>
              </a:rPr>
              <a:t>=</a:t>
            </a:r>
            <a:r>
              <a:rPr lang="en-US" sz="2400" b="1" dirty="0" err="1">
                <a:solidFill>
                  <a:srgbClr val="C00000"/>
                </a:solidFill>
              </a:rPr>
              <a:t>screenheight</a:t>
            </a:r>
            <a:r>
              <a:rPr lang="en-US" sz="2400" b="1" dirty="0">
                <a:solidFill>
                  <a:srgbClr val="C00000"/>
                </a:solidFill>
              </a:rPr>
              <a:t>//4</a:t>
            </a:r>
          </a:p>
          <a:p>
            <a:pPr>
              <a:buNone/>
            </a:pPr>
            <a:r>
              <a:rPr lang="en-US" sz="2400" b="1" dirty="0" err="1">
                <a:solidFill>
                  <a:srgbClr val="C00000"/>
                </a:solidFill>
              </a:rPr>
              <a:t>tw.geometry</a:t>
            </a:r>
            <a:r>
              <a:rPr lang="en-US" sz="2400" b="1" dirty="0">
                <a:solidFill>
                  <a:srgbClr val="C00000"/>
                </a:solidFill>
              </a:rPr>
              <a:t>(f"{width}x{height}+{</a:t>
            </a:r>
            <a:r>
              <a:rPr lang="en-US" sz="2400" b="1" dirty="0" err="1">
                <a:solidFill>
                  <a:srgbClr val="C00000"/>
                </a:solidFill>
              </a:rPr>
              <a:t>xco</a:t>
            </a:r>
            <a:r>
              <a:rPr lang="en-US" sz="2400" b="1" dirty="0">
                <a:solidFill>
                  <a:srgbClr val="C00000"/>
                </a:solidFill>
              </a:rPr>
              <a:t>}+{</a:t>
            </a:r>
            <a:r>
              <a:rPr lang="en-US" sz="2400" b="1" dirty="0" err="1">
                <a:solidFill>
                  <a:srgbClr val="C00000"/>
                </a:solidFill>
              </a:rPr>
              <a:t>yco</a:t>
            </a:r>
            <a:r>
              <a:rPr lang="en-US" sz="2400" b="1" dirty="0">
                <a:solidFill>
                  <a:srgbClr val="C00000"/>
                </a:solidFill>
              </a:rPr>
              <a:t>}")</a:t>
            </a:r>
          </a:p>
          <a:p>
            <a:pPr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tw.resizable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False,False</a:t>
            </a:r>
            <a:r>
              <a:rPr lang="en-US" sz="2400" b="1" dirty="0">
                <a:solidFill>
                  <a:srgbClr val="7030A0"/>
                </a:solidFill>
              </a:rPr>
              <a:t>) </a:t>
            </a:r>
          </a:p>
          <a:p>
            <a:pPr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tw.mainloop</a:t>
            </a:r>
            <a:r>
              <a:rPr lang="en-US" sz="2400" b="1" dirty="0">
                <a:solidFill>
                  <a:srgbClr val="7030A0"/>
                </a:solidFill>
              </a:rPr>
              <a:t>()</a:t>
            </a:r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Our Current Approach </a:t>
            </a:r>
            <a:br>
              <a:rPr lang="en-US" sz="2800" b="1" dirty="0"/>
            </a:br>
            <a:r>
              <a:rPr lang="en-US" sz="2800" b="1" dirty="0"/>
              <a:t>Of Programming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Till now we have seen how to write </a:t>
            </a:r>
            <a:r>
              <a:rPr lang="en-IN" sz="2400" b="1" dirty="0">
                <a:solidFill>
                  <a:srgbClr val="00B050"/>
                </a:solidFill>
              </a:rPr>
              <a:t>text-only</a:t>
            </a:r>
            <a:r>
              <a:rPr lang="en-IN" sz="2400" dirty="0"/>
              <a:t> programs which have a </a:t>
            </a:r>
            <a:r>
              <a:rPr lang="en-IN" sz="2400" b="1" dirty="0">
                <a:solidFill>
                  <a:srgbClr val="C00000"/>
                </a:solidFill>
              </a:rPr>
              <a:t>CUI</a:t>
            </a:r>
            <a:r>
              <a:rPr lang="en-IN" sz="2400" dirty="0"/>
              <a:t> interface. </a:t>
            </a:r>
          </a:p>
          <a:p>
            <a:endParaRPr lang="en-IN" sz="2400" dirty="0"/>
          </a:p>
          <a:p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rgbClr val="C00000"/>
                </a:solidFill>
              </a:rPr>
              <a:t>CUI</a:t>
            </a:r>
            <a:r>
              <a:rPr lang="en-US" sz="2400" dirty="0"/>
              <a:t> stands for </a:t>
            </a:r>
            <a:r>
              <a:rPr lang="en-US" sz="2400" b="1" dirty="0">
                <a:solidFill>
                  <a:srgbClr val="C00000"/>
                </a:solidFill>
              </a:rPr>
              <a:t>Command User Interface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It is called </a:t>
            </a:r>
            <a:r>
              <a:rPr lang="en-US" sz="2400" b="1" dirty="0">
                <a:solidFill>
                  <a:srgbClr val="C00000"/>
                </a:solidFill>
              </a:rPr>
              <a:t>CUI</a:t>
            </a:r>
            <a:r>
              <a:rPr lang="en-US" sz="2400" dirty="0"/>
              <a:t> because:</a:t>
            </a:r>
          </a:p>
          <a:p>
            <a:pPr lvl="1"/>
            <a:r>
              <a:rPr lang="en-US" sz="1900" dirty="0"/>
              <a:t>The output shown by our program is </a:t>
            </a:r>
            <a:r>
              <a:rPr lang="en-US" sz="1900" b="1" dirty="0">
                <a:solidFill>
                  <a:srgbClr val="7030A0"/>
                </a:solidFill>
              </a:rPr>
              <a:t>purely textual </a:t>
            </a:r>
          </a:p>
          <a:p>
            <a:pPr lvl="1"/>
            <a:r>
              <a:rPr lang="en-US" sz="1900" dirty="0"/>
              <a:t>It is shown on</a:t>
            </a:r>
            <a:r>
              <a:rPr lang="en-US" sz="1900" b="1" dirty="0">
                <a:solidFill>
                  <a:srgbClr val="7030A0"/>
                </a:solidFill>
              </a:rPr>
              <a:t> command prompt</a:t>
            </a:r>
            <a:endParaRPr lang="en-US" sz="1900" dirty="0"/>
          </a:p>
          <a:p>
            <a:pPr lvl="1"/>
            <a:r>
              <a:rPr lang="en-US" sz="1900" dirty="0"/>
              <a:t>The only way our user can interact with our application is via </a:t>
            </a:r>
            <a:r>
              <a:rPr lang="en-US" sz="1900" b="1" dirty="0">
                <a:solidFill>
                  <a:srgbClr val="7030A0"/>
                </a:solidFill>
              </a:rPr>
              <a:t>keyboard</a:t>
            </a:r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Drawbacks Of </a:t>
            </a:r>
            <a:r>
              <a:rPr lang="en-US" sz="2800" b="1" dirty="0">
                <a:solidFill>
                  <a:srgbClr val="C00000"/>
                </a:solidFill>
              </a:rPr>
              <a:t>CUI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This approach is very good for </a:t>
            </a:r>
            <a:r>
              <a:rPr lang="en-US" sz="2400" b="1" dirty="0">
                <a:solidFill>
                  <a:srgbClr val="7030A0"/>
                </a:solidFill>
              </a:rPr>
              <a:t>learning basics of a language.</a:t>
            </a:r>
          </a:p>
          <a:p>
            <a:endParaRPr lang="en-US" sz="2400" dirty="0"/>
          </a:p>
          <a:p>
            <a:r>
              <a:rPr lang="en-US" sz="2400" dirty="0"/>
              <a:t>However  when it comes to a </a:t>
            </a:r>
            <a:r>
              <a:rPr lang="en-US" sz="2400" b="1" dirty="0">
                <a:solidFill>
                  <a:srgbClr val="7030A0"/>
                </a:solidFill>
              </a:rPr>
              <a:t>real life application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rgbClr val="7030A0"/>
                </a:solidFill>
              </a:rPr>
              <a:t>project</a:t>
            </a:r>
            <a:r>
              <a:rPr lang="en-US" sz="2400" dirty="0"/>
              <a:t> then </a:t>
            </a:r>
            <a:r>
              <a:rPr lang="en-US" sz="2400" b="1" dirty="0">
                <a:solidFill>
                  <a:srgbClr val="C00000"/>
                </a:solidFill>
              </a:rPr>
              <a:t>CUI</a:t>
            </a:r>
            <a:r>
              <a:rPr lang="en-US" sz="2400" dirty="0"/>
              <a:t> is not comfortable for the user.</a:t>
            </a:r>
          </a:p>
          <a:p>
            <a:endParaRPr lang="en-US" sz="2400" dirty="0"/>
          </a:p>
          <a:p>
            <a:r>
              <a:rPr lang="en-US" sz="2400" dirty="0"/>
              <a:t>Our users would like the app to be more </a:t>
            </a:r>
            <a:r>
              <a:rPr lang="en-US" sz="2400" b="1" dirty="0">
                <a:solidFill>
                  <a:srgbClr val="7030A0"/>
                </a:solidFill>
              </a:rPr>
              <a:t>realistic</a:t>
            </a:r>
            <a:r>
              <a:rPr lang="en-US" sz="2400" dirty="0"/>
              <a:t> , </a:t>
            </a:r>
            <a:r>
              <a:rPr lang="en-US" sz="2400" b="1" dirty="0">
                <a:solidFill>
                  <a:srgbClr val="7030A0"/>
                </a:solidFill>
              </a:rPr>
              <a:t>attractive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7030A0"/>
                </a:solidFill>
              </a:rPr>
              <a:t>user friendly</a:t>
            </a:r>
            <a:r>
              <a:rPr lang="en-US" sz="2400" dirty="0"/>
              <a:t>.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This is where </a:t>
            </a:r>
            <a:r>
              <a:rPr lang="en-US" sz="2400" b="1" dirty="0">
                <a:solidFill>
                  <a:srgbClr val="7030A0"/>
                </a:solidFill>
              </a:rPr>
              <a:t>GUI programming </a:t>
            </a:r>
            <a:r>
              <a:rPr lang="en-US" sz="2400" dirty="0"/>
              <a:t>which stands for </a:t>
            </a:r>
            <a:r>
              <a:rPr lang="en-US" sz="2400" b="1" dirty="0">
                <a:solidFill>
                  <a:srgbClr val="7030A0"/>
                </a:solidFill>
              </a:rPr>
              <a:t>Graphical User Interface </a:t>
            </a:r>
            <a:r>
              <a:rPr lang="en-US" sz="2400" dirty="0"/>
              <a:t>comes into picture.</a:t>
            </a:r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Introduction To </a:t>
            </a:r>
            <a:r>
              <a:rPr lang="en-US" sz="2800" b="1" dirty="0">
                <a:solidFill>
                  <a:srgbClr val="C00000"/>
                </a:solidFill>
              </a:rPr>
              <a:t>GUI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A </a:t>
            </a:r>
            <a:r>
              <a:rPr lang="en-IN" sz="2400" b="1" dirty="0">
                <a:solidFill>
                  <a:srgbClr val="7030A0"/>
                </a:solidFill>
              </a:rPr>
              <a:t>GUI program </a:t>
            </a:r>
            <a:r>
              <a:rPr lang="en-IN" sz="2400" dirty="0"/>
              <a:t>presents an </a:t>
            </a:r>
            <a:r>
              <a:rPr lang="en-IN" sz="2400" b="1" dirty="0">
                <a:solidFill>
                  <a:srgbClr val="7030A0"/>
                </a:solidFill>
              </a:rPr>
              <a:t>easy-to-use</a:t>
            </a:r>
            <a:r>
              <a:rPr lang="en-IN" sz="2400" dirty="0"/>
              <a:t> visual display to the user.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It is made up of </a:t>
            </a:r>
            <a:r>
              <a:rPr lang="en-IN" sz="2400" b="1" dirty="0">
                <a:solidFill>
                  <a:srgbClr val="7030A0"/>
                </a:solidFill>
              </a:rPr>
              <a:t>graphical components </a:t>
            </a:r>
            <a:r>
              <a:rPr lang="en-IN" sz="2400" dirty="0"/>
              <a:t>(e.g., </a:t>
            </a:r>
            <a:r>
              <a:rPr lang="en-IN" sz="2400" b="1" dirty="0">
                <a:solidFill>
                  <a:srgbClr val="C00000"/>
                </a:solidFill>
              </a:rPr>
              <a:t>buttons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C00000"/>
                </a:solidFill>
              </a:rPr>
              <a:t>labels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C00000"/>
                </a:solidFill>
              </a:rPr>
              <a:t>windows</a:t>
            </a:r>
            <a:r>
              <a:rPr lang="en-IN" sz="2400" dirty="0"/>
              <a:t>) through which the user can interact with the application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A Sample </a:t>
            </a:r>
            <a:r>
              <a:rPr lang="en-US" sz="2800" b="1" dirty="0">
                <a:solidFill>
                  <a:srgbClr val="C00000"/>
                </a:solidFill>
              </a:rPr>
              <a:t>GUI</a:t>
            </a:r>
            <a:r>
              <a:rPr lang="en-US" sz="2800" b="1" dirty="0"/>
              <a:t> App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calc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786050" y="1785926"/>
            <a:ext cx="3548731" cy="405357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A Sample </a:t>
            </a:r>
            <a:r>
              <a:rPr lang="en-US" sz="2800" b="1" dirty="0">
                <a:solidFill>
                  <a:srgbClr val="C00000"/>
                </a:solidFill>
              </a:rPr>
              <a:t>GUI</a:t>
            </a:r>
            <a:r>
              <a:rPr lang="en-US" sz="2800" b="1" dirty="0"/>
              <a:t> App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7" descr="gui40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2643174" y="2214554"/>
            <a:ext cx="3786214" cy="32387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Python’s Support For </a:t>
            </a:r>
            <a:r>
              <a:rPr lang="en-US" sz="2800" b="1" dirty="0">
                <a:solidFill>
                  <a:srgbClr val="C00000"/>
                </a:solidFill>
              </a:rPr>
              <a:t>GUI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In </a:t>
            </a:r>
            <a:r>
              <a:rPr lang="en-IN" sz="2400" b="1" dirty="0">
                <a:solidFill>
                  <a:srgbClr val="C00000"/>
                </a:solidFill>
              </a:rPr>
              <a:t>Python</a:t>
            </a:r>
            <a:r>
              <a:rPr lang="en-IN" sz="2400" dirty="0"/>
              <a:t> we have many </a:t>
            </a:r>
            <a:r>
              <a:rPr lang="en-IN" sz="2400" b="1" dirty="0">
                <a:solidFill>
                  <a:srgbClr val="7030A0"/>
                </a:solidFill>
              </a:rPr>
              <a:t>predefined libraries </a:t>
            </a:r>
            <a:r>
              <a:rPr lang="en-IN" sz="2400" dirty="0"/>
              <a:t>for building </a:t>
            </a:r>
            <a:r>
              <a:rPr lang="en-IN" sz="2400" b="1" dirty="0">
                <a:solidFill>
                  <a:srgbClr val="7030A0"/>
                </a:solidFill>
              </a:rPr>
              <a:t>GUI apps</a:t>
            </a:r>
            <a:r>
              <a:rPr lang="en-IN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C00000"/>
                </a:solidFill>
              </a:rPr>
              <a:t>TOP 3</a:t>
            </a:r>
            <a:r>
              <a:rPr lang="en-US" sz="2400" dirty="0"/>
              <a:t> of them are:</a:t>
            </a:r>
          </a:p>
          <a:p>
            <a:endParaRPr lang="en-US" sz="2400" dirty="0"/>
          </a:p>
          <a:p>
            <a:pPr lvl="1"/>
            <a:r>
              <a:rPr lang="en-US" sz="1900" b="1" dirty="0" err="1">
                <a:solidFill>
                  <a:srgbClr val="002060"/>
                </a:solidFill>
              </a:rPr>
              <a:t>Tkinter</a:t>
            </a:r>
            <a:endParaRPr lang="en-US" sz="1900" b="1" dirty="0">
              <a:solidFill>
                <a:srgbClr val="002060"/>
              </a:solidFill>
            </a:endParaRPr>
          </a:p>
          <a:p>
            <a:endParaRPr lang="en-US" sz="2400" b="1" dirty="0">
              <a:solidFill>
                <a:srgbClr val="002060"/>
              </a:solidFill>
            </a:endParaRPr>
          </a:p>
          <a:p>
            <a:pPr lvl="1"/>
            <a:r>
              <a:rPr lang="en-US" sz="1900" b="1" dirty="0" err="1">
                <a:solidFill>
                  <a:srgbClr val="002060"/>
                </a:solidFill>
              </a:rPr>
              <a:t>PyQT</a:t>
            </a:r>
            <a:endParaRPr lang="en-US" sz="1900" b="1" dirty="0">
              <a:solidFill>
                <a:srgbClr val="002060"/>
              </a:solidFill>
            </a:endParaRPr>
          </a:p>
          <a:p>
            <a:endParaRPr lang="en-US" sz="2400" b="1" dirty="0">
              <a:solidFill>
                <a:srgbClr val="002060"/>
              </a:solidFill>
            </a:endParaRPr>
          </a:p>
          <a:p>
            <a:pPr lvl="1"/>
            <a:r>
              <a:rPr lang="en-US" sz="1900" b="1" dirty="0" err="1">
                <a:solidFill>
                  <a:srgbClr val="002060"/>
                </a:solidFill>
              </a:rPr>
              <a:t>WxPython</a:t>
            </a:r>
            <a:r>
              <a:rPr lang="en-US" sz="1900" b="1" dirty="0">
                <a:solidFill>
                  <a:srgbClr val="002060"/>
                </a:solidFill>
              </a:rPr>
              <a:t> </a:t>
            </a:r>
          </a:p>
          <a:p>
            <a:endParaRPr lang="en-IN" sz="2400" dirty="0"/>
          </a:p>
          <a:p>
            <a:r>
              <a:rPr lang="en-IN" sz="2400" dirty="0"/>
              <a:t>We will be using </a:t>
            </a:r>
            <a:r>
              <a:rPr lang="en-IN" sz="2400" b="1" dirty="0" err="1">
                <a:solidFill>
                  <a:srgbClr val="C00000"/>
                </a:solidFill>
              </a:rPr>
              <a:t>Tkinter</a:t>
            </a:r>
            <a:r>
              <a:rPr lang="en-IN" sz="2400" dirty="0"/>
              <a:t> in this course </a:t>
            </a:r>
          </a:p>
          <a:p>
            <a:endParaRPr lang="en-US" sz="2400" dirty="0"/>
          </a:p>
          <a:p>
            <a:pPr lvl="1"/>
            <a:endParaRPr lang="en-US" sz="1900" b="1" dirty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What Is </a:t>
            </a:r>
            <a:r>
              <a:rPr lang="en-US" sz="2800" b="1" dirty="0" err="1"/>
              <a:t>Tkinter</a:t>
            </a:r>
            <a:r>
              <a:rPr lang="en-US" sz="2800" b="1" dirty="0"/>
              <a:t>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err="1">
                <a:solidFill>
                  <a:srgbClr val="C00000"/>
                </a:solidFill>
              </a:rPr>
              <a:t>Tkinter</a:t>
            </a:r>
            <a:r>
              <a:rPr lang="en-IN" sz="2400" dirty="0"/>
              <a:t> ( </a:t>
            </a:r>
            <a:r>
              <a:rPr lang="en-IN" sz="2400" dirty="0" err="1"/>
              <a:t>Tk</a:t>
            </a:r>
            <a:r>
              <a:rPr lang="en-IN" sz="2400" dirty="0"/>
              <a:t> interface) is standard </a:t>
            </a:r>
            <a:r>
              <a:rPr lang="en-IN" sz="2400" b="1" dirty="0">
                <a:solidFill>
                  <a:srgbClr val="7030A0"/>
                </a:solidFill>
              </a:rPr>
              <a:t>Python GUI library </a:t>
            </a:r>
            <a:r>
              <a:rPr lang="en-IN" sz="2400" dirty="0"/>
              <a:t>as it comes packaged with </a:t>
            </a:r>
            <a:r>
              <a:rPr lang="en-IN" sz="2400" b="1" dirty="0">
                <a:solidFill>
                  <a:srgbClr val="C00000"/>
                </a:solidFill>
              </a:rPr>
              <a:t>Python</a:t>
            </a:r>
            <a:r>
              <a:rPr lang="en-IN" sz="2400" dirty="0"/>
              <a:t> and is </a:t>
            </a:r>
            <a:r>
              <a:rPr lang="en-IN" sz="2400" b="1" dirty="0">
                <a:solidFill>
                  <a:srgbClr val="0070C0"/>
                </a:solidFill>
              </a:rPr>
              <a:t>cross platform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It gives us an </a:t>
            </a:r>
            <a:r>
              <a:rPr lang="en-IN" sz="2400" b="1" dirty="0">
                <a:solidFill>
                  <a:srgbClr val="7030A0"/>
                </a:solidFill>
              </a:rPr>
              <a:t>object-oriented interface </a:t>
            </a:r>
            <a:r>
              <a:rPr lang="en-IN" sz="2400" dirty="0"/>
              <a:t>to the </a:t>
            </a:r>
            <a:r>
              <a:rPr lang="en-IN" sz="2400" b="1" dirty="0" err="1">
                <a:solidFill>
                  <a:srgbClr val="C00000"/>
                </a:solidFill>
              </a:rPr>
              <a:t>Tk</a:t>
            </a:r>
            <a:r>
              <a:rPr lang="en-IN" sz="2400" b="1" dirty="0">
                <a:solidFill>
                  <a:srgbClr val="C00000"/>
                </a:solidFill>
              </a:rPr>
              <a:t> GUI </a:t>
            </a:r>
            <a:r>
              <a:rPr lang="en-IN" sz="2400" dirty="0"/>
              <a:t>toolkit.</a:t>
            </a:r>
          </a:p>
          <a:p>
            <a:endParaRPr lang="en-US" sz="2400" dirty="0"/>
          </a:p>
          <a:p>
            <a:pPr lvl="1"/>
            <a:endParaRPr lang="en-US" sz="1900" b="1" dirty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15798</TotalTime>
  <Words>1357</Words>
  <Application>Microsoft Office PowerPoint</Application>
  <PresentationFormat>On-screen Show (4:3)</PresentationFormat>
  <Paragraphs>230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Georgia</vt:lpstr>
      <vt:lpstr>Wingdings</vt:lpstr>
      <vt:lpstr>Wingdings 2</vt:lpstr>
      <vt:lpstr>Civic</vt:lpstr>
      <vt:lpstr>PowerPoint Presentation</vt:lpstr>
      <vt:lpstr>Today’s Agenda</vt:lpstr>
      <vt:lpstr> Our Current Approach  Of Programming</vt:lpstr>
      <vt:lpstr> Drawbacks Of CUI</vt:lpstr>
      <vt:lpstr> Introduction To GUI</vt:lpstr>
      <vt:lpstr> A Sample GUI App</vt:lpstr>
      <vt:lpstr> A Sample GUI App</vt:lpstr>
      <vt:lpstr> Python’s Support For GUI</vt:lpstr>
      <vt:lpstr> What Is Tkinter ?</vt:lpstr>
      <vt:lpstr> What Is Tk ?</vt:lpstr>
      <vt:lpstr> What Is Tk ?</vt:lpstr>
      <vt:lpstr> Important Steps In Tkinter</vt:lpstr>
      <vt:lpstr> Our First GUI App</vt:lpstr>
      <vt:lpstr> Explanation</vt:lpstr>
      <vt:lpstr> Explanation</vt:lpstr>
      <vt:lpstr> Explanation</vt:lpstr>
      <vt:lpstr> Modifying The root widget</vt:lpstr>
      <vt:lpstr> Setting Title Of  The root widget</vt:lpstr>
      <vt:lpstr> Setting Icon Of  The root widget</vt:lpstr>
      <vt:lpstr> Setting Icon Of  The root widget</vt:lpstr>
      <vt:lpstr> Setting Size Of  The root widget</vt:lpstr>
      <vt:lpstr> Setting Location Of  The root widget</vt:lpstr>
      <vt:lpstr> The Complete Code</vt:lpstr>
      <vt:lpstr> Creating a Fixed Size Window</vt:lpstr>
      <vt:lpstr> Centering The root window</vt:lpstr>
      <vt:lpstr> The Complete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 kapoor</cp:lastModifiedBy>
  <cp:revision>1876</cp:revision>
  <dcterms:created xsi:type="dcterms:W3CDTF">2015-12-21T13:46:48Z</dcterms:created>
  <dcterms:modified xsi:type="dcterms:W3CDTF">2021-07-30T11:27:43Z</dcterms:modified>
</cp:coreProperties>
</file>