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1737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99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3319"/>
            <a:ext cx="10363200" cy="60485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125163"/>
            <a:ext cx="9144000" cy="419459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24983"/>
            <a:ext cx="2628900" cy="14723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24983"/>
            <a:ext cx="7734300" cy="147233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331340"/>
            <a:ext cx="10515600" cy="722693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626643"/>
            <a:ext cx="10515600" cy="38004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9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24916"/>
            <a:ext cx="518160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24916"/>
            <a:ext cx="518160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5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24987"/>
            <a:ext cx="10515600" cy="3358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258946"/>
            <a:ext cx="5157787" cy="208724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346190"/>
            <a:ext cx="5157787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258946"/>
            <a:ext cx="5183188" cy="208724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346190"/>
            <a:ext cx="5183188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7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8240"/>
            <a:ext cx="3932237" cy="40538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01480"/>
            <a:ext cx="6172200" cy="123465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212080"/>
            <a:ext cx="3932237" cy="965602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8240"/>
            <a:ext cx="3932237" cy="40538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01480"/>
            <a:ext cx="6172200" cy="123465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212080"/>
            <a:ext cx="3932237" cy="965602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5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24987"/>
            <a:ext cx="1051560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24916"/>
            <a:ext cx="1051560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102757"/>
            <a:ext cx="274320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E199-6157-4355-B66F-B6185FA4CEA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102757"/>
            <a:ext cx="411480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102757"/>
            <a:ext cx="274320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9E5DC7-F9E1-4731-9F79-B26684C9786B}"/>
              </a:ext>
            </a:extLst>
          </p:cNvPr>
          <p:cNvSpPr/>
          <p:nvPr/>
        </p:nvSpPr>
        <p:spPr>
          <a:xfrm>
            <a:off x="4517128" y="2889752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900" dirty="0">
                <a:solidFill>
                  <a:schemeClr val="accent2">
                    <a:lumMod val="75000"/>
                  </a:schemeClr>
                </a:solidFill>
              </a:rPr>
              <a:t>Χρήστης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21989-434F-45EB-B92A-D75B1C4C0824}"/>
              </a:ext>
            </a:extLst>
          </p:cNvPr>
          <p:cNvSpPr/>
          <p:nvPr/>
        </p:nvSpPr>
        <p:spPr>
          <a:xfrm>
            <a:off x="2343277" y="1687564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9" dirty="0">
                <a:solidFill>
                  <a:schemeClr val="accent2">
                    <a:lumMod val="75000"/>
                  </a:schemeClr>
                </a:solidFill>
              </a:rPr>
              <a:t>Image generator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69BBA-D82D-4B4A-9413-675E7628DA12}"/>
              </a:ext>
            </a:extLst>
          </p:cNvPr>
          <p:cNvSpPr/>
          <p:nvPr/>
        </p:nvSpPr>
        <p:spPr>
          <a:xfrm>
            <a:off x="6525093" y="4188895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1" dirty="0">
                <a:solidFill>
                  <a:schemeClr val="accent2">
                    <a:lumMod val="75000"/>
                  </a:schemeClr>
                </a:solidFill>
              </a:rPr>
              <a:t>Recommendation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50876D-627A-4D21-B177-DC9B5ABF22A7}"/>
              </a:ext>
            </a:extLst>
          </p:cNvPr>
          <p:cNvSpPr/>
          <p:nvPr/>
        </p:nvSpPr>
        <p:spPr>
          <a:xfrm>
            <a:off x="4517127" y="4156577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Library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746A1-A08B-4A53-A5E7-8FA183A4A159}"/>
              </a:ext>
            </a:extLst>
          </p:cNvPr>
          <p:cNvSpPr/>
          <p:nvPr/>
        </p:nvSpPr>
        <p:spPr>
          <a:xfrm>
            <a:off x="1300519" y="5552671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Wallpaper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24A64-C6DA-4094-A262-8E19DC40BC13}"/>
              </a:ext>
            </a:extLst>
          </p:cNvPr>
          <p:cNvSpPr/>
          <p:nvPr/>
        </p:nvSpPr>
        <p:spPr>
          <a:xfrm>
            <a:off x="6525093" y="5488036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9" dirty="0">
                <a:solidFill>
                  <a:schemeClr val="accent2">
                    <a:lumMod val="75000"/>
                  </a:schemeClr>
                </a:solidFill>
              </a:rPr>
              <a:t>Dynamic wallpaper changer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971EC-CD71-4136-AFC1-DF643155AA87}"/>
              </a:ext>
            </a:extLst>
          </p:cNvPr>
          <p:cNvSpPr/>
          <p:nvPr/>
        </p:nvSpPr>
        <p:spPr>
          <a:xfrm>
            <a:off x="4517127" y="1166720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Moderator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F765D-0BAD-4EBA-8B1A-2FC1935E7A68}"/>
              </a:ext>
            </a:extLst>
          </p:cNvPr>
          <p:cNvSpPr/>
          <p:nvPr/>
        </p:nvSpPr>
        <p:spPr>
          <a:xfrm>
            <a:off x="7843625" y="1687564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8" dirty="0">
                <a:solidFill>
                  <a:schemeClr val="accent2">
                    <a:lumMod val="75000"/>
                  </a:schemeClr>
                </a:solidFill>
              </a:rPr>
              <a:t>User preference model </a:t>
            </a:r>
            <a:r>
              <a:rPr lang="el-GR" sz="1358" dirty="0">
                <a:solidFill>
                  <a:schemeClr val="accent2">
                    <a:lumMod val="75000"/>
                  </a:schemeClr>
                </a:solidFill>
              </a:rPr>
              <a:t>για </a:t>
            </a:r>
            <a:r>
              <a:rPr lang="en-US" sz="1358" dirty="0">
                <a:solidFill>
                  <a:schemeClr val="accent2">
                    <a:lumMod val="75000"/>
                  </a:schemeClr>
                </a:solidFill>
              </a:rPr>
              <a:t>AI creator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D3659-AA0D-4463-83B0-FF5C93B0C7D2}"/>
              </a:ext>
            </a:extLst>
          </p:cNvPr>
          <p:cNvSpPr/>
          <p:nvPr/>
        </p:nvSpPr>
        <p:spPr>
          <a:xfrm>
            <a:off x="1300518" y="6787177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Cloud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F20730-6CEF-425C-B61A-F01993023F34}"/>
              </a:ext>
            </a:extLst>
          </p:cNvPr>
          <p:cNvSpPr/>
          <p:nvPr/>
        </p:nvSpPr>
        <p:spPr>
          <a:xfrm>
            <a:off x="7748829" y="6787177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E-Support ticket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BEB98-3087-404C-B01F-C7EE819C49E7}"/>
              </a:ext>
            </a:extLst>
          </p:cNvPr>
          <p:cNvSpPr/>
          <p:nvPr/>
        </p:nvSpPr>
        <p:spPr>
          <a:xfrm>
            <a:off x="4517128" y="5488037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Wallpaper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FF21A-9D98-491B-A05D-32DAEA64ADB4}"/>
              </a:ext>
            </a:extLst>
          </p:cNvPr>
          <p:cNvSpPr/>
          <p:nvPr/>
        </p:nvSpPr>
        <p:spPr>
          <a:xfrm>
            <a:off x="2343277" y="4156577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29" dirty="0">
                <a:solidFill>
                  <a:schemeClr val="accent2">
                    <a:lumMod val="75000"/>
                  </a:schemeClr>
                </a:solidFill>
              </a:rPr>
              <a:t>Συσκευή για συγχρονισμό</a:t>
            </a:r>
            <a:endParaRPr lang="en-US" sz="1629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0FCEE-532D-44CB-8678-3D6AF4868CA7}"/>
              </a:ext>
            </a:extLst>
          </p:cNvPr>
          <p:cNvSpPr/>
          <p:nvPr/>
        </p:nvSpPr>
        <p:spPr>
          <a:xfrm>
            <a:off x="3502376" y="6787178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900" dirty="0">
                <a:solidFill>
                  <a:schemeClr val="accent2">
                    <a:lumMod val="75000"/>
                  </a:schemeClr>
                </a:solidFill>
              </a:rPr>
              <a:t>Αντίδραση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7A9A9D-297E-421D-A7D9-B7126F697DAE}"/>
              </a:ext>
            </a:extLst>
          </p:cNvPr>
          <p:cNvSpPr/>
          <p:nvPr/>
        </p:nvSpPr>
        <p:spPr>
          <a:xfrm>
            <a:off x="5546962" y="6787178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900" dirty="0">
                <a:solidFill>
                  <a:schemeClr val="accent2">
                    <a:lumMod val="75000"/>
                  </a:schemeClr>
                </a:solidFill>
              </a:rPr>
              <a:t>Σχόλιο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0E0561-F645-444D-91AB-6ED892FB3E54}"/>
              </a:ext>
            </a:extLst>
          </p:cNvPr>
          <p:cNvSpPr/>
          <p:nvPr/>
        </p:nvSpPr>
        <p:spPr>
          <a:xfrm>
            <a:off x="2343277" y="2889752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900" dirty="0">
                <a:solidFill>
                  <a:schemeClr val="accent2">
                    <a:lumMod val="75000"/>
                  </a:schemeClr>
                </a:solidFill>
              </a:rPr>
              <a:t>Συλλογή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03BE7-E271-4F25-9778-E241C946F07A}"/>
              </a:ext>
            </a:extLst>
          </p:cNvPr>
          <p:cNvCxnSpPr>
            <a:stCxn id="4" idx="1"/>
            <a:endCxn id="20" idx="3"/>
          </p:cNvCxnSpPr>
          <p:nvPr/>
        </p:nvCxnSpPr>
        <p:spPr>
          <a:xfrm flipH="1">
            <a:off x="3661810" y="3312027"/>
            <a:ext cx="855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99899F-211B-4680-BD72-80DCD981F6B5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>
            <a:off x="3002544" y="3734303"/>
            <a:ext cx="0" cy="42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960E04-AB06-4035-9CE2-67DE23F6146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5176394" y="3734303"/>
            <a:ext cx="1" cy="42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D78EFB-DE64-4247-9460-D1922799661B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5176394" y="5001127"/>
            <a:ext cx="1" cy="486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03A76AE-3DA7-44B6-B9F8-081E5A4920A1}"/>
              </a:ext>
            </a:extLst>
          </p:cNvPr>
          <p:cNvCxnSpPr>
            <a:endCxn id="7" idx="0"/>
          </p:cNvCxnSpPr>
          <p:nvPr/>
        </p:nvCxnSpPr>
        <p:spPr>
          <a:xfrm>
            <a:off x="5835661" y="3734306"/>
            <a:ext cx="1348700" cy="454591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64F6011-DD6D-43DB-8C2A-C9A18781BF13}"/>
              </a:ext>
            </a:extLst>
          </p:cNvPr>
          <p:cNvCxnSpPr>
            <a:stCxn id="11" idx="1"/>
            <a:endCxn id="9" idx="0"/>
          </p:cNvCxnSpPr>
          <p:nvPr/>
        </p:nvCxnSpPr>
        <p:spPr>
          <a:xfrm rot="10800000" flipV="1">
            <a:off x="1959786" y="1588996"/>
            <a:ext cx="2557341" cy="39636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53D47E-27D6-48C6-8DB1-480AE948DDC9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 flipV="1">
            <a:off x="5835660" y="5910312"/>
            <a:ext cx="689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4DD128D3-D091-450C-A710-E9C3A8F8C21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rot="10800000" flipV="1">
            <a:off x="2619050" y="5910312"/>
            <a:ext cx="1898078" cy="1299141"/>
          </a:xfrm>
          <a:prstGeom prst="curvedConnector3">
            <a:avLst>
              <a:gd name="adj1" fmla="val 563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02C805-9E5D-45EB-9B89-2CE0EEC3A38C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3002544" y="2532113"/>
            <a:ext cx="0" cy="35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B16161B-6322-45EE-97FA-0FF24F285DA7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6120051" y="1166183"/>
            <a:ext cx="779915" cy="26672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A54C7FB-8851-43CF-B82F-9FF24B56400C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5835661" y="1588996"/>
            <a:ext cx="2572437" cy="5198182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A0DEE5B-33C4-4048-A084-915EF8EB73FB}"/>
              </a:ext>
            </a:extLst>
          </p:cNvPr>
          <p:cNvSpPr/>
          <p:nvPr/>
        </p:nvSpPr>
        <p:spPr>
          <a:xfrm>
            <a:off x="5824894" y="3745074"/>
            <a:ext cx="1921783" cy="3490233"/>
          </a:xfrm>
          <a:custGeom>
            <a:avLst/>
            <a:gdLst>
              <a:gd name="connsiteX0" fmla="*/ 0 w 2832100"/>
              <a:gd name="connsiteY0" fmla="*/ 0 h 5143500"/>
              <a:gd name="connsiteX1" fmla="*/ 495300 w 2832100"/>
              <a:gd name="connsiteY1" fmla="*/ 3454400 h 5143500"/>
              <a:gd name="connsiteX2" fmla="*/ 1587500 w 2832100"/>
              <a:gd name="connsiteY2" fmla="*/ 4279900 h 5143500"/>
              <a:gd name="connsiteX3" fmla="*/ 2832100 w 28321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5143500">
                <a:moveTo>
                  <a:pt x="0" y="0"/>
                </a:moveTo>
                <a:cubicBezTo>
                  <a:pt x="115358" y="1370541"/>
                  <a:pt x="230717" y="2741083"/>
                  <a:pt x="495300" y="3454400"/>
                </a:cubicBezTo>
                <a:cubicBezTo>
                  <a:pt x="759883" y="4167717"/>
                  <a:pt x="1198034" y="3998383"/>
                  <a:pt x="1587500" y="4279900"/>
                </a:cubicBezTo>
                <a:cubicBezTo>
                  <a:pt x="1976966" y="4561417"/>
                  <a:pt x="2404533" y="4852458"/>
                  <a:pt x="2832100" y="51435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2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046F04-DCEA-47B5-BB68-6FD51D5D772B}"/>
              </a:ext>
            </a:extLst>
          </p:cNvPr>
          <p:cNvSpPr txBox="1"/>
          <p:nvPr/>
        </p:nvSpPr>
        <p:spPr>
          <a:xfrm>
            <a:off x="4161386" y="1282057"/>
            <a:ext cx="448129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1..*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AFA129-E2A2-4953-84B0-E9DB3833DD60}"/>
              </a:ext>
            </a:extLst>
          </p:cNvPr>
          <p:cNvSpPr txBox="1"/>
          <p:nvPr/>
        </p:nvSpPr>
        <p:spPr>
          <a:xfrm>
            <a:off x="1773429" y="5302054"/>
            <a:ext cx="178815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C2A2FE-E548-4ED3-8048-2BFB4D5486DA}"/>
              </a:ext>
            </a:extLst>
          </p:cNvPr>
          <p:cNvSpPr txBox="1"/>
          <p:nvPr/>
        </p:nvSpPr>
        <p:spPr>
          <a:xfrm>
            <a:off x="5894322" y="1220506"/>
            <a:ext cx="448128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1..*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2B65EF-1A0A-4B88-910F-080830CF8A81}"/>
              </a:ext>
            </a:extLst>
          </p:cNvPr>
          <p:cNvSpPr txBox="1"/>
          <p:nvPr/>
        </p:nvSpPr>
        <p:spPr>
          <a:xfrm>
            <a:off x="8391940" y="6559883"/>
            <a:ext cx="569857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1..*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F24EC8-3ABD-42A3-A70B-BC4F6F52BE51}"/>
              </a:ext>
            </a:extLst>
          </p:cNvPr>
          <p:cNvSpPr txBox="1"/>
          <p:nvPr/>
        </p:nvSpPr>
        <p:spPr>
          <a:xfrm>
            <a:off x="7401959" y="7182712"/>
            <a:ext cx="503064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1..*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F4FAEC-52A6-42D0-86C7-0FFA74F8C6D5}"/>
              </a:ext>
            </a:extLst>
          </p:cNvPr>
          <p:cNvSpPr txBox="1"/>
          <p:nvPr/>
        </p:nvSpPr>
        <p:spPr>
          <a:xfrm>
            <a:off x="5895670" y="3937678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4A6D24-1E61-4254-8B39-4E54288D7F61}"/>
              </a:ext>
            </a:extLst>
          </p:cNvPr>
          <p:cNvSpPr txBox="1"/>
          <p:nvPr/>
        </p:nvSpPr>
        <p:spPr>
          <a:xfrm>
            <a:off x="5962000" y="3490935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697ED3-CFC2-471A-8642-60310DF20E16}"/>
              </a:ext>
            </a:extLst>
          </p:cNvPr>
          <p:cNvSpPr txBox="1"/>
          <p:nvPr/>
        </p:nvSpPr>
        <p:spPr>
          <a:xfrm>
            <a:off x="7152037" y="3961600"/>
            <a:ext cx="379180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2B77E7-F4FA-4E6A-9D64-86A0EBEDCA53}"/>
              </a:ext>
            </a:extLst>
          </p:cNvPr>
          <p:cNvSpPr txBox="1"/>
          <p:nvPr/>
        </p:nvSpPr>
        <p:spPr>
          <a:xfrm>
            <a:off x="4691654" y="3719839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D8599B-AB13-4160-920D-D9B9EAF27874}"/>
              </a:ext>
            </a:extLst>
          </p:cNvPr>
          <p:cNvSpPr txBox="1"/>
          <p:nvPr/>
        </p:nvSpPr>
        <p:spPr>
          <a:xfrm>
            <a:off x="4876931" y="3979699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347B9E-468E-4552-9FFD-0100A3ABB8A8}"/>
              </a:ext>
            </a:extLst>
          </p:cNvPr>
          <p:cNvSpPr txBox="1"/>
          <p:nvPr/>
        </p:nvSpPr>
        <p:spPr>
          <a:xfrm>
            <a:off x="5846426" y="2958697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3C3C61-AC1D-407D-8FF3-996F43FDB002}"/>
              </a:ext>
            </a:extLst>
          </p:cNvPr>
          <p:cNvSpPr txBox="1"/>
          <p:nvPr/>
        </p:nvSpPr>
        <p:spPr>
          <a:xfrm>
            <a:off x="5316647" y="2627964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91BC07-6C35-4DE6-A8CE-249B05BEB89F}"/>
              </a:ext>
            </a:extLst>
          </p:cNvPr>
          <p:cNvSpPr txBox="1"/>
          <p:nvPr/>
        </p:nvSpPr>
        <p:spPr>
          <a:xfrm>
            <a:off x="4202855" y="2965468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9F4A9A-91B6-4B9E-AD19-43E179D530D7}"/>
              </a:ext>
            </a:extLst>
          </p:cNvPr>
          <p:cNvSpPr txBox="1"/>
          <p:nvPr/>
        </p:nvSpPr>
        <p:spPr>
          <a:xfrm>
            <a:off x="3663946" y="3097794"/>
            <a:ext cx="379180" cy="2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6" dirty="0"/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9499C7-2C10-4BCB-B072-121091B697AE}"/>
              </a:ext>
            </a:extLst>
          </p:cNvPr>
          <p:cNvSpPr txBox="1"/>
          <p:nvPr/>
        </p:nvSpPr>
        <p:spPr>
          <a:xfrm>
            <a:off x="3060985" y="3756634"/>
            <a:ext cx="379180" cy="2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6" dirty="0"/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F7A25D-F019-416B-BD88-4958B870CDA0}"/>
              </a:ext>
            </a:extLst>
          </p:cNvPr>
          <p:cNvSpPr txBox="1"/>
          <p:nvPr/>
        </p:nvSpPr>
        <p:spPr>
          <a:xfrm>
            <a:off x="3049951" y="2716492"/>
            <a:ext cx="379180" cy="2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6" dirty="0"/>
              <a:t>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C81AA4-C2CA-40D3-90B5-05E6354C10B2}"/>
              </a:ext>
            </a:extLst>
          </p:cNvPr>
          <p:cNvSpPr txBox="1"/>
          <p:nvPr/>
        </p:nvSpPr>
        <p:spPr>
          <a:xfrm>
            <a:off x="4161386" y="4269319"/>
            <a:ext cx="488514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1..*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CE4E7D-B3EB-4B4C-A8C2-30FEBEB4203B}"/>
              </a:ext>
            </a:extLst>
          </p:cNvPr>
          <p:cNvSpPr txBox="1"/>
          <p:nvPr/>
        </p:nvSpPr>
        <p:spPr>
          <a:xfrm>
            <a:off x="3927361" y="6559883"/>
            <a:ext cx="178815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BA65E4D-849B-4F57-AA15-5C8D23835D3E}"/>
              </a:ext>
            </a:extLst>
          </p:cNvPr>
          <p:cNvSpPr txBox="1"/>
          <p:nvPr/>
        </p:nvSpPr>
        <p:spPr>
          <a:xfrm>
            <a:off x="6170870" y="6533427"/>
            <a:ext cx="178815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8CBB3C-E3A6-40F8-9B27-05DE4445CD75}"/>
              </a:ext>
            </a:extLst>
          </p:cNvPr>
          <p:cNvSpPr txBox="1"/>
          <p:nvPr/>
        </p:nvSpPr>
        <p:spPr>
          <a:xfrm>
            <a:off x="4143877" y="5649761"/>
            <a:ext cx="438158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1..*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673209-05FB-48BE-A7D0-4911F228BB5E}"/>
              </a:ext>
            </a:extLst>
          </p:cNvPr>
          <p:cNvSpPr txBox="1"/>
          <p:nvPr/>
        </p:nvSpPr>
        <p:spPr>
          <a:xfrm>
            <a:off x="5790730" y="6036740"/>
            <a:ext cx="43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B5D702-6082-41E4-B523-4B375558A0C6}"/>
              </a:ext>
            </a:extLst>
          </p:cNvPr>
          <p:cNvSpPr txBox="1"/>
          <p:nvPr/>
        </p:nvSpPr>
        <p:spPr>
          <a:xfrm>
            <a:off x="6336042" y="5715333"/>
            <a:ext cx="178815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B694CE-3198-4096-AE09-E357BCCBB06B}"/>
              </a:ext>
            </a:extLst>
          </p:cNvPr>
          <p:cNvSpPr txBox="1"/>
          <p:nvPr/>
        </p:nvSpPr>
        <p:spPr>
          <a:xfrm>
            <a:off x="5161859" y="5264527"/>
            <a:ext cx="549390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1..*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5157B6-325E-4FE0-B17E-B32CABBE731B}"/>
              </a:ext>
            </a:extLst>
          </p:cNvPr>
          <p:cNvSpPr txBox="1"/>
          <p:nvPr/>
        </p:nvSpPr>
        <p:spPr>
          <a:xfrm>
            <a:off x="7463347" y="1899599"/>
            <a:ext cx="441676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1..*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9D1CCE-8057-4CCE-AD58-8CDB09A0FA0A}"/>
              </a:ext>
            </a:extLst>
          </p:cNvPr>
          <p:cNvSpPr txBox="1"/>
          <p:nvPr/>
        </p:nvSpPr>
        <p:spPr>
          <a:xfrm>
            <a:off x="3014392" y="2526258"/>
            <a:ext cx="48798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1,3,5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09B77F8-F726-43EB-932F-C39923206725}"/>
              </a:ext>
            </a:extLst>
          </p:cNvPr>
          <p:cNvSpPr txBox="1"/>
          <p:nvPr/>
        </p:nvSpPr>
        <p:spPr>
          <a:xfrm>
            <a:off x="2994468" y="3961600"/>
            <a:ext cx="3791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</a:t>
            </a:r>
          </a:p>
          <a:p>
            <a:endParaRPr lang="en-US" sz="9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87C27E-8F46-4BBD-A488-873ED097E22B}"/>
              </a:ext>
            </a:extLst>
          </p:cNvPr>
          <p:cNvSpPr txBox="1"/>
          <p:nvPr/>
        </p:nvSpPr>
        <p:spPr>
          <a:xfrm>
            <a:off x="2614747" y="6984690"/>
            <a:ext cx="178815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061BDD6-C114-42FD-8E5D-C3142A2D888E}"/>
              </a:ext>
            </a:extLst>
          </p:cNvPr>
          <p:cNvSpPr txBox="1"/>
          <p:nvPr/>
        </p:nvSpPr>
        <p:spPr>
          <a:xfrm>
            <a:off x="5161854" y="5005633"/>
            <a:ext cx="473369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1..*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E24E43-0748-4EA6-886A-2094846172E3}"/>
              </a:ext>
            </a:extLst>
          </p:cNvPr>
          <p:cNvSpPr txBox="1"/>
          <p:nvPr/>
        </p:nvSpPr>
        <p:spPr>
          <a:xfrm>
            <a:off x="-1577" y="8357885"/>
            <a:ext cx="12191999" cy="9544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542"/>
              </a:spcAft>
            </a:pPr>
            <a:r>
              <a:rPr lang="en-US" sz="108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32683" indent="-232683">
              <a:lnSpc>
                <a:spcPct val="107000"/>
              </a:lnSpc>
              <a:buClr>
                <a:srgbClr val="7030A0"/>
              </a:buClr>
              <a:buFont typeface="+mj-lt"/>
              <a:buAutoNum type="arabicParenR"/>
            </a:pP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Χρήστης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Το άτομο το οποίο χειρίζεται το πρόγραμμα. Έχει μοναδικό όνομα και κωδικό. Μπορεί να επιλέγει φωτογραφίες που του αρέσουν από 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να τις μεταφέρει στην συλλογή του.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683" indent="-232683">
              <a:lnSpc>
                <a:spcPct val="107000"/>
              </a:lnSpc>
              <a:buClr>
                <a:srgbClr val="7030A0"/>
              </a:buClr>
              <a:buFont typeface="+mj-lt"/>
              <a:buAutoNum type="arabicParenR"/>
            </a:pP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Συλλογή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Το σύνολο των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μέσα από τα οποία επιλέγει ο χρήστης.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χρήστης μπορεί να έχει περισσότερες από μια συλλογή και να έχει ίδιες και διαφορετικές φωτογραφίες.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683" indent="-232683">
              <a:lnSpc>
                <a:spcPct val="107000"/>
              </a:lnSpc>
              <a:buClr>
                <a:srgbClr val="7030A0"/>
              </a:buClr>
              <a:buFont typeface="+mj-lt"/>
              <a:buAutoNum type="arabicParenR"/>
            </a:pP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Τα φόντο επιφάνειας εργασίας που ο χρήστης μπορεί να βρει στο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Library.</a:t>
            </a:r>
          </a:p>
          <a:p>
            <a:pPr marL="232683" indent="-232683">
              <a:lnSpc>
                <a:spcPct val="107000"/>
              </a:lnSpc>
              <a:buClr>
                <a:srgbClr val="7030A0"/>
              </a:buClr>
              <a:buFont typeface="+mj-lt"/>
              <a:buAutoNum type="arabicParenR"/>
            </a:pP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Η συνδρομή που πληρώνει ο χρήστης για την υπηρεσία του προγράμματος. Υπάρχουν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είδη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subscriptions.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1</a:t>
            </a:r>
            <a:r>
              <a:rPr lang="el-GR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είδος: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7066">
              <a:lnSpc>
                <a:spcPct val="107000"/>
              </a:lnSpc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χρήστης έχει την ικανότητα να κάνει 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VIP)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και να έχει προτεραιότητα στο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θα έχει 3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generator AI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απλός χρήστης θα έχει 1)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7066">
              <a:lnSpc>
                <a:spcPct val="107000"/>
              </a:lnSpc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χρήστης έχει την ικανότητα να κάνει 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(VIP)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και να έχει προτεραιότητα στο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θα έχει 5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generator AI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77066"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είδος:</a:t>
            </a:r>
          </a:p>
          <a:p>
            <a:pPr marL="277066">
              <a:lnSpc>
                <a:spcPct val="107000"/>
              </a:lnSpc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 χρήστης μπορεί να κάνει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σε κάποιον άλλον χρήστη και ό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τι αλλαγές κάνει στα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γίνονται οι ίδιες αλλαγές και στα δικά μου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στην περίπτωση που έχουμε ίδιες φωτογραφίες.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Clr>
                <a:srgbClr val="7030A0"/>
              </a:buClr>
              <a:buAutoNum type="arabicParenR" startAt="5"/>
            </a:pP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Σχόλιο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Η γνώμη και οι παρατηρήσεις του χρήστη στα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άλλων χρηστών.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Clr>
                <a:srgbClr val="7030A0"/>
              </a:buClr>
              <a:buAutoNum type="arabicParenR" startAt="5"/>
            </a:pP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Αντίδραση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Οι εντυπώσεις του χρήστη για τις φωτογραφίες τις οποίες βλέπει στο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Ο χρήστης μπορεί να κάνει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dislike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report.</a:t>
            </a:r>
          </a:p>
          <a:p>
            <a:pPr marL="232683" indent="-232683">
              <a:lnSpc>
                <a:spcPct val="107000"/>
              </a:lnSpc>
              <a:buClr>
                <a:srgbClr val="7030A0"/>
              </a:buClr>
              <a:buAutoNum type="arabicParenR" startAt="7"/>
            </a:pPr>
            <a:r>
              <a:rPr lang="el-GR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Η υποστήριξη που παρέχεται στον χρήστη του προγράμματος.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χρήστης στέλνει ένα μήνυμα στο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Live-Chat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όπου αναλύει το πρόβλημα του και μπαίνει σε μία γραμμή προτεραιότητας. Ανάλογα το επίπεδο του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του μπαίνει και στην ανάλογη γραμμή προτεραιότητας.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  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Αποθηκεύονται στον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τα δεδομένα/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του εκάστοτε χρήστη.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683" indent="-232683">
              <a:lnSpc>
                <a:spcPct val="107000"/>
              </a:lnSpc>
              <a:buClr>
                <a:srgbClr val="7030A0"/>
              </a:buClr>
              <a:buAutoNum type="arabicParenR" startAt="9"/>
            </a:pP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Συσκευή για συγχρονισμό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Υπηρεσία που παρέχεται στο χρήστη έτσι ώστε να συγχρονίζει τα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του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πολλές συσκευές. Για παράδειγμα άμα γίνεται κάποια αλλαγή στον σταθερό υπολογιστή του χρήστη να γίνεται και η ίδια αλλαγή και στο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του.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683" indent="-232683">
              <a:lnSpc>
                <a:spcPct val="107000"/>
              </a:lnSpc>
              <a:buClr>
                <a:srgbClr val="7030A0"/>
              </a:buClr>
              <a:buAutoNum type="arabicParenR" startAt="9"/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Creator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Η επιλογή του χρήστη για δημιουργό τεχνητής νοημοσύνης.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11)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Moderator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Συντονιστής ο οποίος υπάρχει για να διορθώνει και να επιβλέπει λειτουργίες.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12)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Changer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Λειτουργία η οποία επιτρέπει στο χρήστη να αλλάζει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γρήγορα ανάλογα μα τον καιρό , ώρα της </a:t>
            </a: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ημέρας , μήνα , εποχή.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13)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Εκδηλώσεις ή διαγωνισμοί που θα διοργανώνονται στην εφαρμογή από τον/τους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Moderator/s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14) </a:t>
            </a:r>
            <a:r>
              <a:rPr lang="en-US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Το σύνολο των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που βρίσκονται στην ιστοσελίδα που μπορεί να χρησιμοποιήσει, να αντιδράσει</a:t>
            </a: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και να σχολιάσει ο χρήστης.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15) </a:t>
            </a:r>
            <a:r>
              <a:rPr lang="en-US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Preference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Μία αναπαράσταση του πως συμπεριφέρεται ο χρήστης μέσα στην ιστοσελίδα. Δηλαδή τι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του αρέσουν, πόσο συχνά αλλάζει τις ρυθμίσεις του, κάθε πότε είναι συνδρομητής.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16) </a:t>
            </a:r>
            <a:r>
              <a:rPr lang="en-US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generator AI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Ένα ΑΙ που θα φτιάχνει καινούργιες εικόνες για να μπορεί ο χρήστης να τις χρησιμοποιεί ως </a:t>
            </a: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Wallpaper.</a:t>
            </a:r>
          </a:p>
          <a:p>
            <a:pPr marL="310245">
              <a:lnSpc>
                <a:spcPct val="107000"/>
              </a:lnSpc>
              <a:spcAft>
                <a:spcPts val="542"/>
              </a:spcAft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6F4041-D781-4471-8A24-F0D67E0DEDFE}"/>
              </a:ext>
            </a:extLst>
          </p:cNvPr>
          <p:cNvSpPr txBox="1"/>
          <p:nvPr/>
        </p:nvSpPr>
        <p:spPr>
          <a:xfrm>
            <a:off x="1959429" y="218310"/>
            <a:ext cx="8269989" cy="1117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542"/>
              </a:spcAft>
            </a:pPr>
            <a:r>
              <a:rPr lang="en-US" sz="2986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Model v0.2</a:t>
            </a:r>
          </a:p>
          <a:p>
            <a:pPr algn="ctr">
              <a:lnSpc>
                <a:spcPct val="107000"/>
              </a:lnSpc>
              <a:spcAft>
                <a:spcPts val="542"/>
              </a:spcAft>
            </a:pPr>
            <a:endParaRPr lang="en-US" sz="298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E890E-585D-4C7E-AC32-4DD59977C1EF}"/>
              </a:ext>
            </a:extLst>
          </p:cNvPr>
          <p:cNvSpPr txBox="1"/>
          <p:nvPr/>
        </p:nvSpPr>
        <p:spPr>
          <a:xfrm>
            <a:off x="22517" y="7876480"/>
            <a:ext cx="11647818" cy="46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42" b="1" u="sng" dirty="0">
                <a:solidFill>
                  <a:srgbClr val="FF0000"/>
                </a:solidFill>
              </a:rPr>
              <a:t>Περιεχόμενα και λειτουργικότητες των κλάσεων </a:t>
            </a:r>
            <a:endParaRPr lang="en-US" sz="2442" b="1" u="sng" dirty="0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6D7B01-02FA-4C51-A643-8523B6A25570}"/>
              </a:ext>
            </a:extLst>
          </p:cNvPr>
          <p:cNvSpPr/>
          <p:nvPr/>
        </p:nvSpPr>
        <p:spPr>
          <a:xfrm>
            <a:off x="8981181" y="2700825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9" dirty="0">
                <a:solidFill>
                  <a:schemeClr val="accent2">
                    <a:lumMod val="75000"/>
                  </a:schemeClr>
                </a:solidFill>
              </a:rPr>
              <a:t>Subscription</a:t>
            </a:r>
          </a:p>
          <a:p>
            <a:pPr algn="ctr"/>
            <a:r>
              <a:rPr lang="en-US" sz="1629" dirty="0">
                <a:solidFill>
                  <a:schemeClr val="accent2">
                    <a:lumMod val="75000"/>
                  </a:schemeClr>
                </a:solidFill>
              </a:rPr>
              <a:t>VIP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EA2C23-FABF-4514-9DD4-A46E0FA23271}"/>
              </a:ext>
            </a:extLst>
          </p:cNvPr>
          <p:cNvSpPr/>
          <p:nvPr/>
        </p:nvSpPr>
        <p:spPr>
          <a:xfrm>
            <a:off x="8981181" y="4030149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9" dirty="0">
                <a:solidFill>
                  <a:schemeClr val="accent2">
                    <a:lumMod val="75000"/>
                  </a:schemeClr>
                </a:solidFill>
              </a:rPr>
              <a:t>Subscription</a:t>
            </a:r>
            <a:r>
              <a:rPr lang="el-GR" sz="1629" dirty="0">
                <a:solidFill>
                  <a:schemeClr val="accent2">
                    <a:lumMod val="75000"/>
                  </a:schemeClr>
                </a:solidFill>
              </a:rPr>
              <a:t> σε άλλον χρήστη</a:t>
            </a:r>
            <a:endParaRPr lang="en-US" sz="1629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488EB5-A217-456A-A85C-49B2E2210D6E}"/>
              </a:ext>
            </a:extLst>
          </p:cNvPr>
          <p:cNvSpPr txBox="1"/>
          <p:nvPr/>
        </p:nvSpPr>
        <p:spPr>
          <a:xfrm>
            <a:off x="8737522" y="4243254"/>
            <a:ext cx="379180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1" dirty="0"/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5F2D688-1A68-41EA-AD77-32D8634DC9BF}"/>
              </a:ext>
            </a:extLst>
          </p:cNvPr>
          <p:cNvSpPr txBox="1"/>
          <p:nvPr/>
        </p:nvSpPr>
        <p:spPr>
          <a:xfrm>
            <a:off x="8218588" y="2466756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1,2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A9453CC-9B28-487F-9AD4-AF68245B773D}"/>
              </a:ext>
            </a:extLst>
          </p:cNvPr>
          <p:cNvCxnSpPr>
            <a:stCxn id="4" idx="3"/>
            <a:endCxn id="69" idx="1"/>
          </p:cNvCxnSpPr>
          <p:nvPr/>
        </p:nvCxnSpPr>
        <p:spPr>
          <a:xfrm flipV="1">
            <a:off x="5835661" y="3123100"/>
            <a:ext cx="3145520" cy="1889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64432C9-D850-4C94-A5CC-6D666C29DE91}"/>
              </a:ext>
            </a:extLst>
          </p:cNvPr>
          <p:cNvCxnSpPr>
            <a:stCxn id="4" idx="3"/>
            <a:endCxn id="71" idx="1"/>
          </p:cNvCxnSpPr>
          <p:nvPr/>
        </p:nvCxnSpPr>
        <p:spPr>
          <a:xfrm>
            <a:off x="5835661" y="3312027"/>
            <a:ext cx="3145520" cy="1140397"/>
          </a:xfrm>
          <a:prstGeom prst="bentConnector3">
            <a:avLst>
              <a:gd name="adj1" fmla="val 797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BB46621-D4E6-4D8D-9535-6D8DB550BA41}"/>
              </a:ext>
            </a:extLst>
          </p:cNvPr>
          <p:cNvSpPr txBox="1"/>
          <p:nvPr/>
        </p:nvSpPr>
        <p:spPr>
          <a:xfrm>
            <a:off x="8595537" y="2924969"/>
            <a:ext cx="4718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50" dirty="0"/>
              <a:t>0,1,2</a:t>
            </a:r>
            <a:endParaRPr lang="en-US" sz="95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A1E0DA3-3410-4016-A947-61BE8AF9E5B0}"/>
              </a:ext>
            </a:extLst>
          </p:cNvPr>
          <p:cNvCxnSpPr>
            <a:stCxn id="18" idx="0"/>
            <a:endCxn id="8" idx="1"/>
          </p:cNvCxnSpPr>
          <p:nvPr/>
        </p:nvCxnSpPr>
        <p:spPr>
          <a:xfrm rot="5400000" flipH="1" flipV="1">
            <a:off x="3235222" y="5505273"/>
            <a:ext cx="2208326" cy="3554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10B05FD-5E64-467A-B2ED-F5A081A86F20}"/>
              </a:ext>
            </a:extLst>
          </p:cNvPr>
          <p:cNvCxnSpPr>
            <a:cxnSpLocks/>
            <a:stCxn id="19" idx="0"/>
            <a:endCxn id="8" idx="1"/>
          </p:cNvCxnSpPr>
          <p:nvPr/>
        </p:nvCxnSpPr>
        <p:spPr>
          <a:xfrm rot="16200000" flipV="1">
            <a:off x="4257515" y="4838464"/>
            <a:ext cx="2208326" cy="1689102"/>
          </a:xfrm>
          <a:prstGeom prst="bentConnector4">
            <a:avLst>
              <a:gd name="adj1" fmla="val 11972"/>
              <a:gd name="adj2" fmla="val 1208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E5B30B53-32CE-0D94-D52A-F232AB38E4B2}"/>
              </a:ext>
            </a:extLst>
          </p:cNvPr>
          <p:cNvSpPr/>
          <p:nvPr/>
        </p:nvSpPr>
        <p:spPr>
          <a:xfrm>
            <a:off x="4302050" y="5864404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D7D2C2FE-F7BC-1BDA-96F4-B2E8C1AC24E7}"/>
              </a:ext>
            </a:extLst>
          </p:cNvPr>
          <p:cNvSpPr/>
          <p:nvPr/>
        </p:nvSpPr>
        <p:spPr>
          <a:xfrm>
            <a:off x="4324150" y="3266331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1B330B7B-8FAA-5753-840E-61DFB5C14AF3}"/>
              </a:ext>
            </a:extLst>
          </p:cNvPr>
          <p:cNvSpPr/>
          <p:nvPr/>
        </p:nvSpPr>
        <p:spPr>
          <a:xfrm>
            <a:off x="5845897" y="5857583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2FE31958-6B08-6B64-13F0-4901E75BB8FE}"/>
              </a:ext>
            </a:extLst>
          </p:cNvPr>
          <p:cNvSpPr/>
          <p:nvPr/>
        </p:nvSpPr>
        <p:spPr>
          <a:xfrm rot="5400000">
            <a:off x="5085286" y="5034591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A4F7EEA7-92C7-195B-2FFD-816138337424}"/>
              </a:ext>
            </a:extLst>
          </p:cNvPr>
          <p:cNvSpPr/>
          <p:nvPr/>
        </p:nvSpPr>
        <p:spPr>
          <a:xfrm>
            <a:off x="5858199" y="3674193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827E8BA4-D1F3-E701-3F0D-B62EF84F2C6C}"/>
              </a:ext>
            </a:extLst>
          </p:cNvPr>
          <p:cNvSpPr/>
          <p:nvPr/>
        </p:nvSpPr>
        <p:spPr>
          <a:xfrm rot="5400000">
            <a:off x="5085285" y="3789304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EE21AAD-7EE8-4E63-68D1-7BE8980BF395}"/>
              </a:ext>
            </a:extLst>
          </p:cNvPr>
          <p:cNvSpPr/>
          <p:nvPr/>
        </p:nvSpPr>
        <p:spPr>
          <a:xfrm rot="5400000">
            <a:off x="4363467" y="4501455"/>
            <a:ext cx="154678" cy="15479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F86E4BF4-B427-D67A-6512-C6A5769513CA}"/>
              </a:ext>
            </a:extLst>
          </p:cNvPr>
          <p:cNvSpPr/>
          <p:nvPr/>
        </p:nvSpPr>
        <p:spPr>
          <a:xfrm rot="5400000">
            <a:off x="5079903" y="2712653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322ACB96-0C86-C800-5010-107349E6BCF4}"/>
              </a:ext>
            </a:extLst>
          </p:cNvPr>
          <p:cNvSpPr/>
          <p:nvPr/>
        </p:nvSpPr>
        <p:spPr>
          <a:xfrm rot="5200659">
            <a:off x="5761710" y="3808415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4C34A4E7-BD7C-CCEC-3427-46FCC9D1738D}"/>
              </a:ext>
            </a:extLst>
          </p:cNvPr>
          <p:cNvSpPr/>
          <p:nvPr/>
        </p:nvSpPr>
        <p:spPr>
          <a:xfrm rot="16200000">
            <a:off x="5859664" y="3225595"/>
            <a:ext cx="154678" cy="15479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1DDBAEC8-DB0E-3181-06AE-2FFA7DB9AE93}"/>
              </a:ext>
            </a:extLst>
          </p:cNvPr>
          <p:cNvSpPr/>
          <p:nvPr/>
        </p:nvSpPr>
        <p:spPr>
          <a:xfrm rot="5400000">
            <a:off x="2904371" y="3770737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A2A73474-F6DD-4710-A4C0-F1E83C8FD5D9}"/>
              </a:ext>
            </a:extLst>
          </p:cNvPr>
          <p:cNvSpPr/>
          <p:nvPr/>
        </p:nvSpPr>
        <p:spPr>
          <a:xfrm rot="5400000">
            <a:off x="2923285" y="2733388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iamond 111">
            <a:extLst>
              <a:ext uri="{FF2B5EF4-FFF2-40B4-BE49-F238E27FC236}">
                <a16:creationId xmlns:a16="http://schemas.microsoft.com/office/drawing/2014/main" id="{399D3B6A-E8A0-26C9-A7E0-79DFD67C2813}"/>
              </a:ext>
            </a:extLst>
          </p:cNvPr>
          <p:cNvSpPr/>
          <p:nvPr/>
        </p:nvSpPr>
        <p:spPr>
          <a:xfrm>
            <a:off x="4302340" y="1522615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AA9556E1-769F-F340-402B-EF6BBF9021FC}"/>
              </a:ext>
            </a:extLst>
          </p:cNvPr>
          <p:cNvSpPr/>
          <p:nvPr/>
        </p:nvSpPr>
        <p:spPr>
          <a:xfrm>
            <a:off x="5858198" y="1530448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2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611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sekliziotis</dc:creator>
  <cp:lastModifiedBy>vasilis sekliziotis</cp:lastModifiedBy>
  <cp:revision>9</cp:revision>
  <dcterms:created xsi:type="dcterms:W3CDTF">2022-03-25T17:43:31Z</dcterms:created>
  <dcterms:modified xsi:type="dcterms:W3CDTF">2022-05-04T09:15:25Z</dcterms:modified>
</cp:coreProperties>
</file>