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41C3EC1-82A7-45EA-9EDD-21E15BDB678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464CF3EA-4A97-4ABA-92A1-99E33C32B253}" type="slidenum">
              <a:t>&lt;#&gt;</a:t>
            </a:fld>
          </a:p>
        </p:txBody>
      </p:sp>
      <p:sp>
        <p:nvSpPr>
          <p:cNvPr id="4" name="PlaceHolder 3"/>
          <p:cNvSpPr>
            <a:spLocks noGrp="1"/>
          </p:cNvSpPr>
          <p:nvPr>
            <p:ph type="dt" idx="26"/>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C6AB5B2F-082C-4750-A402-519AE18AAE90}" type="slidenum">
              <a:t>&lt;#&gt;</a:t>
            </a:fld>
          </a:p>
        </p:txBody>
      </p:sp>
      <p:sp>
        <p:nvSpPr>
          <p:cNvPr id="4" name="PlaceHolder 3"/>
          <p:cNvSpPr>
            <a:spLocks noGrp="1"/>
          </p:cNvSpPr>
          <p:nvPr>
            <p:ph type="dt" idx="29"/>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7F00635-962B-490B-90E5-BD903C6BD2D9}"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835BE1D-8888-44C1-B5A0-375AB382FA87}"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D0B85629-3B01-44F7-99B4-C919C8417C1E}" type="slidenum">
              <a:t>&lt;#&gt;</a:t>
            </a:fld>
          </a:p>
        </p:txBody>
      </p:sp>
      <p:sp>
        <p:nvSpPr>
          <p:cNvPr id="4" name="PlaceHolder 3"/>
          <p:cNvSpPr>
            <a:spLocks noGrp="1"/>
          </p:cNvSpPr>
          <p:nvPr>
            <p:ph type="dt" idx="1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22D110E6-2B9D-4547-B5E0-A2648041E0AB}" type="slidenum">
              <a:t>&lt;#&gt;</a:t>
            </a:fld>
          </a:p>
        </p:txBody>
      </p:sp>
      <p:sp>
        <p:nvSpPr>
          <p:cNvPr id="7" name="PlaceHolder 6"/>
          <p:cNvSpPr>
            <a:spLocks noGrp="1"/>
          </p:cNvSpPr>
          <p:nvPr>
            <p:ph type="dt" idx="14"/>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0048D252-C430-48D7-839D-5AC0631027C4}" type="slidenum">
              <a:t>&lt;#&gt;</a:t>
            </a:fld>
          </a:p>
        </p:txBody>
      </p:sp>
      <p:sp>
        <p:nvSpPr>
          <p:cNvPr id="4" name="PlaceHolder 3"/>
          <p:cNvSpPr>
            <a:spLocks noGrp="1"/>
          </p:cNvSpPr>
          <p:nvPr>
            <p:ph type="dt" idx="17"/>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422592F2-E778-4A0D-BF9C-671A93D9E27A}" type="slidenum">
              <a:t>&lt;#&gt;</a:t>
            </a:fld>
          </a:p>
        </p:txBody>
      </p:sp>
      <p:sp>
        <p:nvSpPr>
          <p:cNvPr id="5" name="PlaceHolder 4"/>
          <p:cNvSpPr>
            <a:spLocks noGrp="1"/>
          </p:cNvSpPr>
          <p:nvPr>
            <p:ph type="dt" idx="20"/>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78E64388-6FF9-4B55-8E53-A2C10FA10F12}" type="slidenum">
              <a:t>&lt;#&gt;</a:t>
            </a:fld>
          </a:p>
        </p:txBody>
      </p:sp>
      <p:sp>
        <p:nvSpPr>
          <p:cNvPr id="4" name="PlaceHolder 3"/>
          <p:cNvSpPr>
            <a:spLocks noGrp="1"/>
          </p:cNvSpPr>
          <p:nvPr>
            <p:ph type="dt" idx="2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CAECA3B6-9863-438B-83F1-52AC69DA6A86}"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98"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rgbClr val="ffffff"/>
                </a:solidFill>
                <a:latin typeface="Franklin Gothic Demi"/>
              </a:rPr>
              <a:t>Click to edit Master title style</a:t>
            </a:r>
            <a:endParaRPr b="0" lang="en-US" sz="2400" spc="-1" strike="noStrike">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pc="-1" strike="noStrike">
                <a:solidFill>
                  <a:schemeClr val="dk2"/>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pc="-1" strike="noStrike">
                <a:solidFill>
                  <a:schemeClr val="dk2"/>
                </a:solidFill>
                <a:latin typeface="Franklin Gothic Book"/>
              </a:rPr>
              <a:t>Second level</a:t>
            </a:r>
            <a:endParaRPr b="0" lang="en-US" sz="1800" spc="-1" strike="noStrike">
              <a:solidFill>
                <a:schemeClr val="dk1">
                  <a:lumMod val="75000"/>
                  <a:lumOff val="25000"/>
                </a:schemeClr>
              </a:solidFill>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2"/>
                </a:solidFill>
                <a:latin typeface="Franklin Gothic Book"/>
              </a:rPr>
              <a:t>Third level</a:t>
            </a:r>
            <a:endParaRPr b="0" lang="en-US" sz="1600" spc="-1" strike="noStrike">
              <a:solidFill>
                <a:schemeClr val="dk1">
                  <a:lumMod val="75000"/>
                  <a:lumOff val="25000"/>
                </a:schemeClr>
              </a:solidFill>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Fourth level</a:t>
            </a:r>
            <a:endParaRPr b="0" lang="en-US" sz="1400" spc="-1" strike="noStrike">
              <a:solidFill>
                <a:schemeClr val="dk1">
                  <a:lumMod val="75000"/>
                  <a:lumOff val="25000"/>
                </a:schemeClr>
              </a:solidFill>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Fifth level</a:t>
            </a:r>
            <a:endParaRPr b="0" lang="en-US" sz="1400" spc="-1" strike="noStrike">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rgbClr val="ffffff"/>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CEB4D648-9744-47DC-BDA3-19C64D122E47}"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10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chemeClr val="dk1">
                    <a:lumMod val="75000"/>
                    <a:lumOff val="25000"/>
                  </a:schemeClr>
                </a:solidFill>
                <a:latin typeface="Franklin Gothic Demi"/>
              </a:rPr>
              <a:t>Click to edit Master title style</a:t>
            </a:r>
            <a:endParaRPr b="0" lang="en-US" sz="2400" spc="-1" strike="noStrike">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pc="-1" strike="noStrike">
                <a:solidFill>
                  <a:schemeClr val="dk1"/>
                </a:solidFill>
                <a:latin typeface="Franklin Gothic Book"/>
              </a:rPr>
              <a:t>Click icon to add picture</a:t>
            </a:r>
            <a:endParaRPr b="0" lang="en-US" sz="1600" spc="-1" strike="noStrike">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chemeClr val="dk1">
                    <a:lumMod val="75000"/>
                    <a:lumOff val="25000"/>
                  </a:schemeClr>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93ACD5C0-68CB-4862-81F5-2F693A21A1D1}"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4FCD059-E73A-48BB-A348-D88FFEFA8BAE}"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24"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pc="-1" strike="noStrike" cap="all">
                <a:solidFill>
                  <a:srgbClr val="ffffff"/>
                </a:solidFill>
                <a:latin typeface="Franklin Gothic Demi"/>
              </a:rPr>
              <a:t>Click to edit Master title style</a:t>
            </a:r>
            <a:endParaRPr b="0" lang="en-US" sz="2800" spc="-1" strike="noStrike">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28"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D83A6036-57C6-413B-AD85-4DCD86E69C2A}"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37"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4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pc="-1" strike="noStrike" cap="all">
                <a:solidFill>
                  <a:schemeClr val="accent1"/>
                </a:solidFill>
                <a:latin typeface="Franklin Gothic Book"/>
              </a:rPr>
              <a:t>Click to edit Master text styles</a:t>
            </a:r>
            <a:endParaRPr b="0" lang="en-US" sz="1800" spc="-1" strike="noStrike">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5A842EA0-EA40-49A6-B730-478F3FEB8E8B}"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5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1B9056D1-1493-4495-8AAD-E48D0BBCA532}"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6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3584233-3850-4168-BBBB-EA62C0774A1B}"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8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3D3BCDDC-E6D6-43E1-8360-57840A000A84}"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9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47A0E008-DB71-4FA9-9209-47BFE7195CC6}"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082520" y="1741680"/>
            <a:ext cx="9143640" cy="977400"/>
          </a:xfrm>
          <a:prstGeom prst="rect">
            <a:avLst/>
          </a:prstGeom>
          <a:noFill/>
          <a:ln w="0">
            <a:noFill/>
          </a:ln>
        </p:spPr>
        <p:txBody>
          <a:bodyPr lIns="91440" rIns="91440" tIns="45720" bIns="45720" anchor="b">
            <a:noAutofit/>
          </a:bodyPr>
          <a:p>
            <a:pPr indent="0" algn="ctr" defTabSz="457200">
              <a:lnSpc>
                <a:spcPct val="100000"/>
              </a:lnSpc>
              <a:buNone/>
            </a:pPr>
            <a:r>
              <a:rPr b="1" lang="en-US" sz="3600" spc="-1" strike="noStrike" cap="all">
                <a:solidFill>
                  <a:schemeClr val="accent1"/>
                </a:solidFill>
                <a:latin typeface="Arial"/>
              </a:rPr>
              <a:t>Keylogger</a:t>
            </a:r>
            <a:endParaRPr b="0" lang="en-US" sz="3600" spc="-1" strike="noStrike">
              <a:solidFill>
                <a:schemeClr val="dk1"/>
              </a:solidFill>
              <a:latin typeface="Franklin Gothic Book"/>
            </a:endParaRPr>
          </a:p>
        </p:txBody>
      </p:sp>
      <p:sp>
        <p:nvSpPr>
          <p:cNvPr id="117" name="TextBox 3"/>
          <p:cNvSpPr/>
          <p:nvPr/>
        </p:nvSpPr>
        <p:spPr>
          <a:xfrm>
            <a:off x="5654520" y="4805280"/>
            <a:ext cx="9015840" cy="131076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defTabSz="914400">
              <a:lnSpc>
                <a:spcPct val="100000"/>
              </a:lnSpc>
            </a:pPr>
            <a:r>
              <a:rPr b="1" lang="en-IN" sz="2000" spc="-1" strike="noStrike">
                <a:solidFill>
                  <a:schemeClr val="accent1">
                    <a:lumMod val="75000"/>
                  </a:schemeClr>
                </a:solidFill>
                <a:latin typeface="Arial"/>
              </a:rPr>
              <a:t>A .HARSHA DINESH </a:t>
            </a:r>
            <a:endParaRPr b="0" lang="en-IN" sz="2000" spc="-1" strike="noStrike">
              <a:solidFill>
                <a:srgbClr val="000000"/>
              </a:solidFill>
              <a:latin typeface="Arial"/>
            </a:endParaRPr>
          </a:p>
          <a:p>
            <a:pPr defTabSz="914400">
              <a:lnSpc>
                <a:spcPct val="100000"/>
              </a:lnSpc>
            </a:pPr>
            <a:r>
              <a:rPr b="1" lang="en-IN" sz="2000" spc="-1" strike="noStrike">
                <a:solidFill>
                  <a:schemeClr val="accent1">
                    <a:lumMod val="75000"/>
                  </a:schemeClr>
                </a:solidFill>
                <a:latin typeface="Arial"/>
              </a:rPr>
              <a:t>SENGUNTHAR COLLEGE  ENGINEERING </a:t>
            </a:r>
            <a:endParaRPr b="0" lang="en-IN" sz="2000" spc="-1" strike="noStrike">
              <a:solidFill>
                <a:srgbClr val="000000"/>
              </a:solidFill>
              <a:latin typeface="Arial"/>
            </a:endParaRPr>
          </a:p>
          <a:p>
            <a:pPr defTabSz="914400">
              <a:lnSpc>
                <a:spcPct val="100000"/>
              </a:lnSpc>
            </a:pPr>
            <a:r>
              <a:rPr b="1" lang="en-IN" sz="2000" spc="-1" strike="noStrike">
                <a:solidFill>
                  <a:schemeClr val="accent1">
                    <a:lumMod val="75000"/>
                  </a:schemeClr>
                </a:solidFill>
                <a:latin typeface="Arial"/>
              </a:rPr>
              <a:t>B . TECH  AI &amp; DS</a:t>
            </a:r>
            <a:endParaRPr b="0" lang="en-IN" sz="2000" spc="-1" strike="noStrike">
              <a:solidFill>
                <a:srgbClr val="000000"/>
              </a:solidFill>
              <a:latin typeface="Arial"/>
            </a:endParaRPr>
          </a:p>
        </p:txBody>
      </p:sp>
      <p:sp>
        <p:nvSpPr>
          <p:cNvPr id="118" name="TextBox 2"/>
          <p:cNvSpPr/>
          <p:nvPr/>
        </p:nvSpPr>
        <p:spPr>
          <a:xfrm flipV="1" rot="10800000">
            <a:off x="3176280" y="983880"/>
            <a:ext cx="9015840" cy="5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3200" spc="-1" strike="noStrike">
                <a:solidFill>
                  <a:schemeClr val="accent2"/>
                </a:solidFill>
                <a:latin typeface="Arial Black"/>
              </a:rPr>
              <a:t>Cybersecurity project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chemeClr val="dk1"/>
              </a:solidFill>
              <a:latin typeface="Franklin Gothic Book"/>
            </a:endParaRPr>
          </a:p>
        </p:txBody>
      </p:sp>
      <p:sp>
        <p:nvSpPr>
          <p:cNvPr id="13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6000" indent="-306000" defTabSz="457200">
              <a:lnSpc>
                <a:spcPct val="110000"/>
              </a:lnSpc>
              <a:spcBef>
                <a:spcPts val="479"/>
              </a:spcBef>
              <a:spcAft>
                <a:spcPts val="601"/>
              </a:spcAft>
              <a:buClr>
                <a:srgbClr val="1cade4"/>
              </a:buClr>
              <a:buSzPct val="92000"/>
              <a:buFont typeface="Arial"/>
              <a:buChar char="•"/>
            </a:pPr>
            <a:r>
              <a:rPr b="0" lang="en-IN" sz="2400" spc="-1" strike="noStrike">
                <a:solidFill>
                  <a:srgbClr val="0d0d0d"/>
                </a:solidFill>
                <a:latin typeface="Söhne"/>
              </a:rPr>
              <a:t>"The Web Application Hacker's Handbook: Finding and Exploiting Security Flaws" by Dafydd Stuttard and Marcus Pinto.</a:t>
            </a:r>
            <a:endParaRPr b="0" lang="en-US" sz="2400" spc="-1" strike="noStrike">
              <a:solidFill>
                <a:schemeClr val="dk1">
                  <a:lumMod val="75000"/>
                  <a:lumOff val="25000"/>
                </a:schemeClr>
              </a:solidFill>
              <a:latin typeface="Franklin Gothic Book"/>
            </a:endParaRPr>
          </a:p>
          <a:p>
            <a:pPr marL="306000" indent="-306000" defTabSz="457200">
              <a:lnSpc>
                <a:spcPct val="110000"/>
              </a:lnSpc>
              <a:spcBef>
                <a:spcPts val="479"/>
              </a:spcBef>
              <a:spcAft>
                <a:spcPts val="601"/>
              </a:spcAft>
              <a:buClr>
                <a:srgbClr val="1cade4"/>
              </a:buClr>
              <a:buSzPct val="92000"/>
              <a:buFont typeface="Arial"/>
              <a:buChar char="•"/>
            </a:pPr>
            <a:r>
              <a:rPr b="0" lang="en-IN" sz="2400" spc="-1" strike="noStrike">
                <a:solidFill>
                  <a:srgbClr val="0d0d0d"/>
                </a:solidFill>
                <a:latin typeface="Söhne"/>
              </a:rPr>
              <a:t>"Malware Analyst's Cookbook and DVD: Tools and Techniques for Fighting Malicious Code" by Michael Hale Ligh, Steven Adair, Blake Hartstein, and Matthew Richard.</a:t>
            </a:r>
            <a:endParaRPr b="0" lang="en-US" sz="2400" spc="-1" strike="noStrike">
              <a:solidFill>
                <a:schemeClr val="dk1">
                  <a:lumMod val="75000"/>
                  <a:lumOff val="25000"/>
                </a:schemeClr>
              </a:solidFill>
              <a:latin typeface="Franklin Gothic Book"/>
            </a:endParaRPr>
          </a:p>
          <a:p>
            <a:pPr marL="306000" indent="-306000" defTabSz="457200">
              <a:lnSpc>
                <a:spcPct val="110000"/>
              </a:lnSpc>
              <a:spcBef>
                <a:spcPts val="479"/>
              </a:spcBef>
              <a:spcAft>
                <a:spcPts val="601"/>
              </a:spcAft>
              <a:buClr>
                <a:srgbClr val="1cade4"/>
              </a:buClr>
              <a:buSzPct val="92000"/>
              <a:buFont typeface="Arial"/>
              <a:buChar char="•"/>
            </a:pPr>
            <a:r>
              <a:rPr b="0" lang="en-IN" sz="2400" spc="-1" strike="noStrike">
                <a:solidFill>
                  <a:srgbClr val="0d0d0d"/>
                </a:solidFill>
                <a:latin typeface="Söhne"/>
              </a:rPr>
              <a:t>"Practical Malware Analysis: The Hands-On Guide to Dissecting Malicious Software" by Michael Sikorski and Andrew Honig.</a:t>
            </a:r>
            <a:endParaRPr b="0" lang="en-US" sz="2400" spc="-1" strike="noStrike">
              <a:solidFill>
                <a:schemeClr val="dk1">
                  <a:lumMod val="75000"/>
                  <a:lumOff val="25000"/>
                </a:schemeClr>
              </a:solidFill>
              <a:latin typeface="Franklin Gothic Book"/>
            </a:endParaRPr>
          </a:p>
          <a:p>
            <a:pPr indent="0" defTabSz="457200">
              <a:lnSpc>
                <a:spcPct val="110000"/>
              </a:lnSpc>
              <a:spcBef>
                <a:spcPts val="479"/>
              </a:spcBef>
              <a:spcAft>
                <a:spcPts val="601"/>
              </a:spcAft>
              <a:buNone/>
              <a:tabLst>
                <a:tab algn="l" pos="0"/>
              </a:tabLst>
            </a:pP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rmAutofit/>
          </a:bodyPr>
          <a:p>
            <a:pPr indent="0" algn="ctr" defTabSz="457200">
              <a:lnSpc>
                <a:spcPct val="100000"/>
              </a:lnSpc>
              <a:buNone/>
            </a:pPr>
            <a:r>
              <a:rPr b="1" lang="en-US" sz="4000" spc="-1" strike="noStrike" cap="all">
                <a:solidFill>
                  <a:schemeClr val="accent1">
                    <a:lumMod val="75000"/>
                  </a:schemeClr>
                </a:solidFill>
                <a:latin typeface="Arial"/>
              </a:rPr>
              <a:t>THANK YOU</a:t>
            </a:r>
            <a:endParaRPr b="0" lang="en-US" sz="40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120"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r>
              <a:rPr b="0" lang="en-US" sz="2000" spc="-1" strike="noStrike">
                <a:solidFill>
                  <a:schemeClr val="dk1">
                    <a:lumMod val="75000"/>
                    <a:lumOff val="25000"/>
                  </a:schemeClr>
                </a:solidFill>
                <a:latin typeface="Arial"/>
                <a:ea typeface="Franklin Gothic Book"/>
              </a:rPr>
              <a:t>(Should not include solution)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a:t>
            </a:r>
            <a:r>
              <a:rPr b="1" lang="en-US" sz="2000" spc="-1" strike="noStrike">
                <a:solidFill>
                  <a:schemeClr val="dk1">
                    <a:lumMod val="75000"/>
                    <a:lumOff val="25000"/>
                  </a:schemeClr>
                </a:solidFill>
                <a:latin typeface="Arial"/>
                <a:ea typeface="Franklin Gothic Book"/>
              </a:rPr>
              <a:t>Development Approach </a:t>
            </a:r>
            <a:r>
              <a:rPr b="0" lang="en-US" sz="2000" spc="-1" strike="noStrike">
                <a:solidFill>
                  <a:schemeClr val="dk1">
                    <a:lumMod val="75000"/>
                    <a:lumOff val="25000"/>
                  </a:schemeClr>
                </a:solidFill>
                <a:latin typeface="Arial"/>
                <a:ea typeface="Franklin Gothic Book"/>
              </a:rPr>
              <a:t>(Technology Used)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(Output Image)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
        <p:nvSpPr>
          <p:cNvPr id="122" name="PlaceHolder 2"/>
          <p:cNvSpPr>
            <a:spLocks noGrp="1"/>
          </p:cNvSpPr>
          <p:nvPr>
            <p:ph/>
          </p:nvPr>
        </p:nvSpPr>
        <p:spPr>
          <a:xfrm>
            <a:off x="452520" y="1237680"/>
            <a:ext cx="11029320" cy="4672800"/>
          </a:xfrm>
          <a:prstGeom prst="rect">
            <a:avLst/>
          </a:prstGeom>
          <a:noFill/>
          <a:ln w="0">
            <a:noFill/>
          </a:ln>
        </p:spPr>
        <p:txBody>
          <a:bodyPr lIns="91440" rIns="91440" tIns="45720" bIns="45720" anchor="ctr">
            <a:noAutofit/>
          </a:bodyPr>
          <a:p>
            <a:pPr indent="0" defTabSz="45720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 </a:t>
            </a:r>
            <a:r>
              <a:rPr b="1" lang="en-US" sz="2400" spc="-1" strike="noStrike">
                <a:solidFill>
                  <a:srgbClr val="0f0f0f"/>
                </a:solidFill>
                <a:latin typeface="Arial Black"/>
                <a:ea typeface="Franklin Gothic Book"/>
              </a:rPr>
              <a:t>Project Problem Statement for keylogger Problem Statement: </a:t>
            </a:r>
            <a:endParaRPr b="0" lang="en-US" sz="2400" spc="-1" strike="noStrike">
              <a:solidFill>
                <a:schemeClr val="dk1">
                  <a:lumMod val="75000"/>
                  <a:lumOff val="25000"/>
                </a:schemeClr>
              </a:solidFill>
              <a:latin typeface="Franklin Gothic Book"/>
            </a:endParaRPr>
          </a:p>
          <a:p>
            <a:pPr indent="0" defTabSz="457200">
              <a:lnSpc>
                <a:spcPct val="110000"/>
              </a:lnSpc>
              <a:spcBef>
                <a:spcPts val="561"/>
              </a:spcBef>
              <a:spcAft>
                <a:spcPts val="601"/>
              </a:spcAft>
              <a:buNone/>
              <a:tabLst>
                <a:tab algn="l" pos="0"/>
              </a:tabLst>
            </a:pPr>
            <a:r>
              <a:rPr b="0" lang="en-US" sz="28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Keyloggerspose a severe threat to individuals and organizations as they can capture sensitive information such as passwords, credit card details, and other personal data, leading to identity theft, financial loss, and privacy breaches.</a:t>
            </a:r>
            <a:endParaRPr b="0" lang="en-US" sz="2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Proposed Solution</a:t>
            </a:r>
            <a:endParaRPr b="0" lang="en-US" sz="4400" spc="-1" strike="noStrike">
              <a:solidFill>
                <a:schemeClr val="dk1"/>
              </a:solidFill>
              <a:latin typeface="Franklin Gothic Book"/>
            </a:endParaRPr>
          </a:p>
        </p:txBody>
      </p:sp>
      <p:sp>
        <p:nvSpPr>
          <p:cNvPr id="124" name="PlaceHolder 2"/>
          <p:cNvSpPr>
            <a:spLocks noGrp="1"/>
          </p:cNvSpPr>
          <p:nvPr>
            <p:ph/>
          </p:nvPr>
        </p:nvSpPr>
        <p:spPr>
          <a:xfrm>
            <a:off x="441720" y="2752920"/>
            <a:ext cx="10245600" cy="128772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b="0" lang="en-US" sz="1200" spc="-1" strike="noStrike">
                <a:solidFill>
                  <a:srgbClr val="0d0d0d"/>
                </a:solidFill>
                <a:latin typeface="Söhne"/>
              </a:rPr>
              <a:t>As an AI developed by OpenAI, I must clarify that creating or promoting tools for unethical or illegal activities, such as keyloggers, is against my use case policy. However, I can propose solutions related to monitoring and logging user activity within ethical and legal boundaries, such as: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Franklin Gothic Demi"/>
              <a:buAutoNum type="arabicPeriod"/>
            </a:pPr>
            <a:r>
              <a:rPr b="1" lang="en-US" sz="1200" spc="-1" strike="noStrike">
                <a:solidFill>
                  <a:srgbClr val="0d0d0d"/>
                </a:solidFill>
                <a:latin typeface="Söhne"/>
              </a:rPr>
              <a:t>Employee Monitoring Software</a:t>
            </a:r>
            <a:r>
              <a:rPr b="0" lang="en-US" sz="1200" spc="-1" strike="noStrike">
                <a:solidFill>
                  <a:srgbClr val="0d0d0d"/>
                </a:solidFill>
                <a:latin typeface="Söhne"/>
              </a:rPr>
              <a:t>: Develop software designed for legitimate purposes, such as monitoring employee activity within a company's network to ensure compliance with company policies, security protocols, and productivity standards. This software can log user activity, including keystrokes, in a transparent and ethical manner, with proper consent and notification to employees.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Franklin Gothic Demi"/>
              <a:buAutoNum type="arabicPeriod"/>
            </a:pPr>
            <a:r>
              <a:rPr b="1" lang="en-US" sz="1200" spc="-1" strike="noStrike">
                <a:solidFill>
                  <a:srgbClr val="0d0d0d"/>
                </a:solidFill>
                <a:latin typeface="Söhne"/>
              </a:rPr>
              <a:t>Parental Control Applications</a:t>
            </a:r>
            <a:r>
              <a:rPr b="0" lang="en-US" sz="1200" spc="-1" strike="noStrike">
                <a:solidFill>
                  <a:srgbClr val="0d0d0d"/>
                </a:solidFill>
                <a:latin typeface="Söhne"/>
              </a:rPr>
              <a:t>: Create parental control applications that allow parents to monitor their children's online activities to ensure their safety and well-being. These applications can log keystrokes and other activities on children's devices to detect and prevent potential online risks, such as cyberbullying, inappropriate content, or contact with strangers.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Franklin Gothic Demi"/>
              <a:buAutoNum type="arabicPeriod"/>
            </a:pPr>
            <a:r>
              <a:rPr b="1" lang="en-US" sz="1200" spc="-1" strike="noStrike">
                <a:solidFill>
                  <a:srgbClr val="0d0d0d"/>
                </a:solidFill>
                <a:latin typeface="Söhne"/>
              </a:rPr>
              <a:t>Security Monitoring Tools</a:t>
            </a:r>
            <a:r>
              <a:rPr b="0" lang="en-US" sz="1200" spc="-1" strike="noStrike">
                <a:solidFill>
                  <a:srgbClr val="0d0d0d"/>
                </a:solidFill>
                <a:latin typeface="Söhne"/>
              </a:rPr>
              <a:t>: Build security monitoring tools for detecting and preventing unauthorized access and malicious activities within computer systems and networks. These tools can include keylogging capabilities as part of a comprehensive security solution to identify and respond to cybersecurity threats effectively.</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Franklin Gothic Demi"/>
              <a:buAutoNum type="arabicPeriod"/>
            </a:pPr>
            <a:r>
              <a:rPr b="1" lang="en-US" sz="1200" spc="-1" strike="noStrike">
                <a:solidFill>
                  <a:srgbClr val="0d0d0d"/>
                </a:solidFill>
                <a:latin typeface="Söhne"/>
              </a:rPr>
              <a:t>Educational Purposes</a:t>
            </a:r>
            <a:r>
              <a:rPr b="0" lang="en-US" sz="1200" spc="-1" strike="noStrike">
                <a:solidFill>
                  <a:srgbClr val="0d0d0d"/>
                </a:solidFill>
                <a:latin typeface="Söhne"/>
              </a:rPr>
              <a:t>: Develop educational resources and simulations to raise awareness about cybersecurity threats, including keyloggers, and teach individuals how to protect themselves from such risks. These resources can help users understand the dangers of keyloggers and learn how to identify and mitigate potential threats.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Franklin Gothic Demi"/>
              <a:buAutoNum type="arabicPeriod"/>
            </a:pPr>
            <a:r>
              <a:rPr b="1" lang="en-US" sz="1200" spc="-1" strike="noStrike">
                <a:solidFill>
                  <a:srgbClr val="0d0d0d"/>
                </a:solidFill>
                <a:latin typeface="Söhne"/>
              </a:rPr>
              <a:t>Research and Development</a:t>
            </a:r>
            <a:r>
              <a:rPr b="0" lang="en-US" sz="1200" spc="-1" strike="noStrike">
                <a:solidFill>
                  <a:srgbClr val="0d0d0d"/>
                </a:solidFill>
                <a:latin typeface="Söhne"/>
              </a:rPr>
              <a:t>: Engage in research and development efforts to improve cybersecurity defenses against keyloggers and other forms of malware. This can involve studying the behavior of keyloggers, developing techniques for detecting and removing them, and enhancing cybersecurity practices to prevent their exploitation.</a:t>
            </a:r>
            <a:endParaRPr b="0" lang="en-US" sz="12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chemeClr val="dk1"/>
              </a:solidFill>
              <a:latin typeface="Franklin Gothic Book"/>
            </a:endParaRPr>
          </a:p>
        </p:txBody>
      </p:sp>
      <p:sp>
        <p:nvSpPr>
          <p:cNvPr id="12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800" spc="-1" strike="noStrike">
              <a:solidFill>
                <a:schemeClr val="dk1">
                  <a:lumMod val="75000"/>
                  <a:lumOff val="25000"/>
                </a:schemeClr>
              </a:solidFill>
              <a:latin typeface="Franklin Gothic Book"/>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US" sz="1800" spc="-1" strike="noStrike">
              <a:solidFill>
                <a:schemeClr val="dk1">
                  <a:lumMod val="75000"/>
                  <a:lumOff val="25000"/>
                </a:schemeClr>
              </a:solidFill>
              <a:latin typeface="Franklin Gothic Book"/>
            </a:endParaRPr>
          </a:p>
          <a:p>
            <a:pPr marL="305280" indent="-305280" defTabSz="457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28" name="PlaceHolder 2"/>
          <p:cNvSpPr>
            <a:spLocks noGrp="1"/>
          </p:cNvSpPr>
          <p:nvPr>
            <p:ph/>
          </p:nvPr>
        </p:nvSpPr>
        <p:spPr>
          <a:xfrm>
            <a:off x="581040" y="530640"/>
            <a:ext cx="8198640" cy="7239960"/>
          </a:xfrm>
          <a:prstGeom prst="rect">
            <a:avLst/>
          </a:prstGeom>
          <a:solidFill>
            <a:srgbClr val="ffffff"/>
          </a:solidFill>
          <a:ln w="0">
            <a:noFill/>
          </a:ln>
        </p:spPr>
        <p:txBody>
          <a:bodyPr numCol="1" spcCol="0" lIns="0" rIns="0" tIns="198360" bIns="198360" anchor="ctr">
            <a:noAutofit/>
          </a:bodyPr>
          <a:p>
            <a:pPr indent="0" defTabSz="914400">
              <a:lnSpc>
                <a:spcPct val="100000"/>
              </a:lnSpc>
              <a:buNone/>
              <a:tabLst>
                <a:tab algn="l" pos="0"/>
              </a:tabLst>
            </a:pPr>
            <a:endParaRPr b="0" lang="en-US" sz="1800" spc="-1" strike="noStrike">
              <a:solidFill>
                <a:schemeClr val="dk1">
                  <a:lumMod val="75000"/>
                  <a:lumOff val="25000"/>
                </a:schemeClr>
              </a:solidFill>
              <a:latin typeface="Franklin Gothic Book"/>
            </a:endParaRPr>
          </a:p>
          <a:p>
            <a:pPr defTabSz="914400">
              <a:lnSpc>
                <a:spcPct val="100000"/>
              </a:lnSpc>
              <a:buClr>
                <a:srgbClr val="0d0d0d"/>
              </a:buClr>
              <a:buFont typeface="OpenSymbol"/>
              <a:buAutoNum type="arabicPeriod"/>
              <a:tabLst>
                <a:tab algn="l" pos="0"/>
              </a:tabLst>
            </a:pPr>
            <a:r>
              <a:rPr b="1" lang="en-US" sz="1200" spc="-1" strike="noStrike">
                <a:solidFill>
                  <a:srgbClr val="0d0d0d"/>
                </a:solidFill>
                <a:latin typeface="Söhne"/>
              </a:rPr>
              <a:t>Algorithmic Approach</a:t>
            </a:r>
            <a:r>
              <a:rPr b="0" lang="en-US" sz="1200" spc="-1" strike="noStrike">
                <a:solidFill>
                  <a:srgbClr val="0d0d0d"/>
                </a:solidFill>
                <a:latin typeface="Söhne"/>
              </a:rPr>
              <a:t>:</a:t>
            </a:r>
            <a:endParaRPr b="0" lang="en-US" sz="1200" spc="-1" strike="noStrike">
              <a:solidFill>
                <a:schemeClr val="dk1">
                  <a:lumMod val="75000"/>
                  <a:lumOff val="25000"/>
                </a:schemeClr>
              </a:solidFill>
              <a:latin typeface="Franklin Gothic Book"/>
            </a:endParaRPr>
          </a:p>
          <a:p>
            <a:pPr lvl="1" marL="457200" defTabSz="914400">
              <a:lnSpc>
                <a:spcPct val="100000"/>
              </a:lnSpc>
              <a:buClr>
                <a:srgbClr val="0d0d0d"/>
              </a:buClr>
              <a:buFont typeface="Symbol" charset="2"/>
              <a:buChar char=""/>
              <a:tabLst>
                <a:tab algn="l" pos="0"/>
              </a:tabLst>
            </a:pPr>
            <a:r>
              <a:rPr b="1" lang="en-US" sz="1200" spc="-1" strike="noStrike">
                <a:solidFill>
                  <a:srgbClr val="0d0d0d"/>
                </a:solidFill>
                <a:latin typeface="Söhne"/>
              </a:rPr>
              <a:t>Capture Keystrokes</a:t>
            </a:r>
            <a:r>
              <a:rPr b="0" lang="en-US" sz="1200" spc="-1" strike="noStrike">
                <a:solidFill>
                  <a:srgbClr val="0d0d0d"/>
                </a:solidFill>
                <a:latin typeface="Söhne"/>
              </a:rPr>
              <a:t>: The primary goal of a keylogger is to capture keystrokes made by a user on a keyboard. This typically involves intercepting keyboard events at a low level in the operating system.</a:t>
            </a:r>
            <a:endParaRPr b="0" lang="en-US" sz="1200" spc="-1" strike="noStrike">
              <a:solidFill>
                <a:schemeClr val="dk1">
                  <a:lumMod val="75000"/>
                  <a:lumOff val="25000"/>
                </a:schemeClr>
              </a:solidFill>
              <a:latin typeface="Franklin Gothic Book"/>
            </a:endParaRPr>
          </a:p>
          <a:p>
            <a:pPr lvl="1" marL="457200" defTabSz="914400">
              <a:lnSpc>
                <a:spcPct val="100000"/>
              </a:lnSpc>
              <a:buClr>
                <a:srgbClr val="0d0d0d"/>
              </a:buClr>
              <a:buFont typeface="Symbol" charset="2"/>
              <a:buChar char=""/>
              <a:tabLst>
                <a:tab algn="l" pos="0"/>
              </a:tabLst>
            </a:pPr>
            <a:r>
              <a:rPr b="1" lang="en-US" sz="1200" spc="-1" strike="noStrike">
                <a:solidFill>
                  <a:srgbClr val="0d0d0d"/>
                </a:solidFill>
                <a:latin typeface="Söhne"/>
              </a:rPr>
              <a:t>Logging</a:t>
            </a:r>
            <a:r>
              <a:rPr b="0" lang="en-US" sz="1200" spc="-1" strike="noStrike">
                <a:solidFill>
                  <a:srgbClr val="0d0d0d"/>
                </a:solidFill>
                <a:latin typeface="Söhne"/>
              </a:rPr>
              <a:t>: Once keystrokes are captured, they need to be logged or stored in some manner. This could involve saving them to a file, sending them over a network connection to a remote server, or both.</a:t>
            </a:r>
            <a:endParaRPr b="0" lang="en-US" sz="1200" spc="-1" strike="noStrike">
              <a:solidFill>
                <a:schemeClr val="dk1">
                  <a:lumMod val="75000"/>
                  <a:lumOff val="25000"/>
                </a:schemeClr>
              </a:solidFill>
              <a:latin typeface="Franklin Gothic Book"/>
            </a:endParaRPr>
          </a:p>
          <a:p>
            <a:pPr lvl="1" marL="457200" defTabSz="914400">
              <a:lnSpc>
                <a:spcPct val="100000"/>
              </a:lnSpc>
              <a:buClr>
                <a:srgbClr val="0d0d0d"/>
              </a:buClr>
              <a:buFont typeface="Symbol" charset="2"/>
              <a:buChar char=""/>
              <a:tabLst>
                <a:tab algn="l" pos="0"/>
              </a:tabLst>
            </a:pPr>
            <a:r>
              <a:rPr b="1" lang="en-US" sz="1200" spc="-1" strike="noStrike">
                <a:solidFill>
                  <a:srgbClr val="0d0d0d"/>
                </a:solidFill>
                <a:latin typeface="Söhne"/>
              </a:rPr>
              <a:t>Stealth and Persistence</a:t>
            </a:r>
            <a:r>
              <a:rPr b="0" lang="en-US" sz="1200" spc="-1" strike="noStrike">
                <a:solidFill>
                  <a:srgbClr val="0d0d0d"/>
                </a:solidFill>
                <a:latin typeface="Söhne"/>
              </a:rPr>
              <a:t>: A keylogger often operates in stealth mode to avoid detection by the user. It may hide its presence in the system and ensure it starts automatically with the operating system.</a:t>
            </a:r>
            <a:endParaRPr b="0" lang="en-US" sz="1200" spc="-1" strike="noStrike">
              <a:solidFill>
                <a:schemeClr val="dk1">
                  <a:lumMod val="75000"/>
                  <a:lumOff val="25000"/>
                </a:schemeClr>
              </a:solidFill>
              <a:latin typeface="Franklin Gothic Book"/>
            </a:endParaRPr>
          </a:p>
          <a:p>
            <a:pPr defTabSz="914400">
              <a:lnSpc>
                <a:spcPct val="100000"/>
              </a:lnSpc>
              <a:buClr>
                <a:srgbClr val="0d0d0d"/>
              </a:buClr>
              <a:buFont typeface="OpenSymbol"/>
              <a:buAutoNum type="arabicPeriod" startAt="2"/>
              <a:tabLst>
                <a:tab algn="l" pos="0"/>
              </a:tabLst>
            </a:pPr>
            <a:r>
              <a:rPr b="1" lang="en-US" sz="1200" spc="-1" strike="noStrike">
                <a:solidFill>
                  <a:srgbClr val="0d0d0d"/>
                </a:solidFill>
                <a:latin typeface="Söhne"/>
              </a:rPr>
              <a:t>Development Steps</a:t>
            </a:r>
            <a:r>
              <a:rPr b="0" lang="en-US" sz="1200" spc="-1" strike="noStrike">
                <a:solidFill>
                  <a:srgbClr val="0d0d0d"/>
                </a:solidFill>
                <a:latin typeface="Söhne"/>
              </a:rPr>
              <a:t>:</a:t>
            </a:r>
            <a:endParaRPr b="0" lang="en-US" sz="1200" spc="-1" strike="noStrike">
              <a:solidFill>
                <a:schemeClr val="dk1">
                  <a:lumMod val="75000"/>
                  <a:lumOff val="25000"/>
                </a:schemeClr>
              </a:solidFill>
              <a:latin typeface="Franklin Gothic Book"/>
            </a:endParaRPr>
          </a:p>
          <a:p>
            <a:pPr indent="0" defTabSz="914400">
              <a:lnSpc>
                <a:spcPct val="100000"/>
              </a:lnSpc>
              <a:buNone/>
              <a:tabLst>
                <a:tab algn="l" pos="0"/>
              </a:tabLst>
            </a:pPr>
            <a:r>
              <a:rPr b="0" lang="en-US" sz="1200" spc="-1" strike="noStrike">
                <a:solidFill>
                  <a:srgbClr val="0d0d0d"/>
                </a:solidFill>
                <a:latin typeface="Söhne"/>
              </a:rPr>
              <a:t>a. </a:t>
            </a:r>
            <a:r>
              <a:rPr b="1" lang="en-US" sz="1200" spc="-1" strike="noStrike">
                <a:solidFill>
                  <a:srgbClr val="0d0d0d"/>
                </a:solidFill>
                <a:latin typeface="Söhne"/>
              </a:rPr>
              <a:t>Choose Programming Language</a:t>
            </a:r>
            <a:r>
              <a:rPr b="0" lang="en-US" sz="1200" spc="-1" strike="noStrike">
                <a:solidFill>
                  <a:srgbClr val="0d0d0d"/>
                </a:solidFill>
                <a:latin typeface="Söhne"/>
              </a:rPr>
              <a:t>: Select a programming language suitable for the platform you intend to target (e.g., Windows, macOS, Linux). Common choices include C/C++, Python, or even platform-specific languages like Objective-C for macOS or C# for Windows.</a:t>
            </a:r>
            <a:endParaRPr b="0" lang="en-US" sz="1200" spc="-1" strike="noStrike">
              <a:solidFill>
                <a:schemeClr val="dk1">
                  <a:lumMod val="75000"/>
                  <a:lumOff val="25000"/>
                </a:schemeClr>
              </a:solidFill>
              <a:latin typeface="Franklin Gothic Book"/>
            </a:endParaRPr>
          </a:p>
          <a:p>
            <a:pPr indent="0" defTabSz="914400">
              <a:lnSpc>
                <a:spcPct val="100000"/>
              </a:lnSpc>
              <a:buNone/>
              <a:tabLst>
                <a:tab algn="l" pos="0"/>
              </a:tabLst>
            </a:pPr>
            <a:r>
              <a:rPr b="0" lang="en-US" sz="1200" spc="-1" strike="noStrike">
                <a:solidFill>
                  <a:srgbClr val="0d0d0d"/>
                </a:solidFill>
                <a:latin typeface="Söhne"/>
              </a:rPr>
              <a:t>b. </a:t>
            </a:r>
            <a:r>
              <a:rPr b="1" lang="en-US" sz="1200" spc="-1" strike="noStrike">
                <a:solidFill>
                  <a:srgbClr val="0d0d0d"/>
                </a:solidFill>
                <a:latin typeface="Söhne"/>
              </a:rPr>
              <a:t>Intercept Keyboard Events</a:t>
            </a:r>
            <a:r>
              <a:rPr b="0" lang="en-US" sz="1200" spc="-1" strike="noStrike">
                <a:solidFill>
                  <a:srgbClr val="0d0d0d"/>
                </a:solidFill>
                <a:latin typeface="Söhne"/>
              </a:rPr>
              <a:t>: Utilize platform-specific APIs or libraries to intercept keyboard events. For example, on Windows, you might use the Windows API functions like </a:t>
            </a:r>
            <a:r>
              <a:rPr b="1" lang="en-US" sz="1700" spc="-1" strike="noStrike">
                <a:solidFill>
                  <a:srgbClr val="0d0d0d"/>
                </a:solidFill>
                <a:latin typeface="Söhne Mono"/>
              </a:rPr>
              <a:t>SetWindowsHookEx()</a:t>
            </a:r>
            <a:r>
              <a:rPr b="0" lang="en-US" sz="1200" spc="-1" strike="noStrike">
                <a:solidFill>
                  <a:srgbClr val="0d0d0d"/>
                </a:solidFill>
                <a:latin typeface="Söhne"/>
              </a:rPr>
              <a:t> to install a global keyboard hook.</a:t>
            </a:r>
            <a:endParaRPr b="0" lang="en-US" sz="1200" spc="-1" strike="noStrike">
              <a:solidFill>
                <a:schemeClr val="dk1">
                  <a:lumMod val="75000"/>
                  <a:lumOff val="25000"/>
                </a:schemeClr>
              </a:solidFill>
              <a:latin typeface="Franklin Gothic Book"/>
            </a:endParaRPr>
          </a:p>
          <a:p>
            <a:pPr indent="0" defTabSz="914400">
              <a:lnSpc>
                <a:spcPct val="100000"/>
              </a:lnSpc>
              <a:buNone/>
              <a:tabLst>
                <a:tab algn="l" pos="0"/>
              </a:tabLst>
            </a:pPr>
            <a:r>
              <a:rPr b="0" lang="en-US" sz="1200" spc="-1" strike="noStrike">
                <a:solidFill>
                  <a:srgbClr val="0d0d0d"/>
                </a:solidFill>
                <a:latin typeface="Söhne"/>
              </a:rPr>
              <a:t>c. </a:t>
            </a:r>
            <a:r>
              <a:rPr b="1" lang="en-US" sz="1200" spc="-1" strike="noStrike">
                <a:solidFill>
                  <a:srgbClr val="0d0d0d"/>
                </a:solidFill>
                <a:latin typeface="Söhne"/>
              </a:rPr>
              <a:t>Handle Keyboard Events</a:t>
            </a:r>
            <a:r>
              <a:rPr b="0" lang="en-US" sz="1200" spc="-1" strike="noStrike">
                <a:solidFill>
                  <a:srgbClr val="0d0d0d"/>
                </a:solidFill>
                <a:latin typeface="Söhne"/>
              </a:rPr>
              <a:t>: Implement event handlers to process intercepted keystrokes. Typically, you'll receive information about the pressed keys, such as their virtual key codes or characters, which you can then log or process as needed.</a:t>
            </a:r>
            <a:endParaRPr b="0" lang="en-US" sz="1200" spc="-1" strike="noStrike">
              <a:solidFill>
                <a:schemeClr val="dk1">
                  <a:lumMod val="75000"/>
                  <a:lumOff val="25000"/>
                </a:schemeClr>
              </a:solidFill>
              <a:latin typeface="Franklin Gothic Book"/>
            </a:endParaRPr>
          </a:p>
          <a:p>
            <a:pPr indent="0" defTabSz="914400">
              <a:lnSpc>
                <a:spcPct val="100000"/>
              </a:lnSpc>
              <a:buNone/>
              <a:tabLst>
                <a:tab algn="l" pos="0"/>
              </a:tabLst>
            </a:pPr>
            <a:r>
              <a:rPr b="0" lang="en-US" sz="1200" spc="-1" strike="noStrike">
                <a:solidFill>
                  <a:srgbClr val="0d0d0d"/>
                </a:solidFill>
                <a:latin typeface="Söhne"/>
              </a:rPr>
              <a:t>d. </a:t>
            </a:r>
            <a:r>
              <a:rPr b="1" lang="en-US" sz="1200" spc="-1" strike="noStrike">
                <a:solidFill>
                  <a:srgbClr val="0d0d0d"/>
                </a:solidFill>
                <a:latin typeface="Söhne"/>
              </a:rPr>
              <a:t>Logging Mechanism</a:t>
            </a:r>
            <a:r>
              <a:rPr b="0" lang="en-US" sz="1200" spc="-1" strike="noStrike">
                <a:solidFill>
                  <a:srgbClr val="0d0d0d"/>
                </a:solidFill>
                <a:latin typeface="Söhne"/>
              </a:rPr>
              <a:t>: Decide how you want to log the captured keystrokes. You may log them to a file, encrypt them for transmission over a network, or employ other methods to store the data securely.</a:t>
            </a:r>
            <a:endParaRPr b="0" lang="en-US" sz="1200" spc="-1" strike="noStrike">
              <a:solidFill>
                <a:schemeClr val="dk1">
                  <a:lumMod val="75000"/>
                  <a:lumOff val="25000"/>
                </a:schemeClr>
              </a:solidFill>
              <a:latin typeface="Franklin Gothic Book"/>
            </a:endParaRPr>
          </a:p>
          <a:p>
            <a:pPr indent="0" defTabSz="914400">
              <a:lnSpc>
                <a:spcPct val="100000"/>
              </a:lnSpc>
              <a:buNone/>
              <a:tabLst>
                <a:tab algn="l" pos="0"/>
              </a:tabLst>
            </a:pPr>
            <a:r>
              <a:rPr b="0" lang="en-US" sz="1200" spc="-1" strike="noStrike">
                <a:solidFill>
                  <a:srgbClr val="0d0d0d"/>
                </a:solidFill>
                <a:latin typeface="Söhne"/>
              </a:rPr>
              <a:t>e. </a:t>
            </a:r>
            <a:r>
              <a:rPr b="1" lang="en-US" sz="1200" spc="-1" strike="noStrike">
                <a:solidFill>
                  <a:srgbClr val="0d0d0d"/>
                </a:solidFill>
                <a:latin typeface="Söhne"/>
              </a:rPr>
              <a:t>Stealth and Persistence Mechanisms</a:t>
            </a:r>
            <a:r>
              <a:rPr b="0" lang="en-US" sz="1200" spc="-1" strike="noStrike">
                <a:solidFill>
                  <a:srgbClr val="0d0d0d"/>
                </a:solidFill>
                <a:latin typeface="Söhne"/>
              </a:rPr>
              <a:t>: Implement techniques to make the keylogger operate stealthily and persistently. This might involve hiding its processes or files, disguising itself as a legitimate system process, and configuring it to start automatically with the system boot.</a:t>
            </a:r>
            <a:endParaRPr b="0" lang="en-US" sz="1200" spc="-1" strike="noStrike">
              <a:solidFill>
                <a:schemeClr val="dk1">
                  <a:lumMod val="75000"/>
                  <a:lumOff val="25000"/>
                </a:schemeClr>
              </a:solidFill>
              <a:latin typeface="Franklin Gothic Book"/>
            </a:endParaRPr>
          </a:p>
          <a:p>
            <a:pPr indent="0" defTabSz="914400">
              <a:lnSpc>
                <a:spcPct val="100000"/>
              </a:lnSpc>
              <a:buNone/>
              <a:tabLst>
                <a:tab algn="l" pos="0"/>
              </a:tabLst>
            </a:pPr>
            <a:r>
              <a:rPr b="0" lang="en-US" sz="1200" spc="-1" strike="noStrike">
                <a:solidFill>
                  <a:srgbClr val="0d0d0d"/>
                </a:solidFill>
                <a:latin typeface="Söhne"/>
              </a:rPr>
              <a:t>f. </a:t>
            </a:r>
            <a:r>
              <a:rPr b="1" lang="en-US" sz="1200" spc="-1" strike="noStrike">
                <a:solidFill>
                  <a:srgbClr val="0d0d0d"/>
                </a:solidFill>
                <a:latin typeface="Söhne"/>
              </a:rPr>
              <a:t>Testing and Refinement</a:t>
            </a:r>
            <a:r>
              <a:rPr b="0" lang="en-US" sz="1200" spc="-1" strike="noStrike">
                <a:solidFill>
                  <a:srgbClr val="0d0d0d"/>
                </a:solidFill>
                <a:latin typeface="Söhne"/>
              </a:rPr>
              <a:t>: Thoroughly test the keylogger to ensure it behaves as expected and meets your requirements. Refine the implementation as needed to improve its functionality, performance, and stealthiness.</a:t>
            </a:r>
            <a:endParaRPr b="0" lang="en-US" sz="1200" spc="-1" strike="noStrike">
              <a:solidFill>
                <a:schemeClr val="dk1">
                  <a:lumMod val="75000"/>
                  <a:lumOff val="25000"/>
                </a:schemeClr>
              </a:solidFill>
              <a:latin typeface="Franklin Gothic Book"/>
            </a:endParaRPr>
          </a:p>
          <a:p>
            <a:pPr defTabSz="914400">
              <a:lnSpc>
                <a:spcPct val="100000"/>
              </a:lnSpc>
              <a:buClr>
                <a:srgbClr val="0d0d0d"/>
              </a:buClr>
              <a:buFont typeface="OpenSymbol"/>
              <a:buAutoNum type="arabicPeriod" startAt="3"/>
              <a:tabLst>
                <a:tab algn="l" pos="0"/>
              </a:tabLst>
            </a:pPr>
            <a:r>
              <a:rPr b="1" lang="en-US" sz="1200" spc="-1" strike="noStrike">
                <a:solidFill>
                  <a:srgbClr val="0d0d0d"/>
                </a:solidFill>
                <a:latin typeface="Söhne"/>
              </a:rPr>
              <a:t>Ethical Considerations</a:t>
            </a:r>
            <a:r>
              <a:rPr b="0" lang="en-US" sz="1200" spc="-1" strike="noStrike">
                <a:solidFill>
                  <a:srgbClr val="0d0d0d"/>
                </a:solidFill>
                <a:latin typeface="Söhne"/>
              </a:rPr>
              <a:t>:</a:t>
            </a:r>
            <a:endParaRPr b="0" lang="en-US" sz="1200" spc="-1" strike="noStrike">
              <a:solidFill>
                <a:schemeClr val="dk1">
                  <a:lumMod val="75000"/>
                  <a:lumOff val="25000"/>
                </a:schemeClr>
              </a:solidFill>
              <a:latin typeface="Franklin Gothic Book"/>
            </a:endParaRPr>
          </a:p>
          <a:p>
            <a:pPr lvl="1" marL="457200" defTabSz="914400">
              <a:lnSpc>
                <a:spcPct val="100000"/>
              </a:lnSpc>
              <a:buClr>
                <a:srgbClr val="0d0d0d"/>
              </a:buClr>
              <a:buFont typeface="Symbol" charset="2"/>
              <a:buChar char=""/>
              <a:tabLst>
                <a:tab algn="l" pos="0"/>
              </a:tabLst>
            </a:pPr>
            <a:r>
              <a:rPr b="0" lang="en-US" sz="1200" spc="-1" strike="noStrike">
                <a:solidFill>
                  <a:srgbClr val="0d0d0d"/>
                </a:solidFill>
                <a:latin typeface="Söhne"/>
              </a:rPr>
              <a:t>Ensure compliance with all applicable laws and regulations regarding the development and use of keylogging software. Unauthorized monitoring of keystrokes can violate privacy and may lead to legal consequences.</a:t>
            </a:r>
            <a:endParaRPr b="0" lang="en-US" sz="1200" spc="-1" strike="noStrike">
              <a:solidFill>
                <a:schemeClr val="dk1">
                  <a:lumMod val="75000"/>
                  <a:lumOff val="25000"/>
                </a:schemeClr>
              </a:solidFill>
              <a:latin typeface="Franklin Gothic Book"/>
            </a:endParaRPr>
          </a:p>
          <a:p>
            <a:pPr lvl="1" marL="457200" defTabSz="914400">
              <a:lnSpc>
                <a:spcPct val="100000"/>
              </a:lnSpc>
              <a:buClr>
                <a:srgbClr val="0d0d0d"/>
              </a:buClr>
              <a:buFont typeface="Symbol" charset="2"/>
              <a:buChar char=""/>
              <a:tabLst>
                <a:tab algn="l" pos="0"/>
              </a:tabLst>
            </a:pPr>
            <a:r>
              <a:rPr b="0" lang="en-US" sz="1200" spc="-1" strike="noStrike">
                <a:solidFill>
                  <a:srgbClr val="0d0d0d"/>
                </a:solidFill>
                <a:latin typeface="Söhne"/>
              </a:rPr>
              <a:t>Consider the ethical implications of developing software that can be used for malicious purposes. Always prioritize responsible and lawful use of technology.</a:t>
            </a:r>
            <a:endParaRPr b="0" lang="en-US" sz="1200" spc="-1" strike="noStrike">
              <a:solidFill>
                <a:schemeClr val="dk1">
                  <a:lumMod val="75000"/>
                  <a:lumOff val="25000"/>
                </a:schemeClr>
              </a:solidFill>
              <a:latin typeface="Franklin Gothic Book"/>
            </a:endParaRPr>
          </a:p>
          <a:p>
            <a:pPr indent="0" defTabSz="914400">
              <a:lnSpc>
                <a:spcPct val="100000"/>
              </a:lnSpc>
              <a:buNone/>
              <a:tabLst>
                <a:tab algn="l" pos="0"/>
              </a:tabLst>
            </a:pP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chemeClr val="dk1"/>
              </a:solidFill>
              <a:latin typeface="Franklin Gothic Book"/>
            </a:endParaRPr>
          </a:p>
        </p:txBody>
      </p:sp>
      <p:sp>
        <p:nvSpPr>
          <p:cNvPr id="130"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indent="0" defTabSz="457200">
              <a:lnSpc>
                <a:spcPct val="110000"/>
              </a:lnSpc>
              <a:spcBef>
                <a:spcPts val="479"/>
              </a:spcBef>
              <a:spcAft>
                <a:spcPts val="601"/>
              </a:spcAft>
              <a:buNone/>
              <a:tabLst>
                <a:tab algn="l" pos="0"/>
              </a:tabLst>
            </a:pPr>
            <a:r>
              <a:rPr b="0" lang="en-US" sz="2400" spc="-1" strike="noStrike">
                <a:solidFill>
                  <a:srgbClr val="0f0f0f"/>
                </a:solidFill>
                <a:latin typeface="Franklin Gothic Book"/>
                <a:ea typeface="Franklin Gothic Book"/>
              </a:rPr>
              <a:t>Keyloggerspose a severe threat to individuals and organizations as they can capture sensitive information such as passwords, credit card details, and other personal data, leading to identity theft, financial loss, and privacy breaches</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chemeClr val="dk1"/>
              </a:solidFill>
              <a:latin typeface="Franklin Gothic Book"/>
            </a:endParaRPr>
          </a:p>
        </p:txBody>
      </p:sp>
      <p:sp>
        <p:nvSpPr>
          <p:cNvPr id="132"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a:t>
            </a:r>
            <a:r>
              <a:rPr b="0" lang="en-US" sz="2000" spc="-1" strike="noStrike">
                <a:solidFill>
                  <a:srgbClr val="0f0f0f"/>
                </a:solidFill>
                <a:latin typeface="Franklin Gothic Book"/>
                <a:ea typeface="Franklin Gothic Book"/>
              </a:rPr>
              <a:t>as they can capture sensitive information such as passwords, credit card details, and other personal data, leading to identity theft, financial loss, and privacy breaches</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0d0d0d"/>
                </a:solidFill>
                <a:latin typeface="Söhne"/>
              </a:rPr>
              <a:t>If we're considering the evolution of keyloggers in a legitimate context, there might be advancements in the technology for improving security measures and making them more robust against malicious use. This could involve better encryption methods for data transmission, improved detection of unauthorized keyloggers, and enhanced user authentication techniques to prevent unauthorized access.</a:t>
            </a:r>
            <a:endParaRPr b="0" lang="en-US" sz="2000" spc="-1" strike="noStrike">
              <a:solidFill>
                <a:schemeClr val="dk1">
                  <a:lumMod val="75000"/>
                  <a:lumOff val="25000"/>
                </a:schemeClr>
              </a:solidFill>
              <a:latin typeface="Franklin Gothic Book"/>
            </a:endParaRPr>
          </a:p>
        </p:txBody>
      </p:sp>
      <p:sp>
        <p:nvSpPr>
          <p:cNvPr id="134"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74983" lnSpcReduction="10000"/>
          </a:bodyPr>
          <a:p>
            <a:pPr defTabSz="457200">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Application>LibreOffice/24.2.2.2$Windows_X86_64 LibreOffice_project/d56cc158d8a96260b836f100ef4b4ef25d6f1a01</Application>
  <AppVersion>15.0000</AppVersion>
  <Words>1158</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2024-04-17T11:34:28Z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