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4"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780" y="75"/>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ybershivaa/WaterQualityPredictio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ybershivaa/WaterQualityPrediction"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508105"/>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Water Quality Prediction</a:t>
            </a:r>
          </a:p>
          <a:p>
            <a:pPr algn="r"/>
            <a:r>
              <a:rPr lang="en-US" sz="3200" b="1" dirty="0">
                <a:solidFill>
                  <a:schemeClr val="bg1"/>
                </a:solidFill>
                <a:latin typeface="Calibri" panose="020F0502020204030204" pitchFamily="34" charset="0"/>
                <a:cs typeface="Times New Roman" panose="02020603050405020304" pitchFamily="18" charset="0"/>
              </a:rPr>
              <a:t>Shivam Kumar</a:t>
            </a:r>
          </a:p>
          <a:p>
            <a:pPr algn="r"/>
            <a:r>
              <a:rPr lang="en-US" sz="2400" b="1" dirty="0">
                <a:solidFill>
                  <a:schemeClr val="bg1"/>
                </a:solidFill>
                <a:latin typeface="Calibri" panose="020F0502020204030204" pitchFamily="34" charset="0"/>
                <a:cs typeface="Times New Roman" panose="02020603050405020304" pitchFamily="18" charset="0"/>
              </a:rPr>
              <a:t>Student ID :-STU6831a606923bc1748084230  </a:t>
            </a:r>
            <a:r>
              <a:rPr lang="en-IN" sz="2400" b="1" dirty="0">
                <a:solidFill>
                  <a:schemeClr val="bg1"/>
                </a:solidFill>
                <a:latin typeface="Calibri" panose="020F0502020204030204" pitchFamily="34" charset="0"/>
                <a:cs typeface="Times New Roman" panose="02020603050405020304" pitchFamily="18" charset="0"/>
              </a:rPr>
              <a:t> </a:t>
            </a:r>
            <a:endParaRPr lang="en-US" sz="24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249AA277-1979-63F2-3707-6A5F9F54A305}"/>
              </a:ext>
            </a:extLst>
          </p:cNvPr>
          <p:cNvSpPr txBox="1"/>
          <p:nvPr/>
        </p:nvSpPr>
        <p:spPr>
          <a:xfrm>
            <a:off x="304800" y="1590675"/>
            <a:ext cx="7030721"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how machine learning models can predict environmental pollutants.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 data preprocessing, feature engineering, and model deployment.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 hands-on experience with real-world datasets.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regression techniques to predict pollutant levels based on year and station ID.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Practice deploying ML models in a web application.</a:t>
            </a:r>
          </a:p>
          <a:p>
            <a:pPr marL="342900" indent="-342900" algn="just">
              <a:buFont typeface="Arial" panose="020B0604020202020204" pitchFamily="34" charset="0"/>
              <a:buChar char="•"/>
            </a:pPr>
            <a:endParaRPr lang="en-IN" sz="20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6852"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TextBox 4">
            <a:extLst>
              <a:ext uri="{FF2B5EF4-FFF2-40B4-BE49-F238E27FC236}">
                <a16:creationId xmlns:a16="http://schemas.microsoft.com/office/drawing/2014/main" id="{97405F42-19F5-C89D-F06B-0CBC6DC84666}"/>
              </a:ext>
            </a:extLst>
          </p:cNvPr>
          <p:cNvSpPr txBox="1"/>
          <p:nvPr/>
        </p:nvSpPr>
        <p:spPr>
          <a:xfrm>
            <a:off x="361951" y="1876425"/>
            <a:ext cx="7634186" cy="1938992"/>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Programming Language</a:t>
            </a:r>
            <a:r>
              <a:rPr lang="en-IN" sz="2000" dirty="0">
                <a:latin typeface="Times New Roman" panose="02020603050405020304" pitchFamily="18" charset="0"/>
                <a:cs typeface="Times New Roman" panose="02020603050405020304" pitchFamily="18" charset="0"/>
              </a:rPr>
              <a:t>: Python</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Libraries</a:t>
            </a:r>
            <a:r>
              <a:rPr lang="en-IN" sz="2000" dirty="0">
                <a:latin typeface="Times New Roman" panose="02020603050405020304" pitchFamily="18" charset="0"/>
                <a:cs typeface="Times New Roman" panose="02020603050405020304" pitchFamily="18" charset="0"/>
              </a:rPr>
              <a:t>: pandas,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scikit-learn, </a:t>
            </a:r>
            <a:r>
              <a:rPr lang="en-IN" sz="2000" dirty="0" err="1">
                <a:latin typeface="Times New Roman" panose="02020603050405020304" pitchFamily="18" charset="0"/>
                <a:cs typeface="Times New Roman" panose="02020603050405020304" pitchFamily="18" charset="0"/>
              </a:rPr>
              <a:t>joblib</a:t>
            </a:r>
            <a:r>
              <a:rPr lang="en-IN" sz="2000" dirty="0">
                <a:latin typeface="Times New Roman" panose="02020603050405020304" pitchFamily="18" charset="0"/>
                <a:cs typeface="Times New Roman" panose="02020603050405020304" pitchFamily="18" charset="0"/>
              </a:rPr>
              <a:t>, pickle</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Web Framework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Streamlit</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Source</a:t>
            </a:r>
            <a:r>
              <a:rPr lang="en-IN" sz="2000" dirty="0">
                <a:latin typeface="Times New Roman" panose="02020603050405020304" pitchFamily="18" charset="0"/>
                <a:cs typeface="Times New Roman" panose="02020603050405020304" pitchFamily="18" charset="0"/>
              </a:rPr>
              <a:t>: Water quality data CSV</a:t>
            </a:r>
          </a:p>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Model Deployment</a:t>
            </a:r>
            <a:r>
              <a:rPr lang="en-IN" sz="2000" dirty="0">
                <a:latin typeface="Times New Roman" panose="02020603050405020304" pitchFamily="18" charset="0"/>
                <a:cs typeface="Times New Roman" panose="02020603050405020304" pitchFamily="18" charset="0"/>
              </a:rPr>
              <a:t>: Local </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 web app</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3E396A45-F696-2F2E-5DF3-ECB672D203D3}"/>
              </a:ext>
            </a:extLst>
          </p:cNvPr>
          <p:cNvSpPr txBox="1"/>
          <p:nvPr/>
        </p:nvSpPr>
        <p:spPr>
          <a:xfrm>
            <a:off x="268356" y="1730568"/>
            <a:ext cx="11583007" cy="2246769"/>
          </a:xfrm>
          <a:prstGeom prst="rect">
            <a:avLst/>
          </a:prstGeom>
          <a:noFill/>
        </p:spPr>
        <p:txBody>
          <a:bodyPr wrap="square" rtlCol="0">
            <a:spAutoFit/>
          </a:bodyPr>
          <a:lstStyle/>
          <a:p>
            <a:pPr marL="457200" indent="-457200" algn="just">
              <a:buFont typeface="+mj-lt"/>
              <a:buAutoNum type="arabicPeriod"/>
            </a:pPr>
            <a:r>
              <a:rPr lang="en-IN" sz="2000" b="1" dirty="0">
                <a:latin typeface="Times New Roman" panose="02020603050405020304" pitchFamily="18" charset="0"/>
                <a:cs typeface="Times New Roman" panose="02020603050405020304" pitchFamily="18" charset="0"/>
              </a:rPr>
              <a:t>Data Collection - </a:t>
            </a:r>
            <a:r>
              <a:rPr lang="en-US" sz="2000" dirty="0">
                <a:latin typeface="Times New Roman" panose="02020603050405020304" pitchFamily="18" charset="0"/>
                <a:cs typeface="Times New Roman" panose="02020603050405020304" pitchFamily="18" charset="0"/>
              </a:rPr>
              <a:t>Collected water quality data containing yearly pollutant measures.</a:t>
            </a: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IN" sz="2000" b="1" dirty="0">
                <a:latin typeface="Times New Roman" panose="02020603050405020304" pitchFamily="18" charset="0"/>
                <a:cs typeface="Times New Roman" panose="02020603050405020304" pitchFamily="18" charset="0"/>
              </a:rPr>
              <a:t>Data Preprocessing – </a:t>
            </a:r>
            <a:r>
              <a:rPr lang="en-IN" sz="2000" dirty="0">
                <a:latin typeface="Times New Roman" panose="02020603050405020304" pitchFamily="18" charset="0"/>
                <a:cs typeface="Times New Roman" panose="02020603050405020304" pitchFamily="18" charset="0"/>
              </a:rPr>
              <a:t>Cleaned data , handled missing value, and performed future encoding.</a:t>
            </a:r>
          </a:p>
          <a:p>
            <a:pPr marL="457200" indent="-457200" algn="just">
              <a:buFont typeface="+mj-lt"/>
              <a:buAutoNum type="arabicPeriod"/>
            </a:pPr>
            <a:r>
              <a:rPr lang="en-IN" sz="2000" b="1" dirty="0">
                <a:latin typeface="Times New Roman" panose="02020603050405020304" pitchFamily="18" charset="0"/>
                <a:cs typeface="Times New Roman" panose="02020603050405020304" pitchFamily="18" charset="0"/>
              </a:rPr>
              <a:t>Model Selection -  </a:t>
            </a:r>
            <a:r>
              <a:rPr lang="en-IN" sz="2000" dirty="0">
                <a:latin typeface="Times New Roman" panose="02020603050405020304" pitchFamily="18" charset="0"/>
                <a:cs typeface="Times New Roman" panose="02020603050405020304" pitchFamily="18" charset="0"/>
              </a:rPr>
              <a:t>Chose </a:t>
            </a:r>
            <a:r>
              <a:rPr lang="en-IN" sz="2000" dirty="0" err="1">
                <a:latin typeface="Times New Roman" panose="02020603050405020304" pitchFamily="18" charset="0"/>
                <a:cs typeface="Times New Roman" panose="02020603050405020304" pitchFamily="18" charset="0"/>
              </a:rPr>
              <a:t>RandomForestRegressor</a:t>
            </a:r>
            <a:r>
              <a:rPr lang="en-IN" sz="2000" dirty="0">
                <a:latin typeface="Times New Roman" panose="02020603050405020304" pitchFamily="18" charset="0"/>
                <a:cs typeface="Times New Roman" panose="02020603050405020304" pitchFamily="18" charset="0"/>
              </a:rPr>
              <a:t> wrapped in </a:t>
            </a:r>
            <a:r>
              <a:rPr lang="en-IN" sz="2000" dirty="0" err="1">
                <a:latin typeface="Times New Roman" panose="02020603050405020304" pitchFamily="18" charset="0"/>
                <a:cs typeface="Times New Roman" panose="02020603050405020304" pitchFamily="18" charset="0"/>
              </a:rPr>
              <a:t>MultiOutputRegressor</a:t>
            </a:r>
            <a:r>
              <a:rPr lang="en-IN" sz="2000" dirty="0">
                <a:latin typeface="Times New Roman" panose="02020603050405020304" pitchFamily="18" charset="0"/>
                <a:cs typeface="Times New Roman" panose="02020603050405020304" pitchFamily="18" charset="0"/>
              </a:rPr>
              <a:t> for predicting multiple pollutants levels simultaneously. </a:t>
            </a:r>
          </a:p>
          <a:p>
            <a:pPr marL="457200" indent="-457200" algn="just">
              <a:buFont typeface="+mj-lt"/>
              <a:buAutoNum type="arabicPeriod"/>
            </a:pPr>
            <a:r>
              <a:rPr lang="en-IN" sz="2000" b="1" dirty="0">
                <a:latin typeface="Times New Roman" panose="02020603050405020304" pitchFamily="18" charset="0"/>
                <a:cs typeface="Times New Roman" panose="02020603050405020304" pitchFamily="18" charset="0"/>
              </a:rPr>
              <a:t>Training – </a:t>
            </a:r>
            <a:r>
              <a:rPr lang="en-IN" sz="2000" dirty="0">
                <a:latin typeface="Times New Roman" panose="02020603050405020304" pitchFamily="18" charset="0"/>
                <a:cs typeface="Times New Roman" panose="02020603050405020304" pitchFamily="18" charset="0"/>
              </a:rPr>
              <a:t>Trained ML model to predict pollutants like O2,NO3,NO2,SO4,PO4, and CL.</a:t>
            </a:r>
          </a:p>
          <a:p>
            <a:pPr marL="457200" indent="-457200" algn="just">
              <a:buFont typeface="+mj-lt"/>
              <a:buAutoNum type="arabicPeriod"/>
            </a:pPr>
            <a:r>
              <a:rPr lang="en-IN" sz="2000" b="1" dirty="0">
                <a:latin typeface="Times New Roman" panose="02020603050405020304" pitchFamily="18" charset="0"/>
                <a:cs typeface="Times New Roman" panose="02020603050405020304" pitchFamily="18" charset="0"/>
              </a:rPr>
              <a:t>Evaluate the model - </a:t>
            </a:r>
            <a:r>
              <a:rPr lang="en-IN" sz="2000" dirty="0">
                <a:latin typeface="Times New Roman" panose="02020603050405020304" pitchFamily="18" charset="0"/>
                <a:cs typeface="Times New Roman" panose="02020603050405020304" pitchFamily="18" charset="0"/>
              </a:rPr>
              <a:t>Validated performance using appropriate regression metrics.</a:t>
            </a:r>
          </a:p>
          <a:p>
            <a:pPr marL="457200" indent="-457200" algn="just">
              <a:buFont typeface="+mj-lt"/>
              <a:buAutoNum type="arabicPeriod"/>
            </a:pPr>
            <a:r>
              <a:rPr lang="en-IN" sz="2000" b="1" dirty="0">
                <a:latin typeface="Times New Roman" panose="02020603050405020304" pitchFamily="18" charset="0"/>
                <a:cs typeface="Times New Roman" panose="02020603050405020304" pitchFamily="18" charset="0"/>
              </a:rPr>
              <a:t>Local Deployment - </a:t>
            </a:r>
            <a:r>
              <a:rPr lang="en-IN" sz="2000" dirty="0">
                <a:latin typeface="Times New Roman" panose="02020603050405020304" pitchFamily="18" charset="0"/>
                <a:cs typeface="Times New Roman" panose="02020603050405020304" pitchFamily="18" charset="0"/>
              </a:rPr>
              <a:t>Built a </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 app </a:t>
            </a:r>
            <a:r>
              <a:rPr lang="en-US" sz="2000" dirty="0">
                <a:latin typeface="Times New Roman" panose="02020603050405020304" pitchFamily="18" charset="0"/>
                <a:cs typeface="Times New Roman" panose="02020603050405020304" pitchFamily="18" charset="0"/>
              </a:rPr>
              <a:t>for user input and prediction.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A17DA4CF-89F4-1A8D-77E1-0092CBD8EBA3}"/>
              </a:ext>
            </a:extLst>
          </p:cNvPr>
          <p:cNvSpPr txBox="1"/>
          <p:nvPr/>
        </p:nvSpPr>
        <p:spPr>
          <a:xfrm>
            <a:off x="289477" y="1994779"/>
            <a:ext cx="11613046"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core problem addressed was the need to </a:t>
            </a:r>
            <a:r>
              <a:rPr lang="en-US" sz="2000" b="1" dirty="0">
                <a:latin typeface="Times New Roman" panose="02020603050405020304" pitchFamily="18" charset="0"/>
                <a:cs typeface="Times New Roman" panose="02020603050405020304" pitchFamily="18" charset="0"/>
              </a:rPr>
              <a:t>predict various water pollutant levels (O2, NO3, NO2, SO4, PO4, CL) based on readily available information such as the year and specific station ID.</a:t>
            </a:r>
            <a:r>
              <a:rPr lang="en-US" sz="2000" dirty="0">
                <a:latin typeface="Times New Roman" panose="02020603050405020304" pitchFamily="18" charset="0"/>
                <a:cs typeface="Times New Roman" panose="02020603050405020304" pitchFamily="18" charset="0"/>
              </a:rPr>
              <a:t> Current methods might be time-consuming or lack predictive capabilities, making it difficult to anticipate water quality issues and manage environmental health proactively.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B49BBA40-F024-587A-B9C4-92CAA3CB7143}"/>
              </a:ext>
            </a:extLst>
          </p:cNvPr>
          <p:cNvSpPr txBox="1"/>
          <p:nvPr/>
        </p:nvSpPr>
        <p:spPr>
          <a:xfrm>
            <a:off x="255104" y="1745650"/>
            <a:ext cx="11546371"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solution developed is a </a:t>
            </a:r>
            <a:r>
              <a:rPr lang="en-US" sz="2000" b="1" dirty="0">
                <a:latin typeface="Times New Roman" panose="02020603050405020304" pitchFamily="18" charset="0"/>
                <a:cs typeface="Times New Roman" panose="02020603050405020304" pitchFamily="18" charset="0"/>
              </a:rPr>
              <a:t>Water Pollutants Predictor web application</a:t>
            </a:r>
            <a:r>
              <a:rPr lang="en-US" sz="2000" dirty="0">
                <a:latin typeface="Times New Roman" panose="02020603050405020304" pitchFamily="18" charset="0"/>
                <a:cs typeface="Times New Roman" panose="02020603050405020304" pitchFamily="18" charset="0"/>
              </a:rPr>
              <a:t>, built using Python and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powered by a trained machine learning model. This application allows users to:</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Input a specific Year and Station ID.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Receive predicted pollutants Levels for that station and year in an easy-to-understand format. </a:t>
            </a:r>
          </a:p>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backend utilizes a </a:t>
            </a:r>
            <a:r>
              <a:rPr lang="en-IN" sz="2000" dirty="0" err="1">
                <a:latin typeface="Times New Roman" panose="02020603050405020304" pitchFamily="18" charset="0"/>
                <a:cs typeface="Times New Roman" panose="02020603050405020304" pitchFamily="18" charset="0"/>
              </a:rPr>
              <a:t>MultiOutputRegressor</a:t>
            </a:r>
            <a:r>
              <a:rPr lang="en-IN" sz="2000" dirty="0">
                <a:latin typeface="Times New Roman" panose="02020603050405020304" pitchFamily="18" charset="0"/>
                <a:cs typeface="Times New Roman" panose="02020603050405020304" pitchFamily="18" charset="0"/>
              </a:rPr>
              <a:t>(specifically) </a:t>
            </a:r>
            <a:r>
              <a:rPr lang="en-IN" sz="2000" dirty="0" err="1">
                <a:latin typeface="Times New Roman" panose="02020603050405020304" pitchFamily="18" charset="0"/>
                <a:cs typeface="Times New Roman" panose="02020603050405020304" pitchFamily="18" charset="0"/>
              </a:rPr>
              <a:t>RandomForestResgressor</a:t>
            </a:r>
            <a:r>
              <a:rPr lang="en-IN" sz="2000" dirty="0">
                <a:latin typeface="Times New Roman" panose="02020603050405020304" pitchFamily="18" charset="0"/>
                <a:cs typeface="Times New Roman" panose="02020603050405020304" pitchFamily="18" charset="0"/>
              </a:rPr>
              <a:t> trained on historical water quality data. The </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 interface provides a user-friendly way to interact with the model, transforming complex data analysis into a simple prediction tool.</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5710CF9-63BF-01B3-1021-C24E07BE1B09}"/>
              </a:ext>
            </a:extLst>
          </p:cNvPr>
          <p:cNvSpPr txBox="1"/>
          <p:nvPr/>
        </p:nvSpPr>
        <p:spPr>
          <a:xfrm>
            <a:off x="255104" y="6074229"/>
            <a:ext cx="11420475" cy="37965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GitHub Link - </a:t>
            </a:r>
            <a:r>
              <a:rPr lang="en-IN" dirty="0">
                <a:hlinkClick r:id="rId2"/>
              </a:rPr>
              <a:t>https://github.com/cybershivaa/WaterQualityPrediction</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4B272-5A38-11A8-D488-DF957C23D63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4270A4D-96FC-2AB1-EC4F-1372F945A155}"/>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225CE63A-00BC-F343-3EDF-7856BFB5B1F2}"/>
              </a:ext>
            </a:extLst>
          </p:cNvPr>
          <p:cNvPicPr>
            <a:picLocks noChangeAspect="1"/>
          </p:cNvPicPr>
          <p:nvPr/>
        </p:nvPicPr>
        <p:blipFill>
          <a:blip r:embed="rId2"/>
          <a:stretch>
            <a:fillRect/>
          </a:stretch>
        </p:blipFill>
        <p:spPr>
          <a:xfrm>
            <a:off x="255104" y="1759388"/>
            <a:ext cx="5523126" cy="4711024"/>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A6CDD0AE-E4D2-1B08-421D-030751A5AA5B}"/>
              </a:ext>
            </a:extLst>
          </p:cNvPr>
          <p:cNvPicPr>
            <a:picLocks noChangeAspect="1"/>
          </p:cNvPicPr>
          <p:nvPr/>
        </p:nvPicPr>
        <p:blipFill>
          <a:blip r:embed="rId3"/>
          <a:stretch>
            <a:fillRect/>
          </a:stretch>
        </p:blipFill>
        <p:spPr>
          <a:xfrm>
            <a:off x="6096000" y="1759388"/>
            <a:ext cx="5260146" cy="4834647"/>
          </a:xfrm>
          <a:prstGeom prst="rect">
            <a:avLst/>
          </a:prstGeom>
        </p:spPr>
      </p:pic>
    </p:spTree>
    <p:extLst>
      <p:ext uri="{BB962C8B-B14F-4D97-AF65-F5344CB8AC3E}">
        <p14:creationId xmlns:p14="http://schemas.microsoft.com/office/powerpoint/2010/main" val="239988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descr="A screenshot of a computer&#10;&#10;AI-generated content may be incorrect.">
            <a:extLst>
              <a:ext uri="{FF2B5EF4-FFF2-40B4-BE49-F238E27FC236}">
                <a16:creationId xmlns:a16="http://schemas.microsoft.com/office/drawing/2014/main" id="{B3D79EB2-8628-8C86-1F8F-57A7E24FCA92}"/>
              </a:ext>
            </a:extLst>
          </p:cNvPr>
          <p:cNvPicPr>
            <a:picLocks noChangeAspect="1"/>
          </p:cNvPicPr>
          <p:nvPr/>
        </p:nvPicPr>
        <p:blipFill>
          <a:blip r:embed="rId2"/>
          <a:stretch>
            <a:fillRect/>
          </a:stretch>
        </p:blipFill>
        <p:spPr>
          <a:xfrm>
            <a:off x="255104" y="1809749"/>
            <a:ext cx="5619750" cy="4571595"/>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31660FC7-184D-CCE5-FFC9-14D48113FE06}"/>
              </a:ext>
            </a:extLst>
          </p:cNvPr>
          <p:cNvPicPr>
            <a:picLocks noChangeAspect="1"/>
          </p:cNvPicPr>
          <p:nvPr/>
        </p:nvPicPr>
        <p:blipFill>
          <a:blip r:embed="rId3"/>
          <a:stretch>
            <a:fillRect/>
          </a:stretch>
        </p:blipFill>
        <p:spPr>
          <a:xfrm>
            <a:off x="6096000" y="1809749"/>
            <a:ext cx="5590744" cy="457159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2394BFCE-12EB-9B28-9A56-75E470D516C5}"/>
              </a:ext>
            </a:extLst>
          </p:cNvPr>
          <p:cNvSpPr txBox="1"/>
          <p:nvPr/>
        </p:nvSpPr>
        <p:spPr>
          <a:xfrm>
            <a:off x="272142" y="1603879"/>
            <a:ext cx="11625943" cy="409342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internship provided invaluable hands-on experience in the end-to-end development of a machine learning application, from data handling and model training to deployment. The Water Quality Prediction project successfully demonstrated how machine learning can be leveraged to address real-world environmental challenges, specifically in predicting water pollutant levels. This not only enhanced technical skills in Python, data science libraries, and web framework deployment but also deepened the understanding of the practical implications of AI in environmental monitoring. The ability to build an interactive tool that provides actionable insights from complex data is a significant outcome of this experience.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Successfully built and deployed a predictive model for water pollutants.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Learned practical implementation of end-to-end ML lifecycle.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Created a user-friendly interface using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enables proactive monitoring of water quality and supports environmental decision-making.</a:t>
            </a:r>
          </a:p>
          <a:p>
            <a:pPr algn="just"/>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4E046D-C8CC-924A-4A5C-F9A7E2E8FEAF}"/>
              </a:ext>
            </a:extLst>
          </p:cNvPr>
          <p:cNvSpPr txBox="1"/>
          <p:nvPr/>
        </p:nvSpPr>
        <p:spPr>
          <a:xfrm>
            <a:off x="149087" y="5966689"/>
            <a:ext cx="11748998" cy="37965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GitHub Link - </a:t>
            </a:r>
            <a:r>
              <a:rPr lang="en-IN" dirty="0">
                <a:hlinkClick r:id="rId2"/>
              </a:rPr>
              <a:t>https://github.com/cybershivaa/WaterQualityPrediction</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117</TotalTime>
  <Words>537</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SHIVAM KUMAR</cp:lastModifiedBy>
  <cp:revision>8</cp:revision>
  <dcterms:created xsi:type="dcterms:W3CDTF">2024-12-31T09:40:01Z</dcterms:created>
  <dcterms:modified xsi:type="dcterms:W3CDTF">2025-07-05T06:04:25Z</dcterms:modified>
</cp:coreProperties>
</file>