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2" r:id="rId7"/>
    <p:sldId id="263" r:id="rId8"/>
    <p:sldId id="264" r:id="rId9"/>
    <p:sldId id="265" r:id="rId10"/>
    <p:sldId id="266" r:id="rId11"/>
    <p:sldId id="278" r:id="rId12"/>
    <p:sldId id="268" r:id="rId13"/>
    <p:sldId id="269" r:id="rId14"/>
    <p:sldId id="270" r:id="rId15"/>
    <p:sldId id="271" r:id="rId16"/>
    <p:sldId id="272" r:id="rId17"/>
    <p:sldId id="273" r:id="rId18"/>
    <p:sldId id="274"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306"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C532AA4-E60B-434C-91DC-070C78C66E58}"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3839D-B775-492B-B20A-C617F8025B6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532AA4-E60B-434C-91DC-070C78C66E58}"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3839D-B775-492B-B20A-C617F8025B6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532AA4-E60B-434C-91DC-070C78C66E58}"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3839D-B775-492B-B20A-C617F8025B6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532AA4-E60B-434C-91DC-070C78C66E58}"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3839D-B775-492B-B20A-C617F8025B6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532AA4-E60B-434C-91DC-070C78C66E58}"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3839D-B775-492B-B20A-C617F8025B6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532AA4-E60B-434C-91DC-070C78C66E58}" type="datetimeFigureOut">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3839D-B775-492B-B20A-C617F8025B6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532AA4-E60B-434C-91DC-070C78C66E58}" type="datetimeFigureOut">
              <a:rPr lang="en-US" smtClean="0"/>
              <a:t>5/29/2023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3839D-B775-492B-B20A-C617F8025B6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532AA4-E60B-434C-91DC-070C78C66E58}" type="datetimeFigureOut">
              <a:rPr lang="en-US" smtClean="0"/>
              <a:t>5/29/2023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3839D-B775-492B-B20A-C617F8025B6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532AA4-E60B-434C-91DC-070C78C66E58}" type="datetimeFigureOut">
              <a:rPr lang="en-US" smtClean="0"/>
              <a:t>5/29/2023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3839D-B775-492B-B20A-C617F8025B6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532AA4-E60B-434C-91DC-070C78C66E58}" type="datetimeFigureOut">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3839D-B775-492B-B20A-C617F8025B6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532AA4-E60B-434C-91DC-070C78C66E58}" type="datetimeFigureOut">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3839D-B775-492B-B20A-C617F8025B6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8596" y="1000108"/>
            <a:ext cx="8229600" cy="1143000"/>
          </a:xfrm>
          <a:prstGeom prst="rect">
            <a:avLst/>
          </a:prstGeom>
        </p:spPr>
        <p:txBody>
          <a:bodyPr vert="horz" lIns="91440" tIns="45720" rIns="91440" bIns="45720" rtlCol="0" anchor="ctr">
            <a:normAutofit/>
          </a:bodyPr>
          <a:lstStyle/>
          <a:p>
            <a:r>
              <a:rPr lang="en-US" dirty="0"/>
              <a:t>Title of Project</a:t>
            </a:r>
          </a:p>
        </p:txBody>
      </p:sp>
      <p:sp>
        <p:nvSpPr>
          <p:cNvPr id="3" name="Text Placeholder 2"/>
          <p:cNvSpPr>
            <a:spLocks noGrp="1"/>
          </p:cNvSpPr>
          <p:nvPr>
            <p:ph type="body" idx="1"/>
          </p:nvPr>
        </p:nvSpPr>
        <p:spPr>
          <a:xfrm>
            <a:off x="428596" y="2332037"/>
            <a:ext cx="8229600" cy="4525963"/>
          </a:xfrm>
          <a:prstGeom prst="rect">
            <a:avLst/>
          </a:prstGeom>
        </p:spPr>
        <p:txBody>
          <a:bodyPr vert="horz" lIns="91440" tIns="45720" rIns="91440" bIns="45720" rtlCol="0">
            <a:normAutofit/>
          </a:bodyPr>
          <a:lstStyle/>
          <a:p>
            <a:pPr lvl="0"/>
            <a:r>
              <a:rPr lang="en-US" dirty="0"/>
              <a:t>					By </a:t>
            </a:r>
          </a:p>
          <a:p>
            <a:pPr lvl="0"/>
            <a:r>
              <a:rPr lang="en-US" dirty="0"/>
              <a:t>Name, Roll No.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Name, Roll No.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Name, Roll No.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Name, Roll No. </a:t>
            </a:r>
          </a:p>
          <a:p>
            <a:pPr lvl="0"/>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532AA4-E60B-434C-91DC-070C78C66E58}" type="datetimeFigureOut">
              <a:rPr lang="en-US" smtClean="0"/>
              <a:t>5/29/2023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E3839D-B775-492B-B20A-C617F8025B62}" type="slidenum">
              <a:rPr lang="en-US" smtClean="0"/>
              <a:t>‹#›</a:t>
            </a:fld>
            <a:endParaRPr lang="en-US"/>
          </a:p>
        </p:txBody>
      </p:sp>
      <p:pic>
        <p:nvPicPr>
          <p:cNvPr id="1026" name="Picture 2" descr="C:\Users\admin\Desktop\logo.jpg"/>
          <p:cNvPicPr>
            <a:picLocks noChangeAspect="1" noChangeArrowheads="1"/>
          </p:cNvPicPr>
          <p:nvPr userDrawn="1"/>
        </p:nvPicPr>
        <p:blipFill>
          <a:blip r:embed="rId13" cstate="print"/>
          <a:srcRect/>
          <a:stretch>
            <a:fillRect/>
          </a:stretch>
        </p:blipFill>
        <p:spPr bwMode="auto">
          <a:xfrm>
            <a:off x="0" y="0"/>
            <a:ext cx="1900200" cy="91915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945699"/>
            <a:ext cx="8929718" cy="1470025"/>
          </a:xfrm>
        </p:spPr>
        <p:txBody>
          <a:bodyPr>
            <a:normAutofit/>
          </a:bodyPr>
          <a:lstStyle/>
          <a:p>
            <a:r>
              <a:rPr lang="en-US" sz="3200" dirty="0">
                <a:solidFill>
                  <a:srgbClr val="002060"/>
                </a:solidFill>
                <a:latin typeface="Arial Black" pitchFamily="34" charset="0"/>
              </a:rPr>
              <a:t>MALARIA DETECTION USING </a:t>
            </a:r>
            <a:br>
              <a:rPr lang="en-US" sz="3200" dirty="0">
                <a:solidFill>
                  <a:srgbClr val="002060"/>
                </a:solidFill>
                <a:latin typeface="Arial Black" pitchFamily="34" charset="0"/>
              </a:rPr>
            </a:br>
            <a:r>
              <a:rPr lang="en-US" sz="3200" dirty="0">
                <a:solidFill>
                  <a:srgbClr val="002060"/>
                </a:solidFill>
                <a:latin typeface="Arial Black" pitchFamily="34" charset="0"/>
              </a:rPr>
              <a:t>MACHINE LEARNING</a:t>
            </a:r>
          </a:p>
        </p:txBody>
      </p:sp>
      <p:sp>
        <p:nvSpPr>
          <p:cNvPr id="3" name="Subtitle 2"/>
          <p:cNvSpPr>
            <a:spLocks noGrp="1"/>
          </p:cNvSpPr>
          <p:nvPr>
            <p:ph type="subTitle" idx="1"/>
          </p:nvPr>
        </p:nvSpPr>
        <p:spPr>
          <a:xfrm>
            <a:off x="1285852" y="2143116"/>
            <a:ext cx="6400800" cy="642942"/>
          </a:xfrm>
        </p:spPr>
        <p:txBody>
          <a:bodyPr/>
          <a:lstStyle/>
          <a:p>
            <a:r>
              <a:rPr lang="en-US" dirty="0">
                <a:solidFill>
                  <a:srgbClr val="FF0000"/>
                </a:solidFill>
              </a:rPr>
              <a:t>By</a:t>
            </a:r>
          </a:p>
        </p:txBody>
      </p:sp>
      <p:sp>
        <p:nvSpPr>
          <p:cNvPr id="5" name="Title 1"/>
          <p:cNvSpPr txBox="1">
            <a:spLocks/>
          </p:cNvSpPr>
          <p:nvPr/>
        </p:nvSpPr>
        <p:spPr>
          <a:xfrm>
            <a:off x="107141" y="2923114"/>
            <a:ext cx="8929718" cy="1470025"/>
          </a:xfrm>
          <a:prstGeom prst="rect">
            <a:avLst/>
          </a:prstGeom>
        </p:spPr>
        <p:txBody>
          <a:bodyPr vert="horz" lIns="91440" tIns="45720" rIns="91440" bIns="45720" rtlCol="0" anchor="ctr">
            <a:normAutofit fontScale="6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err="1">
                <a:latin typeface="+mj-lt"/>
                <a:ea typeface="+mj-ea"/>
                <a:cs typeface="+mj-cs"/>
              </a:rPr>
              <a:t>Shivam</a:t>
            </a:r>
            <a:r>
              <a:rPr lang="en-US" sz="4400" dirty="0">
                <a:latin typeface="+mj-lt"/>
                <a:ea typeface="+mj-ea"/>
                <a:cs typeface="+mj-cs"/>
              </a:rPr>
              <a:t> Tiwari (1901320100154)</a:t>
            </a:r>
          </a:p>
          <a:p>
            <a:pPr marL="0" marR="0" lvl="0" indent="0" algn="ctr" defTabSz="914400" rtl="0" eaLnBrk="1" fontAlgn="auto" latinLnBrk="0" hangingPunct="1">
              <a:lnSpc>
                <a:spcPct val="100000"/>
              </a:lnSpc>
              <a:spcBef>
                <a:spcPct val="0"/>
              </a:spcBef>
              <a:spcAft>
                <a:spcPts val="0"/>
              </a:spcAft>
              <a:buClrTx/>
              <a:buSzTx/>
              <a:buFontTx/>
              <a:buNone/>
              <a:tabLst/>
              <a:defRPr/>
            </a:pPr>
            <a:r>
              <a:rPr lang="en-IN" sz="4400" dirty="0"/>
              <a:t>Priya Gupta (1901320100117)</a:t>
            </a:r>
          </a:p>
          <a:p>
            <a:pPr marL="0" marR="0" lvl="0" indent="0" algn="ctr" defTabSz="914400" rtl="0" eaLnBrk="1" fontAlgn="auto" latinLnBrk="0" hangingPunct="1">
              <a:lnSpc>
                <a:spcPct val="100000"/>
              </a:lnSpc>
              <a:spcBef>
                <a:spcPct val="0"/>
              </a:spcBef>
              <a:spcAft>
                <a:spcPts val="0"/>
              </a:spcAft>
              <a:buClrTx/>
              <a:buSzTx/>
              <a:buFontTx/>
              <a:buNone/>
              <a:tabLst/>
              <a:defRPr/>
            </a:pPr>
            <a:r>
              <a:rPr lang="en-IN" sz="4400" dirty="0" err="1"/>
              <a:t>Minay</a:t>
            </a:r>
            <a:r>
              <a:rPr lang="en-IN" sz="4400" dirty="0"/>
              <a:t> </a:t>
            </a:r>
            <a:r>
              <a:rPr lang="en-IN" sz="4400" dirty="0" err="1"/>
              <a:t>Ghai</a:t>
            </a:r>
            <a:r>
              <a:rPr lang="en-IN" sz="4400" dirty="0"/>
              <a:t> (1901320100095) </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t>Prashant Kumar (1901320100111)</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Title 1"/>
          <p:cNvSpPr txBox="1">
            <a:spLocks/>
          </p:cNvSpPr>
          <p:nvPr/>
        </p:nvSpPr>
        <p:spPr>
          <a:xfrm>
            <a:off x="214282" y="4786322"/>
            <a:ext cx="8929718" cy="1470025"/>
          </a:xfrm>
          <a:prstGeom prst="rect">
            <a:avLst/>
          </a:prstGeom>
        </p:spPr>
        <p:txBody>
          <a:bodyPr vert="horz" lIns="91440" tIns="45720" rIns="91440" bIns="45720" rtlCol="0" anchor="ctr">
            <a:normAutofit fontScale="6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latin typeface="+mj-lt"/>
                <a:ea typeface="+mj-ea"/>
                <a:cs typeface="+mj-cs"/>
              </a:rPr>
              <a:t>Under the guidance of </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400" dirty="0">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800" dirty="0">
                <a:solidFill>
                  <a:srgbClr val="002060"/>
                </a:solidFill>
                <a:latin typeface="+mj-lt"/>
                <a:ea typeface="+mj-ea"/>
                <a:cs typeface="+mj-cs"/>
              </a:rPr>
              <a:t>Mr. Virendra Pal Singh</a:t>
            </a:r>
            <a:endParaRPr lang="en-US" sz="4400" dirty="0">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latin typeface="+mj-lt"/>
                <a:ea typeface="+mj-ea"/>
                <a:cs typeface="+mj-cs"/>
              </a:rPr>
              <a:t>Greater </a:t>
            </a:r>
            <a:r>
              <a:rPr lang="en-US" sz="4400" dirty="0" err="1">
                <a:latin typeface="+mj-lt"/>
                <a:ea typeface="+mj-ea"/>
                <a:cs typeface="+mj-cs"/>
              </a:rPr>
              <a:t>Noida</a:t>
            </a:r>
            <a:r>
              <a:rPr lang="en-US" sz="4400" dirty="0">
                <a:latin typeface="+mj-lt"/>
                <a:ea typeface="+mj-ea"/>
                <a:cs typeface="+mj-cs"/>
              </a:rPr>
              <a:t> Institute of Technology</a:t>
            </a:r>
            <a:endParaRPr lang="en-US" sz="4400" dirty="0"/>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Title 1"/>
          <p:cNvSpPr txBox="1">
            <a:spLocks/>
          </p:cNvSpPr>
          <p:nvPr/>
        </p:nvSpPr>
        <p:spPr>
          <a:xfrm>
            <a:off x="1928794" y="214290"/>
            <a:ext cx="6357982" cy="714356"/>
          </a:xfrm>
          <a:prstGeom prst="rect">
            <a:avLst/>
          </a:prstGeom>
        </p:spPr>
        <p:txBody>
          <a:bodyPr vert="horz" lIns="91440" tIns="45720" rIns="91440" bIns="45720" rtlCol="0" anchor="ctr">
            <a:normAutofit fontScale="5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Project Presentation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28596" y="0"/>
            <a:ext cx="8229600" cy="1143000"/>
          </a:xfrm>
        </p:spPr>
        <p:txBody>
          <a:bodyPr/>
          <a:lstStyle/>
          <a:p>
            <a:r>
              <a:rPr lang="en-US" dirty="0"/>
              <a:t>Methodology</a:t>
            </a:r>
          </a:p>
        </p:txBody>
      </p:sp>
      <p:sp>
        <p:nvSpPr>
          <p:cNvPr id="7" name="Content Placeholder 6"/>
          <p:cNvSpPr>
            <a:spLocks noGrp="1"/>
          </p:cNvSpPr>
          <p:nvPr>
            <p:ph idx="1"/>
          </p:nvPr>
        </p:nvSpPr>
        <p:spPr>
          <a:xfrm>
            <a:off x="357158" y="1285860"/>
            <a:ext cx="8229600" cy="4525963"/>
          </a:xfrm>
        </p:spPr>
        <p:txBody>
          <a:bodyPr/>
          <a:lstStyle/>
          <a:p>
            <a:pPr>
              <a:buFont typeface="Wingdings" panose="05000000000000000000" pitchFamily="2" charset="2"/>
              <a:buChar char="Ø"/>
            </a:pPr>
            <a:r>
              <a:rPr lang="en-US" sz="2400" b="1" dirty="0"/>
              <a:t>Model Training:</a:t>
            </a:r>
          </a:p>
          <a:p>
            <a:pPr marL="400050" lvl="1" indent="0">
              <a:buNone/>
            </a:pPr>
            <a:r>
              <a:rPr lang="en-US" sz="2000" dirty="0">
                <a:latin typeface="+mj-lt"/>
              </a:rPr>
              <a:t>Once the model is selected, the next step is to train it using the pre-processed dataset. During the training phase, the model's parameters are adjusted using an optimization algorithm, such as stochastic gradient descent (SGD), to minimize the loss function. </a:t>
            </a:r>
          </a:p>
          <a:p>
            <a:pPr>
              <a:buFont typeface="Wingdings" panose="05000000000000000000" pitchFamily="2" charset="2"/>
              <a:buChar char="Ø"/>
            </a:pPr>
            <a:r>
              <a:rPr lang="en-US" sz="2400" b="1" dirty="0"/>
              <a:t>Model Evaluation:</a:t>
            </a:r>
          </a:p>
          <a:p>
            <a:pPr marL="400050" lvl="1" indent="0">
              <a:buNone/>
            </a:pPr>
            <a:r>
              <a:rPr lang="en-US" sz="2000" dirty="0">
                <a:latin typeface="+mj-lt"/>
              </a:rPr>
              <a:t>After training, the model is evaluated to assess its performance in disease detection. This step involves testing the trained model on a separate test dataset that was not used during training. </a:t>
            </a:r>
          </a:p>
          <a:p>
            <a:endParaRPr lang="en-US" sz="1800" b="1" dirty="0">
              <a:effectLst/>
              <a:latin typeface="Times New Roman" panose="02020603050405020304" pitchFamily="18" charset="0"/>
              <a:ea typeface="Times New Roman" panose="02020603050405020304" pitchFamily="18" charset="0"/>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EA95-E271-9729-5999-87E2B677910E}"/>
              </a:ext>
            </a:extLst>
          </p:cNvPr>
          <p:cNvSpPr>
            <a:spLocks noGrp="1"/>
          </p:cNvSpPr>
          <p:nvPr>
            <p:ph type="title"/>
          </p:nvPr>
        </p:nvSpPr>
        <p:spPr>
          <a:xfrm>
            <a:off x="438346" y="702908"/>
            <a:ext cx="8229600" cy="1143000"/>
          </a:xfrm>
        </p:spPr>
        <p:txBody>
          <a:bodyPr>
            <a:normAutofit/>
          </a:bodyPr>
          <a:lstStyle/>
          <a:p>
            <a:r>
              <a:rPr lang="en-US" dirty="0"/>
              <a:t>Hardware/Software requirement</a:t>
            </a:r>
          </a:p>
        </p:txBody>
      </p:sp>
      <p:sp>
        <p:nvSpPr>
          <p:cNvPr id="6" name="Text Placeholder 5">
            <a:extLst>
              <a:ext uri="{FF2B5EF4-FFF2-40B4-BE49-F238E27FC236}">
                <a16:creationId xmlns:a16="http://schemas.microsoft.com/office/drawing/2014/main" id="{2B6E5B69-FF7A-FC27-1C84-3D56077A828A}"/>
              </a:ext>
            </a:extLst>
          </p:cNvPr>
          <p:cNvSpPr>
            <a:spLocks noGrp="1"/>
          </p:cNvSpPr>
          <p:nvPr>
            <p:ph type="body" idx="1"/>
          </p:nvPr>
        </p:nvSpPr>
        <p:spPr/>
        <p:txBody>
          <a:bodyPr>
            <a:normAutofit/>
          </a:bodyPr>
          <a:lstStyle/>
          <a:p>
            <a:r>
              <a:rPr lang="en-US" sz="2800" dirty="0"/>
              <a:t>Hardware</a:t>
            </a:r>
          </a:p>
        </p:txBody>
      </p:sp>
      <p:sp>
        <p:nvSpPr>
          <p:cNvPr id="7" name="Content Placeholder 6">
            <a:extLst>
              <a:ext uri="{FF2B5EF4-FFF2-40B4-BE49-F238E27FC236}">
                <a16:creationId xmlns:a16="http://schemas.microsoft.com/office/drawing/2014/main" id="{4119F8D2-79F4-DA59-03DC-B73AFF3A92B1}"/>
              </a:ext>
            </a:extLst>
          </p:cNvPr>
          <p:cNvSpPr>
            <a:spLocks noGrp="1"/>
          </p:cNvSpPr>
          <p:nvPr>
            <p:ph sz="half" idx="2"/>
          </p:nvPr>
        </p:nvSpPr>
        <p:spPr/>
        <p:txBody>
          <a:bodyPr/>
          <a:lstStyle/>
          <a:p>
            <a:pPr>
              <a:buFont typeface="Wingdings" panose="05000000000000000000" pitchFamily="2" charset="2"/>
              <a:buChar char="Ø"/>
            </a:pPr>
            <a:r>
              <a:rPr lang="en-US" b="1" dirty="0">
                <a:latin typeface="+mj-lt"/>
                <a:cs typeface="Times New Roman" panose="02020603050405020304" pitchFamily="18" charset="0"/>
              </a:rPr>
              <a:t>Processor      : </a:t>
            </a:r>
            <a:r>
              <a:rPr lang="en-US" dirty="0">
                <a:latin typeface="+mj-lt"/>
                <a:cs typeface="Times New Roman" panose="02020603050405020304" pitchFamily="18" charset="0"/>
              </a:rPr>
              <a:t>Pentium </a:t>
            </a:r>
          </a:p>
          <a:p>
            <a:pPr>
              <a:buFont typeface="Wingdings" panose="05000000000000000000" pitchFamily="2" charset="2"/>
              <a:buChar char="Ø"/>
            </a:pPr>
            <a:r>
              <a:rPr lang="en-US" b="1" dirty="0">
                <a:latin typeface="+mj-lt"/>
                <a:cs typeface="Times New Roman" panose="02020603050405020304" pitchFamily="18" charset="0"/>
              </a:rPr>
              <a:t>RAM               : </a:t>
            </a:r>
            <a:r>
              <a:rPr lang="en-US" dirty="0">
                <a:latin typeface="+mj-lt"/>
                <a:cs typeface="Times New Roman" panose="02020603050405020304" pitchFamily="18" charset="0"/>
              </a:rPr>
              <a:t>2GB or above</a:t>
            </a:r>
            <a:endParaRPr lang="en-US" b="1" dirty="0">
              <a:latin typeface="+mj-lt"/>
              <a:cs typeface="Times New Roman" panose="02020603050405020304" pitchFamily="18" charset="0"/>
            </a:endParaRPr>
          </a:p>
          <a:p>
            <a:pPr>
              <a:buFont typeface="Wingdings" panose="05000000000000000000" pitchFamily="2" charset="2"/>
              <a:buChar char="Ø"/>
            </a:pPr>
            <a:r>
              <a:rPr lang="en-US" b="1" dirty="0">
                <a:latin typeface="+mj-lt"/>
                <a:cs typeface="Times New Roman" panose="02020603050405020304" pitchFamily="18" charset="0"/>
              </a:rPr>
              <a:t>HDD                : </a:t>
            </a:r>
            <a:r>
              <a:rPr lang="en-US" dirty="0">
                <a:latin typeface="+mj-lt"/>
                <a:cs typeface="Times New Roman" panose="02020603050405020304" pitchFamily="18" charset="0"/>
              </a:rPr>
              <a:t>100GB or</a:t>
            </a:r>
          </a:p>
          <a:p>
            <a:pPr marL="0" indent="0"/>
            <a:r>
              <a:rPr lang="en-US" dirty="0"/>
              <a:t>                                </a:t>
            </a:r>
            <a:r>
              <a:rPr lang="en-US" dirty="0">
                <a:latin typeface="+mj-lt"/>
                <a:cs typeface="Times New Roman" panose="02020603050405020304" pitchFamily="18" charset="0"/>
              </a:rPr>
              <a:t>above</a:t>
            </a:r>
          </a:p>
          <a:p>
            <a:pPr marL="0" indent="0"/>
            <a:endParaRPr lang="en-US" dirty="0"/>
          </a:p>
        </p:txBody>
      </p:sp>
      <p:sp>
        <p:nvSpPr>
          <p:cNvPr id="8" name="Text Placeholder 7">
            <a:extLst>
              <a:ext uri="{FF2B5EF4-FFF2-40B4-BE49-F238E27FC236}">
                <a16:creationId xmlns:a16="http://schemas.microsoft.com/office/drawing/2014/main" id="{611B9BED-4E6D-0633-4214-C28042F2A2D2}"/>
              </a:ext>
            </a:extLst>
          </p:cNvPr>
          <p:cNvSpPr>
            <a:spLocks noGrp="1"/>
          </p:cNvSpPr>
          <p:nvPr>
            <p:ph type="body" sz="quarter" idx="3"/>
          </p:nvPr>
        </p:nvSpPr>
        <p:spPr/>
        <p:txBody>
          <a:bodyPr>
            <a:normAutofit/>
          </a:bodyPr>
          <a:lstStyle/>
          <a:p>
            <a:r>
              <a:rPr lang="en-US" sz="2800" dirty="0"/>
              <a:t>Software</a:t>
            </a:r>
          </a:p>
        </p:txBody>
      </p:sp>
      <p:sp>
        <p:nvSpPr>
          <p:cNvPr id="9" name="Content Placeholder 8">
            <a:extLst>
              <a:ext uri="{FF2B5EF4-FFF2-40B4-BE49-F238E27FC236}">
                <a16:creationId xmlns:a16="http://schemas.microsoft.com/office/drawing/2014/main" id="{56ECD253-A9FA-1C32-CCA9-F5BF5044E9A8}"/>
              </a:ext>
            </a:extLst>
          </p:cNvPr>
          <p:cNvSpPr>
            <a:spLocks noGrp="1"/>
          </p:cNvSpPr>
          <p:nvPr>
            <p:ph sz="quarter" idx="4"/>
          </p:nvPr>
        </p:nvSpPr>
        <p:spPr/>
        <p:txBody>
          <a:bodyPr/>
          <a:lstStyle/>
          <a:p>
            <a:pPr>
              <a:buFont typeface="Wingdings" panose="05000000000000000000" pitchFamily="2" charset="2"/>
              <a:buChar char="Ø"/>
            </a:pPr>
            <a:r>
              <a:rPr lang="en-US" b="1" dirty="0">
                <a:latin typeface="+mj-lt"/>
                <a:cs typeface="Times New Roman" panose="02020603050405020304" pitchFamily="18" charset="0"/>
              </a:rPr>
              <a:t>O.S                  : </a:t>
            </a:r>
            <a:r>
              <a:rPr lang="en-US" dirty="0">
                <a:latin typeface="+mj-lt"/>
                <a:cs typeface="Times New Roman" panose="02020603050405020304" pitchFamily="18" charset="0"/>
              </a:rPr>
              <a:t>Windows XP</a:t>
            </a:r>
          </a:p>
          <a:p>
            <a:pPr marL="0" indent="0"/>
            <a:r>
              <a:rPr lang="en-US" b="1" dirty="0">
                <a:latin typeface="+mj-lt"/>
                <a:cs typeface="Times New Roman" panose="02020603050405020304" pitchFamily="18" charset="0"/>
              </a:rPr>
              <a:t>                                </a:t>
            </a:r>
            <a:r>
              <a:rPr lang="en-US" dirty="0">
                <a:latin typeface="+mj-lt"/>
                <a:cs typeface="Times New Roman" panose="02020603050405020304" pitchFamily="18" charset="0"/>
              </a:rPr>
              <a:t>or advanced</a:t>
            </a:r>
            <a:endParaRPr lang="en-US" b="1" dirty="0">
              <a:latin typeface="+mj-lt"/>
              <a:cs typeface="Times New Roman" panose="02020603050405020304" pitchFamily="18" charset="0"/>
            </a:endParaRPr>
          </a:p>
          <a:p>
            <a:pPr>
              <a:buFont typeface="Wingdings" panose="05000000000000000000" pitchFamily="2" charset="2"/>
              <a:buChar char="Ø"/>
            </a:pPr>
            <a:r>
              <a:rPr lang="en-US" b="1" dirty="0">
                <a:latin typeface="+mj-lt"/>
                <a:cs typeface="Times New Roman" panose="02020603050405020304" pitchFamily="18" charset="0"/>
              </a:rPr>
              <a:t>Front-End      : </a:t>
            </a:r>
            <a:r>
              <a:rPr lang="en-US" dirty="0">
                <a:latin typeface="+mj-lt"/>
                <a:cs typeface="Times New Roman" panose="02020603050405020304" pitchFamily="18" charset="0"/>
              </a:rPr>
              <a:t>React JS</a:t>
            </a:r>
            <a:endParaRPr lang="en-US" b="1" dirty="0">
              <a:latin typeface="+mj-lt"/>
              <a:cs typeface="Times New Roman" panose="02020603050405020304" pitchFamily="18" charset="0"/>
            </a:endParaRPr>
          </a:p>
          <a:p>
            <a:pPr>
              <a:buFont typeface="Wingdings" panose="05000000000000000000" pitchFamily="2" charset="2"/>
              <a:buChar char="Ø"/>
            </a:pPr>
            <a:r>
              <a:rPr lang="en-US" b="1" dirty="0">
                <a:latin typeface="+mj-lt"/>
                <a:cs typeface="Times New Roman" panose="02020603050405020304" pitchFamily="18" charset="0"/>
              </a:rPr>
              <a:t>Back-End       : </a:t>
            </a:r>
            <a:r>
              <a:rPr lang="en-US" dirty="0">
                <a:latin typeface="+mj-lt"/>
                <a:cs typeface="Times New Roman" panose="02020603050405020304" pitchFamily="18" charset="0"/>
              </a:rPr>
              <a:t>Python &amp; </a:t>
            </a:r>
          </a:p>
          <a:p>
            <a:pPr marL="0" indent="0"/>
            <a:r>
              <a:rPr lang="en-US" dirty="0">
                <a:latin typeface="+mj-lt"/>
                <a:cs typeface="Times New Roman" panose="02020603050405020304" pitchFamily="18" charset="0"/>
              </a:rPr>
              <a:t>                                </a:t>
            </a:r>
            <a:r>
              <a:rPr lang="en-US" dirty="0" err="1">
                <a:latin typeface="+mj-lt"/>
                <a:cs typeface="Times New Roman" panose="02020603050405020304" pitchFamily="18" charset="0"/>
              </a:rPr>
              <a:t>NodeJs</a:t>
            </a:r>
            <a:endParaRPr lang="en-US" dirty="0">
              <a:latin typeface="+mj-lt"/>
              <a:cs typeface="Times New Roman" panose="02020603050405020304" pitchFamily="18" charset="0"/>
            </a:endParaRPr>
          </a:p>
          <a:p>
            <a:pPr>
              <a:buFont typeface="Wingdings" panose="05000000000000000000" pitchFamily="2" charset="2"/>
              <a:buChar char="Ø"/>
            </a:pPr>
            <a:r>
              <a:rPr lang="en-US" b="1" dirty="0">
                <a:latin typeface="+mj-lt"/>
                <a:cs typeface="Times New Roman" panose="02020603050405020304" pitchFamily="18" charset="0"/>
              </a:rPr>
              <a:t>IDE                  : </a:t>
            </a:r>
            <a:r>
              <a:rPr lang="en-US" dirty="0">
                <a:latin typeface="+mj-lt"/>
                <a:cs typeface="Times New Roman" panose="02020603050405020304" pitchFamily="18" charset="0"/>
              </a:rPr>
              <a:t>PyCharm</a:t>
            </a:r>
          </a:p>
          <a:p>
            <a:pPr>
              <a:buFont typeface="Wingdings" panose="05000000000000000000" pitchFamily="2" charset="2"/>
              <a:buChar char="Ø"/>
            </a:pPr>
            <a:r>
              <a:rPr lang="en-US" b="1" dirty="0">
                <a:latin typeface="+mj-lt"/>
                <a:cs typeface="Times New Roman" panose="02020603050405020304" pitchFamily="18" charset="0"/>
              </a:rPr>
              <a:t>Web-Browser : </a:t>
            </a:r>
            <a:r>
              <a:rPr lang="en-US" dirty="0">
                <a:latin typeface="+mj-lt"/>
                <a:cs typeface="Times New Roman" panose="02020603050405020304" pitchFamily="18" charset="0"/>
              </a:rPr>
              <a:t>Chrome/Firefox/Microsoft</a:t>
            </a:r>
          </a:p>
          <a:p>
            <a:endParaRPr lang="en-US" dirty="0">
              <a:latin typeface="+mj-lt"/>
            </a:endParaRPr>
          </a:p>
        </p:txBody>
      </p:sp>
    </p:spTree>
    <p:extLst>
      <p:ext uri="{BB962C8B-B14F-4D97-AF65-F5344CB8AC3E}">
        <p14:creationId xmlns:p14="http://schemas.microsoft.com/office/powerpoint/2010/main" val="3575088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28596" y="0"/>
            <a:ext cx="8229600" cy="1143000"/>
          </a:xfrm>
        </p:spPr>
        <p:txBody>
          <a:bodyPr/>
          <a:lstStyle/>
          <a:p>
            <a:r>
              <a:rPr lang="en-US" dirty="0"/>
              <a:t>Results</a:t>
            </a:r>
          </a:p>
        </p:txBody>
      </p:sp>
      <p:pic>
        <p:nvPicPr>
          <p:cNvPr id="2" name="image6.jpeg">
            <a:extLst>
              <a:ext uri="{FF2B5EF4-FFF2-40B4-BE49-F238E27FC236}">
                <a16:creationId xmlns:a16="http://schemas.microsoft.com/office/drawing/2014/main" id="{B1FF67FD-8A2B-65DD-D4F9-06C8AD1F0EBE}"/>
              </a:ext>
            </a:extLst>
          </p:cNvPr>
          <p:cNvPicPr>
            <a:picLocks noGrp="1" noChangeAspect="1"/>
          </p:cNvPicPr>
          <p:nvPr>
            <p:ph idx="1"/>
          </p:nvPr>
        </p:nvPicPr>
        <p:blipFill>
          <a:blip r:embed="rId2" cstate="print"/>
          <a:stretch>
            <a:fillRect/>
          </a:stretch>
        </p:blipFill>
        <p:spPr>
          <a:xfrm>
            <a:off x="323528" y="1916832"/>
            <a:ext cx="8496944" cy="424847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Results</a:t>
            </a:r>
          </a:p>
        </p:txBody>
      </p:sp>
      <p:pic>
        <p:nvPicPr>
          <p:cNvPr id="8" name="image11.jpeg">
            <a:extLst>
              <a:ext uri="{FF2B5EF4-FFF2-40B4-BE49-F238E27FC236}">
                <a16:creationId xmlns:a16="http://schemas.microsoft.com/office/drawing/2014/main" id="{A1BF2A26-657B-250D-E667-46C0CBE91460}"/>
              </a:ext>
            </a:extLst>
          </p:cNvPr>
          <p:cNvPicPr>
            <a:picLocks noGrp="1" noChangeAspect="1"/>
          </p:cNvPicPr>
          <p:nvPr>
            <p:ph sz="half" idx="2"/>
          </p:nvPr>
        </p:nvPicPr>
        <p:blipFill>
          <a:blip r:embed="rId2" cstate="print"/>
          <a:stretch>
            <a:fillRect/>
          </a:stretch>
        </p:blipFill>
        <p:spPr>
          <a:xfrm>
            <a:off x="457200" y="2474007"/>
            <a:ext cx="4040188" cy="3353024"/>
          </a:xfrm>
          <a:prstGeom prst="rect">
            <a:avLst/>
          </a:prstGeom>
        </p:spPr>
      </p:pic>
      <p:pic>
        <p:nvPicPr>
          <p:cNvPr id="9" name="image12.jpeg">
            <a:extLst>
              <a:ext uri="{FF2B5EF4-FFF2-40B4-BE49-F238E27FC236}">
                <a16:creationId xmlns:a16="http://schemas.microsoft.com/office/drawing/2014/main" id="{0928C96C-8C43-D62E-FD43-3434A5E997F0}"/>
              </a:ext>
            </a:extLst>
          </p:cNvPr>
          <p:cNvPicPr>
            <a:picLocks noGrp="1" noChangeAspect="1"/>
          </p:cNvPicPr>
          <p:nvPr>
            <p:ph sz="quarter" idx="4"/>
          </p:nvPr>
        </p:nvPicPr>
        <p:blipFill>
          <a:blip r:embed="rId3" cstate="print"/>
          <a:stretch>
            <a:fillRect/>
          </a:stretch>
        </p:blipFill>
        <p:spPr>
          <a:xfrm>
            <a:off x="4645025" y="2490652"/>
            <a:ext cx="4041775" cy="331973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Results</a:t>
            </a:r>
          </a:p>
        </p:txBody>
      </p:sp>
      <p:pic>
        <p:nvPicPr>
          <p:cNvPr id="4" name="image13.jpeg">
            <a:extLst>
              <a:ext uri="{FF2B5EF4-FFF2-40B4-BE49-F238E27FC236}">
                <a16:creationId xmlns:a16="http://schemas.microsoft.com/office/drawing/2014/main" id="{7DDDDA63-C6E0-0FD4-417D-97F9225BC626}"/>
              </a:ext>
            </a:extLst>
          </p:cNvPr>
          <p:cNvPicPr>
            <a:picLocks noGrp="1" noChangeAspect="1"/>
          </p:cNvPicPr>
          <p:nvPr>
            <p:ph sz="half" idx="1"/>
          </p:nvPr>
        </p:nvPicPr>
        <p:blipFill>
          <a:blip r:embed="rId2" cstate="print"/>
          <a:stretch>
            <a:fillRect/>
          </a:stretch>
        </p:blipFill>
        <p:spPr>
          <a:xfrm>
            <a:off x="914400" y="2204864"/>
            <a:ext cx="3513584" cy="3240360"/>
          </a:xfrm>
          <a:prstGeom prst="rect">
            <a:avLst/>
          </a:prstGeom>
        </p:spPr>
      </p:pic>
      <p:pic>
        <p:nvPicPr>
          <p:cNvPr id="5" name="image14.jpeg">
            <a:extLst>
              <a:ext uri="{FF2B5EF4-FFF2-40B4-BE49-F238E27FC236}">
                <a16:creationId xmlns:a16="http://schemas.microsoft.com/office/drawing/2014/main" id="{85C05E99-E138-F518-CB2C-E81DDACCF70F}"/>
              </a:ext>
            </a:extLst>
          </p:cNvPr>
          <p:cNvPicPr>
            <a:picLocks noGrp="1" noChangeAspect="1"/>
          </p:cNvPicPr>
          <p:nvPr>
            <p:ph sz="half" idx="2"/>
          </p:nvPr>
        </p:nvPicPr>
        <p:blipFill>
          <a:blip r:embed="rId3" cstate="print"/>
          <a:stretch>
            <a:fillRect/>
          </a:stretch>
        </p:blipFill>
        <p:spPr>
          <a:xfrm>
            <a:off x="5067300" y="2276872"/>
            <a:ext cx="3393132" cy="316835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28596" y="0"/>
            <a:ext cx="8229600" cy="1143000"/>
          </a:xfrm>
        </p:spPr>
        <p:txBody>
          <a:bodyPr/>
          <a:lstStyle/>
          <a:p>
            <a:r>
              <a:rPr lang="en-US" dirty="0"/>
              <a:t>Results</a:t>
            </a:r>
          </a:p>
        </p:txBody>
      </p:sp>
      <p:sp>
        <p:nvSpPr>
          <p:cNvPr id="7" name="Content Placeholder 6"/>
          <p:cNvSpPr>
            <a:spLocks noGrp="1"/>
          </p:cNvSpPr>
          <p:nvPr>
            <p:ph idx="1"/>
          </p:nvPr>
        </p:nvSpPr>
        <p:spPr>
          <a:xfrm>
            <a:off x="357158" y="1285860"/>
            <a:ext cx="8229600" cy="4525963"/>
          </a:xfrm>
        </p:spPr>
        <p:txBody>
          <a:bodyPr/>
          <a:lstStyle/>
          <a:p>
            <a:pPr>
              <a:buFont typeface="Wingdings" panose="05000000000000000000" pitchFamily="2" charset="2"/>
              <a:buChar char="Ø"/>
            </a:pPr>
            <a:r>
              <a:rPr lang="en-US" sz="2400" dirty="0">
                <a:latin typeface="+mj-lt"/>
              </a:rPr>
              <a:t>Accuracy (in %) </a:t>
            </a:r>
          </a:p>
          <a:p>
            <a:pPr marL="0" indent="0"/>
            <a:r>
              <a:rPr lang="en-US" sz="2400" dirty="0">
                <a:latin typeface="+mj-lt"/>
              </a:rPr>
              <a:t>     after performing test of potato - 93.99</a:t>
            </a:r>
          </a:p>
          <a:p>
            <a:pPr>
              <a:buFont typeface="Wingdings" panose="05000000000000000000" pitchFamily="2" charset="2"/>
              <a:buChar char="Ø"/>
            </a:pPr>
            <a:r>
              <a:rPr lang="en-US" sz="2400" dirty="0">
                <a:latin typeface="+mj-lt"/>
              </a:rPr>
              <a:t>Accuracy(in %) </a:t>
            </a:r>
          </a:p>
          <a:p>
            <a:pPr marL="0" indent="0"/>
            <a:r>
              <a:rPr lang="en-US" sz="2400" dirty="0">
                <a:latin typeface="+mj-lt"/>
              </a:rPr>
              <a:t>     after performing test of rice - 76.29</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28596" y="0"/>
            <a:ext cx="8229600" cy="1143000"/>
          </a:xfrm>
        </p:spPr>
        <p:txBody>
          <a:bodyPr/>
          <a:lstStyle/>
          <a:p>
            <a:r>
              <a:rPr lang="en-US" dirty="0"/>
              <a:t>Conclusion</a:t>
            </a:r>
          </a:p>
        </p:txBody>
      </p:sp>
      <p:sp>
        <p:nvSpPr>
          <p:cNvPr id="7" name="Content Placeholder 6"/>
          <p:cNvSpPr>
            <a:spLocks noGrp="1"/>
          </p:cNvSpPr>
          <p:nvPr>
            <p:ph idx="1"/>
          </p:nvPr>
        </p:nvSpPr>
        <p:spPr>
          <a:xfrm>
            <a:off x="357158" y="1285860"/>
            <a:ext cx="8229600" cy="4525963"/>
          </a:xfrm>
        </p:spPr>
        <p:txBody>
          <a:bodyPr>
            <a:normAutofit/>
          </a:bodyPr>
          <a:lstStyle/>
          <a:p>
            <a:pPr>
              <a:buFont typeface="Wingdings" panose="05000000000000000000" pitchFamily="2" charset="2"/>
              <a:buChar char="Ø"/>
            </a:pPr>
            <a:r>
              <a:rPr lang="en-US" sz="2400" dirty="0"/>
              <a:t>The proposed system predict malaria.</a:t>
            </a:r>
          </a:p>
          <a:p>
            <a:pPr>
              <a:buFont typeface="Wingdings" panose="05000000000000000000" pitchFamily="2" charset="2"/>
              <a:buChar char="Ø"/>
            </a:pPr>
            <a:r>
              <a:rPr lang="en-US" sz="2400" dirty="0"/>
              <a:t>CNN and DNN algorithms are used for early detection of plant diseases. </a:t>
            </a:r>
          </a:p>
          <a:p>
            <a:pPr>
              <a:buFont typeface="Wingdings" panose="05000000000000000000" pitchFamily="2" charset="2"/>
              <a:buChar char="Ø"/>
            </a:pPr>
            <a:r>
              <a:rPr lang="en-US" sz="2400" dirty="0"/>
              <a:t>It uses machine learning techniques to train models and help make better disease decisions.</a:t>
            </a:r>
          </a:p>
          <a:p>
            <a:pPr>
              <a:buFont typeface="Wingdings" panose="05000000000000000000" pitchFamily="2" charset="2"/>
              <a:buChar char="Ø"/>
            </a:pPr>
            <a:r>
              <a:rPr lang="en-US" sz="2400" dirty="0"/>
              <a:t>Patient are encouraged to stay healthy and avoid to have any diseases.</a:t>
            </a:r>
          </a:p>
          <a:p>
            <a:pPr>
              <a:buFont typeface="Wingdings" panose="05000000000000000000" pitchFamily="2" charset="2"/>
              <a:buChar char="Ø"/>
            </a:pPr>
            <a:r>
              <a:rPr lang="en-US" sz="2400" dirty="0"/>
              <a:t>In the future, the proposed system could be expanded to provide additional facilities such as medical report, other medical disease detection, nearby hospital appointment.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28596" y="0"/>
            <a:ext cx="8229600" cy="1143000"/>
          </a:xfrm>
        </p:spPr>
        <p:txBody>
          <a:bodyPr/>
          <a:lstStyle/>
          <a:p>
            <a:r>
              <a:rPr lang="en-US" dirty="0"/>
              <a:t>Future Scope</a:t>
            </a:r>
          </a:p>
        </p:txBody>
      </p:sp>
      <p:sp>
        <p:nvSpPr>
          <p:cNvPr id="7" name="Content Placeholder 6"/>
          <p:cNvSpPr>
            <a:spLocks noGrp="1"/>
          </p:cNvSpPr>
          <p:nvPr>
            <p:ph idx="1"/>
          </p:nvPr>
        </p:nvSpPr>
        <p:spPr>
          <a:xfrm>
            <a:off x="357158" y="1285860"/>
            <a:ext cx="8229600" cy="4525963"/>
          </a:xfrm>
        </p:spPr>
        <p:txBody>
          <a:bodyPr>
            <a:normAutofit lnSpcReduction="10000"/>
          </a:bodyPr>
          <a:lstStyle/>
          <a:p>
            <a:pPr lvl="0">
              <a:lnSpc>
                <a:spcPct val="110000"/>
              </a:lnSpc>
              <a:buFont typeface="Wingdings" panose="05000000000000000000" pitchFamily="2" charset="2"/>
              <a:buChar char="Ø"/>
            </a:pPr>
            <a:r>
              <a:rPr lang="en-US" sz="2400" dirty="0"/>
              <a:t> In terms of neural network, modifications can be done by adjusting with different optimizers and loss functions. An increase in the number of layers can also be done.</a:t>
            </a:r>
          </a:p>
          <a:p>
            <a:pPr lvl="0">
              <a:lnSpc>
                <a:spcPct val="110000"/>
              </a:lnSpc>
              <a:buFont typeface="Wingdings" panose="05000000000000000000" pitchFamily="2" charset="2"/>
              <a:buChar char="Ø"/>
            </a:pPr>
            <a:r>
              <a:rPr lang="en-US" sz="2400" dirty="0"/>
              <a:t>The scope of the number of diseases can be increased for a more expanded view on the subject by training the algorithm.</a:t>
            </a:r>
          </a:p>
          <a:p>
            <a:pPr lvl="0">
              <a:lnSpc>
                <a:spcPct val="110000"/>
              </a:lnSpc>
              <a:buFont typeface="Wingdings" panose="05000000000000000000" pitchFamily="2" charset="2"/>
              <a:buChar char="Ø"/>
            </a:pPr>
            <a:r>
              <a:rPr lang="en-US" sz="2400" dirty="0"/>
              <a:t>A different architecture can also be used for implementing neural network such as Artificial Neural Network.</a:t>
            </a:r>
          </a:p>
          <a:p>
            <a:pPr lvl="0">
              <a:lnSpc>
                <a:spcPct val="110000"/>
              </a:lnSpc>
              <a:buFont typeface="Wingdings" panose="05000000000000000000" pitchFamily="2" charset="2"/>
              <a:buChar char="Ø"/>
            </a:pPr>
            <a:r>
              <a:rPr lang="en-US" sz="2400" dirty="0"/>
              <a:t>More machine learning algorithms can be used to increase the accuracy of malaria detection.</a:t>
            </a:r>
          </a:p>
          <a:p>
            <a:pPr lvl="0">
              <a:lnSpc>
                <a:spcPct val="110000"/>
              </a:lnSpc>
              <a:buFont typeface="Wingdings" panose="05000000000000000000" pitchFamily="2" charset="2"/>
              <a:buChar char="Ø"/>
            </a:pPr>
            <a:r>
              <a:rPr lang="en-US" sz="2400" dirty="0"/>
              <a:t>An android application can also be created, which caters to a large user base.</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32500" lnSpcReduction="20000"/>
          </a:bodyPr>
          <a:lstStyle/>
          <a:p>
            <a:pPr>
              <a:lnSpc>
                <a:spcPct val="120000"/>
              </a:lnSpc>
              <a:buFont typeface="Wingdings" panose="05000000000000000000" pitchFamily="2" charset="2"/>
              <a:buChar char="Ø"/>
            </a:pPr>
            <a:r>
              <a:rPr lang="en-US" sz="6000" dirty="0"/>
              <a:t>Uday Arun, et al.” malaria detection using machine learning” International Research Journal of Engineering and Technology Volume: 07 Issue: 12 | Dec 2020 https://www.irjet.net. </a:t>
            </a:r>
          </a:p>
          <a:p>
            <a:pPr>
              <a:lnSpc>
                <a:spcPct val="120000"/>
              </a:lnSpc>
              <a:buFont typeface="Wingdings" panose="05000000000000000000" pitchFamily="2" charset="2"/>
              <a:buChar char="Ø"/>
            </a:pPr>
            <a:r>
              <a:rPr lang="en-US" sz="6000" dirty="0"/>
              <a:t>Fred N. Kiwanuka, et al. “Automated Blood Smear Analysis For Mobile Malaria diagnosis” Research Gate Publication(RGP) March 2014  http://www.researchgate.net/publication/266146329</a:t>
            </a:r>
          </a:p>
          <a:p>
            <a:pPr>
              <a:lnSpc>
                <a:spcPct val="120000"/>
              </a:lnSpc>
              <a:buFont typeface="Wingdings" panose="05000000000000000000" pitchFamily="2" charset="2"/>
              <a:buChar char="Ø"/>
            </a:pPr>
            <a:r>
              <a:rPr lang="en-US" sz="6000" dirty="0"/>
              <a:t>Priya Singh, et al.” malaria detection System using Microscopic Blood Smear image” International Research Journal of Engineering and Technology Volume: 09 Issue: 05 | May 2022 https://www.irjet.net. </a:t>
            </a:r>
          </a:p>
          <a:p>
            <a:pPr>
              <a:lnSpc>
                <a:spcPct val="120000"/>
              </a:lnSpc>
              <a:buFont typeface="Wingdings" panose="05000000000000000000" pitchFamily="2" charset="2"/>
              <a:buChar char="Ø"/>
            </a:pPr>
            <a:r>
              <a:rPr lang="en-US" sz="6000" dirty="0"/>
              <a:t> D Ghate, C. Jadhav, and N. U. Rani, A., and S. </a:t>
            </a:r>
            <a:r>
              <a:rPr lang="en-US" sz="6000" dirty="0" err="1"/>
              <a:t>Busa</a:t>
            </a:r>
            <a:r>
              <a:rPr lang="en-US" sz="6000" dirty="0"/>
              <a:t>., "AUTOMATIC DETECTION OF MALARIA PARASITE FROM BLOOD IMAGES,". [Online]. Available: http://ijact.org/volume4issue1/IJ0410050.pd f. Accessed: Jan. 25, 2020</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sz="2400" dirty="0"/>
              <a:t>WHO Malaria microscopy quality assurance manual- version-2 World Health Organization.</a:t>
            </a:r>
          </a:p>
          <a:p>
            <a:pPr>
              <a:buFont typeface="Wingdings" panose="05000000000000000000" pitchFamily="2" charset="2"/>
              <a:buChar char="Ø"/>
            </a:pPr>
            <a:r>
              <a:rPr lang="en-US" sz="2400" dirty="0"/>
              <a:t>World Health Organization. Malaria: fact sheet No. WHO-EM/MAC/035/E. World Health Organization , Regional Office for the eastern Mediterranean</a:t>
            </a:r>
          </a:p>
          <a:p>
            <a:pPr>
              <a:buFont typeface="Wingdings" panose="05000000000000000000" pitchFamily="2" charset="2"/>
              <a:buChar char="Ø"/>
            </a:pPr>
            <a:r>
              <a:rPr lang="en-US" sz="2400" dirty="0"/>
              <a:t>Wilson, M. L. (2012). Malaria rapid diagnostic tests. Clinical infectious diseases, 54(11), 1637-1641.</a:t>
            </a:r>
          </a:p>
          <a:p>
            <a:pPr>
              <a:buFont typeface="Wingdings" panose="05000000000000000000" pitchFamily="2" charset="2"/>
              <a:buChar char="Ø"/>
            </a:pPr>
            <a:r>
              <a:rPr lang="en-US" sz="2400" dirty="0"/>
              <a:t> </a:t>
            </a:r>
            <a:r>
              <a:rPr lang="en-US" sz="2400" dirty="0" err="1"/>
              <a:t>Gollin</a:t>
            </a:r>
            <a:r>
              <a:rPr lang="en-US" sz="2400" dirty="0"/>
              <a:t>, D., &amp; Zimmermann, C. (2007). “Malaria: Disease impacts and long-run income differences”.</a:t>
            </a:r>
          </a:p>
          <a:p>
            <a:pPr>
              <a:buFont typeface="Wingdings" panose="05000000000000000000" pitchFamily="2" charset="2"/>
              <a:buChar char="Ø"/>
            </a:pPr>
            <a:r>
              <a:rPr lang="en-US" sz="2400" dirty="0"/>
              <a:t>Hinton, G., </a:t>
            </a:r>
            <a:r>
              <a:rPr lang="en-US" sz="2400" dirty="0" err="1"/>
              <a:t>Vinyals</a:t>
            </a:r>
            <a:r>
              <a:rPr lang="en-US" sz="2400" dirty="0"/>
              <a:t>, O., &amp; Dean, J. (2015). “Distilling the knowledge in a neural network”. </a:t>
            </a:r>
            <a:r>
              <a:rPr lang="en-US" sz="2400" dirty="0" err="1"/>
              <a:t>arXiv</a:t>
            </a:r>
            <a:r>
              <a:rPr lang="en-US" sz="2400" dirty="0"/>
              <a:t> preprint arXiv:1503.02531.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of Presentation</a:t>
            </a:r>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v"/>
            </a:pPr>
            <a:r>
              <a:rPr lang="en-US" dirty="0"/>
              <a:t>Introduction</a:t>
            </a:r>
          </a:p>
          <a:p>
            <a:pPr>
              <a:buFont typeface="Wingdings" pitchFamily="2" charset="2"/>
              <a:buChar char="v"/>
            </a:pPr>
            <a:r>
              <a:rPr lang="en-US" dirty="0"/>
              <a:t>Objective</a:t>
            </a:r>
          </a:p>
          <a:p>
            <a:pPr>
              <a:buFont typeface="Wingdings" pitchFamily="2" charset="2"/>
              <a:buChar char="v"/>
            </a:pPr>
            <a:r>
              <a:rPr lang="en-US" dirty="0"/>
              <a:t>Literature Survey</a:t>
            </a:r>
          </a:p>
          <a:p>
            <a:pPr>
              <a:buFont typeface="Wingdings" pitchFamily="2" charset="2"/>
              <a:buChar char="v"/>
            </a:pPr>
            <a:r>
              <a:rPr lang="en-US" dirty="0"/>
              <a:t>Methodology</a:t>
            </a:r>
          </a:p>
          <a:p>
            <a:pPr>
              <a:buFont typeface="Wingdings" pitchFamily="2" charset="2"/>
              <a:buChar char="v"/>
            </a:pPr>
            <a:r>
              <a:rPr lang="en-US" dirty="0"/>
              <a:t>Hardware/Software requirement</a:t>
            </a:r>
          </a:p>
          <a:p>
            <a:pPr>
              <a:buFont typeface="Wingdings" pitchFamily="2" charset="2"/>
              <a:buChar char="v"/>
            </a:pPr>
            <a:r>
              <a:rPr lang="en-US" dirty="0"/>
              <a:t>Result</a:t>
            </a:r>
          </a:p>
          <a:p>
            <a:pPr>
              <a:buFont typeface="Wingdings" pitchFamily="2" charset="2"/>
              <a:buChar char="v"/>
            </a:pPr>
            <a:r>
              <a:rPr lang="en-US"/>
              <a:t>Future Scope</a:t>
            </a:r>
            <a:endParaRPr lang="en-US" dirty="0"/>
          </a:p>
          <a:p>
            <a:pPr>
              <a:buFont typeface="Wingdings" pitchFamily="2" charset="2"/>
              <a:buChar char="v"/>
            </a:pPr>
            <a:r>
              <a:rPr lang="en-US" dirty="0"/>
              <a:t>Conclusion</a:t>
            </a:r>
          </a:p>
          <a:p>
            <a:pPr>
              <a:buFont typeface="Wingdings" pitchFamily="2" charset="2"/>
              <a:buChar char="v"/>
            </a:pPr>
            <a:r>
              <a:rPr lang="en-US" dirty="0"/>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92500" lnSpcReduction="10000"/>
          </a:bodyPr>
          <a:lstStyle/>
          <a:p>
            <a:pPr>
              <a:lnSpc>
                <a:spcPct val="110000"/>
              </a:lnSpc>
              <a:buFont typeface="Wingdings" panose="05000000000000000000" pitchFamily="2" charset="2"/>
              <a:buChar char="Ø"/>
            </a:pPr>
            <a:r>
              <a:rPr lang="en-US" sz="2400" dirty="0" err="1"/>
              <a:t>Ahirwar</a:t>
            </a:r>
            <a:r>
              <a:rPr lang="en-US" sz="2400" dirty="0"/>
              <a:t> A., </a:t>
            </a:r>
            <a:r>
              <a:rPr lang="en-US" sz="2400" dirty="0" err="1"/>
              <a:t>Pattnaik</a:t>
            </a:r>
            <a:r>
              <a:rPr lang="en-US" sz="2400" dirty="0"/>
              <a:t> S., Acharya B., Advanced Image Analysis Based System Learning Algorithms and Image Processing. 7(2), 68–70</a:t>
            </a:r>
          </a:p>
          <a:p>
            <a:pPr>
              <a:lnSpc>
                <a:spcPct val="110000"/>
              </a:lnSpc>
              <a:buFont typeface="Wingdings" panose="05000000000000000000" pitchFamily="2" charset="2"/>
              <a:buChar char="Ø"/>
            </a:pPr>
            <a:r>
              <a:rPr lang="en-US" sz="2400" dirty="0"/>
              <a:t>Mishra, V. K., Kumar, S., &amp; </a:t>
            </a:r>
            <a:r>
              <a:rPr lang="en-US" sz="2400" dirty="0" err="1"/>
              <a:t>Shukla,N</a:t>
            </a:r>
            <a:r>
              <a:rPr lang="en-US" sz="2400" dirty="0"/>
              <a:t>. (2017) “Automatic Detection and Classification of Malarial Parasite in Blood </a:t>
            </a:r>
          </a:p>
          <a:p>
            <a:pPr>
              <a:lnSpc>
                <a:spcPct val="110000"/>
              </a:lnSpc>
              <a:buFont typeface="Wingdings" panose="05000000000000000000" pitchFamily="2" charset="2"/>
              <a:buChar char="Ø"/>
            </a:pPr>
            <a:r>
              <a:rPr lang="en-US" sz="2400" dirty="0"/>
              <a:t>Images.” International Journal of Information Technology and Knowledge Management. Jan-June 2012, Volume 5, No 1, pp. 59-64 </a:t>
            </a:r>
          </a:p>
          <a:p>
            <a:pPr>
              <a:lnSpc>
                <a:spcPct val="110000"/>
              </a:lnSpc>
              <a:buFont typeface="Wingdings" panose="05000000000000000000" pitchFamily="2" charset="2"/>
              <a:buChar char="Ø"/>
            </a:pPr>
            <a:r>
              <a:rPr lang="en-US" sz="2400" dirty="0"/>
              <a:t>Chari, K., &amp; A. An Impact of incorrect on waterfall software Empirical Software Engineering Agrawal, M. (2018). and new requirements project outcomes.</a:t>
            </a:r>
          </a:p>
          <a:p>
            <a:pPr>
              <a:lnSpc>
                <a:spcPct val="110000"/>
              </a:lnSpc>
              <a:buFont typeface="Wingdings" panose="05000000000000000000" pitchFamily="2" charset="2"/>
              <a:buChar char="Ø"/>
            </a:pPr>
            <a:r>
              <a:rPr lang="en-US" sz="2400" dirty="0"/>
              <a:t>Centers For Disease Control and Prevention , website for information about malaria ,https://www.cdc.gov/malaria/about/faqs.html</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paper published by us</a:t>
            </a:r>
          </a:p>
        </p:txBody>
      </p:sp>
      <p:pic>
        <p:nvPicPr>
          <p:cNvPr id="5" name="Content Placeholder 4">
            <a:extLst>
              <a:ext uri="{FF2B5EF4-FFF2-40B4-BE49-F238E27FC236}">
                <a16:creationId xmlns:a16="http://schemas.microsoft.com/office/drawing/2014/main" id="{C39D8716-801D-4DDF-5E36-B440DF266558}"/>
              </a:ext>
            </a:extLst>
          </p:cNvPr>
          <p:cNvPicPr>
            <a:picLocks noGrp="1" noChangeAspect="1"/>
          </p:cNvPicPr>
          <p:nvPr>
            <p:ph idx="1"/>
          </p:nvPr>
        </p:nvPicPr>
        <p:blipFill>
          <a:blip r:embed="rId2"/>
          <a:stretch>
            <a:fillRect/>
          </a:stretch>
        </p:blipFill>
        <p:spPr>
          <a:xfrm>
            <a:off x="822635" y="2276872"/>
            <a:ext cx="7498730" cy="3888432"/>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pPr marL="457200" indent="-457200">
              <a:lnSpc>
                <a:spcPct val="90000"/>
              </a:lnSpc>
              <a:buFont typeface="Wingdings" panose="05000000000000000000" pitchFamily="2" charset="2"/>
              <a:buChar char="Ø"/>
            </a:pPr>
            <a:r>
              <a:rPr lang="en-US" sz="2400" dirty="0">
                <a:latin typeface="+mj-lt"/>
                <a:cs typeface="Times New Roman" panose="02020603050405020304" pitchFamily="18" charset="0"/>
              </a:rPr>
              <a:t>Malaria is a life-threatening disease caused by Plasmodium parasites transmitted through the bites of infected Anopheles mosquitoes. </a:t>
            </a:r>
          </a:p>
          <a:p>
            <a:pPr marL="457200" indent="-457200">
              <a:lnSpc>
                <a:spcPct val="90000"/>
              </a:lnSpc>
              <a:buFont typeface="Wingdings" panose="05000000000000000000" pitchFamily="2" charset="2"/>
              <a:buChar char="Ø"/>
            </a:pPr>
            <a:r>
              <a:rPr lang="en-US" sz="2400" dirty="0">
                <a:latin typeface="+mj-lt"/>
                <a:cs typeface="Times New Roman" panose="02020603050405020304" pitchFamily="18" charset="0"/>
              </a:rPr>
              <a:t>Malaria is generally caused by mosquitos and they grow their population in areas with standing water or stagnant water, such as swamps, ponds, puddles, or areas with poor drainage which help mosquitoes to grow faster.</a:t>
            </a:r>
          </a:p>
          <a:p>
            <a:pPr marL="457200" indent="-457200">
              <a:lnSpc>
                <a:spcPct val="90000"/>
              </a:lnSpc>
              <a:buFont typeface="Wingdings" panose="05000000000000000000" pitchFamily="2" charset="2"/>
              <a:buChar char="Ø"/>
            </a:pPr>
            <a:r>
              <a:rPr lang="en-US" sz="2400" dirty="0">
                <a:latin typeface="+mj-lt"/>
                <a:cs typeface="Times New Roman" panose="02020603050405020304" pitchFamily="18" charset="0"/>
              </a:rPr>
              <a:t>Early detection of malaria can lead to timely treatment and prevent the progression of the disease to severe stages. It can reduce the chances of complications and fatalities.</a:t>
            </a:r>
          </a:p>
          <a:p>
            <a:pPr marL="457200" indent="-457200">
              <a:lnSpc>
                <a:spcPct val="90000"/>
              </a:lnSpc>
              <a:buFont typeface="Wingdings" panose="05000000000000000000" pitchFamily="2" charset="2"/>
              <a:buChar char="Ø"/>
            </a:pPr>
            <a:r>
              <a:rPr lang="en-US" sz="2400" dirty="0">
                <a:latin typeface="+mj-lt"/>
                <a:cs typeface="Times New Roman" panose="02020603050405020304" pitchFamily="18" charset="0"/>
              </a:rPr>
              <a:t>Conventional diagnostic methods are time consuming and require trained personnel. Machine learning (ML) techniques offer an efficient and accurate approach to diagnose malaria through the analysis of blood samples.</a:t>
            </a:r>
          </a:p>
          <a:p>
            <a:pPr marL="457200" indent="-457200">
              <a:lnSpc>
                <a:spcPct val="90000"/>
              </a:lnSpc>
              <a:buFont typeface="Wingdings" panose="05000000000000000000" pitchFamily="2" charset="2"/>
              <a:buChar char="Ø"/>
            </a:pPr>
            <a:endParaRPr lang="en-US" sz="2400" dirty="0">
              <a:latin typeface="+mj-lt"/>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85000" lnSpcReduction="20000"/>
          </a:bodyPr>
          <a:lstStyle/>
          <a:p>
            <a:pPr marL="457200" indent="-457200">
              <a:buFont typeface="Wingdings" panose="05000000000000000000" pitchFamily="2" charset="2"/>
              <a:buChar char="Ø"/>
            </a:pPr>
            <a:r>
              <a:rPr lang="en-US" sz="2600" dirty="0">
                <a:latin typeface="+mj-lt"/>
                <a:cs typeface="Times New Roman" panose="02020603050405020304" pitchFamily="18" charset="0"/>
              </a:rPr>
              <a:t>Machine learning-based malaria detection systems have the potential to be cost-effective, especially in resource-limited settings.</a:t>
            </a:r>
          </a:p>
          <a:p>
            <a:pPr marL="457200" indent="-457200">
              <a:buFont typeface="Wingdings" panose="05000000000000000000" pitchFamily="2" charset="2"/>
              <a:buChar char="Ø"/>
            </a:pPr>
            <a:r>
              <a:rPr lang="en-US" sz="2600" dirty="0">
                <a:latin typeface="+mj-lt"/>
                <a:cs typeface="Times New Roman" panose="02020603050405020304" pitchFamily="18" charset="0"/>
              </a:rPr>
              <a:t>Early and accurate detection of malaria plays a crucial role in effective disease management, prevention of complications, reduction of transmission, and overall public health.</a:t>
            </a:r>
          </a:p>
          <a:p>
            <a:pPr marL="457200" indent="-457200">
              <a:buFont typeface="Wingdings" panose="05000000000000000000" pitchFamily="2" charset="2"/>
              <a:buChar char="Ø"/>
            </a:pPr>
            <a:r>
              <a:rPr lang="en-US" sz="2800" dirty="0">
                <a:latin typeface="+mj-lt"/>
                <a:cs typeface="Times New Roman" panose="02020603050405020304" pitchFamily="18" charset="0"/>
              </a:rPr>
              <a:t>Traditional malaria diagnostic methods, such as microscopy and rapid diagnostic tests, have limitations in terms of speed and scalability. Machine learning-based approaches can expedite the diagnosis process by automating image analysis, data interpretation, and decision-making. </a:t>
            </a:r>
          </a:p>
          <a:p>
            <a:pPr marL="457200" indent="-457200">
              <a:buFont typeface="Wingdings" panose="05000000000000000000" pitchFamily="2" charset="2"/>
              <a:buChar char="Ø"/>
            </a:pPr>
            <a:r>
              <a:rPr lang="en-US" sz="2800" dirty="0">
                <a:latin typeface="+mj-lt"/>
                <a:cs typeface="Times New Roman" panose="02020603050405020304" pitchFamily="18" charset="0"/>
              </a:rPr>
              <a:t>Machine learning-based approaches can expedite the diagnosis process by automating image analysis, data interpretation, and decision-making.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normAutofit/>
          </a:bodyPr>
          <a:lstStyle/>
          <a:p>
            <a:pPr marL="457200" indent="-457200">
              <a:buFont typeface="Wingdings" panose="05000000000000000000" pitchFamily="2" charset="2"/>
              <a:buChar char="Ø"/>
            </a:pPr>
            <a:r>
              <a:rPr lang="en-US" sz="2400" dirty="0">
                <a:latin typeface="+mj-lt"/>
                <a:cs typeface="Times New Roman" panose="02020603050405020304" pitchFamily="18" charset="0"/>
              </a:rPr>
              <a:t>This project aims at predicting the crops diseases by using the image processing of the images of the diseased plants using the deep learning model.</a:t>
            </a:r>
          </a:p>
          <a:p>
            <a:pPr marL="457200" indent="-457200">
              <a:buFont typeface="Wingdings" panose="05000000000000000000" pitchFamily="2" charset="2"/>
              <a:buChar char="Ø"/>
            </a:pPr>
            <a:endParaRPr lang="en-US" sz="2400" dirty="0">
              <a:latin typeface="+mj-lt"/>
              <a:cs typeface="Times New Roman" panose="02020603050405020304" pitchFamily="18" charset="0"/>
            </a:endParaRPr>
          </a:p>
          <a:p>
            <a:pPr marL="457200" indent="-457200">
              <a:buFont typeface="Wingdings" panose="05000000000000000000" pitchFamily="2" charset="2"/>
              <a:buChar char="Ø"/>
            </a:pPr>
            <a:r>
              <a:rPr lang="en-US" sz="2400" dirty="0">
                <a:latin typeface="+mj-lt"/>
                <a:cs typeface="Times New Roman" panose="02020603050405020304" pitchFamily="18" charset="0"/>
              </a:rPr>
              <a:t>In the past decades, there is an increasing interest in predicting crops diseases among farmers, researchers, academics and </a:t>
            </a:r>
            <a:r>
              <a:rPr lang="en-US" sz="2400" dirty="0" err="1">
                <a:latin typeface="+mj-lt"/>
                <a:cs typeface="Times New Roman" panose="02020603050405020304" pitchFamily="18" charset="0"/>
              </a:rPr>
              <a:t>agro</a:t>
            </a:r>
            <a:r>
              <a:rPr lang="en-US" sz="2400" dirty="0">
                <a:latin typeface="+mj-lt"/>
                <a:cs typeface="Times New Roman" panose="02020603050405020304" pitchFamily="18" charset="0"/>
              </a:rPr>
              <a:t>-based companies.</a:t>
            </a:r>
          </a:p>
          <a:p>
            <a:pPr marL="457200" indent="-457200">
              <a:buFont typeface="Wingdings" panose="05000000000000000000" pitchFamily="2" charset="2"/>
              <a:buChar char="Ø"/>
            </a:pPr>
            <a:endParaRPr lang="en-US" sz="2400" dirty="0">
              <a:latin typeface="+mj-lt"/>
              <a:cs typeface="Times New Roman" panose="02020603050405020304" pitchFamily="18" charset="0"/>
            </a:endParaRPr>
          </a:p>
          <a:p>
            <a:pPr marL="457200" indent="-457200">
              <a:buFont typeface="Wingdings" panose="05000000000000000000" pitchFamily="2" charset="2"/>
              <a:buChar char="Ø"/>
            </a:pPr>
            <a:r>
              <a:rPr lang="en-US" sz="2400" dirty="0">
                <a:latin typeface="+mj-lt"/>
                <a:cs typeface="Times New Roman" panose="02020603050405020304" pitchFamily="18" charset="0"/>
              </a:rPr>
              <a:t>The objective of the proposed work is to study and improve the deep learning algorithms to predict the crops diseases using the images of the leaves.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sp>
        <p:nvSpPr>
          <p:cNvPr id="5" name="Content Placeholder 4">
            <a:extLst>
              <a:ext uri="{FF2B5EF4-FFF2-40B4-BE49-F238E27FC236}">
                <a16:creationId xmlns:a16="http://schemas.microsoft.com/office/drawing/2014/main" id="{F4276E9E-DE7F-A67E-3E93-8A0ED0CB0B14}"/>
              </a:ext>
            </a:extLst>
          </p:cNvPr>
          <p:cNvSpPr>
            <a:spLocks noGrp="1"/>
          </p:cNvSpPr>
          <p:nvPr>
            <p:ph idx="1"/>
          </p:nvPr>
        </p:nvSpPr>
        <p:spPr/>
        <p:txBody>
          <a:bodyPr>
            <a:normAutofit lnSpcReduction="10000"/>
          </a:bodyPr>
          <a:lstStyle/>
          <a:p>
            <a:pPr marL="457200" lvl="1" indent="-457200">
              <a:buFont typeface="Wingdings" panose="05000000000000000000" pitchFamily="2" charset="2"/>
              <a:buChar char="Ø"/>
            </a:pPr>
            <a:r>
              <a:rPr lang="en-US" sz="2400" b="1" dirty="0">
                <a:latin typeface="+mj-lt"/>
                <a:cs typeface="Times New Roman" panose="02020603050405020304" pitchFamily="18" charset="0"/>
              </a:rPr>
              <a:t>K-MEANS AND AI FOR CROP DISEASE</a:t>
            </a:r>
          </a:p>
          <a:p>
            <a:pPr marL="400050" lvl="1" indent="0">
              <a:buNone/>
            </a:pPr>
            <a:r>
              <a:rPr lang="en-US" sz="2000" dirty="0">
                <a:latin typeface="+mj-lt"/>
                <a:cs typeface="Times New Roman" panose="02020603050405020304" pitchFamily="18" charset="0"/>
              </a:rPr>
              <a:t>Recognizable proof of a disease in a crop is a way of noting mishaps in the productivity and quantity of the plant item. These investigations of maladies include the overview of examples visible on it. </a:t>
            </a:r>
          </a:p>
          <a:p>
            <a:pPr marL="457200" lvl="1" indent="-457200">
              <a:buFont typeface="Wingdings" panose="05000000000000000000" pitchFamily="2" charset="2"/>
              <a:buChar char="Ø"/>
            </a:pPr>
            <a:r>
              <a:rPr lang="en-US" sz="2400" b="1" dirty="0">
                <a:latin typeface="+mj-lt"/>
                <a:cs typeface="Times New Roman" panose="02020603050405020304" pitchFamily="18" charset="0"/>
              </a:rPr>
              <a:t>IMAGE PROCESSING FOR SMART FARMING</a:t>
            </a:r>
          </a:p>
          <a:p>
            <a:pPr marL="400050" lvl="1" indent="0">
              <a:buNone/>
            </a:pPr>
            <a:r>
              <a:rPr lang="en-US" sz="2000" dirty="0">
                <a:latin typeface="+mj-lt"/>
                <a:cs typeface="Times New Roman" panose="02020603050405020304" pitchFamily="18" charset="0"/>
              </a:rPr>
              <a:t>Harvests are deeply influenced by the non-uniform and unpredictable changes in the climate which leads to the prompting of a diminished agrarian yield. This influences worldwide rural economy.</a:t>
            </a:r>
          </a:p>
          <a:p>
            <a:pPr marL="457200" lvl="1" indent="-457200">
              <a:buFont typeface="Wingdings" panose="05000000000000000000" pitchFamily="2" charset="2"/>
              <a:buChar char="Ø"/>
            </a:pPr>
            <a:r>
              <a:rPr lang="en-US" sz="2400" b="1" dirty="0">
                <a:latin typeface="+mj-lt"/>
                <a:cs typeface="Times New Roman" panose="02020603050405020304" pitchFamily="18" charset="0"/>
              </a:rPr>
              <a:t>FUNGAL DISEASE IDENTIFICATION IN CROPS</a:t>
            </a:r>
          </a:p>
          <a:p>
            <a:pPr marL="400050" lvl="1" indent="0">
              <a:buNone/>
            </a:pPr>
            <a:r>
              <a:rPr lang="en-US" sz="2000" dirty="0">
                <a:latin typeface="+mj-lt"/>
                <a:cs typeface="Times New Roman" panose="02020603050405020304" pitchFamily="18" charset="0"/>
              </a:rPr>
              <a:t>Due to the rise of computers, our way of life has changed dramatically. They have made a significant impact in all walks of life through powerful and flexible devices. Agriculture and horticulture are no different from the norm.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sp>
        <p:nvSpPr>
          <p:cNvPr id="5" name="Content Placeholder 4">
            <a:extLst>
              <a:ext uri="{FF2B5EF4-FFF2-40B4-BE49-F238E27FC236}">
                <a16:creationId xmlns:a16="http://schemas.microsoft.com/office/drawing/2014/main" id="{3D93D047-9027-2E3C-51A4-284823645CF3}"/>
              </a:ext>
            </a:extLst>
          </p:cNvPr>
          <p:cNvSpPr>
            <a:spLocks noGrp="1"/>
          </p:cNvSpPr>
          <p:nvPr>
            <p:ph idx="1"/>
          </p:nvPr>
        </p:nvSpPr>
        <p:spPr/>
        <p:txBody>
          <a:bodyPr>
            <a:normAutofit/>
          </a:bodyPr>
          <a:lstStyle/>
          <a:p>
            <a:pPr marL="457200" lvl="1" indent="-457200">
              <a:lnSpc>
                <a:spcPct val="90000"/>
              </a:lnSpc>
              <a:buFont typeface="Wingdings" panose="05000000000000000000" pitchFamily="2" charset="2"/>
              <a:buChar char="Ø"/>
            </a:pPr>
            <a:r>
              <a:rPr lang="en-US" sz="2600" b="1" dirty="0">
                <a:latin typeface="+mj-lt"/>
                <a:cs typeface="Times New Roman" panose="02020603050405020304" pitchFamily="18" charset="0"/>
              </a:rPr>
              <a:t>STRATEGIES FOR LEAF DISEASE DETECTION</a:t>
            </a:r>
          </a:p>
          <a:p>
            <a:pPr marL="400050" lvl="1" indent="0">
              <a:lnSpc>
                <a:spcPct val="90000"/>
              </a:lnSpc>
              <a:buNone/>
            </a:pPr>
            <a:r>
              <a:rPr lang="en-US" sz="2000" dirty="0">
                <a:latin typeface="+mj-lt"/>
                <a:cs typeface="Times New Roman" panose="02020603050405020304" pitchFamily="18" charset="0"/>
              </a:rPr>
              <a:t>India is an agriculture-centric nation. Ranchers have wide scope of assorted variety to choose reasonable foods grown from the ground crop. </a:t>
            </a:r>
          </a:p>
          <a:p>
            <a:pPr marL="457200" lvl="1" indent="-457200">
              <a:lnSpc>
                <a:spcPct val="90000"/>
              </a:lnSpc>
              <a:buFont typeface="Wingdings" panose="05000000000000000000" pitchFamily="2" charset="2"/>
              <a:buChar char="Ø"/>
            </a:pPr>
            <a:r>
              <a:rPr lang="en-US" sz="2600" b="1" dirty="0">
                <a:latin typeface="+mj-lt"/>
                <a:cs typeface="Times New Roman" panose="02020603050405020304" pitchFamily="18" charset="0"/>
              </a:rPr>
              <a:t>DETERMINATION OF SEVERITY IN LEAF DISEASES</a:t>
            </a:r>
          </a:p>
          <a:p>
            <a:pPr marL="400050" lvl="1" indent="0">
              <a:lnSpc>
                <a:spcPct val="90000"/>
              </a:lnSpc>
              <a:buNone/>
            </a:pPr>
            <a:r>
              <a:rPr lang="en-US" sz="2000" dirty="0">
                <a:latin typeface="+mj-lt"/>
                <a:cs typeface="Times New Roman" panose="02020603050405020304" pitchFamily="18" charset="0"/>
              </a:rPr>
              <a:t>Fungi growths causing illnesses in plant of sugarcane are a very overwhelming illnesses which are present as leaf spots.</a:t>
            </a:r>
          </a:p>
          <a:p>
            <a:pPr marL="457200" lvl="1" indent="-457200">
              <a:lnSpc>
                <a:spcPct val="80000"/>
              </a:lnSpc>
              <a:buFont typeface="Wingdings" panose="05000000000000000000" pitchFamily="2" charset="2"/>
              <a:buChar char="Ø"/>
            </a:pPr>
            <a:r>
              <a:rPr lang="en-US" sz="2600" b="1" dirty="0">
                <a:latin typeface="+mj-lt"/>
                <a:cs typeface="Times New Roman" panose="02020603050405020304" pitchFamily="18" charset="0"/>
              </a:rPr>
              <a:t>DISEASES DETECTION USING IMAGE PROCESSING</a:t>
            </a:r>
          </a:p>
          <a:p>
            <a:pPr marL="400050" lvl="1" indent="0">
              <a:lnSpc>
                <a:spcPct val="90000"/>
              </a:lnSpc>
              <a:buNone/>
            </a:pPr>
            <a:r>
              <a:rPr lang="en-US" sz="2000" dirty="0">
                <a:latin typeface="+mj-lt"/>
                <a:cs typeface="Times New Roman" panose="02020603050405020304" pitchFamily="18" charset="0"/>
              </a:rPr>
              <a:t>Diseases in plants have transformed into an issue because it causes noteworthy decrease in standard and quantity of rural growth.70% of the populace rely upon agribusiness in India. </a:t>
            </a:r>
          </a:p>
          <a:p>
            <a:pPr marL="457200" lvl="1" indent="-457200">
              <a:lnSpc>
                <a:spcPct val="80000"/>
              </a:lnSpc>
              <a:buFont typeface="Wingdings" panose="05000000000000000000" pitchFamily="2" charset="2"/>
              <a:buChar char="Ø"/>
            </a:pPr>
            <a:r>
              <a:rPr lang="en-US" sz="2400" b="1" dirty="0">
                <a:latin typeface="+mj-lt"/>
                <a:cs typeface="Times New Roman" panose="02020603050405020304" pitchFamily="18" charset="0"/>
              </a:rPr>
              <a:t>DISEASE DETECTION IN PLANTS USING ANN</a:t>
            </a:r>
          </a:p>
          <a:p>
            <a:pPr marL="400050" lvl="1" indent="0">
              <a:lnSpc>
                <a:spcPct val="90000"/>
              </a:lnSpc>
              <a:buNone/>
            </a:pPr>
            <a:r>
              <a:rPr lang="en-US" sz="2000" dirty="0">
                <a:latin typeface="+mj-lt"/>
                <a:cs typeface="Times New Roman" panose="02020603050405020304" pitchFamily="18" charset="0"/>
              </a:rPr>
              <a:t>Agriculture is a very important domain terms of growth, especially for our country. It is a skipping stone in human evolution.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28596" y="0"/>
            <a:ext cx="8229600" cy="1143000"/>
          </a:xfrm>
        </p:spPr>
        <p:txBody>
          <a:bodyPr/>
          <a:lstStyle/>
          <a:p>
            <a:r>
              <a:rPr lang="en-US" dirty="0"/>
              <a:t>Methodology</a:t>
            </a:r>
          </a:p>
        </p:txBody>
      </p:sp>
      <p:sp>
        <p:nvSpPr>
          <p:cNvPr id="7" name="Content Placeholder 6"/>
          <p:cNvSpPr>
            <a:spLocks noGrp="1"/>
          </p:cNvSpPr>
          <p:nvPr>
            <p:ph idx="1"/>
          </p:nvPr>
        </p:nvSpPr>
        <p:spPr>
          <a:xfrm>
            <a:off x="357158" y="1285860"/>
            <a:ext cx="8229600" cy="4525963"/>
          </a:xfrm>
        </p:spPr>
        <p:txBody>
          <a:bodyPr>
            <a:normAutofit/>
          </a:bodyPr>
          <a:lstStyle/>
          <a:p>
            <a:pPr lvl="0">
              <a:buFont typeface="Wingdings" panose="05000000000000000000" pitchFamily="2" charset="2"/>
              <a:buChar char="Ø"/>
            </a:pPr>
            <a:r>
              <a:rPr lang="en-US" sz="2400" kern="1200" dirty="0">
                <a:solidFill>
                  <a:schemeClr val="tx1">
                    <a:lumMod val="75000"/>
                    <a:lumOff val="25000"/>
                  </a:schemeClr>
                </a:solidFill>
                <a:latin typeface="+mj-lt"/>
                <a:ea typeface="+mn-ea"/>
                <a:cs typeface="Times New Roman" panose="02020603050405020304" pitchFamily="18" charset="0"/>
              </a:rPr>
              <a:t>Blood </a:t>
            </a:r>
            <a:r>
              <a:rPr lang="en-US" sz="2400" dirty="0">
                <a:solidFill>
                  <a:schemeClr val="tx1">
                    <a:lumMod val="75000"/>
                    <a:lumOff val="25000"/>
                  </a:schemeClr>
                </a:solidFill>
                <a:latin typeface="+mj-lt"/>
                <a:cs typeface="Times New Roman" panose="02020603050405020304" pitchFamily="18" charset="0"/>
              </a:rPr>
              <a:t>sample collection</a:t>
            </a:r>
          </a:p>
          <a:p>
            <a:pPr lvl="0">
              <a:buFont typeface="Wingdings" panose="05000000000000000000" pitchFamily="2" charset="2"/>
              <a:buChar char="Ø"/>
            </a:pPr>
            <a:r>
              <a:rPr lang="en-US" sz="2400" kern="1200" dirty="0">
                <a:solidFill>
                  <a:schemeClr val="tx1">
                    <a:lumMod val="75000"/>
                    <a:lumOff val="25000"/>
                  </a:schemeClr>
                </a:solidFill>
                <a:latin typeface="+mj-lt"/>
                <a:ea typeface="+mn-ea"/>
                <a:cs typeface="Times New Roman" panose="02020603050405020304" pitchFamily="18" charset="0"/>
              </a:rPr>
              <a:t>Microscopic image</a:t>
            </a:r>
          </a:p>
          <a:p>
            <a:pPr lvl="0">
              <a:buFont typeface="Wingdings" panose="05000000000000000000" pitchFamily="2" charset="2"/>
              <a:buChar char="Ø"/>
            </a:pPr>
            <a:r>
              <a:rPr lang="en-US" sz="2400" kern="1200" dirty="0">
                <a:solidFill>
                  <a:prstClr val="black">
                    <a:lumMod val="75000"/>
                    <a:lumOff val="25000"/>
                  </a:prstClr>
                </a:solidFill>
                <a:latin typeface="+mj-lt"/>
                <a:ea typeface="+mn-ea"/>
                <a:cs typeface="Times New Roman" panose="02020603050405020304" pitchFamily="18" charset="0"/>
              </a:rPr>
              <a:t>Image</a:t>
            </a:r>
            <a:r>
              <a:rPr lang="en-US" sz="2400" kern="1200" dirty="0">
                <a:latin typeface="+mj-lt"/>
              </a:rPr>
              <a:t> </a:t>
            </a:r>
            <a:r>
              <a:rPr lang="en-US" sz="2400" kern="1200" dirty="0">
                <a:solidFill>
                  <a:prstClr val="black">
                    <a:lumMod val="75000"/>
                    <a:lumOff val="25000"/>
                  </a:prstClr>
                </a:solidFill>
                <a:latin typeface="+mj-lt"/>
                <a:ea typeface="+mn-ea"/>
                <a:cs typeface="Times New Roman" panose="02020603050405020304" pitchFamily="18" charset="0"/>
              </a:rPr>
              <a:t>upload on Model</a:t>
            </a:r>
          </a:p>
          <a:p>
            <a:pPr lvl="0">
              <a:buFont typeface="Wingdings" panose="05000000000000000000" pitchFamily="2" charset="2"/>
              <a:buChar char="Ø"/>
            </a:pPr>
            <a:r>
              <a:rPr lang="en-US" sz="2400" kern="1200" dirty="0">
                <a:solidFill>
                  <a:prstClr val="black">
                    <a:lumMod val="75000"/>
                    <a:lumOff val="25000"/>
                  </a:prstClr>
                </a:solidFill>
                <a:latin typeface="+mj-lt"/>
                <a:ea typeface="+mn-ea"/>
                <a:cs typeface="Times New Roman" panose="02020603050405020304" pitchFamily="18" charset="0"/>
              </a:rPr>
              <a:t>Image</a:t>
            </a:r>
            <a:r>
              <a:rPr lang="en-US" sz="2400" kern="1200" dirty="0">
                <a:latin typeface="+mj-lt"/>
              </a:rPr>
              <a:t> </a:t>
            </a:r>
            <a:r>
              <a:rPr lang="en-US" sz="2400" kern="1200" dirty="0">
                <a:solidFill>
                  <a:prstClr val="black">
                    <a:lumMod val="75000"/>
                    <a:lumOff val="25000"/>
                  </a:prstClr>
                </a:solidFill>
                <a:latin typeface="+mj-lt"/>
                <a:ea typeface="+mn-ea"/>
                <a:cs typeface="Times New Roman" panose="02020603050405020304" pitchFamily="18" charset="0"/>
              </a:rPr>
              <a:t>Segmentation</a:t>
            </a:r>
          </a:p>
          <a:p>
            <a:pPr lvl="0">
              <a:buFont typeface="Wingdings" panose="05000000000000000000" pitchFamily="2" charset="2"/>
              <a:buChar char="Ø"/>
            </a:pPr>
            <a:r>
              <a:rPr lang="en-US" sz="2400" kern="1200" dirty="0">
                <a:solidFill>
                  <a:prstClr val="black">
                    <a:lumMod val="75000"/>
                    <a:lumOff val="25000"/>
                  </a:prstClr>
                </a:solidFill>
                <a:latin typeface="+mj-lt"/>
                <a:ea typeface="+mn-ea"/>
                <a:cs typeface="Times New Roman" panose="02020603050405020304" pitchFamily="18" charset="0"/>
              </a:rPr>
              <a:t>Image</a:t>
            </a:r>
            <a:r>
              <a:rPr lang="en-US" sz="2400" kern="1200" dirty="0">
                <a:latin typeface="+mj-lt"/>
              </a:rPr>
              <a:t> </a:t>
            </a:r>
            <a:r>
              <a:rPr lang="en-US" sz="2400" kern="1200" dirty="0">
                <a:solidFill>
                  <a:prstClr val="black">
                    <a:lumMod val="75000"/>
                    <a:lumOff val="25000"/>
                  </a:prstClr>
                </a:solidFill>
                <a:latin typeface="+mj-lt"/>
                <a:ea typeface="+mn-ea"/>
                <a:cs typeface="Times New Roman" panose="02020603050405020304" pitchFamily="18" charset="0"/>
              </a:rPr>
              <a:t>Analysis</a:t>
            </a:r>
          </a:p>
          <a:p>
            <a:pPr lvl="0">
              <a:buFont typeface="Wingdings" panose="05000000000000000000" pitchFamily="2" charset="2"/>
              <a:buChar char="Ø"/>
            </a:pPr>
            <a:r>
              <a:rPr lang="en-US" sz="2400" kern="1200" dirty="0">
                <a:solidFill>
                  <a:prstClr val="black">
                    <a:lumMod val="75000"/>
                    <a:lumOff val="25000"/>
                  </a:prstClr>
                </a:solidFill>
                <a:latin typeface="+mj-lt"/>
                <a:ea typeface="+mn-ea"/>
                <a:cs typeface="Times New Roman" panose="02020603050405020304" pitchFamily="18" charset="0"/>
              </a:rPr>
              <a:t>Feature</a:t>
            </a:r>
            <a:r>
              <a:rPr lang="en-US" sz="2400" kern="1200" dirty="0">
                <a:latin typeface="+mj-lt"/>
              </a:rPr>
              <a:t> </a:t>
            </a:r>
            <a:r>
              <a:rPr lang="en-US" sz="2400" kern="1200" dirty="0">
                <a:solidFill>
                  <a:prstClr val="black">
                    <a:lumMod val="75000"/>
                    <a:lumOff val="25000"/>
                  </a:prstClr>
                </a:solidFill>
                <a:latin typeface="+mj-lt"/>
                <a:ea typeface="+mn-ea"/>
                <a:cs typeface="Times New Roman" panose="02020603050405020304" pitchFamily="18" charset="0"/>
              </a:rPr>
              <a:t>Extraction</a:t>
            </a:r>
          </a:p>
          <a:p>
            <a:pPr lvl="0">
              <a:buFont typeface="Wingdings" panose="05000000000000000000" pitchFamily="2" charset="2"/>
              <a:buChar char="Ø"/>
            </a:pPr>
            <a:r>
              <a:rPr lang="en-US" sz="2400" kern="1200" dirty="0">
                <a:solidFill>
                  <a:prstClr val="black">
                    <a:lumMod val="75000"/>
                    <a:lumOff val="25000"/>
                  </a:prstClr>
                </a:solidFill>
                <a:latin typeface="+mj-lt"/>
                <a:ea typeface="+mn-ea"/>
                <a:cs typeface="Times New Roman" panose="02020603050405020304" pitchFamily="18" charset="0"/>
              </a:rPr>
              <a:t>Malaria identification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28596" y="0"/>
            <a:ext cx="8229600" cy="1143000"/>
          </a:xfrm>
        </p:spPr>
        <p:txBody>
          <a:bodyPr/>
          <a:lstStyle/>
          <a:p>
            <a:r>
              <a:rPr lang="en-US" dirty="0"/>
              <a:t>Methodology</a:t>
            </a:r>
          </a:p>
        </p:txBody>
      </p:sp>
      <p:sp>
        <p:nvSpPr>
          <p:cNvPr id="7" name="Content Placeholder 6"/>
          <p:cNvSpPr>
            <a:spLocks noGrp="1"/>
          </p:cNvSpPr>
          <p:nvPr>
            <p:ph idx="1"/>
          </p:nvPr>
        </p:nvSpPr>
        <p:spPr>
          <a:xfrm>
            <a:off x="357158" y="1285860"/>
            <a:ext cx="8229600" cy="4525963"/>
          </a:xfrm>
        </p:spPr>
        <p:txBody>
          <a:bodyPr>
            <a:noAutofit/>
          </a:bodyPr>
          <a:lstStyle/>
          <a:p>
            <a:pPr marL="114300" marR="0" algn="just">
              <a:spcBef>
                <a:spcPts val="0"/>
              </a:spcBef>
              <a:spcAft>
                <a:spcPts val="0"/>
              </a:spcAft>
              <a:buFont typeface="Wingdings" panose="05000000000000000000" pitchFamily="2" charset="2"/>
              <a:buChar char="Ø"/>
            </a:pPr>
            <a:r>
              <a:rPr lang="en-US" sz="2400" b="1" dirty="0">
                <a:effectLst/>
                <a:latin typeface="+mj-lt"/>
                <a:ea typeface="Times New Roman" panose="02020603050405020304" pitchFamily="18" charset="0"/>
              </a:rPr>
              <a:t>Data</a:t>
            </a:r>
            <a:r>
              <a:rPr lang="en-US" sz="2400" b="1" spc="-5" dirty="0">
                <a:effectLst/>
                <a:latin typeface="+mj-lt"/>
                <a:ea typeface="Times New Roman" panose="02020603050405020304" pitchFamily="18" charset="0"/>
              </a:rPr>
              <a:t> </a:t>
            </a:r>
            <a:r>
              <a:rPr lang="en-US" sz="2400" b="1" dirty="0">
                <a:effectLst/>
                <a:latin typeface="+mj-lt"/>
                <a:ea typeface="Times New Roman" panose="02020603050405020304" pitchFamily="18" charset="0"/>
              </a:rPr>
              <a:t>Collection:</a:t>
            </a:r>
          </a:p>
          <a:p>
            <a:pPr marL="400050" lvl="1" indent="0">
              <a:buNone/>
            </a:pPr>
            <a:r>
              <a:rPr lang="en-US" sz="2000" dirty="0">
                <a:effectLst/>
                <a:latin typeface="+mj-lt"/>
                <a:ea typeface="Times New Roman" panose="02020603050405020304" pitchFamily="18" charset="0"/>
              </a:rPr>
              <a:t>The</a:t>
            </a:r>
            <a:r>
              <a:rPr lang="en-US" sz="2000" spc="-20" dirty="0">
                <a:effectLst/>
                <a:latin typeface="+mj-lt"/>
                <a:ea typeface="Times New Roman" panose="02020603050405020304" pitchFamily="18" charset="0"/>
              </a:rPr>
              <a:t> </a:t>
            </a:r>
            <a:r>
              <a:rPr lang="en-US" sz="2000" dirty="0">
                <a:effectLst/>
                <a:latin typeface="+mj-lt"/>
                <a:ea typeface="Times New Roman" panose="02020603050405020304" pitchFamily="18" charset="0"/>
              </a:rPr>
              <a:t>first</a:t>
            </a:r>
            <a:r>
              <a:rPr lang="en-US" sz="2000" spc="-20" dirty="0">
                <a:effectLst/>
                <a:latin typeface="+mj-lt"/>
                <a:ea typeface="Times New Roman" panose="02020603050405020304" pitchFamily="18" charset="0"/>
              </a:rPr>
              <a:t> </a:t>
            </a:r>
            <a:r>
              <a:rPr lang="en-US" sz="2000" dirty="0">
                <a:effectLst/>
                <a:latin typeface="+mj-lt"/>
                <a:ea typeface="Times New Roman" panose="02020603050405020304" pitchFamily="18" charset="0"/>
              </a:rPr>
              <a:t>step</a:t>
            </a:r>
            <a:r>
              <a:rPr lang="en-US" sz="2000" spc="-30" dirty="0">
                <a:effectLst/>
                <a:latin typeface="+mj-lt"/>
                <a:ea typeface="Times New Roman" panose="02020603050405020304" pitchFamily="18" charset="0"/>
              </a:rPr>
              <a:t> </a:t>
            </a:r>
            <a:r>
              <a:rPr lang="en-US" sz="2000" dirty="0">
                <a:effectLst/>
                <a:latin typeface="+mj-lt"/>
                <a:ea typeface="Times New Roman" panose="02020603050405020304" pitchFamily="18" charset="0"/>
              </a:rPr>
              <a:t>in</a:t>
            </a:r>
            <a:r>
              <a:rPr lang="en-US" sz="2000" spc="-25" dirty="0">
                <a:effectLst/>
                <a:latin typeface="+mj-lt"/>
                <a:ea typeface="Times New Roman" panose="02020603050405020304" pitchFamily="18" charset="0"/>
              </a:rPr>
              <a:t> </a:t>
            </a:r>
            <a:r>
              <a:rPr lang="en-US" sz="2000" dirty="0">
                <a:effectLst/>
                <a:latin typeface="+mj-lt"/>
                <a:ea typeface="Times New Roman" panose="02020603050405020304" pitchFamily="18" charset="0"/>
              </a:rPr>
              <a:t>the</a:t>
            </a:r>
            <a:r>
              <a:rPr lang="en-US" sz="2000" spc="-20" dirty="0">
                <a:effectLst/>
                <a:latin typeface="+mj-lt"/>
                <a:ea typeface="Times New Roman" panose="02020603050405020304" pitchFamily="18" charset="0"/>
              </a:rPr>
              <a:t> </a:t>
            </a:r>
            <a:r>
              <a:rPr lang="en-US" sz="2000" dirty="0">
                <a:effectLst/>
                <a:latin typeface="+mj-lt"/>
                <a:ea typeface="Times New Roman" panose="02020603050405020304" pitchFamily="18" charset="0"/>
              </a:rPr>
              <a:t>methodology</a:t>
            </a:r>
            <a:r>
              <a:rPr lang="en-US" sz="2000" spc="-25" dirty="0">
                <a:effectLst/>
                <a:latin typeface="+mj-lt"/>
                <a:ea typeface="Times New Roman" panose="02020603050405020304" pitchFamily="18" charset="0"/>
              </a:rPr>
              <a:t> </a:t>
            </a:r>
            <a:r>
              <a:rPr lang="en-US" sz="2000" dirty="0">
                <a:effectLst/>
                <a:latin typeface="+mj-lt"/>
                <a:ea typeface="Times New Roman" panose="02020603050405020304" pitchFamily="18" charset="0"/>
              </a:rPr>
              <a:t>is</a:t>
            </a:r>
            <a:r>
              <a:rPr lang="en-US" sz="2000" spc="-30" dirty="0">
                <a:effectLst/>
                <a:latin typeface="+mj-lt"/>
                <a:ea typeface="Times New Roman" panose="02020603050405020304" pitchFamily="18" charset="0"/>
              </a:rPr>
              <a:t> </a:t>
            </a:r>
            <a:r>
              <a:rPr lang="en-US" sz="2000" dirty="0">
                <a:effectLst/>
                <a:latin typeface="+mj-lt"/>
                <a:ea typeface="Times New Roman" panose="02020603050405020304" pitchFamily="18" charset="0"/>
              </a:rPr>
              <a:t>collecting</a:t>
            </a:r>
            <a:r>
              <a:rPr lang="en-US" sz="2000" spc="-30" dirty="0">
                <a:effectLst/>
                <a:latin typeface="+mj-lt"/>
                <a:ea typeface="Times New Roman" panose="02020603050405020304" pitchFamily="18" charset="0"/>
              </a:rPr>
              <a:t> </a:t>
            </a:r>
            <a:r>
              <a:rPr lang="en-US" sz="2000" dirty="0">
                <a:effectLst/>
                <a:latin typeface="+mj-lt"/>
                <a:ea typeface="Times New Roman" panose="02020603050405020304" pitchFamily="18" charset="0"/>
              </a:rPr>
              <a:t>the</a:t>
            </a:r>
            <a:r>
              <a:rPr lang="en-US" sz="2000" spc="-15" dirty="0">
                <a:effectLst/>
                <a:latin typeface="+mj-lt"/>
                <a:ea typeface="Times New Roman" panose="02020603050405020304" pitchFamily="18" charset="0"/>
              </a:rPr>
              <a:t> </a:t>
            </a:r>
            <a:r>
              <a:rPr lang="en-US" sz="2000" dirty="0">
                <a:effectLst/>
                <a:latin typeface="+mj-lt"/>
                <a:ea typeface="Times New Roman" panose="02020603050405020304" pitchFamily="18" charset="0"/>
              </a:rPr>
              <a:t>dataset</a:t>
            </a:r>
            <a:r>
              <a:rPr lang="en-US" sz="2000" spc="-25" dirty="0">
                <a:effectLst/>
                <a:latin typeface="+mj-lt"/>
                <a:ea typeface="Times New Roman" panose="02020603050405020304" pitchFamily="18" charset="0"/>
              </a:rPr>
              <a:t> </a:t>
            </a:r>
            <a:r>
              <a:rPr lang="en-US" sz="2000" dirty="0">
                <a:effectLst/>
                <a:latin typeface="+mj-lt"/>
                <a:ea typeface="Times New Roman" panose="02020603050405020304" pitchFamily="18" charset="0"/>
              </a:rPr>
              <a:t>of</a:t>
            </a:r>
            <a:r>
              <a:rPr lang="en-US" sz="2000" spc="-20" dirty="0">
                <a:effectLst/>
                <a:latin typeface="+mj-lt"/>
                <a:ea typeface="Times New Roman" panose="02020603050405020304" pitchFamily="18" charset="0"/>
              </a:rPr>
              <a:t> </a:t>
            </a:r>
            <a:r>
              <a:rPr lang="en-US" sz="2000" dirty="0">
                <a:effectLst/>
                <a:latin typeface="+mj-lt"/>
                <a:ea typeface="Times New Roman" panose="02020603050405020304" pitchFamily="18" charset="0"/>
              </a:rPr>
              <a:t>leaf</a:t>
            </a:r>
            <a:r>
              <a:rPr lang="en-US" sz="2000" spc="-25" dirty="0">
                <a:effectLst/>
                <a:latin typeface="+mj-lt"/>
                <a:ea typeface="Times New Roman" panose="02020603050405020304" pitchFamily="18" charset="0"/>
              </a:rPr>
              <a:t> </a:t>
            </a:r>
            <a:r>
              <a:rPr lang="en-US" sz="2000" dirty="0">
                <a:effectLst/>
                <a:latin typeface="+mj-lt"/>
                <a:ea typeface="Times New Roman" panose="02020603050405020304" pitchFamily="18" charset="0"/>
              </a:rPr>
              <a:t>images</a:t>
            </a:r>
            <a:r>
              <a:rPr lang="en-US" sz="2000" spc="-30" dirty="0">
                <a:effectLst/>
                <a:latin typeface="+mj-lt"/>
                <a:ea typeface="Times New Roman" panose="02020603050405020304" pitchFamily="18" charset="0"/>
              </a:rPr>
              <a:t> </a:t>
            </a:r>
            <a:r>
              <a:rPr lang="en-US" sz="2000" dirty="0">
                <a:effectLst/>
                <a:latin typeface="+mj-lt"/>
                <a:ea typeface="Times New Roman" panose="02020603050405020304" pitchFamily="18" charset="0"/>
              </a:rPr>
              <a:t>for</a:t>
            </a:r>
            <a:r>
              <a:rPr lang="en-US" sz="2000" spc="-20" dirty="0">
                <a:effectLst/>
                <a:latin typeface="+mj-lt"/>
                <a:ea typeface="Times New Roman" panose="02020603050405020304" pitchFamily="18" charset="0"/>
              </a:rPr>
              <a:t> </a:t>
            </a:r>
            <a:r>
              <a:rPr lang="en-US" sz="2000" dirty="0">
                <a:effectLst/>
                <a:latin typeface="+mj-lt"/>
                <a:ea typeface="Times New Roman" panose="02020603050405020304" pitchFamily="18" charset="0"/>
              </a:rPr>
              <a:t>potato,</a:t>
            </a:r>
            <a:r>
              <a:rPr lang="en-US" sz="2000" spc="-30" dirty="0">
                <a:effectLst/>
                <a:latin typeface="+mj-lt"/>
                <a:ea typeface="Times New Roman" panose="02020603050405020304" pitchFamily="18" charset="0"/>
              </a:rPr>
              <a:t> </a:t>
            </a:r>
            <a:r>
              <a:rPr lang="en-US" sz="2000" dirty="0">
                <a:effectLst/>
                <a:latin typeface="+mj-lt"/>
                <a:ea typeface="Times New Roman" panose="02020603050405020304" pitchFamily="18" charset="0"/>
              </a:rPr>
              <a:t>wheat,</a:t>
            </a:r>
            <a:r>
              <a:rPr lang="en-US" sz="2000" spc="-25" dirty="0">
                <a:effectLst/>
                <a:latin typeface="+mj-lt"/>
                <a:ea typeface="Times New Roman" panose="02020603050405020304" pitchFamily="18" charset="0"/>
              </a:rPr>
              <a:t> </a:t>
            </a:r>
            <a:r>
              <a:rPr lang="en-US" sz="2000" dirty="0">
                <a:effectLst/>
                <a:latin typeface="+mj-lt"/>
                <a:ea typeface="Times New Roman" panose="02020603050405020304" pitchFamily="18" charset="0"/>
              </a:rPr>
              <a:t>and</a:t>
            </a:r>
            <a:r>
              <a:rPr lang="en-US" sz="2000" spc="-290" dirty="0">
                <a:effectLst/>
                <a:latin typeface="+mj-lt"/>
                <a:ea typeface="Times New Roman" panose="02020603050405020304" pitchFamily="18" charset="0"/>
              </a:rPr>
              <a:t> </a:t>
            </a:r>
            <a:r>
              <a:rPr lang="en-US" sz="2000" dirty="0">
                <a:effectLst/>
                <a:latin typeface="+mj-lt"/>
                <a:ea typeface="Times New Roman" panose="02020603050405020304" pitchFamily="18" charset="0"/>
              </a:rPr>
              <a:t>rice crops. </a:t>
            </a:r>
          </a:p>
          <a:p>
            <a:pPr marL="114300" algn="just">
              <a:spcBef>
                <a:spcPts val="0"/>
              </a:spcBef>
              <a:buFont typeface="Wingdings" panose="05000000000000000000" pitchFamily="2" charset="2"/>
              <a:buChar char="Ø"/>
            </a:pPr>
            <a:r>
              <a:rPr lang="en-US" sz="2400" b="1" dirty="0">
                <a:latin typeface="+mj-lt"/>
              </a:rPr>
              <a:t>Data Pre-processing:</a:t>
            </a:r>
          </a:p>
          <a:p>
            <a:pPr marL="400050" lvl="1" indent="0">
              <a:buNone/>
            </a:pPr>
            <a:r>
              <a:rPr lang="en-US" sz="2000" dirty="0">
                <a:latin typeface="+mj-lt"/>
              </a:rPr>
              <a:t>Once the dataset is collected, the next step is to pre-process the leaf images. This involves applying various techniques to enhance the quality of the images and standardize the input for the disease detection model. </a:t>
            </a:r>
          </a:p>
          <a:p>
            <a:pPr marL="114300" algn="just">
              <a:spcBef>
                <a:spcPts val="0"/>
              </a:spcBef>
              <a:buFont typeface="Wingdings" panose="05000000000000000000" pitchFamily="2" charset="2"/>
              <a:buChar char="Ø"/>
            </a:pPr>
            <a:r>
              <a:rPr lang="en-US" sz="2400" b="1" dirty="0">
                <a:latin typeface="+mj-lt"/>
              </a:rPr>
              <a:t>Model Selection:</a:t>
            </a:r>
          </a:p>
          <a:p>
            <a:pPr marL="400050" lvl="1" indent="0">
              <a:buNone/>
            </a:pPr>
            <a:r>
              <a:rPr lang="en-US" sz="2000" dirty="0">
                <a:latin typeface="+mj-lt"/>
              </a:rPr>
              <a:t>After data pre-processing, the appropriate model needs to be selected for disease detection. This step involves choosing a suitable machine learning or deep learning model.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1503</Words>
  <Application>Microsoft Office PowerPoint</Application>
  <PresentationFormat>On-screen Show (4:3)</PresentationFormat>
  <Paragraphs>126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Black</vt:lpstr>
      <vt:lpstr>Calibri</vt:lpstr>
      <vt:lpstr>Times New Roman</vt:lpstr>
      <vt:lpstr>Wingdings</vt:lpstr>
      <vt:lpstr>Office Theme</vt:lpstr>
      <vt:lpstr>MALARIA DETECTION USING  MACHINE LEARNING</vt:lpstr>
      <vt:lpstr>Outline of Presentation</vt:lpstr>
      <vt:lpstr>Introduction</vt:lpstr>
      <vt:lpstr>Introduction</vt:lpstr>
      <vt:lpstr>Objective</vt:lpstr>
      <vt:lpstr>Literature Survey</vt:lpstr>
      <vt:lpstr>Literature Survey</vt:lpstr>
      <vt:lpstr>Methodology</vt:lpstr>
      <vt:lpstr>Methodology</vt:lpstr>
      <vt:lpstr>Methodology</vt:lpstr>
      <vt:lpstr>Hardware/Software requirement</vt:lpstr>
      <vt:lpstr>Results</vt:lpstr>
      <vt:lpstr>Results</vt:lpstr>
      <vt:lpstr>Results</vt:lpstr>
      <vt:lpstr>Results</vt:lpstr>
      <vt:lpstr>Conclusion</vt:lpstr>
      <vt:lpstr>Future Scope</vt:lpstr>
      <vt:lpstr>References</vt:lpstr>
      <vt:lpstr>References</vt:lpstr>
      <vt:lpstr>References</vt:lpstr>
      <vt:lpstr>Research paper published by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dc:title>
  <dc:creator>admin</dc:creator>
  <cp:lastModifiedBy>PRIYA GUPTA</cp:lastModifiedBy>
  <cp:revision>3</cp:revision>
  <dcterms:created xsi:type="dcterms:W3CDTF">2023-05-28T03:50:29Z</dcterms:created>
  <dcterms:modified xsi:type="dcterms:W3CDTF">2023-05-29T19:38:23Z</dcterms:modified>
</cp:coreProperties>
</file>