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3"/>
  </p:notesMasterIdLst>
  <p:sldIdLst>
    <p:sldId id="256" r:id="rId2"/>
    <p:sldId id="257" r:id="rId3"/>
    <p:sldId id="258" r:id="rId4"/>
    <p:sldId id="259" r:id="rId5"/>
    <p:sldId id="261" r:id="rId6"/>
    <p:sldId id="260" r:id="rId7"/>
    <p:sldId id="262" r:id="rId8"/>
    <p:sldId id="270" r:id="rId9"/>
    <p:sldId id="266" r:id="rId10"/>
    <p:sldId id="267" r:id="rId11"/>
    <p:sldId id="263" r:id="rId12"/>
    <p:sldId id="265" r:id="rId13"/>
    <p:sldId id="271" r:id="rId14"/>
    <p:sldId id="264" r:id="rId15"/>
    <p:sldId id="268" r:id="rId16"/>
    <p:sldId id="269" r:id="rId17"/>
    <p:sldId id="272" r:id="rId18"/>
    <p:sldId id="273" r:id="rId19"/>
    <p:sldId id="276"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4FA3E83-8F20-4270-9B9C-7CB647001275}">
          <p14:sldIdLst>
            <p14:sldId id="256"/>
            <p14:sldId id="257"/>
            <p14:sldId id="258"/>
            <p14:sldId id="259"/>
            <p14:sldId id="261"/>
          </p14:sldIdLst>
        </p14:section>
        <p14:section name="The Sector" id="{78F3AD7B-BDB0-4596-8D1A-AD042412B7B8}">
          <p14:sldIdLst>
            <p14:sldId id="260"/>
            <p14:sldId id="262"/>
            <p14:sldId id="270"/>
          </p14:sldIdLst>
        </p14:section>
        <p14:section name="Threat Actors" id="{0F08C76B-6600-4172-9D00-A05022D37264}">
          <p14:sldIdLst>
            <p14:sldId id="266"/>
            <p14:sldId id="267"/>
            <p14:sldId id="263"/>
            <p14:sldId id="265"/>
            <p14:sldId id="271"/>
          </p14:sldIdLst>
        </p14:section>
        <p14:section name="Threat Groups or Activity Groups" id="{E4F74B19-B075-4ED4-B4B4-B3189B2B51E7}">
          <p14:sldIdLst>
            <p14:sldId id="264"/>
            <p14:sldId id="268"/>
            <p14:sldId id="269"/>
            <p14:sldId id="272"/>
          </p14:sldIdLst>
        </p14:section>
        <p14:section name="Cyberthreats" id="{FE8A32B9-7695-4698-9E3A-78E3B66A9693}">
          <p14:sldIdLst>
            <p14:sldId id="273"/>
            <p14:sldId id="276"/>
          </p14:sldIdLst>
        </p14:section>
        <p14:section name="Recommendations" id="{216985BC-8EF2-411D-81DC-C4352E25FE2C}">
          <p14:sldIdLst>
            <p14:sldId id="274"/>
          </p14:sldIdLst>
        </p14:section>
        <p14:section name="Appendices" id="{505A69BE-F39B-48B0-9F70-6495BF5D9695}">
          <p14:sldIdLst>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5AA5C-7C51-4F96-8D5E-A73764A4DC4E}"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30043-B795-4938-A2E2-D7116603E594}" type="slidenum">
              <a:rPr lang="en-US" smtClean="0"/>
              <a:t>‹#›</a:t>
            </a:fld>
            <a:endParaRPr lang="en-US"/>
          </a:p>
        </p:txBody>
      </p:sp>
    </p:spTree>
    <p:extLst>
      <p:ext uri="{BB962C8B-B14F-4D97-AF65-F5344CB8AC3E}">
        <p14:creationId xmlns:p14="http://schemas.microsoft.com/office/powerpoint/2010/main" val="1960976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Explanation of why organization fits into each sector, if one is more relevant that the other, similar companies in that sector</a:t>
            </a:r>
          </a:p>
        </p:txBody>
      </p:sp>
      <p:sp>
        <p:nvSpPr>
          <p:cNvPr id="4" name="Slide Number Placeholder 3"/>
          <p:cNvSpPr>
            <a:spLocks noGrp="1"/>
          </p:cNvSpPr>
          <p:nvPr>
            <p:ph type="sldNum" sz="quarter" idx="5"/>
          </p:nvPr>
        </p:nvSpPr>
        <p:spPr/>
        <p:txBody>
          <a:bodyPr/>
          <a:lstStyle/>
          <a:p>
            <a:fld id="{82B30043-B795-4938-A2E2-D7116603E594}" type="slidenum">
              <a:rPr lang="en-US" smtClean="0"/>
              <a:t>6</a:t>
            </a:fld>
            <a:endParaRPr lang="en-US"/>
          </a:p>
        </p:txBody>
      </p:sp>
    </p:spTree>
    <p:extLst>
      <p:ext uri="{BB962C8B-B14F-4D97-AF65-F5344CB8AC3E}">
        <p14:creationId xmlns:p14="http://schemas.microsoft.com/office/powerpoint/2010/main" val="1755346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Describe cyberthreats relevant to the sector, including trends, attack vectors and recommended (high-level) mitigations pertinent to the threat. </a:t>
            </a:r>
          </a:p>
          <a:p>
            <a:endParaRPr lang="en-US" dirty="0"/>
          </a:p>
        </p:txBody>
      </p:sp>
      <p:sp>
        <p:nvSpPr>
          <p:cNvPr id="4" name="Slide Number Placeholder 3"/>
          <p:cNvSpPr>
            <a:spLocks noGrp="1"/>
          </p:cNvSpPr>
          <p:nvPr>
            <p:ph type="sldNum" sz="quarter" idx="5"/>
          </p:nvPr>
        </p:nvSpPr>
        <p:spPr/>
        <p:txBody>
          <a:bodyPr/>
          <a:lstStyle/>
          <a:p>
            <a:fld id="{82B30043-B795-4938-A2E2-D7116603E594}" type="slidenum">
              <a:rPr lang="en-US" smtClean="0"/>
              <a:t>18</a:t>
            </a:fld>
            <a:endParaRPr lang="en-US"/>
          </a:p>
        </p:txBody>
      </p:sp>
    </p:spTree>
    <p:extLst>
      <p:ext uri="{BB962C8B-B14F-4D97-AF65-F5344CB8AC3E}">
        <p14:creationId xmlns:p14="http://schemas.microsoft.com/office/powerpoint/2010/main" val="1326313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should always be the summary of everything on your “intel insights” slides</a:t>
            </a:r>
          </a:p>
        </p:txBody>
      </p:sp>
      <p:sp>
        <p:nvSpPr>
          <p:cNvPr id="4" name="Slide Number Placeholder 3"/>
          <p:cNvSpPr>
            <a:spLocks noGrp="1"/>
          </p:cNvSpPr>
          <p:nvPr>
            <p:ph type="sldNum" sz="quarter" idx="5"/>
          </p:nvPr>
        </p:nvSpPr>
        <p:spPr/>
        <p:txBody>
          <a:bodyPr/>
          <a:lstStyle/>
          <a:p>
            <a:fld id="{82B30043-B795-4938-A2E2-D7116603E594}" type="slidenum">
              <a:rPr lang="en-US" smtClean="0"/>
              <a:t>20</a:t>
            </a:fld>
            <a:endParaRPr lang="en-US"/>
          </a:p>
        </p:txBody>
      </p:sp>
    </p:spTree>
    <p:extLst>
      <p:ext uri="{BB962C8B-B14F-4D97-AF65-F5344CB8AC3E}">
        <p14:creationId xmlns:p14="http://schemas.microsoft.com/office/powerpoint/2010/main" val="119815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visuals where possible, show trending cyber attack activity for each sector for your organization mentioned in the first slide of this section. Use the same reporting source for each so you are comparing the same reporting methodology</a:t>
            </a:r>
          </a:p>
        </p:txBody>
      </p:sp>
      <p:sp>
        <p:nvSpPr>
          <p:cNvPr id="4" name="Slide Number Placeholder 3"/>
          <p:cNvSpPr>
            <a:spLocks noGrp="1"/>
          </p:cNvSpPr>
          <p:nvPr>
            <p:ph type="sldNum" sz="quarter" idx="5"/>
          </p:nvPr>
        </p:nvSpPr>
        <p:spPr/>
        <p:txBody>
          <a:bodyPr/>
          <a:lstStyle/>
          <a:p>
            <a:fld id="{82B30043-B795-4938-A2E2-D7116603E594}" type="slidenum">
              <a:rPr lang="en-US" smtClean="0"/>
              <a:t>7</a:t>
            </a:fld>
            <a:endParaRPr lang="en-US"/>
          </a:p>
        </p:txBody>
      </p:sp>
    </p:spTree>
    <p:extLst>
      <p:ext uri="{BB962C8B-B14F-4D97-AF65-F5344CB8AC3E}">
        <p14:creationId xmlns:p14="http://schemas.microsoft.com/office/powerpoint/2010/main" val="281868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Information about the characteristics of a threat actor category your organization uses or type such as motivations, capability and objectives. </a:t>
            </a:r>
          </a:p>
          <a:p>
            <a:endParaRPr lang="en-US" dirty="0"/>
          </a:p>
        </p:txBody>
      </p:sp>
      <p:sp>
        <p:nvSpPr>
          <p:cNvPr id="4" name="Slide Number Placeholder 3"/>
          <p:cNvSpPr>
            <a:spLocks noGrp="1"/>
          </p:cNvSpPr>
          <p:nvPr>
            <p:ph type="sldNum" sz="quarter" idx="5"/>
          </p:nvPr>
        </p:nvSpPr>
        <p:spPr/>
        <p:txBody>
          <a:bodyPr/>
          <a:lstStyle/>
          <a:p>
            <a:fld id="{82B30043-B795-4938-A2E2-D7116603E594}" type="slidenum">
              <a:rPr lang="en-US" smtClean="0"/>
              <a:t>9</a:t>
            </a:fld>
            <a:endParaRPr lang="en-US"/>
          </a:p>
        </p:txBody>
      </p:sp>
    </p:spTree>
    <p:extLst>
      <p:ext uri="{BB962C8B-B14F-4D97-AF65-F5344CB8AC3E}">
        <p14:creationId xmlns:p14="http://schemas.microsoft.com/office/powerpoint/2010/main" val="695546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status of activity [regarding cybercrime, nation-state threats, insiders, hacktivists, etc.] over the reporting period for a particular industry sector. This looks different than overall trends, because this should reflect top threat actors in these spaces. Using a </a:t>
            </a:r>
            <a:r>
              <a:rPr lang="en-US" sz="1200" kern="1200" dirty="0" err="1">
                <a:solidFill>
                  <a:schemeClr val="tx1"/>
                </a:solidFill>
                <a:effectLst/>
                <a:latin typeface="+mn-lt"/>
                <a:ea typeface="+mn-ea"/>
                <a:cs typeface="+mn-cs"/>
              </a:rPr>
              <a:t>piechart</a:t>
            </a:r>
            <a:r>
              <a:rPr lang="en-US" sz="1200" kern="1200" dirty="0">
                <a:solidFill>
                  <a:schemeClr val="tx1"/>
                </a:solidFill>
                <a:effectLst/>
                <a:latin typeface="+mn-lt"/>
                <a:ea typeface="+mn-ea"/>
                <a:cs typeface="+mn-cs"/>
              </a:rPr>
              <a:t> is common, showing 40% of the attacks in healthcare sector are attributed to CL0P, 23% to </a:t>
            </a:r>
            <a:r>
              <a:rPr lang="en-US" sz="1200" kern="1200" dirty="0" err="1">
                <a:solidFill>
                  <a:schemeClr val="tx1"/>
                </a:solidFill>
                <a:effectLst/>
                <a:latin typeface="+mn-lt"/>
                <a:ea typeface="+mn-ea"/>
                <a:cs typeface="+mn-cs"/>
              </a:rPr>
              <a:t>AlphV</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etc</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2B30043-B795-4938-A2E2-D7116603E594}" type="slidenum">
              <a:rPr lang="en-US" smtClean="0"/>
              <a:t>10</a:t>
            </a:fld>
            <a:endParaRPr lang="en-US"/>
          </a:p>
        </p:txBody>
      </p:sp>
    </p:spTree>
    <p:extLst>
      <p:ext uri="{BB962C8B-B14F-4D97-AF65-F5344CB8AC3E}">
        <p14:creationId xmlns:p14="http://schemas.microsoft.com/office/powerpoint/2010/main" val="3800510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Notable threat actors and their category (nation state, cyber crime, hacktivist) and recent activity.</a:t>
            </a:r>
          </a:p>
          <a:p>
            <a:pPr lvl="1"/>
            <a:r>
              <a:rPr lang="en-US" sz="1200" kern="1200" dirty="0">
                <a:solidFill>
                  <a:schemeClr val="tx1"/>
                </a:solidFill>
                <a:effectLst/>
                <a:latin typeface="+mn-lt"/>
                <a:ea typeface="+mn-ea"/>
                <a:cs typeface="+mn-cs"/>
              </a:rPr>
              <a:t>Trends and most noteworthy incidents (briefly). From a strategic point of view, to emphasize the importance of the incidents, the report can describe the impact in terms of financial losses, downtimes and number of affected stakeholders. From a tactical perspective, the important characteristics of an attack can be described briefly. </a:t>
            </a:r>
          </a:p>
          <a:p>
            <a:pPr lvl="1"/>
            <a:r>
              <a:rPr lang="en-US" sz="1200" kern="1200" dirty="0">
                <a:solidFill>
                  <a:schemeClr val="tx1"/>
                </a:solidFill>
                <a:effectLst/>
                <a:latin typeface="+mn-lt"/>
                <a:ea typeface="+mn-ea"/>
                <a:cs typeface="+mn-cs"/>
              </a:rPr>
              <a:t>From a tactical point of view, ATT&amp;CK heatmaps or ATT&amp;CK lists for each actor type can be included to indicate the most common TTPs targeting the sector.</a:t>
            </a:r>
          </a:p>
          <a:p>
            <a:endParaRPr lang="en-US" dirty="0"/>
          </a:p>
        </p:txBody>
      </p:sp>
      <p:sp>
        <p:nvSpPr>
          <p:cNvPr id="4" name="Slide Number Placeholder 3"/>
          <p:cNvSpPr>
            <a:spLocks noGrp="1"/>
          </p:cNvSpPr>
          <p:nvPr>
            <p:ph type="sldNum" sz="quarter" idx="5"/>
          </p:nvPr>
        </p:nvSpPr>
        <p:spPr/>
        <p:txBody>
          <a:bodyPr/>
          <a:lstStyle/>
          <a:p>
            <a:fld id="{82B30043-B795-4938-A2E2-D7116603E594}" type="slidenum">
              <a:rPr lang="en-US" smtClean="0"/>
              <a:t>11</a:t>
            </a:fld>
            <a:endParaRPr lang="en-US"/>
          </a:p>
        </p:txBody>
      </p:sp>
    </p:spTree>
    <p:extLst>
      <p:ext uri="{BB962C8B-B14F-4D97-AF65-F5344CB8AC3E}">
        <p14:creationId xmlns:p14="http://schemas.microsoft.com/office/powerpoint/2010/main" val="1161655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a tactical point of view, ATT&amp;CK heatmaps or ATT&amp;CK lists for each actor type can be included to indicate the most common TTPs targeting the sector.</a:t>
            </a:r>
          </a:p>
          <a:p>
            <a:endParaRPr lang="en-US" dirty="0"/>
          </a:p>
        </p:txBody>
      </p:sp>
      <p:sp>
        <p:nvSpPr>
          <p:cNvPr id="4" name="Slide Number Placeholder 3"/>
          <p:cNvSpPr>
            <a:spLocks noGrp="1"/>
          </p:cNvSpPr>
          <p:nvPr>
            <p:ph type="sldNum" sz="quarter" idx="5"/>
          </p:nvPr>
        </p:nvSpPr>
        <p:spPr/>
        <p:txBody>
          <a:bodyPr/>
          <a:lstStyle/>
          <a:p>
            <a:fld id="{82B30043-B795-4938-A2E2-D7116603E594}" type="slidenum">
              <a:rPr lang="en-US" smtClean="0"/>
              <a:t>12</a:t>
            </a:fld>
            <a:endParaRPr lang="en-US"/>
          </a:p>
        </p:txBody>
      </p:sp>
    </p:spTree>
    <p:extLst>
      <p:ext uri="{BB962C8B-B14F-4D97-AF65-F5344CB8AC3E}">
        <p14:creationId xmlns:p14="http://schemas.microsoft.com/office/powerpoint/2010/main" val="53331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overview of adversaries that target the sector.</a:t>
            </a:r>
          </a:p>
          <a:p>
            <a:endParaRPr lang="en-US" dirty="0"/>
          </a:p>
        </p:txBody>
      </p:sp>
      <p:sp>
        <p:nvSpPr>
          <p:cNvPr id="4" name="Slide Number Placeholder 3"/>
          <p:cNvSpPr>
            <a:spLocks noGrp="1"/>
          </p:cNvSpPr>
          <p:nvPr>
            <p:ph type="sldNum" sz="quarter" idx="5"/>
          </p:nvPr>
        </p:nvSpPr>
        <p:spPr/>
        <p:txBody>
          <a:bodyPr/>
          <a:lstStyle/>
          <a:p>
            <a:fld id="{82B30043-B795-4938-A2E2-D7116603E594}" type="slidenum">
              <a:rPr lang="en-US" smtClean="0"/>
              <a:t>14</a:t>
            </a:fld>
            <a:endParaRPr lang="en-US"/>
          </a:p>
        </p:txBody>
      </p:sp>
    </p:spTree>
    <p:extLst>
      <p:ext uri="{BB962C8B-B14F-4D97-AF65-F5344CB8AC3E}">
        <p14:creationId xmlns:p14="http://schemas.microsoft.com/office/powerpoint/2010/main" val="3398295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Details on groups that have been observed to be active in the reporting period. </a:t>
            </a:r>
          </a:p>
          <a:p>
            <a:pPr lvl="2"/>
            <a:r>
              <a:rPr lang="en-US" sz="1200" kern="1200" dirty="0">
                <a:solidFill>
                  <a:schemeClr val="tx1"/>
                </a:solidFill>
                <a:effectLst/>
                <a:latin typeface="+mn-lt"/>
                <a:ea typeface="+mn-ea"/>
                <a:cs typeface="+mn-cs"/>
              </a:rPr>
              <a:t>The groups need to either target the sector directly or, if they are opportunistic, it should have been assessed that their operations will affect entities and stakeholders or functions within the industry sector. </a:t>
            </a:r>
          </a:p>
          <a:p>
            <a:pPr lvl="2"/>
            <a:r>
              <a:rPr lang="en-US" sz="1200" kern="1200" dirty="0">
                <a:solidFill>
                  <a:schemeClr val="tx1"/>
                </a:solidFill>
                <a:effectLst/>
                <a:latin typeface="+mn-lt"/>
                <a:ea typeface="+mn-ea"/>
                <a:cs typeface="+mn-cs"/>
              </a:rPr>
              <a:t>Categorization is possible based on actor types and motivations. </a:t>
            </a:r>
          </a:p>
          <a:p>
            <a:pPr lvl="1"/>
            <a:r>
              <a:rPr lang="en-US" sz="1200" kern="1200" dirty="0">
                <a:solidFill>
                  <a:schemeClr val="tx1"/>
                </a:solidFill>
                <a:effectLst/>
                <a:latin typeface="+mn-lt"/>
                <a:ea typeface="+mn-ea"/>
                <a:cs typeface="+mn-cs"/>
              </a:rPr>
              <a:t>Significant incidents can be described.</a:t>
            </a:r>
          </a:p>
          <a:p>
            <a:endParaRPr lang="en-US" dirty="0"/>
          </a:p>
        </p:txBody>
      </p:sp>
      <p:sp>
        <p:nvSpPr>
          <p:cNvPr id="4" name="Slide Number Placeholder 3"/>
          <p:cNvSpPr>
            <a:spLocks noGrp="1"/>
          </p:cNvSpPr>
          <p:nvPr>
            <p:ph type="sldNum" sz="quarter" idx="5"/>
          </p:nvPr>
        </p:nvSpPr>
        <p:spPr/>
        <p:txBody>
          <a:bodyPr/>
          <a:lstStyle/>
          <a:p>
            <a:fld id="{82B30043-B795-4938-A2E2-D7116603E594}" type="slidenum">
              <a:rPr lang="en-US" smtClean="0"/>
              <a:t>15</a:t>
            </a:fld>
            <a:endParaRPr lang="en-US"/>
          </a:p>
        </p:txBody>
      </p:sp>
    </p:spTree>
    <p:extLst>
      <p:ext uri="{BB962C8B-B14F-4D97-AF65-F5344CB8AC3E}">
        <p14:creationId xmlns:p14="http://schemas.microsoft.com/office/powerpoint/2010/main" val="2466165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a tactical perspective, ATT&amp;CK heatmaps or ATT&amp;CK lists or tables for each adversary group can be included to indicate their most common TTPs.</a:t>
            </a:r>
          </a:p>
          <a:p>
            <a:endParaRPr lang="en-US" dirty="0"/>
          </a:p>
        </p:txBody>
      </p:sp>
      <p:sp>
        <p:nvSpPr>
          <p:cNvPr id="4" name="Slide Number Placeholder 3"/>
          <p:cNvSpPr>
            <a:spLocks noGrp="1"/>
          </p:cNvSpPr>
          <p:nvPr>
            <p:ph type="sldNum" sz="quarter" idx="5"/>
          </p:nvPr>
        </p:nvSpPr>
        <p:spPr/>
        <p:txBody>
          <a:bodyPr/>
          <a:lstStyle/>
          <a:p>
            <a:fld id="{82B30043-B795-4938-A2E2-D7116603E594}" type="slidenum">
              <a:rPr lang="en-US" smtClean="0"/>
              <a:t>16</a:t>
            </a:fld>
            <a:endParaRPr lang="en-US"/>
          </a:p>
        </p:txBody>
      </p:sp>
    </p:spTree>
    <p:extLst>
      <p:ext uri="{BB962C8B-B14F-4D97-AF65-F5344CB8AC3E}">
        <p14:creationId xmlns:p14="http://schemas.microsoft.com/office/powerpoint/2010/main" val="3214751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3EE0BD1-5D3F-48CD-91A2-CD54B83E026C}" type="datetimeFigureOut">
              <a:rPr lang="en-US" smtClean="0"/>
              <a:t>1/23/2024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85532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EE0BD1-5D3F-48CD-91A2-CD54B83E026C}"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393763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3EE0BD1-5D3F-48CD-91A2-CD54B83E026C}" type="datetimeFigureOut">
              <a:rPr lang="en-US" smtClean="0"/>
              <a:t>1/23/2024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4187654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3EE0BD1-5D3F-48CD-91A2-CD54B83E026C}" type="datetimeFigureOut">
              <a:rPr lang="en-US" smtClean="0"/>
              <a:t>1/23/2024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C5301EF-4C33-422C-B990-6E5B9CACA9E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9261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3EE0BD1-5D3F-48CD-91A2-CD54B83E026C}" type="datetimeFigureOut">
              <a:rPr lang="en-US" smtClean="0"/>
              <a:t>1/23/2024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240162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3EE0BD1-5D3F-48CD-91A2-CD54B83E026C}"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3893067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3EE0BD1-5D3F-48CD-91A2-CD54B83E026C}"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1953712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E0BD1-5D3F-48CD-91A2-CD54B83E026C}"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3750733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3EE0BD1-5D3F-48CD-91A2-CD54B83E026C}" type="datetimeFigureOut">
              <a:rPr lang="en-US" smtClean="0"/>
              <a:t>1/23/2024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307842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E0BD1-5D3F-48CD-91A2-CD54B83E026C}"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259623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3EE0BD1-5D3F-48CD-91A2-CD54B83E026C}" type="datetimeFigureOut">
              <a:rPr lang="en-US" smtClean="0"/>
              <a:t>1/23/2024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111511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EE0BD1-5D3F-48CD-91A2-CD54B83E026C}"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355159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EE0BD1-5D3F-48CD-91A2-CD54B83E026C}"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153129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EE0BD1-5D3F-48CD-91A2-CD54B83E026C}"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110550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E0BD1-5D3F-48CD-91A2-CD54B83E026C}"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407864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EE0BD1-5D3F-48CD-91A2-CD54B83E026C}"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157439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EE0BD1-5D3F-48CD-91A2-CD54B83E026C}"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5301EF-4C33-422C-B990-6E5B9CACA9E9}" type="slidenum">
              <a:rPr lang="en-US" smtClean="0"/>
              <a:t>‹#›</a:t>
            </a:fld>
            <a:endParaRPr lang="en-US"/>
          </a:p>
        </p:txBody>
      </p:sp>
    </p:spTree>
    <p:extLst>
      <p:ext uri="{BB962C8B-B14F-4D97-AF65-F5344CB8AC3E}">
        <p14:creationId xmlns:p14="http://schemas.microsoft.com/office/powerpoint/2010/main" val="235233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EE0BD1-5D3F-48CD-91A2-CD54B83E026C}" type="datetimeFigureOut">
              <a:rPr lang="en-US" smtClean="0"/>
              <a:t>1/23/2024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5301EF-4C33-422C-B990-6E5B9CACA9E9}" type="slidenum">
              <a:rPr lang="en-US" smtClean="0"/>
              <a:t>‹#›</a:t>
            </a:fld>
            <a:endParaRPr lang="en-US"/>
          </a:p>
        </p:txBody>
      </p:sp>
    </p:spTree>
    <p:extLst>
      <p:ext uri="{BB962C8B-B14F-4D97-AF65-F5344CB8AC3E}">
        <p14:creationId xmlns:p14="http://schemas.microsoft.com/office/powerpoint/2010/main" val="1542665991"/>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5EAA-68A1-46DC-A8B9-488785DBC4CF}"/>
              </a:ext>
            </a:extLst>
          </p:cNvPr>
          <p:cNvSpPr>
            <a:spLocks noGrp="1"/>
          </p:cNvSpPr>
          <p:nvPr>
            <p:ph type="ctrTitle"/>
          </p:nvPr>
        </p:nvSpPr>
        <p:spPr/>
        <p:txBody>
          <a:bodyPr>
            <a:normAutofit/>
          </a:bodyPr>
          <a:lstStyle/>
          <a:p>
            <a:r>
              <a:rPr lang="en-US" sz="5400" dirty="0"/>
              <a:t>CYBER THREAT LANDSCAPE</a:t>
            </a:r>
          </a:p>
        </p:txBody>
      </p:sp>
      <p:sp>
        <p:nvSpPr>
          <p:cNvPr id="3" name="Subtitle 2">
            <a:extLst>
              <a:ext uri="{FF2B5EF4-FFF2-40B4-BE49-F238E27FC236}">
                <a16:creationId xmlns:a16="http://schemas.microsoft.com/office/drawing/2014/main" id="{03F3CB8D-0007-4584-A9BF-F6BBEC387164}"/>
              </a:ext>
            </a:extLst>
          </p:cNvPr>
          <p:cNvSpPr>
            <a:spLocks noGrp="1"/>
          </p:cNvSpPr>
          <p:nvPr>
            <p:ph type="subTitle" idx="1"/>
          </p:nvPr>
        </p:nvSpPr>
        <p:spPr/>
        <p:txBody>
          <a:bodyPr>
            <a:noAutofit/>
          </a:bodyPr>
          <a:lstStyle/>
          <a:p>
            <a:r>
              <a:rPr lang="en-US" sz="1400" dirty="0"/>
              <a:t>[TIME PERIOD SCOPE – TYPE OF LANDSCAPE (TOPIC OR OVERVIEW) – AUDIENCE</a:t>
            </a:r>
          </a:p>
          <a:p>
            <a:r>
              <a:rPr lang="en-US" sz="1400" b="1" dirty="0"/>
              <a:t>TLP: </a:t>
            </a:r>
            <a:r>
              <a:rPr lang="en-US" sz="1400" dirty="0"/>
              <a:t>[Red/ White]</a:t>
            </a:r>
            <a:endParaRPr lang="en-US" sz="1400" b="1" dirty="0"/>
          </a:p>
          <a:p>
            <a:r>
              <a:rPr lang="en-US" sz="1400" dirty="0"/>
              <a:t>AUTHOR</a:t>
            </a:r>
          </a:p>
          <a:p>
            <a:r>
              <a:rPr lang="en-US" sz="1400" dirty="0"/>
              <a:t>DATE</a:t>
            </a:r>
          </a:p>
        </p:txBody>
      </p:sp>
    </p:spTree>
    <p:extLst>
      <p:ext uri="{BB962C8B-B14F-4D97-AF65-F5344CB8AC3E}">
        <p14:creationId xmlns:p14="http://schemas.microsoft.com/office/powerpoint/2010/main" val="2453479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696B-64FA-4464-A733-60265F3F3DAF}"/>
              </a:ext>
            </a:extLst>
          </p:cNvPr>
          <p:cNvSpPr>
            <a:spLocks noGrp="1"/>
          </p:cNvSpPr>
          <p:nvPr>
            <p:ph type="title"/>
          </p:nvPr>
        </p:nvSpPr>
        <p:spPr/>
        <p:txBody>
          <a:bodyPr/>
          <a:lstStyle/>
          <a:p>
            <a:r>
              <a:rPr lang="en-US" dirty="0"/>
              <a:t>Threat Actor Trends</a:t>
            </a:r>
          </a:p>
        </p:txBody>
      </p:sp>
      <p:sp>
        <p:nvSpPr>
          <p:cNvPr id="3" name="Content Placeholder 2">
            <a:extLst>
              <a:ext uri="{FF2B5EF4-FFF2-40B4-BE49-F238E27FC236}">
                <a16:creationId xmlns:a16="http://schemas.microsoft.com/office/drawing/2014/main" id="{59DE39D0-3CE0-4C4D-99E5-0B0F338A2D18}"/>
              </a:ext>
            </a:extLst>
          </p:cNvPr>
          <p:cNvSpPr>
            <a:spLocks noGrp="1"/>
          </p:cNvSpPr>
          <p:nvPr>
            <p:ph idx="1"/>
          </p:nvPr>
        </p:nvSpPr>
        <p:spPr/>
        <p:txBody>
          <a:bodyPr/>
          <a:lstStyle/>
          <a:p>
            <a:r>
              <a:rPr lang="en-US" dirty="0"/>
              <a:t>Healthcare</a:t>
            </a:r>
          </a:p>
          <a:p>
            <a:r>
              <a:rPr lang="en-US" dirty="0"/>
              <a:t>Pharmaceutical</a:t>
            </a:r>
          </a:p>
          <a:p>
            <a:r>
              <a:rPr lang="en-US" dirty="0"/>
              <a:t>Research</a:t>
            </a:r>
          </a:p>
          <a:p>
            <a:r>
              <a:rPr lang="en-US" dirty="0"/>
              <a:t>Manufacturing</a:t>
            </a:r>
          </a:p>
          <a:p>
            <a:r>
              <a:rPr lang="en-US" dirty="0"/>
              <a:t>Biomedical technology</a:t>
            </a:r>
          </a:p>
          <a:p>
            <a:pPr marL="0" indent="0">
              <a:buNone/>
            </a:pPr>
            <a:endParaRPr lang="en-US" dirty="0"/>
          </a:p>
        </p:txBody>
      </p:sp>
    </p:spTree>
    <p:extLst>
      <p:ext uri="{BB962C8B-B14F-4D97-AF65-F5344CB8AC3E}">
        <p14:creationId xmlns:p14="http://schemas.microsoft.com/office/powerpoint/2010/main" val="9011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64F7-1545-4185-8E08-1DFA7344D213}"/>
              </a:ext>
            </a:extLst>
          </p:cNvPr>
          <p:cNvSpPr>
            <a:spLocks noGrp="1"/>
          </p:cNvSpPr>
          <p:nvPr>
            <p:ph type="title"/>
          </p:nvPr>
        </p:nvSpPr>
        <p:spPr/>
        <p:txBody>
          <a:bodyPr/>
          <a:lstStyle/>
          <a:p>
            <a:r>
              <a:rPr lang="en-US" dirty="0"/>
              <a:t>Threat Actor Trends</a:t>
            </a:r>
          </a:p>
        </p:txBody>
      </p:sp>
      <p:sp>
        <p:nvSpPr>
          <p:cNvPr id="3" name="Content Placeholder 2">
            <a:extLst>
              <a:ext uri="{FF2B5EF4-FFF2-40B4-BE49-F238E27FC236}">
                <a16:creationId xmlns:a16="http://schemas.microsoft.com/office/drawing/2014/main" id="{D835EE0C-2D89-440A-86AE-33B7AECA1DE6}"/>
              </a:ext>
            </a:extLst>
          </p:cNvPr>
          <p:cNvSpPr>
            <a:spLocks noGrp="1"/>
          </p:cNvSpPr>
          <p:nvPr>
            <p:ph idx="1"/>
          </p:nvPr>
        </p:nvSpPr>
        <p:spPr/>
        <p:txBody>
          <a:bodyPr/>
          <a:lstStyle/>
          <a:p>
            <a:pPr marL="0" indent="0">
              <a:buNone/>
            </a:pPr>
            <a:r>
              <a:rPr lang="en-US" dirty="0"/>
              <a:t>Pharmaceutical</a:t>
            </a:r>
          </a:p>
          <a:p>
            <a:r>
              <a:rPr lang="en-US" dirty="0"/>
              <a:t>APT29 aka Cozy Bear – </a:t>
            </a:r>
            <a:r>
              <a:rPr lang="en-US" dirty="0" err="1"/>
              <a:t>Nationstate</a:t>
            </a:r>
            <a:endParaRPr lang="en-US" dirty="0"/>
          </a:p>
          <a:p>
            <a:pPr marL="0" indent="0">
              <a:buNone/>
            </a:pPr>
            <a:r>
              <a:rPr lang="en-US" i="1" dirty="0"/>
              <a:t>On Dec 23</a:t>
            </a:r>
            <a:r>
              <a:rPr lang="en-US" i="1" baseline="30000" dirty="0"/>
              <a:t>rd</a:t>
            </a:r>
            <a:r>
              <a:rPr lang="en-US" i="1" dirty="0"/>
              <a:t> compromised biomedical company…</a:t>
            </a:r>
          </a:p>
        </p:txBody>
      </p:sp>
    </p:spTree>
    <p:extLst>
      <p:ext uri="{BB962C8B-B14F-4D97-AF65-F5344CB8AC3E}">
        <p14:creationId xmlns:p14="http://schemas.microsoft.com/office/powerpoint/2010/main" val="581605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C73E-A346-411E-A79A-75A827A2D98E}"/>
              </a:ext>
            </a:extLst>
          </p:cNvPr>
          <p:cNvSpPr>
            <a:spLocks noGrp="1"/>
          </p:cNvSpPr>
          <p:nvPr>
            <p:ph type="title"/>
          </p:nvPr>
        </p:nvSpPr>
        <p:spPr/>
        <p:txBody>
          <a:bodyPr/>
          <a:lstStyle/>
          <a:p>
            <a:r>
              <a:rPr lang="en-US" dirty="0"/>
              <a:t>Common TTPs Targeting by Sector</a:t>
            </a:r>
          </a:p>
        </p:txBody>
      </p:sp>
      <p:sp>
        <p:nvSpPr>
          <p:cNvPr id="3" name="Content Placeholder 2">
            <a:extLst>
              <a:ext uri="{FF2B5EF4-FFF2-40B4-BE49-F238E27FC236}">
                <a16:creationId xmlns:a16="http://schemas.microsoft.com/office/drawing/2014/main" id="{0AFA6F91-7BB3-4B25-88E4-EC6700A864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2523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CBC0-E899-470A-B333-A4193D1FB119}"/>
              </a:ext>
            </a:extLst>
          </p:cNvPr>
          <p:cNvSpPr>
            <a:spLocks noGrp="1"/>
          </p:cNvSpPr>
          <p:nvPr>
            <p:ph type="title"/>
          </p:nvPr>
        </p:nvSpPr>
        <p:spPr/>
        <p:txBody>
          <a:bodyPr/>
          <a:lstStyle/>
          <a:p>
            <a:r>
              <a:rPr lang="en-US" dirty="0"/>
              <a:t>Intel Insights</a:t>
            </a:r>
          </a:p>
        </p:txBody>
      </p:sp>
      <p:sp>
        <p:nvSpPr>
          <p:cNvPr id="3" name="Content Placeholder 2">
            <a:extLst>
              <a:ext uri="{FF2B5EF4-FFF2-40B4-BE49-F238E27FC236}">
                <a16:creationId xmlns:a16="http://schemas.microsoft.com/office/drawing/2014/main" id="{A122882A-43AB-49DF-942E-74D1690E09DF}"/>
              </a:ext>
            </a:extLst>
          </p:cNvPr>
          <p:cNvSpPr>
            <a:spLocks noGrp="1"/>
          </p:cNvSpPr>
          <p:nvPr>
            <p:ph idx="1"/>
          </p:nvPr>
        </p:nvSpPr>
        <p:spPr/>
        <p:txBody>
          <a:bodyPr/>
          <a:lstStyle/>
          <a:p>
            <a:r>
              <a:rPr lang="en-US" dirty="0"/>
              <a:t>Observation(s):</a:t>
            </a:r>
          </a:p>
          <a:p>
            <a:r>
              <a:rPr lang="en-US" dirty="0"/>
              <a:t>Prediction(s):</a:t>
            </a:r>
          </a:p>
          <a:p>
            <a:r>
              <a:rPr lang="en-US" dirty="0"/>
              <a:t>Recommendation(s):</a:t>
            </a:r>
          </a:p>
          <a:p>
            <a:endParaRPr lang="en-US" dirty="0"/>
          </a:p>
        </p:txBody>
      </p:sp>
    </p:spTree>
    <p:extLst>
      <p:ext uri="{BB962C8B-B14F-4D97-AF65-F5344CB8AC3E}">
        <p14:creationId xmlns:p14="http://schemas.microsoft.com/office/powerpoint/2010/main" val="4042987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708E-6D87-45FE-B4F2-4CA1A0FD7F85}"/>
              </a:ext>
            </a:extLst>
          </p:cNvPr>
          <p:cNvSpPr>
            <a:spLocks noGrp="1"/>
          </p:cNvSpPr>
          <p:nvPr>
            <p:ph type="title"/>
          </p:nvPr>
        </p:nvSpPr>
        <p:spPr/>
        <p:txBody>
          <a:bodyPr/>
          <a:lstStyle/>
          <a:p>
            <a:r>
              <a:rPr lang="en-US" dirty="0"/>
              <a:t>Threat Groups</a:t>
            </a:r>
          </a:p>
        </p:txBody>
      </p:sp>
      <p:sp>
        <p:nvSpPr>
          <p:cNvPr id="3" name="Content Placeholder 2">
            <a:extLst>
              <a:ext uri="{FF2B5EF4-FFF2-40B4-BE49-F238E27FC236}">
                <a16:creationId xmlns:a16="http://schemas.microsoft.com/office/drawing/2014/main" id="{63774634-D70D-493C-97BC-80EB676E63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047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C81C-5873-46FD-A18F-510F08B8FB28}"/>
              </a:ext>
            </a:extLst>
          </p:cNvPr>
          <p:cNvSpPr>
            <a:spLocks noGrp="1"/>
          </p:cNvSpPr>
          <p:nvPr>
            <p:ph type="title"/>
          </p:nvPr>
        </p:nvSpPr>
        <p:spPr/>
        <p:txBody>
          <a:bodyPr/>
          <a:lstStyle/>
          <a:p>
            <a:r>
              <a:rPr lang="en-US" dirty="0"/>
              <a:t>Threat Groups</a:t>
            </a:r>
          </a:p>
        </p:txBody>
      </p:sp>
      <p:sp>
        <p:nvSpPr>
          <p:cNvPr id="3" name="Content Placeholder 2">
            <a:extLst>
              <a:ext uri="{FF2B5EF4-FFF2-40B4-BE49-F238E27FC236}">
                <a16:creationId xmlns:a16="http://schemas.microsoft.com/office/drawing/2014/main" id="{B277DB05-CCF8-43B1-8AC1-C2770C8890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212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7BFF-61B4-4D08-9374-FB1711DF927E}"/>
              </a:ext>
            </a:extLst>
          </p:cNvPr>
          <p:cNvSpPr>
            <a:spLocks noGrp="1"/>
          </p:cNvSpPr>
          <p:nvPr>
            <p:ph type="title"/>
          </p:nvPr>
        </p:nvSpPr>
        <p:spPr/>
        <p:txBody>
          <a:bodyPr/>
          <a:lstStyle/>
          <a:p>
            <a:r>
              <a:rPr lang="en-US" dirty="0"/>
              <a:t>Threat Groups</a:t>
            </a:r>
          </a:p>
        </p:txBody>
      </p:sp>
      <p:sp>
        <p:nvSpPr>
          <p:cNvPr id="3" name="Content Placeholder 2">
            <a:extLst>
              <a:ext uri="{FF2B5EF4-FFF2-40B4-BE49-F238E27FC236}">
                <a16:creationId xmlns:a16="http://schemas.microsoft.com/office/drawing/2014/main" id="{9204B7A4-7C48-49D6-A515-BCCCD39648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93032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2C6F2-F43B-4CEE-B440-7B11DE13E9B9}"/>
              </a:ext>
            </a:extLst>
          </p:cNvPr>
          <p:cNvSpPr>
            <a:spLocks noGrp="1"/>
          </p:cNvSpPr>
          <p:nvPr>
            <p:ph type="title"/>
          </p:nvPr>
        </p:nvSpPr>
        <p:spPr/>
        <p:txBody>
          <a:bodyPr/>
          <a:lstStyle/>
          <a:p>
            <a:r>
              <a:rPr lang="en-US" dirty="0"/>
              <a:t>Intel Insights</a:t>
            </a:r>
          </a:p>
        </p:txBody>
      </p:sp>
      <p:sp>
        <p:nvSpPr>
          <p:cNvPr id="3" name="Content Placeholder 2">
            <a:extLst>
              <a:ext uri="{FF2B5EF4-FFF2-40B4-BE49-F238E27FC236}">
                <a16:creationId xmlns:a16="http://schemas.microsoft.com/office/drawing/2014/main" id="{73942AC2-777B-4740-8015-CDB777B2854B}"/>
              </a:ext>
            </a:extLst>
          </p:cNvPr>
          <p:cNvSpPr>
            <a:spLocks noGrp="1"/>
          </p:cNvSpPr>
          <p:nvPr>
            <p:ph idx="1"/>
          </p:nvPr>
        </p:nvSpPr>
        <p:spPr/>
        <p:txBody>
          <a:bodyPr/>
          <a:lstStyle/>
          <a:p>
            <a:r>
              <a:rPr lang="en-US" dirty="0"/>
              <a:t>Observation(s):</a:t>
            </a:r>
          </a:p>
          <a:p>
            <a:r>
              <a:rPr lang="en-US" dirty="0"/>
              <a:t>Prediction(s):</a:t>
            </a:r>
          </a:p>
          <a:p>
            <a:r>
              <a:rPr lang="en-US" dirty="0"/>
              <a:t>Recommendation(s):</a:t>
            </a:r>
          </a:p>
          <a:p>
            <a:endParaRPr lang="en-US" dirty="0"/>
          </a:p>
        </p:txBody>
      </p:sp>
    </p:spTree>
    <p:extLst>
      <p:ext uri="{BB962C8B-B14F-4D97-AF65-F5344CB8AC3E}">
        <p14:creationId xmlns:p14="http://schemas.microsoft.com/office/powerpoint/2010/main" val="3695861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395D-D811-4F92-AA9F-B21AFE663E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765C30-DEC1-4E86-92DB-E169234F4A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425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F999-A418-47EC-914D-D42D1AD7AB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FA091B-CC0C-4C42-B3B4-9DA109FFB8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19933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6E16-A267-4CE0-8568-32F65BB2D704}"/>
              </a:ext>
            </a:extLst>
          </p:cNvPr>
          <p:cNvSpPr>
            <a:spLocks noGrp="1"/>
          </p:cNvSpPr>
          <p:nvPr>
            <p:ph type="title"/>
          </p:nvPr>
        </p:nvSpPr>
        <p:spPr/>
        <p:txBody>
          <a:bodyPr/>
          <a:lstStyle/>
          <a:p>
            <a:r>
              <a:rPr lang="en-US" dirty="0"/>
              <a:t>About [Organization]</a:t>
            </a:r>
          </a:p>
        </p:txBody>
      </p:sp>
      <p:sp>
        <p:nvSpPr>
          <p:cNvPr id="3" name="Content Placeholder 2">
            <a:extLst>
              <a:ext uri="{FF2B5EF4-FFF2-40B4-BE49-F238E27FC236}">
                <a16:creationId xmlns:a16="http://schemas.microsoft.com/office/drawing/2014/main" id="{876DE3B4-F903-41EC-909A-6AAD7875B328}"/>
              </a:ext>
            </a:extLst>
          </p:cNvPr>
          <p:cNvSpPr>
            <a:spLocks noGrp="1"/>
          </p:cNvSpPr>
          <p:nvPr>
            <p:ph idx="1"/>
          </p:nvPr>
        </p:nvSpPr>
        <p:spPr/>
        <p:txBody>
          <a:bodyPr/>
          <a:lstStyle/>
          <a:p>
            <a:r>
              <a:rPr lang="en-US" dirty="0"/>
              <a:t>Recent news</a:t>
            </a:r>
          </a:p>
          <a:p>
            <a:r>
              <a:rPr lang="en-US" dirty="0"/>
              <a:t>New products</a:t>
            </a:r>
          </a:p>
          <a:p>
            <a:r>
              <a:rPr lang="en-US" dirty="0"/>
              <a:t>New M&amp;A</a:t>
            </a:r>
          </a:p>
          <a:p>
            <a:r>
              <a:rPr lang="en-US" dirty="0"/>
              <a:t>New findings from Company Baseball card</a:t>
            </a:r>
          </a:p>
        </p:txBody>
      </p:sp>
    </p:spTree>
    <p:extLst>
      <p:ext uri="{BB962C8B-B14F-4D97-AF65-F5344CB8AC3E}">
        <p14:creationId xmlns:p14="http://schemas.microsoft.com/office/powerpoint/2010/main" val="3967207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4041-A78B-4BA9-9C9C-BA05A363B885}"/>
              </a:ext>
            </a:extLst>
          </p:cNvPr>
          <p:cNvSpPr>
            <a:spLocks noGrp="1"/>
          </p:cNvSpPr>
          <p:nvPr>
            <p:ph type="title"/>
          </p:nvPr>
        </p:nvSpPr>
        <p:spPr/>
        <p:txBody>
          <a:bodyPr/>
          <a:lstStyle/>
          <a:p>
            <a:r>
              <a:rPr lang="en-US" dirty="0"/>
              <a:t>Recommendation Summary</a:t>
            </a:r>
          </a:p>
        </p:txBody>
      </p:sp>
      <p:graphicFrame>
        <p:nvGraphicFramePr>
          <p:cNvPr id="4" name="Content Placeholder 3">
            <a:extLst>
              <a:ext uri="{FF2B5EF4-FFF2-40B4-BE49-F238E27FC236}">
                <a16:creationId xmlns:a16="http://schemas.microsoft.com/office/drawing/2014/main" id="{3A1B4A51-8FCB-4F46-87E9-87B9B57CAE8B}"/>
              </a:ext>
            </a:extLst>
          </p:cNvPr>
          <p:cNvGraphicFramePr>
            <a:graphicFrameLocks noGrp="1"/>
          </p:cNvGraphicFramePr>
          <p:nvPr>
            <p:ph idx="1"/>
            <p:extLst>
              <p:ext uri="{D42A27DB-BD31-4B8C-83A1-F6EECF244321}">
                <p14:modId xmlns:p14="http://schemas.microsoft.com/office/powerpoint/2010/main" val="4261677086"/>
              </p:ext>
            </p:extLst>
          </p:nvPr>
        </p:nvGraphicFramePr>
        <p:xfrm>
          <a:off x="685800" y="2193925"/>
          <a:ext cx="10820400" cy="2225040"/>
        </p:xfrm>
        <a:graphic>
          <a:graphicData uri="http://schemas.openxmlformats.org/drawingml/2006/table">
            <a:tbl>
              <a:tblPr firstRow="1" bandRow="1">
                <a:tableStyleId>{5C22544A-7EE6-4342-B048-85BDC9FD1C3A}</a:tableStyleId>
              </a:tblPr>
              <a:tblGrid>
                <a:gridCol w="3841812">
                  <a:extLst>
                    <a:ext uri="{9D8B030D-6E8A-4147-A177-3AD203B41FA5}">
                      <a16:colId xmlns:a16="http://schemas.microsoft.com/office/drawing/2014/main" val="1158725108"/>
                    </a:ext>
                  </a:extLst>
                </a:gridCol>
                <a:gridCol w="6978588">
                  <a:extLst>
                    <a:ext uri="{9D8B030D-6E8A-4147-A177-3AD203B41FA5}">
                      <a16:colId xmlns:a16="http://schemas.microsoft.com/office/drawing/2014/main" val="619905293"/>
                    </a:ext>
                  </a:extLst>
                </a:gridCol>
              </a:tblGrid>
              <a:tr h="370840">
                <a:tc>
                  <a:txBody>
                    <a:bodyPr/>
                    <a:lstStyle/>
                    <a:p>
                      <a:r>
                        <a:rPr lang="en-US" dirty="0"/>
                        <a:t>Prediction</a:t>
                      </a:r>
                    </a:p>
                  </a:txBody>
                  <a:tcPr/>
                </a:tc>
                <a:tc>
                  <a:txBody>
                    <a:bodyPr/>
                    <a:lstStyle/>
                    <a:p>
                      <a:r>
                        <a:rPr lang="en-US" dirty="0"/>
                        <a:t>Recommendation</a:t>
                      </a:r>
                    </a:p>
                  </a:txBody>
                  <a:tcPr/>
                </a:tc>
                <a:extLst>
                  <a:ext uri="{0D108BD9-81ED-4DB2-BD59-A6C34878D82A}">
                    <a16:rowId xmlns:a16="http://schemas.microsoft.com/office/drawing/2014/main" val="268726832"/>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76860248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733027529"/>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20968399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255329542"/>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085388398"/>
                  </a:ext>
                </a:extLst>
              </a:tr>
            </a:tbl>
          </a:graphicData>
        </a:graphic>
      </p:graphicFrame>
    </p:spTree>
    <p:extLst>
      <p:ext uri="{BB962C8B-B14F-4D97-AF65-F5344CB8AC3E}">
        <p14:creationId xmlns:p14="http://schemas.microsoft.com/office/powerpoint/2010/main" val="3598347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1C66-2C52-4888-BAB6-B13A64D848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6091DD-FA84-4A97-9C9D-D9C09BCC75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665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A5DD-6E8B-4AA6-A843-F328C750FE48}"/>
              </a:ext>
            </a:extLst>
          </p:cNvPr>
          <p:cNvSpPr>
            <a:spLocks noGrp="1"/>
          </p:cNvSpPr>
          <p:nvPr>
            <p:ph type="title"/>
          </p:nvPr>
        </p:nvSpPr>
        <p:spPr>
          <a:xfrm>
            <a:off x="1484311" y="685800"/>
            <a:ext cx="10018713" cy="698383"/>
          </a:xfrm>
        </p:spPr>
        <p:txBody>
          <a:bodyPr>
            <a:normAutofit/>
          </a:bodyPr>
          <a:lstStyle/>
          <a:p>
            <a:r>
              <a:rPr lang="en-US" dirty="0"/>
              <a:t>Objectives of this Report</a:t>
            </a:r>
          </a:p>
        </p:txBody>
      </p:sp>
      <p:sp>
        <p:nvSpPr>
          <p:cNvPr id="3" name="Content Placeholder 2">
            <a:extLst>
              <a:ext uri="{FF2B5EF4-FFF2-40B4-BE49-F238E27FC236}">
                <a16:creationId xmlns:a16="http://schemas.microsoft.com/office/drawing/2014/main" id="{6C870105-F68B-45D7-A2D5-43CCA16DEDC0}"/>
              </a:ext>
            </a:extLst>
          </p:cNvPr>
          <p:cNvSpPr>
            <a:spLocks noGrp="1"/>
          </p:cNvSpPr>
          <p:nvPr>
            <p:ph idx="1"/>
          </p:nvPr>
        </p:nvSpPr>
        <p:spPr>
          <a:xfrm>
            <a:off x="1484310" y="1384183"/>
            <a:ext cx="10018713" cy="4407017"/>
          </a:xfrm>
        </p:spPr>
        <p:txBody>
          <a:bodyPr/>
          <a:lstStyle/>
          <a:p>
            <a:endParaRPr lang="en-US"/>
          </a:p>
        </p:txBody>
      </p:sp>
    </p:spTree>
    <p:extLst>
      <p:ext uri="{BB962C8B-B14F-4D97-AF65-F5344CB8AC3E}">
        <p14:creationId xmlns:p14="http://schemas.microsoft.com/office/powerpoint/2010/main" val="20157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63F3-BC4D-42C1-BF39-162A326714BE}"/>
              </a:ext>
            </a:extLst>
          </p:cNvPr>
          <p:cNvSpPr>
            <a:spLocks noGrp="1"/>
          </p:cNvSpPr>
          <p:nvPr>
            <p:ph type="title"/>
          </p:nvPr>
        </p:nvSpPr>
        <p:spPr/>
        <p:txBody>
          <a:bodyPr/>
          <a:lstStyle/>
          <a:p>
            <a:r>
              <a:rPr lang="en-US" dirty="0"/>
              <a:t>Methodology and approach</a:t>
            </a:r>
          </a:p>
        </p:txBody>
      </p:sp>
      <p:sp>
        <p:nvSpPr>
          <p:cNvPr id="3" name="Content Placeholder 2">
            <a:extLst>
              <a:ext uri="{FF2B5EF4-FFF2-40B4-BE49-F238E27FC236}">
                <a16:creationId xmlns:a16="http://schemas.microsoft.com/office/drawing/2014/main" id="{CE782F3F-5EA8-4ECF-875E-2A2BACB078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79854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7E11-F886-4B7F-8815-F6E56F2D0584}"/>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F87525B-5C9D-4D63-9D5F-5AC51B026ACB}"/>
              </a:ext>
            </a:extLst>
          </p:cNvPr>
          <p:cNvSpPr>
            <a:spLocks noGrp="1"/>
          </p:cNvSpPr>
          <p:nvPr>
            <p:ph idx="1"/>
          </p:nvPr>
        </p:nvSpPr>
        <p:spPr/>
        <p:txBody>
          <a:bodyPr/>
          <a:lstStyle/>
          <a:p>
            <a:r>
              <a:rPr lang="en-US" dirty="0"/>
              <a:t>Executive Summary</a:t>
            </a:r>
          </a:p>
          <a:p>
            <a:r>
              <a:rPr lang="en-US" dirty="0"/>
              <a:t>Sector Landscape</a:t>
            </a:r>
          </a:p>
          <a:p>
            <a:r>
              <a:rPr lang="en-US" dirty="0"/>
              <a:t>Threat Actors</a:t>
            </a:r>
          </a:p>
          <a:p>
            <a:r>
              <a:rPr lang="en-US" dirty="0"/>
              <a:t>Threat Groups and Campaigns</a:t>
            </a:r>
          </a:p>
          <a:p>
            <a:r>
              <a:rPr lang="en-US" dirty="0"/>
              <a:t>Cyberthreats</a:t>
            </a:r>
          </a:p>
          <a:p>
            <a:r>
              <a:rPr lang="en-US" dirty="0"/>
              <a:t>Recommendations</a:t>
            </a:r>
          </a:p>
          <a:p>
            <a:r>
              <a:rPr lang="en-US" dirty="0"/>
              <a:t>Appendices</a:t>
            </a:r>
          </a:p>
        </p:txBody>
      </p:sp>
    </p:spTree>
    <p:extLst>
      <p:ext uri="{BB962C8B-B14F-4D97-AF65-F5344CB8AC3E}">
        <p14:creationId xmlns:p14="http://schemas.microsoft.com/office/powerpoint/2010/main" val="197811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23BD-F004-4F9E-A1E0-917673338D97}"/>
              </a:ext>
            </a:extLst>
          </p:cNvPr>
          <p:cNvSpPr>
            <a:spLocks noGrp="1"/>
          </p:cNvSpPr>
          <p:nvPr>
            <p:ph type="title"/>
          </p:nvPr>
        </p:nvSpPr>
        <p:spPr/>
        <p:txBody>
          <a:bodyPr/>
          <a:lstStyle/>
          <a:p>
            <a:r>
              <a:rPr lang="en-US" dirty="0"/>
              <a:t>Organization sectors</a:t>
            </a:r>
          </a:p>
        </p:txBody>
      </p:sp>
      <p:sp>
        <p:nvSpPr>
          <p:cNvPr id="3" name="Content Placeholder 2">
            <a:extLst>
              <a:ext uri="{FF2B5EF4-FFF2-40B4-BE49-F238E27FC236}">
                <a16:creationId xmlns:a16="http://schemas.microsoft.com/office/drawing/2014/main" id="{10425A51-51D6-4E3F-A82C-675403102334}"/>
              </a:ext>
            </a:extLst>
          </p:cNvPr>
          <p:cNvSpPr>
            <a:spLocks noGrp="1"/>
          </p:cNvSpPr>
          <p:nvPr>
            <p:ph idx="1"/>
          </p:nvPr>
        </p:nvSpPr>
        <p:spPr/>
        <p:txBody>
          <a:bodyPr/>
          <a:lstStyle/>
          <a:p>
            <a:r>
              <a:rPr lang="en-US" dirty="0"/>
              <a:t>Healthcare</a:t>
            </a:r>
          </a:p>
          <a:p>
            <a:r>
              <a:rPr lang="en-US" dirty="0"/>
              <a:t>Pharmaceutical</a:t>
            </a:r>
          </a:p>
          <a:p>
            <a:r>
              <a:rPr lang="en-US" dirty="0"/>
              <a:t>Research</a:t>
            </a:r>
          </a:p>
          <a:p>
            <a:r>
              <a:rPr lang="en-US" dirty="0"/>
              <a:t>Manufacturing</a:t>
            </a:r>
          </a:p>
          <a:p>
            <a:r>
              <a:rPr lang="en-US" dirty="0"/>
              <a:t>Biomedical technology</a:t>
            </a:r>
          </a:p>
        </p:txBody>
      </p:sp>
    </p:spTree>
    <p:extLst>
      <p:ext uri="{BB962C8B-B14F-4D97-AF65-F5344CB8AC3E}">
        <p14:creationId xmlns:p14="http://schemas.microsoft.com/office/powerpoint/2010/main" val="3114859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8802-40DE-4324-A561-2D94201AB9CA}"/>
              </a:ext>
            </a:extLst>
          </p:cNvPr>
          <p:cNvSpPr>
            <a:spLocks noGrp="1"/>
          </p:cNvSpPr>
          <p:nvPr>
            <p:ph type="title"/>
          </p:nvPr>
        </p:nvSpPr>
        <p:spPr/>
        <p:txBody>
          <a:bodyPr/>
          <a:lstStyle/>
          <a:p>
            <a:r>
              <a:rPr lang="en-US" dirty="0"/>
              <a:t>Attack trends for sectors</a:t>
            </a:r>
          </a:p>
        </p:txBody>
      </p:sp>
      <p:sp>
        <p:nvSpPr>
          <p:cNvPr id="3" name="Content Placeholder 2">
            <a:extLst>
              <a:ext uri="{FF2B5EF4-FFF2-40B4-BE49-F238E27FC236}">
                <a16:creationId xmlns:a16="http://schemas.microsoft.com/office/drawing/2014/main" id="{4D24465C-B99E-403D-84A8-D3B87AC7328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183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E4AB-CE2C-4B8A-8791-5CC473CD15AB}"/>
              </a:ext>
            </a:extLst>
          </p:cNvPr>
          <p:cNvSpPr>
            <a:spLocks noGrp="1"/>
          </p:cNvSpPr>
          <p:nvPr>
            <p:ph type="title"/>
          </p:nvPr>
        </p:nvSpPr>
        <p:spPr/>
        <p:txBody>
          <a:bodyPr/>
          <a:lstStyle/>
          <a:p>
            <a:r>
              <a:rPr lang="en-US" dirty="0"/>
              <a:t>Intel Insights</a:t>
            </a:r>
          </a:p>
        </p:txBody>
      </p:sp>
      <p:sp>
        <p:nvSpPr>
          <p:cNvPr id="3" name="Content Placeholder 2">
            <a:extLst>
              <a:ext uri="{FF2B5EF4-FFF2-40B4-BE49-F238E27FC236}">
                <a16:creationId xmlns:a16="http://schemas.microsoft.com/office/drawing/2014/main" id="{7A44D4A4-0DC7-479F-A333-6300B1BD6684}"/>
              </a:ext>
            </a:extLst>
          </p:cNvPr>
          <p:cNvSpPr>
            <a:spLocks noGrp="1"/>
          </p:cNvSpPr>
          <p:nvPr>
            <p:ph idx="1"/>
          </p:nvPr>
        </p:nvSpPr>
        <p:spPr/>
        <p:txBody>
          <a:bodyPr/>
          <a:lstStyle/>
          <a:p>
            <a:r>
              <a:rPr lang="en-US" dirty="0"/>
              <a:t>Observation(s):</a:t>
            </a:r>
          </a:p>
          <a:p>
            <a:r>
              <a:rPr lang="en-US" dirty="0"/>
              <a:t>Prediction(s):</a:t>
            </a:r>
          </a:p>
          <a:p>
            <a:r>
              <a:rPr lang="en-US" dirty="0"/>
              <a:t>Recommendation(s):</a:t>
            </a:r>
          </a:p>
        </p:txBody>
      </p:sp>
    </p:spTree>
    <p:extLst>
      <p:ext uri="{BB962C8B-B14F-4D97-AF65-F5344CB8AC3E}">
        <p14:creationId xmlns:p14="http://schemas.microsoft.com/office/powerpoint/2010/main" val="332420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CEA0-8BC9-41C4-9705-0C38CB7500D6}"/>
              </a:ext>
            </a:extLst>
          </p:cNvPr>
          <p:cNvSpPr>
            <a:spLocks noGrp="1"/>
          </p:cNvSpPr>
          <p:nvPr>
            <p:ph type="title"/>
          </p:nvPr>
        </p:nvSpPr>
        <p:spPr/>
        <p:txBody>
          <a:bodyPr/>
          <a:lstStyle/>
          <a:p>
            <a:r>
              <a:rPr lang="en-US" dirty="0"/>
              <a:t>Threat Actors</a:t>
            </a:r>
          </a:p>
        </p:txBody>
      </p:sp>
      <p:sp>
        <p:nvSpPr>
          <p:cNvPr id="3" name="Content Placeholder 2">
            <a:extLst>
              <a:ext uri="{FF2B5EF4-FFF2-40B4-BE49-F238E27FC236}">
                <a16:creationId xmlns:a16="http://schemas.microsoft.com/office/drawing/2014/main" id="{0269AFFF-09A1-4A38-85E9-EEF4AABCC670}"/>
              </a:ext>
            </a:extLst>
          </p:cNvPr>
          <p:cNvSpPr>
            <a:spLocks noGrp="1"/>
          </p:cNvSpPr>
          <p:nvPr>
            <p:ph idx="1"/>
          </p:nvPr>
        </p:nvSpPr>
        <p:spPr/>
        <p:txBody>
          <a:bodyPr/>
          <a:lstStyle/>
          <a:p>
            <a:pPr marL="0" indent="0">
              <a:buNone/>
            </a:pPr>
            <a:r>
              <a:rPr lang="en-US" dirty="0"/>
              <a:t>Nation-State</a:t>
            </a:r>
          </a:p>
          <a:p>
            <a:pPr marL="0" indent="0">
              <a:buNone/>
            </a:pPr>
            <a:r>
              <a:rPr lang="en-US" dirty="0"/>
              <a:t>Financially Motivated</a:t>
            </a:r>
          </a:p>
          <a:p>
            <a:pPr marL="0" indent="0">
              <a:buNone/>
            </a:pPr>
            <a:r>
              <a:rPr lang="en-US" dirty="0"/>
              <a:t>Hacktivist</a:t>
            </a:r>
          </a:p>
        </p:txBody>
      </p:sp>
    </p:spTree>
    <p:extLst>
      <p:ext uri="{BB962C8B-B14F-4D97-AF65-F5344CB8AC3E}">
        <p14:creationId xmlns:p14="http://schemas.microsoft.com/office/powerpoint/2010/main" val="27910344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33</TotalTime>
  <Words>623</Words>
  <Application>Microsoft Office PowerPoint</Application>
  <PresentationFormat>Widescreen</PresentationFormat>
  <Paragraphs>87</Paragraphs>
  <Slides>21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Century Gothic</vt:lpstr>
      <vt:lpstr>Vapor Trail</vt:lpstr>
      <vt:lpstr>CYBER THREAT LANDSCAPE</vt:lpstr>
      <vt:lpstr>About [Organization]</vt:lpstr>
      <vt:lpstr>Objectives of this Report</vt:lpstr>
      <vt:lpstr>Methodology and approach</vt:lpstr>
      <vt:lpstr>Table of Contents</vt:lpstr>
      <vt:lpstr>Organization sectors</vt:lpstr>
      <vt:lpstr>Attack trends for sectors</vt:lpstr>
      <vt:lpstr>Intel Insights</vt:lpstr>
      <vt:lpstr>Threat Actors</vt:lpstr>
      <vt:lpstr>Threat Actor Trends</vt:lpstr>
      <vt:lpstr>Threat Actor Trends</vt:lpstr>
      <vt:lpstr>Common TTPs Targeting by Sector</vt:lpstr>
      <vt:lpstr>Intel Insights</vt:lpstr>
      <vt:lpstr>Threat Groups</vt:lpstr>
      <vt:lpstr>Threat Groups</vt:lpstr>
      <vt:lpstr>Threat Groups</vt:lpstr>
      <vt:lpstr>Intel Insights</vt:lpstr>
      <vt:lpstr>PowerPoint Presentation</vt:lpstr>
      <vt:lpstr>PowerPoint Presentation</vt:lpstr>
      <vt:lpstr>Recommendation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Rachel</dc:creator>
  <cp:lastModifiedBy>James Rachel</cp:lastModifiedBy>
  <cp:revision>6</cp:revision>
  <dcterms:created xsi:type="dcterms:W3CDTF">2024-01-23T23:19:24Z</dcterms:created>
  <dcterms:modified xsi:type="dcterms:W3CDTF">2024-01-23T23:53:15Z</dcterms:modified>
</cp:coreProperties>
</file>