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73" r:id="rId7"/>
    <p:sldId id="272" r:id="rId8"/>
    <p:sldId id="274" r:id="rId9"/>
    <p:sldId id="275" r:id="rId10"/>
    <p:sldId id="276" r:id="rId11"/>
    <p:sldId id="277" r:id="rId12"/>
    <p:sldId id="278" r:id="rId13"/>
    <p:sldId id="279" r:id="rId14"/>
    <p:sldId id="280"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1" d="100"/>
          <a:sy n="111" d="100"/>
        </p:scale>
        <p:origin x="594"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8/24/2024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8/24/2024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8/24/2024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8/24/2024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8/24/2024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8/24/2024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8/24/2024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Cyber Threat Intelligence Stakeholder Education</a:t>
            </a:r>
          </a:p>
        </p:txBody>
      </p:sp>
      <p:sp>
        <p:nvSpPr>
          <p:cNvPr id="5" name="Subtitle 4"/>
          <p:cNvSpPr>
            <a:spLocks noGrp="1"/>
          </p:cNvSpPr>
          <p:nvPr>
            <p:ph type="subTitle" idx="1"/>
          </p:nvPr>
        </p:nvSpPr>
        <p:spPr/>
        <p:txBody>
          <a:bodyPr/>
          <a:lstStyle/>
          <a:p>
            <a:r>
              <a:rPr lang="en-US" dirty="0"/>
              <a:t>Cyber threat intelligence and Me</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DAFB-B562-0FD8-E525-E432B5C5A398}"/>
              </a:ext>
            </a:extLst>
          </p:cNvPr>
          <p:cNvSpPr>
            <a:spLocks noGrp="1"/>
          </p:cNvSpPr>
          <p:nvPr>
            <p:ph type="title"/>
          </p:nvPr>
        </p:nvSpPr>
        <p:spPr/>
        <p:txBody>
          <a:bodyPr/>
          <a:lstStyle/>
          <a:p>
            <a:r>
              <a:rPr lang="en-US" dirty="0"/>
              <a:t>Stakeholder Roles and Responsibilities</a:t>
            </a:r>
          </a:p>
        </p:txBody>
      </p:sp>
      <p:sp>
        <p:nvSpPr>
          <p:cNvPr id="3" name="Content Placeholder 2">
            <a:extLst>
              <a:ext uri="{FF2B5EF4-FFF2-40B4-BE49-F238E27FC236}">
                <a16:creationId xmlns:a16="http://schemas.microsoft.com/office/drawing/2014/main" id="{DAF2DDD1-5534-7090-664A-E1663B9F8046}"/>
              </a:ext>
            </a:extLst>
          </p:cNvPr>
          <p:cNvSpPr>
            <a:spLocks noGrp="1"/>
          </p:cNvSpPr>
          <p:nvPr>
            <p:ph idx="1"/>
          </p:nvPr>
        </p:nvSpPr>
        <p:spPr/>
        <p:txBody>
          <a:bodyPr>
            <a:normAutofit fontScale="77500" lnSpcReduction="20000"/>
          </a:bodyPr>
          <a:lstStyle/>
          <a:p>
            <a:pPr marL="0" indent="0">
              <a:buNone/>
            </a:pPr>
            <a:r>
              <a:rPr lang="en-US" dirty="0"/>
              <a:t>As a stakeholder you will be relied on to:</a:t>
            </a:r>
          </a:p>
          <a:p>
            <a:pPr lvl="0"/>
            <a:r>
              <a:rPr lang="en-US" sz="2800" b="1" dirty="0"/>
              <a:t>Specify Intelligence Needs:</a:t>
            </a:r>
            <a:r>
              <a:rPr lang="en-US" sz="2800" dirty="0"/>
              <a:t> Identify and communicate specific intelligence needs related to their functions.</a:t>
            </a:r>
          </a:p>
          <a:p>
            <a:pPr lvl="0"/>
            <a:r>
              <a:rPr lang="en-US" sz="2800" b="1" dirty="0"/>
              <a:t>Define Intelligence Format:</a:t>
            </a:r>
            <a:r>
              <a:rPr lang="en-US" sz="2800" dirty="0"/>
              <a:t> Work with the CTI team to define the preferred format, frequency, and essential elements of information (EEI) in intelligence deliverables.</a:t>
            </a:r>
          </a:p>
          <a:p>
            <a:pPr lvl="0"/>
            <a:r>
              <a:rPr lang="en-US" sz="2800" b="1" dirty="0"/>
              <a:t>Business Decisions and Risk Management:</a:t>
            </a:r>
            <a:r>
              <a:rPr lang="en-US" sz="2800" dirty="0"/>
              <a:t> Use threat intelligence to inform business decisions and manage risks effectively.</a:t>
            </a:r>
          </a:p>
          <a:p>
            <a:pPr lvl="0"/>
            <a:r>
              <a:rPr lang="en-US" sz="2800" b="1" dirty="0"/>
              <a:t>Feedback on CTI Products:</a:t>
            </a:r>
            <a:r>
              <a:rPr lang="en-US" sz="2800" dirty="0"/>
              <a:t> Provide continuous feedback on the quality and relevance of CTI products and services.</a:t>
            </a:r>
          </a:p>
          <a:p>
            <a:pPr lvl="0"/>
            <a:r>
              <a:rPr lang="en-US" sz="2800" b="1" dirty="0"/>
              <a:t>Support CTI Initiatives:</a:t>
            </a:r>
            <a:r>
              <a:rPr lang="en-US" sz="2800" dirty="0"/>
              <a:t> Support and promote CTI initiatives within their units.</a:t>
            </a:r>
          </a:p>
          <a:p>
            <a:pPr lvl="0"/>
            <a:r>
              <a:rPr lang="en-US" sz="2800" b="1" dirty="0"/>
              <a:t>Represent Unit Needs:</a:t>
            </a:r>
            <a:r>
              <a:rPr lang="en-US" sz="2800" dirty="0"/>
              <a:t> Represent the needs and concerns of their respective units.</a:t>
            </a:r>
          </a:p>
          <a:p>
            <a:pPr lvl="0"/>
            <a:r>
              <a:rPr lang="en-US" sz="2800" b="1" dirty="0"/>
              <a:t>Protect Assets:</a:t>
            </a:r>
            <a:r>
              <a:rPr lang="en-US" sz="2800" dirty="0"/>
              <a:t> Leverage CTI to safeguard business-specific assets.</a:t>
            </a:r>
          </a:p>
          <a:p>
            <a:endParaRPr lang="en-US" dirty="0"/>
          </a:p>
        </p:txBody>
      </p:sp>
    </p:spTree>
    <p:extLst>
      <p:ext uri="{BB962C8B-B14F-4D97-AF65-F5344CB8AC3E}">
        <p14:creationId xmlns:p14="http://schemas.microsoft.com/office/powerpoint/2010/main" val="413759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B85F-32D1-B3E3-52BB-6F04818E24FA}"/>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C0BFDD4B-70AA-C773-BDF3-43FDE2D74DCA}"/>
              </a:ext>
            </a:extLst>
          </p:cNvPr>
          <p:cNvSpPr>
            <a:spLocks noGrp="1"/>
          </p:cNvSpPr>
          <p:nvPr>
            <p:ph idx="1"/>
          </p:nvPr>
        </p:nvSpPr>
        <p:spPr/>
        <p:txBody>
          <a:bodyPr>
            <a:normAutofit lnSpcReduction="10000"/>
          </a:bodyPr>
          <a:lstStyle/>
          <a:p>
            <a:pPr lvl="0"/>
            <a:r>
              <a:rPr lang="en-US" sz="1600" b="1" dirty="0"/>
              <a:t>Intake Interview Process:</a:t>
            </a:r>
            <a:r>
              <a:rPr lang="en-US" sz="1600" dirty="0"/>
              <a:t> </a:t>
            </a:r>
          </a:p>
          <a:p>
            <a:pPr lvl="1"/>
            <a:r>
              <a:rPr lang="en-US" sz="1200" dirty="0"/>
              <a:t>Schedule an onboarding interview with stakeholders to discuss use cases </a:t>
            </a:r>
          </a:p>
          <a:p>
            <a:pPr lvl="1"/>
            <a:r>
              <a:rPr lang="en-US" sz="1200" dirty="0"/>
              <a:t>Identify and document their intelligence requirements and dissemination needs.</a:t>
            </a:r>
          </a:p>
          <a:p>
            <a:pPr lvl="0"/>
            <a:r>
              <a:rPr lang="en-US" sz="1600" b="1" dirty="0"/>
              <a:t>Assessment and Planning:</a:t>
            </a:r>
            <a:r>
              <a:rPr lang="en-US" sz="1600" dirty="0"/>
              <a:t> </a:t>
            </a:r>
          </a:p>
          <a:p>
            <a:pPr lvl="1"/>
            <a:r>
              <a:rPr lang="en-US" sz="1200" dirty="0"/>
              <a:t>Assess the ability to meet the documented requirements. Prioritization within entire Intelligence Requirements scope for team services.</a:t>
            </a:r>
          </a:p>
          <a:p>
            <a:pPr lvl="1"/>
            <a:r>
              <a:rPr lang="en-US" sz="1200" dirty="0"/>
              <a:t>Develop a comprehensive documented plan detailing the intelligence requirements and dissemination strategy.</a:t>
            </a:r>
          </a:p>
          <a:p>
            <a:pPr lvl="0"/>
            <a:r>
              <a:rPr lang="en-US" sz="1600" b="1" dirty="0"/>
              <a:t>Review and Sign-off:</a:t>
            </a:r>
            <a:r>
              <a:rPr lang="en-US" sz="1600" dirty="0"/>
              <a:t> </a:t>
            </a:r>
          </a:p>
          <a:p>
            <a:pPr lvl="1"/>
            <a:r>
              <a:rPr lang="en-US" sz="1200" dirty="0"/>
              <a:t>Present the plan and any dissemination templates to the stakeholder for review.</a:t>
            </a:r>
          </a:p>
          <a:p>
            <a:pPr lvl="1"/>
            <a:r>
              <a:rPr lang="en-US" sz="1200" dirty="0"/>
              <a:t>Obtain sign-off from the stakeholder on the proposed plan.</a:t>
            </a:r>
          </a:p>
          <a:p>
            <a:pPr lvl="0"/>
            <a:r>
              <a:rPr lang="en-US" sz="1600" b="1" dirty="0"/>
              <a:t>Implementation and Feedback:</a:t>
            </a:r>
            <a:r>
              <a:rPr lang="en-US" sz="1600" dirty="0"/>
              <a:t> </a:t>
            </a:r>
          </a:p>
          <a:p>
            <a:pPr lvl="1"/>
            <a:r>
              <a:rPr lang="en-US" sz="1200" dirty="0"/>
              <a:t>Begin implementation of the intelligence deliverables, first by identifying where automated intelligence delivery can be conducted through the CSAP platform.</a:t>
            </a:r>
          </a:p>
          <a:p>
            <a:pPr lvl="1"/>
            <a:r>
              <a:rPr lang="en-US" sz="1200" dirty="0"/>
              <a:t>Stakeholders provide beta testers/end users for feedback on the implementation of those requirements into CSAP and the delivery to the team.</a:t>
            </a:r>
          </a:p>
          <a:p>
            <a:pPr lvl="0"/>
            <a:r>
              <a:rPr lang="en-US" sz="1600" b="1" dirty="0"/>
              <a:t>Training and Deployment:</a:t>
            </a:r>
            <a:r>
              <a:rPr lang="en-US" sz="1600" dirty="0"/>
              <a:t> </a:t>
            </a:r>
          </a:p>
          <a:p>
            <a:pPr lvl="1"/>
            <a:r>
              <a:rPr lang="en-US" sz="1200" dirty="0"/>
              <a:t>Conduct training sessions for the entire department after testing the workflows.</a:t>
            </a:r>
          </a:p>
          <a:p>
            <a:pPr marL="0" indent="0">
              <a:buNone/>
            </a:pPr>
            <a:endParaRPr lang="en-US" dirty="0"/>
          </a:p>
        </p:txBody>
      </p:sp>
    </p:spTree>
    <p:extLst>
      <p:ext uri="{BB962C8B-B14F-4D97-AF65-F5344CB8AC3E}">
        <p14:creationId xmlns:p14="http://schemas.microsoft.com/office/powerpoint/2010/main" val="226538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**Delete this Instructional Slide**</a:t>
            </a:r>
          </a:p>
        </p:txBody>
      </p:sp>
      <p:sp>
        <p:nvSpPr>
          <p:cNvPr id="14" name="Content Placeholder 13"/>
          <p:cNvSpPr>
            <a:spLocks noGrp="1"/>
          </p:cNvSpPr>
          <p:nvPr>
            <p:ph idx="1"/>
          </p:nvPr>
        </p:nvSpPr>
        <p:spPr/>
        <p:txBody>
          <a:bodyPr/>
          <a:lstStyle/>
          <a:p>
            <a:r>
              <a:rPr lang="en-US" dirty="0"/>
              <a:t>The purpose of this slide is to help you engage with potential stakeholder in your organization to help them understand what cyber threat intelligence is, how it can help them, and then prepare them for the intake process where you will work together to identify and document intelligence needs, turning those into your Intelligence Requirements and Priority Intelligence Requirements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FD6D-0F2B-68E3-A9CF-0FF04675914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DBFD5BA-60D5-85B9-A50F-552A80EB147D}"/>
              </a:ext>
            </a:extLst>
          </p:cNvPr>
          <p:cNvSpPr>
            <a:spLocks noGrp="1"/>
          </p:cNvSpPr>
          <p:nvPr>
            <p:ph idx="1"/>
          </p:nvPr>
        </p:nvSpPr>
        <p:spPr/>
        <p:txBody>
          <a:bodyPr/>
          <a:lstStyle/>
          <a:p>
            <a:pPr lvl="1"/>
            <a:r>
              <a:rPr lang="en-US" dirty="0"/>
              <a:t>Introduction to CTI</a:t>
            </a:r>
          </a:p>
          <a:p>
            <a:pPr lvl="1"/>
            <a:r>
              <a:rPr lang="en-US" dirty="0"/>
              <a:t>Benefits of CTI</a:t>
            </a:r>
          </a:p>
          <a:p>
            <a:pPr lvl="1"/>
            <a:r>
              <a:rPr lang="en-US" dirty="0"/>
              <a:t>Importance of CTI</a:t>
            </a:r>
          </a:p>
          <a:p>
            <a:pPr lvl="1"/>
            <a:r>
              <a:rPr lang="en-US" dirty="0"/>
              <a:t>Understanding Stakeholders</a:t>
            </a:r>
          </a:p>
          <a:p>
            <a:pPr lvl="1"/>
            <a:r>
              <a:rPr lang="en-US" dirty="0"/>
              <a:t>Intelligence Requirements</a:t>
            </a:r>
          </a:p>
          <a:p>
            <a:pPr lvl="1"/>
            <a:r>
              <a:rPr lang="en-US" dirty="0"/>
              <a:t>Stakeholder Roles and Responsibilities</a:t>
            </a:r>
          </a:p>
          <a:p>
            <a:pPr lvl="1"/>
            <a:r>
              <a:rPr lang="en-US" dirty="0"/>
              <a:t>Next Steps</a:t>
            </a:r>
          </a:p>
          <a:p>
            <a:endParaRPr lang="en-US" dirty="0"/>
          </a:p>
        </p:txBody>
      </p:sp>
    </p:spTree>
    <p:extLst>
      <p:ext uri="{BB962C8B-B14F-4D97-AF65-F5344CB8AC3E}">
        <p14:creationId xmlns:p14="http://schemas.microsoft.com/office/powerpoint/2010/main" val="5000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2DCC-C6C9-65D5-0E18-7EE63517EFD1}"/>
              </a:ext>
            </a:extLst>
          </p:cNvPr>
          <p:cNvSpPr>
            <a:spLocks noGrp="1"/>
          </p:cNvSpPr>
          <p:nvPr>
            <p:ph type="title"/>
          </p:nvPr>
        </p:nvSpPr>
        <p:spPr/>
        <p:txBody>
          <a:bodyPr/>
          <a:lstStyle/>
          <a:p>
            <a:r>
              <a:rPr lang="en-US" dirty="0"/>
              <a:t>Cyber Threat Intelligence (CTI)</a:t>
            </a:r>
          </a:p>
        </p:txBody>
      </p:sp>
      <p:sp>
        <p:nvSpPr>
          <p:cNvPr id="3" name="Content Placeholder 2">
            <a:extLst>
              <a:ext uri="{FF2B5EF4-FFF2-40B4-BE49-F238E27FC236}">
                <a16:creationId xmlns:a16="http://schemas.microsoft.com/office/drawing/2014/main" id="{3842BCF5-8698-F760-4E8A-AB9C4CFC696F}"/>
              </a:ext>
            </a:extLst>
          </p:cNvPr>
          <p:cNvSpPr>
            <a:spLocks noGrp="1"/>
          </p:cNvSpPr>
          <p:nvPr>
            <p:ph idx="1"/>
          </p:nvPr>
        </p:nvSpPr>
        <p:spPr/>
        <p:txBody>
          <a:bodyPr>
            <a:normAutofit lnSpcReduction="10000"/>
          </a:bodyPr>
          <a:lstStyle/>
          <a:p>
            <a:r>
              <a:rPr lang="en-US" b="1" dirty="0"/>
              <a:t>Definition</a:t>
            </a:r>
            <a:r>
              <a:rPr lang="en-US" dirty="0"/>
              <a:t>: Cyber Threat Intelligence (CTI) is the collection, processing, and analysis of information about potential or current attacks that threaten an organization’s security. This supports informed risk management.</a:t>
            </a:r>
          </a:p>
          <a:p>
            <a:r>
              <a:rPr lang="en-US" dirty="0"/>
              <a:t>The main </a:t>
            </a:r>
            <a:r>
              <a:rPr lang="en-US" b="1" dirty="0"/>
              <a:t>goal</a:t>
            </a:r>
            <a:r>
              <a:rPr lang="en-US" dirty="0"/>
              <a:t> of CTI is to provide actionable insights to help make informed decisions protect their assets, anticipate and prepare for threats, and enhance their overall cybersecurity posture and prioritize efforts.</a:t>
            </a:r>
          </a:p>
          <a:p>
            <a:pPr marL="0" indent="0">
              <a:buNone/>
            </a:pPr>
            <a:r>
              <a:rPr lang="en-US" dirty="0"/>
              <a:t>A requirements-driven approach to cyber threat intelligence represents a commitment across the intelligence lifecycle to explicitly meet the specified needs of all relevant stakeholders</a:t>
            </a:r>
          </a:p>
          <a:p>
            <a:endParaRPr lang="en-US" dirty="0"/>
          </a:p>
        </p:txBody>
      </p:sp>
    </p:spTree>
    <p:extLst>
      <p:ext uri="{BB962C8B-B14F-4D97-AF65-F5344CB8AC3E}">
        <p14:creationId xmlns:p14="http://schemas.microsoft.com/office/powerpoint/2010/main" val="192133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89585-E8B9-2ACF-0BBB-F794264AE18A}"/>
              </a:ext>
            </a:extLst>
          </p:cNvPr>
          <p:cNvSpPr>
            <a:spLocks noGrp="1"/>
          </p:cNvSpPr>
          <p:nvPr>
            <p:ph type="title"/>
          </p:nvPr>
        </p:nvSpPr>
        <p:spPr/>
        <p:txBody>
          <a:bodyPr/>
          <a:lstStyle/>
          <a:p>
            <a:r>
              <a:rPr lang="en-US" dirty="0"/>
              <a:t>Benefits of CTI</a:t>
            </a:r>
          </a:p>
        </p:txBody>
      </p:sp>
      <p:sp>
        <p:nvSpPr>
          <p:cNvPr id="3" name="Content Placeholder 2">
            <a:extLst>
              <a:ext uri="{FF2B5EF4-FFF2-40B4-BE49-F238E27FC236}">
                <a16:creationId xmlns:a16="http://schemas.microsoft.com/office/drawing/2014/main" id="{6F3B9996-6919-A673-D3C2-7BD59CB6FF69}"/>
              </a:ext>
            </a:extLst>
          </p:cNvPr>
          <p:cNvSpPr>
            <a:spLocks noGrp="1"/>
          </p:cNvSpPr>
          <p:nvPr>
            <p:ph idx="1"/>
          </p:nvPr>
        </p:nvSpPr>
        <p:spPr/>
        <p:txBody>
          <a:bodyPr>
            <a:normAutofit fontScale="92500" lnSpcReduction="20000"/>
          </a:bodyPr>
          <a:lstStyle/>
          <a:p>
            <a:pPr lvl="0"/>
            <a:r>
              <a:rPr lang="en-US" sz="2800" b="1" dirty="0"/>
              <a:t>Early Threat Detection:</a:t>
            </a:r>
            <a:r>
              <a:rPr lang="en-US" sz="2800" dirty="0"/>
              <a:t> CTI provides early warnings of potential attacks, allowing organizations to take preemptive actions and mitigate the effects of cyber threats.</a:t>
            </a:r>
          </a:p>
          <a:p>
            <a:pPr lvl="0"/>
            <a:r>
              <a:rPr lang="en-US" sz="2800" b="1" dirty="0"/>
              <a:t>Understanding Threat Actors:</a:t>
            </a:r>
            <a:r>
              <a:rPr lang="en-US" sz="2800" dirty="0"/>
              <a:t> CTI offers insights into the motivations and tactics of cyber attackers, enabling organizations to anticipate and counteract their strategies.</a:t>
            </a:r>
          </a:p>
          <a:p>
            <a:pPr lvl="0"/>
            <a:r>
              <a:rPr lang="en-US" sz="2800" b="1" dirty="0"/>
              <a:t>Prioritizing Vulnerability Management:</a:t>
            </a:r>
            <a:r>
              <a:rPr lang="en-US" sz="2800" dirty="0"/>
              <a:t> By understanding the risk associated with different vulnerabilities, organizations can prioritize their patching efforts effectively, strengthening their security posture.</a:t>
            </a:r>
          </a:p>
          <a:p>
            <a:pPr lvl="0"/>
            <a:r>
              <a:rPr lang="en-US" sz="2800" b="1" dirty="0"/>
              <a:t>Informing Strategic Decisions:</a:t>
            </a:r>
            <a:r>
              <a:rPr lang="en-US" sz="2800" dirty="0"/>
              <a:t> CTI supports business decisions by providing continuous insights into the evolving threat landscape, helping organizations align their strategies with current and emerging risks</a:t>
            </a:r>
            <a:endParaRPr lang="en-US" dirty="0"/>
          </a:p>
        </p:txBody>
      </p:sp>
    </p:spTree>
    <p:extLst>
      <p:ext uri="{BB962C8B-B14F-4D97-AF65-F5344CB8AC3E}">
        <p14:creationId xmlns:p14="http://schemas.microsoft.com/office/powerpoint/2010/main" val="387679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1E99-1F76-58BF-640F-D4B4F1E804AC}"/>
              </a:ext>
            </a:extLst>
          </p:cNvPr>
          <p:cNvSpPr>
            <a:spLocks noGrp="1"/>
          </p:cNvSpPr>
          <p:nvPr>
            <p:ph type="title"/>
          </p:nvPr>
        </p:nvSpPr>
        <p:spPr/>
        <p:txBody>
          <a:bodyPr/>
          <a:lstStyle/>
          <a:p>
            <a:r>
              <a:rPr lang="en-US" dirty="0"/>
              <a:t>Why CTI is Important</a:t>
            </a:r>
          </a:p>
        </p:txBody>
      </p:sp>
      <p:sp>
        <p:nvSpPr>
          <p:cNvPr id="3" name="Content Placeholder 2">
            <a:extLst>
              <a:ext uri="{FF2B5EF4-FFF2-40B4-BE49-F238E27FC236}">
                <a16:creationId xmlns:a16="http://schemas.microsoft.com/office/drawing/2014/main" id="{56098D5E-473D-7E0E-C1A0-B81FE847A3F9}"/>
              </a:ext>
            </a:extLst>
          </p:cNvPr>
          <p:cNvSpPr>
            <a:spLocks noGrp="1"/>
          </p:cNvSpPr>
          <p:nvPr>
            <p:ph idx="1"/>
          </p:nvPr>
        </p:nvSpPr>
        <p:spPr/>
        <p:txBody>
          <a:bodyPr>
            <a:normAutofit fontScale="92500" lnSpcReduction="10000"/>
          </a:bodyPr>
          <a:lstStyle/>
          <a:p>
            <a:pPr lvl="0"/>
            <a:r>
              <a:rPr lang="en-US" sz="2800" b="1" dirty="0"/>
              <a:t>Comprehensive View of Threats:</a:t>
            </a:r>
            <a:r>
              <a:rPr lang="en-US" sz="2800" dirty="0"/>
              <a:t> CTI provides a detailed view of where threats are coming from, the tactics used, and how to respond effectively.</a:t>
            </a:r>
          </a:p>
          <a:p>
            <a:pPr lvl="0"/>
            <a:r>
              <a:rPr lang="en-US" sz="2800" b="1" dirty="0"/>
              <a:t>Prioritize Security Efforts:</a:t>
            </a:r>
            <a:r>
              <a:rPr lang="en-US" sz="2800" dirty="0"/>
              <a:t> Helps organizations focus on the most relevant threats and vulnerabilities, ensuring efficient use of resources.</a:t>
            </a:r>
          </a:p>
          <a:p>
            <a:pPr lvl="0"/>
            <a:r>
              <a:rPr lang="en-US" sz="2800" b="1" dirty="0"/>
              <a:t>Enhance Detection and Response:</a:t>
            </a:r>
            <a:r>
              <a:rPr lang="en-US" sz="2800" dirty="0"/>
              <a:t> Combining automation tools to improve threat detection and response capabilities.</a:t>
            </a:r>
          </a:p>
          <a:p>
            <a:pPr lvl="0"/>
            <a:r>
              <a:rPr lang="en-US" sz="2800" b="1" dirty="0"/>
              <a:t>Expose Adversary TTPs:</a:t>
            </a:r>
            <a:r>
              <a:rPr lang="en-US" sz="2800" dirty="0"/>
              <a:t> Reveals the tactics, techniques, and procedures of attackers, enabling proactive defense measures.</a:t>
            </a:r>
          </a:p>
          <a:p>
            <a:pPr lvl="0"/>
            <a:r>
              <a:rPr lang="en-US" sz="2800" b="1" dirty="0"/>
              <a:t>Support Strategic Decisions:</a:t>
            </a:r>
            <a:r>
              <a:rPr lang="en-US" sz="2800" dirty="0"/>
              <a:t> Provides essential information to guide security investments and broader business strategies </a:t>
            </a:r>
            <a:endParaRPr lang="en-US" dirty="0"/>
          </a:p>
        </p:txBody>
      </p:sp>
    </p:spTree>
    <p:extLst>
      <p:ext uri="{BB962C8B-B14F-4D97-AF65-F5344CB8AC3E}">
        <p14:creationId xmlns:p14="http://schemas.microsoft.com/office/powerpoint/2010/main" val="255185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FC3B-29A1-803E-FBAB-13DAA4650689}"/>
              </a:ext>
            </a:extLst>
          </p:cNvPr>
          <p:cNvSpPr>
            <a:spLocks noGrp="1"/>
          </p:cNvSpPr>
          <p:nvPr>
            <p:ph type="title"/>
          </p:nvPr>
        </p:nvSpPr>
        <p:spPr/>
        <p:txBody>
          <a:bodyPr/>
          <a:lstStyle/>
          <a:p>
            <a:r>
              <a:rPr lang="en-US" sz="3600" dirty="0"/>
              <a:t>Congratulations, you're a (potential) stakeholder! Now what?</a:t>
            </a:r>
            <a:endParaRPr lang="en-US" dirty="0"/>
          </a:p>
        </p:txBody>
      </p:sp>
      <p:sp>
        <p:nvSpPr>
          <p:cNvPr id="3" name="Content Placeholder 2">
            <a:extLst>
              <a:ext uri="{FF2B5EF4-FFF2-40B4-BE49-F238E27FC236}">
                <a16:creationId xmlns:a16="http://schemas.microsoft.com/office/drawing/2014/main" id="{EF463D81-3D06-012A-A503-A1014574EF42}"/>
              </a:ext>
            </a:extLst>
          </p:cNvPr>
          <p:cNvSpPr>
            <a:spLocks noGrp="1"/>
          </p:cNvSpPr>
          <p:nvPr>
            <p:ph idx="1"/>
          </p:nvPr>
        </p:nvSpPr>
        <p:spPr/>
        <p:txBody>
          <a:bodyPr/>
          <a:lstStyle/>
          <a:p>
            <a:pPr marL="0" indent="0">
              <a:buNone/>
            </a:pPr>
            <a:r>
              <a:rPr lang="en-US" dirty="0"/>
              <a:t>Stakeholders are individuals or entities who require threat intelligence to make informed and justifiable decisions about future actions.</a:t>
            </a:r>
          </a:p>
          <a:p>
            <a:pPr marL="0" indent="0">
              <a:buNone/>
            </a:pPr>
            <a:endParaRPr lang="en-US" dirty="0"/>
          </a:p>
          <a:p>
            <a:pPr marL="0" indent="0">
              <a:buNone/>
            </a:pPr>
            <a:r>
              <a:rPr lang="en-US" dirty="0"/>
              <a:t>The CTI team would like to conduct a </a:t>
            </a:r>
            <a:r>
              <a:rPr lang="en-US" b="1" dirty="0"/>
              <a:t>stakeholder interview </a:t>
            </a:r>
            <a:r>
              <a:rPr lang="en-US" dirty="0"/>
              <a:t>with you to understand </a:t>
            </a:r>
            <a:r>
              <a:rPr lang="en-US" b="1" dirty="0"/>
              <a:t>potential use cases </a:t>
            </a:r>
            <a:r>
              <a:rPr lang="en-US" dirty="0"/>
              <a:t>you may have. </a:t>
            </a:r>
          </a:p>
          <a:p>
            <a:pPr marL="0" indent="0">
              <a:buNone/>
            </a:pPr>
            <a:r>
              <a:rPr lang="en-US" dirty="0"/>
              <a:t>A use case outlines a stakeholder’s current challenges and critically what they need from the threat intelligence team to enhance their decision-making capabilities. </a:t>
            </a:r>
          </a:p>
          <a:p>
            <a:endParaRPr lang="en-US" dirty="0"/>
          </a:p>
        </p:txBody>
      </p:sp>
    </p:spTree>
    <p:extLst>
      <p:ext uri="{BB962C8B-B14F-4D97-AF65-F5344CB8AC3E}">
        <p14:creationId xmlns:p14="http://schemas.microsoft.com/office/powerpoint/2010/main" val="5995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AF9B-396F-B932-5ED8-113E75C75680}"/>
              </a:ext>
            </a:extLst>
          </p:cNvPr>
          <p:cNvSpPr>
            <a:spLocks noGrp="1"/>
          </p:cNvSpPr>
          <p:nvPr>
            <p:ph type="title"/>
          </p:nvPr>
        </p:nvSpPr>
        <p:spPr/>
        <p:txBody>
          <a:bodyPr/>
          <a:lstStyle/>
          <a:p>
            <a:r>
              <a:rPr lang="en-US" dirty="0"/>
              <a:t>Congratulations, you're a (potential) stakeholder! Now what?</a:t>
            </a:r>
          </a:p>
        </p:txBody>
      </p:sp>
      <p:sp>
        <p:nvSpPr>
          <p:cNvPr id="3" name="Content Placeholder 2">
            <a:extLst>
              <a:ext uri="{FF2B5EF4-FFF2-40B4-BE49-F238E27FC236}">
                <a16:creationId xmlns:a16="http://schemas.microsoft.com/office/drawing/2014/main" id="{E9A73375-4A2C-57A4-70C4-BADA09B3ABCA}"/>
              </a:ext>
            </a:extLst>
          </p:cNvPr>
          <p:cNvSpPr>
            <a:spLocks noGrp="1"/>
          </p:cNvSpPr>
          <p:nvPr>
            <p:ph idx="1"/>
          </p:nvPr>
        </p:nvSpPr>
        <p:spPr/>
        <p:txBody>
          <a:bodyPr>
            <a:normAutofit fontScale="92500"/>
          </a:bodyPr>
          <a:lstStyle/>
          <a:p>
            <a:pPr marL="0" indent="0">
              <a:buNone/>
            </a:pPr>
            <a:r>
              <a:rPr lang="en-US" dirty="0"/>
              <a:t>Use cases provide intelligence programs with valuable context on surrounding teams and business units and explains how they can help. Use cases provide a foundation for developing intelligence requirements.</a:t>
            </a:r>
          </a:p>
          <a:p>
            <a:r>
              <a:rPr lang="en-US" dirty="0"/>
              <a:t>After your stakeholder interview, the team assess the ability to meet the documented requirements and conduct prioritization of those within of the entire Intelligence Requirements (IR) scope.</a:t>
            </a:r>
          </a:p>
          <a:p>
            <a:r>
              <a:rPr lang="en-US" dirty="0"/>
              <a:t>The team will return with a draft of the IRs and corresponding decision or action that the intelligence informs for clarification and feedback. IRs which cannot be currently met are identified and discussed.</a:t>
            </a:r>
          </a:p>
          <a:p>
            <a:r>
              <a:rPr lang="en-US" dirty="0"/>
              <a:t>Finalized version is authorized by the Stakeholder Authority</a:t>
            </a:r>
          </a:p>
          <a:p>
            <a:endParaRPr lang="en-US" dirty="0"/>
          </a:p>
        </p:txBody>
      </p:sp>
    </p:spTree>
    <p:extLst>
      <p:ext uri="{BB962C8B-B14F-4D97-AF65-F5344CB8AC3E}">
        <p14:creationId xmlns:p14="http://schemas.microsoft.com/office/powerpoint/2010/main" val="2739243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926D-CFE4-AED8-146D-C4E68660E765}"/>
              </a:ext>
            </a:extLst>
          </p:cNvPr>
          <p:cNvSpPr>
            <a:spLocks noGrp="1"/>
          </p:cNvSpPr>
          <p:nvPr>
            <p:ph type="title"/>
          </p:nvPr>
        </p:nvSpPr>
        <p:spPr/>
        <p:txBody>
          <a:bodyPr/>
          <a:lstStyle/>
          <a:p>
            <a:r>
              <a:rPr lang="en-US" dirty="0"/>
              <a:t>What Are Intelligence Requirements?</a:t>
            </a:r>
          </a:p>
        </p:txBody>
      </p:sp>
      <p:sp>
        <p:nvSpPr>
          <p:cNvPr id="3" name="Content Placeholder 2">
            <a:extLst>
              <a:ext uri="{FF2B5EF4-FFF2-40B4-BE49-F238E27FC236}">
                <a16:creationId xmlns:a16="http://schemas.microsoft.com/office/drawing/2014/main" id="{31A2A374-03AC-75C6-D3BC-9B96EB9AF57A}"/>
              </a:ext>
            </a:extLst>
          </p:cNvPr>
          <p:cNvSpPr>
            <a:spLocks noGrp="1"/>
          </p:cNvSpPr>
          <p:nvPr>
            <p:ph idx="1"/>
          </p:nvPr>
        </p:nvSpPr>
        <p:spPr/>
        <p:txBody>
          <a:bodyPr/>
          <a:lstStyle/>
          <a:p>
            <a:r>
              <a:rPr lang="en-US" dirty="0"/>
              <a:t>Intelligence Requirements (IR) are specific information needs identified by stakeholders to support their decision-making processes. Intelligence requirements are outcome driven, so it is important during your stakeholder interview to be able to describe the decisions or actions that are taken after intelligence is delivered to help support a decision.</a:t>
            </a:r>
          </a:p>
          <a:p>
            <a:pPr marL="0" indent="0">
              <a:buNone/>
            </a:pPr>
            <a:r>
              <a:rPr lang="en-US" dirty="0"/>
              <a:t>Examples:</a:t>
            </a:r>
          </a:p>
          <a:p>
            <a:pPr marL="0" indent="0">
              <a:buNone/>
            </a:pPr>
            <a:r>
              <a:rPr lang="en-US" dirty="0"/>
              <a:t>What attacks and currently trending for our industry?</a:t>
            </a:r>
          </a:p>
          <a:p>
            <a:pPr marL="0" indent="0">
              <a:buNone/>
            </a:pPr>
            <a:r>
              <a:rPr lang="en-US" dirty="0"/>
              <a:t>What exploits are there for vulnerabilities we have?</a:t>
            </a:r>
          </a:p>
        </p:txBody>
      </p:sp>
    </p:spTree>
    <p:extLst>
      <p:ext uri="{BB962C8B-B14F-4D97-AF65-F5344CB8AC3E}">
        <p14:creationId xmlns:p14="http://schemas.microsoft.com/office/powerpoint/2010/main" val="58762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TotalTime>
  <Words>969</Words>
  <Application>Microsoft Office PowerPoint</Application>
  <PresentationFormat>Custom</PresentationFormat>
  <Paragraphs>66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Tech 16x9</vt:lpstr>
      <vt:lpstr>Cyber Threat Intelligence Stakeholder Education</vt:lpstr>
      <vt:lpstr>**Delete this Instructional Slide**</vt:lpstr>
      <vt:lpstr>Agenda</vt:lpstr>
      <vt:lpstr>Cyber Threat Intelligence (CTI)</vt:lpstr>
      <vt:lpstr>Benefits of CTI</vt:lpstr>
      <vt:lpstr>Why CTI is Important</vt:lpstr>
      <vt:lpstr>Congratulations, you're a (potential) stakeholder! Now what?</vt:lpstr>
      <vt:lpstr>Congratulations, you're a (potential) stakeholder! Now what?</vt:lpstr>
      <vt:lpstr>What Are Intelligence Requirements?</vt:lpstr>
      <vt:lpstr>Stakeholder Roles and Responsibilities</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Rachel James</dc:creator>
  <cp:lastModifiedBy>Rachel James</cp:lastModifiedBy>
  <cp:revision>2</cp:revision>
  <dcterms:created xsi:type="dcterms:W3CDTF">2024-08-24T20:29:14Z</dcterms:created>
  <dcterms:modified xsi:type="dcterms:W3CDTF">2024-08-24T20:35:31Z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