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7" r:id="rId9"/>
    <p:sldId id="266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6" autoAdjust="0"/>
  </p:normalViewPr>
  <p:slideViewPr>
    <p:cSldViewPr snapToGrid="0">
      <p:cViewPr varScale="1">
        <p:scale>
          <a:sx n="61" d="100"/>
          <a:sy n="61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20:19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93 24575,'0'-1'0,"0"0"0,-1 0 0,1-1 0,0 1 0,-1 0 0,0 0 0,1 0 0,-1-1 0,0 1 0,0 0 0,1 0 0,-1 0 0,0 0 0,0 0 0,0 0 0,0 1 0,0-1 0,0 0 0,-1 0 0,1 1 0,0-1 0,-3 0 0,-34-13 0,26 10 0,-31-9 0,1 2 0,-2 2 0,-79-6 0,43 11 0,-98 8 0,169-3 0,0-1 0,0 1 0,1 1 0,-1-1 0,0 2 0,1-1 0,-1 1 0,1 0 0,0 1 0,0 0 0,0 0 0,1 1 0,-1 0 0,1 0 0,0 1 0,1 0 0,-1 0 0,1 0 0,0 1 0,1 0 0,-1 0 0,2 1 0,-1-1 0,1 1 0,0 0 0,0 0 0,1 0 0,0 1 0,-2 10 0,-1 8 0,0 1 0,2 0 0,1 0 0,1 0 0,1 1 0,1-1 0,2 0 0,1 1 0,8 29 0,-8-49 0,0 0 0,1 0 0,0-1 0,0 0 0,1 1 0,0-2 0,0 1 0,14 13 0,1 0 0,38 27 0,-41-36 0,0 2 0,-1 1 0,-1 0 0,16 19 0,5 20 0,-24-36 0,-1 0 0,2-1 0,19 19 0,-27-30 0,1-1 0,0 0 0,1-1 0,-1 1 0,1-1 0,0 0 0,0-1 0,0 0 0,1 0 0,-1-1 0,1 1 0,12 1 0,-5-2 0,-1 0 0,1-1 0,0-1 0,0 0 0,-1 0 0,1-2 0,-1 0 0,1-1 0,-1 0 0,0-1 0,0 0 0,0-2 0,0 1 0,-1-2 0,0 0 0,-1 0 0,1-1 0,-1-1 0,-1 0 0,0 0 0,0-1 0,-1-1 0,0 0 0,0 0 0,-2-1 0,1 0 0,-2 0 0,1-1 0,-2 0 0,0-1 0,7-19 0,-6 2 0,0 1 0,-2-1 0,2-55 0,-11-96 0,1 114 0,3 48-195,-1 0 0,-1 0 0,-1 0 0,-1 0 0,-1 0 0,-10-28 0,-5 7-6631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20:19:5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24575,'-2'19'0,"-1"1"0,0-1 0,-2 0 0,0 0 0,-1 0 0,-1-1 0,-9 19 0,-6 17 0,-1 7 0,-9 30 0,-64 125 0,89-204 0,1 1 0,1-1 0,0 1 0,1 0 0,0 1 0,1-1 0,0 1 0,1-1 0,1 1 0,0 0 0,1 0 0,2 16 0,-1-23 0,0 0 0,0-1 0,1 0 0,0 1 0,0-1 0,1 0 0,0 0 0,0 0 0,0 0 0,1-1 0,0 1 0,0-1 0,0 0 0,0 0 0,1 0 0,0-1 0,0 0 0,0 0 0,1 0 0,-1 0 0,1-1 0,0 0 0,0 0 0,0 0 0,0-1 0,11 3 0,20 2 0,0-2 0,69 2 0,19 2 0,-68 0 0,1-3 0,1-2 0,-1-2 0,0-3 0,101-16 0,-152 16 0,0 0 0,-1-1 0,1 0 0,-1 0 0,1-1 0,-1 0 0,0 0 0,0-1 0,-1 1 0,1-1 0,-1 0 0,1-1 0,-1 0 0,-1 1 0,1-1 0,-1-1 0,0 1 0,6-10 0,-4 2 0,-1 1 0,-1-1 0,0 0 0,0 0 0,-1 0 0,-1 0 0,0-1 0,-1-21 0,-1-18-151,-3-1-1,-2 1 0,-3 0 0,-2 0 1,-2 1-1,-2 0 0,-3 1 1,-44-92-1,38 98-6674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A995-9582-4C71-8F7C-DCD70812E68E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2D189-D0B4-4D94-A341-0C7EB97EF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a short over view of what the EuroMillions is… It is a lottery draw</a:t>
            </a:r>
          </a:p>
          <a:p>
            <a:endParaRPr lang="en-GB" dirty="0"/>
          </a:p>
          <a:p>
            <a:r>
              <a:rPr lang="en-GB" dirty="0"/>
              <a:t>All the money in the prize pot is joined from these 9 countries</a:t>
            </a:r>
          </a:p>
          <a:p>
            <a:endParaRPr lang="en-GB" dirty="0"/>
          </a:p>
          <a:p>
            <a:r>
              <a:rPr lang="en-GB" dirty="0"/>
              <a:t>Two important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0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Right… These are the columns in the data set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data set is called: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zeitung"/>
              </a:rPr>
              <a:t>Euromillones</a:t>
            </a:r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 Draw 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HOWEVER… When I looked at the Data…  Due to data set I abandoned the merge and search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Y axis shows number of times a ball was drawn and the X axis the balls number  </a:t>
            </a:r>
          </a:p>
          <a:p>
            <a:endParaRPr lang="en-GB" dirty="0"/>
          </a:p>
          <a:p>
            <a:r>
              <a:rPr lang="en-GB" dirty="0"/>
              <a:t>The blue graphs are the five main balls (in order) and the red graphs are the two Lucky Stars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 of interest the bottom five numbers were 22, 46, 18, 33 &amp; 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Multiples of 10 would work well as a guestimate being an average equalling 50/5 = 10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 the graphs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all you are waiting for 1,2,3,4,5,6 to come out of the machine the lowest draw so far is up to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4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Collections made. Only applicable to Spain. AND IS NOT PRIZE JACKPOT. Always important to read the description of data on Kaggle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did have an idea, if data was available, to calculate a mean average of winning jackpots to ascertain the average Euromillions winner’s takings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4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in a nutshell we have numbers for the mean and numbers for the mode</a:t>
            </a:r>
          </a:p>
          <a:p>
            <a:endParaRPr lang="en-GB" dirty="0"/>
          </a:p>
          <a:p>
            <a:r>
              <a:rPr lang="en-GB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2D189-D0B4-4D94-A341-0C7EB97EF78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3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4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9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8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6BDAEC-615D-4E1E-81A8-4C84A85024A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9DD46E5-A068-4916-AD13-C03BE6AD5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2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-lottery.co.uk/games/euromillions/about-euromill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.uk/news/uk-6223207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guelminambres/euromillones-draw-numb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8A37-7444-9886-E38C-0179E332B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EuroMillions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7D8D-DF0F-ADDA-E793-8C6EE7039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A Winning Formula?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86AAF-9DBA-FE72-F581-378BBB434A6D}"/>
              </a:ext>
            </a:extLst>
          </p:cNvPr>
          <p:cNvSpPr txBox="1"/>
          <p:nvPr/>
        </p:nvSpPr>
        <p:spPr>
          <a:xfrm>
            <a:off x="10219765" y="6333565"/>
            <a:ext cx="296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By: James Smith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6AED-C5E4-9C03-B971-D4F82FDC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DA42-A75A-B773-C16E-2555003ED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50 balls in the draw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Its probably fair to say that the averages I found are roughly inline with  multiple’s of 8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EE816-C03D-06F8-C0B2-62475221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5621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Other Trends</a:t>
            </a:r>
          </a:p>
          <a:p>
            <a:pPr marL="0" indent="0">
              <a:buNone/>
            </a:pPr>
            <a:r>
              <a:rPr lang="en-GB" dirty="0"/>
              <a:t>	It appears from Graph 5 that there has never been a number below 16 drawn and Graph 1 there has never been a draw higher than 38.</a:t>
            </a:r>
          </a:p>
          <a:p>
            <a:pPr marL="0" indent="0">
              <a:buNone/>
            </a:pPr>
            <a:r>
              <a:rPr lang="en-GB" dirty="0"/>
              <a:t>	So to have all six bottom numbers drawn the lowest outcome to date is all below 17 and the highest all above or matching 38. </a:t>
            </a:r>
          </a:p>
          <a:p>
            <a:pPr marL="0" indent="0">
              <a:buNone/>
            </a:pPr>
            <a:r>
              <a:rPr lang="en-GB" dirty="0"/>
              <a:t>	The spread of data resembles how the data is formatted. </a:t>
            </a:r>
          </a:p>
        </p:txBody>
      </p:sp>
    </p:spTree>
    <p:extLst>
      <p:ext uri="{BB962C8B-B14F-4D97-AF65-F5344CB8AC3E}">
        <p14:creationId xmlns:p14="http://schemas.microsoft.com/office/powerpoint/2010/main" val="182635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10AC-2710-1848-264E-5CC2F96D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0C2A-93DC-A31D-BBA5-695B83CD6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011679"/>
            <a:ext cx="4754880" cy="45621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 idea, calculate the mean average of winning jackpots to discover the average Euromillions winner’s winnings.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data could not action this, I would need further information.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Free Pot Of Gold Png, Download Free Pot Of Gold Png png images ...">
            <a:extLst>
              <a:ext uri="{FF2B5EF4-FFF2-40B4-BE49-F238E27FC236}">
                <a16:creationId xmlns:a16="http://schemas.microsoft.com/office/drawing/2014/main" id="{E6C80379-9DAC-263C-0E5B-95065985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38" y="4516424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302D0-1B1C-5242-A818-EC427B976EB6}"/>
              </a:ext>
            </a:extLst>
          </p:cNvPr>
          <p:cNvSpPr txBox="1"/>
          <p:nvPr/>
        </p:nvSpPr>
        <p:spPr>
          <a:xfrm>
            <a:off x="7389080" y="2011679"/>
            <a:ext cx="44414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 do have a data error with ball 50 it has come out of the machine 185 times not nearly 350</a:t>
            </a:r>
          </a:p>
        </p:txBody>
      </p:sp>
    </p:spTree>
    <p:extLst>
      <p:ext uri="{BB962C8B-B14F-4D97-AF65-F5344CB8AC3E}">
        <p14:creationId xmlns:p14="http://schemas.microsoft.com/office/powerpoint/2010/main" val="8799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1E5A-7934-782E-2FED-166CA61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 the gambler I had to play the numbers: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E420-48F9-B5EC-3492-D19F0C32C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8 , 17 , 25, 34, 43     4, 8</a:t>
            </a:r>
          </a:p>
          <a:p>
            <a:pPr marL="0" indent="0">
              <a:buNone/>
            </a:pPr>
            <a:r>
              <a:rPr lang="en-GB" sz="3600" dirty="0"/>
              <a:t>19, 21, 23, 42, 44    2,3</a:t>
            </a:r>
          </a:p>
        </p:txBody>
      </p:sp>
      <p:pic>
        <p:nvPicPr>
          <p:cNvPr id="4100" name="Picture 4" descr="Set the Stage with Our Theatre Cliparts: Free and Printable ...">
            <a:extLst>
              <a:ext uri="{FF2B5EF4-FFF2-40B4-BE49-F238E27FC236}">
                <a16:creationId xmlns:a16="http://schemas.microsoft.com/office/drawing/2014/main" id="{217916E7-0218-3425-0E19-073F44E1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27" y="3587252"/>
            <a:ext cx="3636106" cy="26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5C2CB-ECCB-7B00-21BD-816009D852A4}"/>
              </a:ext>
            </a:extLst>
          </p:cNvPr>
          <p:cNvSpPr txBox="1"/>
          <p:nvPr/>
        </p:nvSpPr>
        <p:spPr>
          <a:xfrm>
            <a:off x="10251649" y="6389158"/>
            <a:ext cx="27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F0EFF-DA4C-3FE2-FB5E-4D2087BF42F4}"/>
              </a:ext>
            </a:extLst>
          </p:cNvPr>
          <p:cNvSpPr txBox="1"/>
          <p:nvPr/>
        </p:nvSpPr>
        <p:spPr>
          <a:xfrm>
            <a:off x="371475" y="6389158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Images used within this project are from :  https://clipart-library.com/</a:t>
            </a:r>
          </a:p>
        </p:txBody>
      </p:sp>
      <p:pic>
        <p:nvPicPr>
          <p:cNvPr id="9" name="Picture 8" descr="A close-up of a lottery ticket&#10;&#10;Description automatically generated">
            <a:extLst>
              <a:ext uri="{FF2B5EF4-FFF2-40B4-BE49-F238E27FC236}">
                <a16:creationId xmlns:a16="http://schemas.microsoft.com/office/drawing/2014/main" id="{9124073B-7280-71C3-E6F4-946F670C9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62" y="1937092"/>
            <a:ext cx="3636106" cy="43554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249E9-CE6E-F87C-0D3B-4E5BFBEB69DE}"/>
              </a:ext>
            </a:extLst>
          </p:cNvPr>
          <p:cNvSpPr/>
          <p:nvPr/>
        </p:nvSpPr>
        <p:spPr>
          <a:xfrm>
            <a:off x="8249362" y="1937092"/>
            <a:ext cx="3636106" cy="4355416"/>
          </a:xfrm>
          <a:prstGeom prst="rect">
            <a:avLst/>
          </a:prstGeom>
          <a:noFill/>
          <a:ln w="635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6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B0A0-C9B0-7DDD-718C-5EF380CF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EUROMILLIONS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1EFB-035A-8EA7-FEC6-F220865E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86" y="1907628"/>
            <a:ext cx="10841936" cy="46661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is available to play in 9 countries – The UK being one of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Costs £2.50 for one play and there are two draws a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player picks Five numbers between 1-50 and Two Lucky Stars Between 1-12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numbers are randomly selected via a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biggest ever UK EuroMillions ticket winner was in July 2022 at £195,707,000</a:t>
            </a:r>
          </a:p>
          <a:p>
            <a:pPr marL="0" indent="0">
              <a:buNone/>
            </a:pPr>
            <a:r>
              <a:rPr lang="en-GB" dirty="0"/>
              <a:t>	Making them richer than Sir Tom Jones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https://www.national-lottery.co.uk/games/euromillions/about-euromillions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(Accessed 25</a:t>
            </a:r>
            <a:r>
              <a:rPr lang="en-GB" baseline="30000" dirty="0"/>
              <a:t>th</a:t>
            </a:r>
            <a:r>
              <a:rPr lang="en-GB" dirty="0"/>
              <a:t> November 2023)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https://www.bbc.co.uk/news/uk-62232071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(Accessed 25</a:t>
            </a:r>
            <a:r>
              <a:rPr lang="en-GB" baseline="30000" dirty="0"/>
              <a:t>th</a:t>
            </a:r>
            <a:r>
              <a:rPr lang="en-GB" dirty="0"/>
              <a:t> November 2023)</a:t>
            </a:r>
          </a:p>
        </p:txBody>
      </p:sp>
    </p:spTree>
    <p:extLst>
      <p:ext uri="{BB962C8B-B14F-4D97-AF65-F5344CB8AC3E}">
        <p14:creationId xmlns:p14="http://schemas.microsoft.com/office/powerpoint/2010/main" val="32645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281A-E4E1-CB34-EF29-3FF74726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CC65-75A3-2616-3796-D1F6F3F84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I downloaded all EuroMillions draw results from the first draw on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February 13</a:t>
            </a:r>
            <a:r>
              <a:rPr lang="en-GB" baseline="30000" dirty="0"/>
              <a:t>th</a:t>
            </a:r>
            <a:r>
              <a:rPr lang="en-GB" dirty="0"/>
              <a:t> 2004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To the latest available data available </a:t>
            </a:r>
          </a:p>
          <a:p>
            <a:pPr marL="0" indent="0" algn="ctr">
              <a:buNone/>
            </a:pPr>
            <a:r>
              <a:rPr lang="en-GB" dirty="0"/>
              <a:t>on Kaggle, which was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31</a:t>
            </a:r>
            <a:r>
              <a:rPr lang="en-GB" baseline="30000" dirty="0"/>
              <a:t>st</a:t>
            </a:r>
            <a:r>
              <a:rPr lang="en-GB" dirty="0"/>
              <a:t> October 2023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AB01F4-4A63-F0F6-4ACA-613211071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Date of Draw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Year of Draw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Month of Draw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Collections Made (In Spain)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Five Main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Two Lucky Stars</a:t>
            </a:r>
            <a:endParaRPr lang="en-GB" sz="1400" dirty="0">
              <a:hlinkClick r:id="rId3"/>
            </a:endParaRPr>
          </a:p>
          <a:p>
            <a:pPr marL="0" indent="0">
              <a:buNone/>
            </a:pPr>
            <a:endParaRPr lang="en-GB" sz="1400" dirty="0">
              <a:hlinkClick r:id="rId3"/>
            </a:endParaRPr>
          </a:p>
          <a:p>
            <a:pPr marL="0" indent="0">
              <a:buNone/>
            </a:pPr>
            <a:r>
              <a:rPr lang="en-GB" sz="1400" b="1" i="0" dirty="0" err="1">
                <a:effectLst/>
              </a:rPr>
              <a:t>Euromillones</a:t>
            </a:r>
            <a:r>
              <a:rPr lang="en-GB" sz="1400" b="1" i="0" dirty="0">
                <a:effectLst/>
              </a:rPr>
              <a:t> Draw Numbers</a:t>
            </a:r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https://www.kaggle.com/datasets/miguelminambres/euromillones-draw-numbers/</a:t>
            </a:r>
            <a:endParaRPr lang="en-GB" sz="1600" dirty="0"/>
          </a:p>
          <a:p>
            <a:pPr marL="0" indent="0">
              <a:buNone/>
            </a:pPr>
            <a:r>
              <a:rPr lang="en-GB" sz="1400" dirty="0"/>
              <a:t>(Accessed 24</a:t>
            </a:r>
            <a:r>
              <a:rPr lang="en-GB" sz="1400" baseline="30000" dirty="0"/>
              <a:t>th</a:t>
            </a:r>
            <a:r>
              <a:rPr lang="en-GB" sz="1400" dirty="0"/>
              <a:t> November 2023)</a:t>
            </a:r>
          </a:p>
        </p:txBody>
      </p:sp>
    </p:spTree>
    <p:extLst>
      <p:ext uri="{BB962C8B-B14F-4D97-AF65-F5344CB8AC3E}">
        <p14:creationId xmlns:p14="http://schemas.microsoft.com/office/powerpoint/2010/main" val="14041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4AFF-C232-8BFC-DD95-E7499E99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Question To Answer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A280-76BB-9CE4-69B6-98770D61F5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Can I predict the lottery results?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Probably not…</a:t>
            </a:r>
          </a:p>
          <a:p>
            <a:pPr marL="0" indent="0">
              <a:buNone/>
            </a:pPr>
            <a:r>
              <a:rPr lang="en-GB"/>
              <a:t>But I can see which numbers are the most frequently pulled from the machine. That might give me a head start.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 </a:t>
            </a:r>
            <a:endParaRPr lang="en-GB" dirty="0"/>
          </a:p>
        </p:txBody>
      </p:sp>
      <p:pic>
        <p:nvPicPr>
          <p:cNvPr id="1026" name="Picture 2" descr="Free And The Winner Is Png, Download Free And The Winner Is Png ...">
            <a:extLst>
              <a:ext uri="{FF2B5EF4-FFF2-40B4-BE49-F238E27FC236}">
                <a16:creationId xmlns:a16="http://schemas.microsoft.com/office/drawing/2014/main" id="{62C47C5E-B11D-2046-642B-F1100A630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16" y="2734609"/>
            <a:ext cx="2807918" cy="27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8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273A-CBEB-1ACB-3197-311B58F8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E618-2D01-DAC7-B9BA-579BBC8A9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Remove (Drop) the Month, Year, Date  and Collections Made Columns.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need to find a way to collect an average of the frequency of each ball drawn out of all the machine.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06A1-C7D0-94E6-1B88-ABA17A381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thought a simple way of doing this would be to merge all the collum's and search which numbers appear the most.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bitcoin logo - Clip Art Library">
            <a:extLst>
              <a:ext uri="{FF2B5EF4-FFF2-40B4-BE49-F238E27FC236}">
                <a16:creationId xmlns:a16="http://schemas.microsoft.com/office/drawing/2014/main" id="{2B7E6E89-2431-6C37-E524-8306D119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25" y="3656028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4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4786-2C56-08B5-F63B-B47B075E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E5D3-E58A-7387-FCFF-F1433D206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F12F-8BA6-8F7C-46C2-FD672E1C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177" y="2111901"/>
            <a:ext cx="5382045" cy="4647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LUCK OF THE DRAW REGARDING DATA</a:t>
            </a:r>
          </a:p>
          <a:p>
            <a:pPr marL="0" indent="0">
              <a:buNone/>
            </a:pPr>
            <a:r>
              <a:rPr lang="en-GB" dirty="0"/>
              <a:t>	The data was formatted in my spreadsheet from lowest to highest and not draw order. This made it easier to work with.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Num_1 is always the lowest number drawn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Num_5 is the highest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This changed how I searched for the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79ECC-4A04-36F0-31A6-11A27BA1EAFE}"/>
              </a:ext>
            </a:extLst>
          </p:cNvPr>
          <p:cNvSpPr txBox="1"/>
          <p:nvPr/>
        </p:nvSpPr>
        <p:spPr>
          <a:xfrm>
            <a:off x="5812110" y="2158519"/>
            <a:ext cx="62336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200" dirty="0"/>
              <a:t>I Dropped the above mentioned collum’s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I searched for the Mean Average using the describe() function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I backed up this data by creating a count collum which counts the number of time a ball is drawn in each position (1-5)</a:t>
            </a:r>
          </a:p>
        </p:txBody>
      </p:sp>
    </p:spTree>
    <p:extLst>
      <p:ext uri="{BB962C8B-B14F-4D97-AF65-F5344CB8AC3E}">
        <p14:creationId xmlns:p14="http://schemas.microsoft.com/office/powerpoint/2010/main" val="40385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AB68-29E3-AFBB-F578-91820A29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Here are the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B0525-DB8E-1AD0-2183-A7B721DD8D1D}"/>
              </a:ext>
            </a:extLst>
          </p:cNvPr>
          <p:cNvSpPr txBox="1"/>
          <p:nvPr/>
        </p:nvSpPr>
        <p:spPr>
          <a:xfrm>
            <a:off x="6742094" y="5724449"/>
            <a:ext cx="1955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mean 42.559786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0998-C649-2C83-7A15-D75490D0A7D4}"/>
              </a:ext>
            </a:extLst>
          </p:cNvPr>
          <p:cNvSpPr txBox="1"/>
          <p:nvPr/>
        </p:nvSpPr>
        <p:spPr>
          <a:xfrm>
            <a:off x="1004047" y="5745486"/>
            <a:ext cx="2008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effectLst/>
                <a:latin typeface="Consolas" panose="020B0609020204030204" pitchFamily="49" charset="0"/>
              </a:rPr>
              <a:t>mean 25.261154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088B5-6DA1-311E-DB50-8466A7172139}"/>
              </a:ext>
            </a:extLst>
          </p:cNvPr>
          <p:cNvSpPr txBox="1"/>
          <p:nvPr/>
        </p:nvSpPr>
        <p:spPr>
          <a:xfrm>
            <a:off x="3887187" y="5735631"/>
            <a:ext cx="1955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mean 34.034503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F0912-1F0F-C311-9AAF-9F2BA183E027}"/>
              </a:ext>
            </a:extLst>
          </p:cNvPr>
          <p:cNvSpPr txBox="1"/>
          <p:nvPr/>
        </p:nvSpPr>
        <p:spPr>
          <a:xfrm>
            <a:off x="4070524" y="3211320"/>
            <a:ext cx="214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m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ean 16.856038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6F3A80-20D7-A4C8-3B65-ADCAC9EB2545}"/>
              </a:ext>
            </a:extLst>
          </p:cNvPr>
          <p:cNvSpPr txBox="1"/>
          <p:nvPr/>
        </p:nvSpPr>
        <p:spPr>
          <a:xfrm>
            <a:off x="1156447" y="3243928"/>
            <a:ext cx="185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mean 8.469363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1A860-0D4B-B8BC-28BE-560F9C0EEE5D}"/>
              </a:ext>
            </a:extLst>
          </p:cNvPr>
          <p:cNvSpPr txBox="1"/>
          <p:nvPr/>
        </p:nvSpPr>
        <p:spPr>
          <a:xfrm>
            <a:off x="9923929" y="573563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mean 8.030934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92502F-DAFE-225B-7A4E-2BE53693900B}"/>
              </a:ext>
            </a:extLst>
          </p:cNvPr>
          <p:cNvSpPr txBox="1"/>
          <p:nvPr/>
        </p:nvSpPr>
        <p:spPr>
          <a:xfrm>
            <a:off x="10059182" y="3276538"/>
            <a:ext cx="214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mean 3.97204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4425-1FAF-1BE2-0956-C6777593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3" y="1292211"/>
            <a:ext cx="2475017" cy="1950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6E334-D055-B2DB-E831-7F7B9B9AB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29" y="1336839"/>
            <a:ext cx="2572916" cy="195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6ADC2-7969-BBE8-0EC3-B0CA5CE1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44" y="3806343"/>
            <a:ext cx="2514728" cy="1816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73D37-F02A-9548-5920-DC02BF666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481" y="3832411"/>
            <a:ext cx="2572916" cy="18162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F0DA4D-D496-F0B0-0E00-7F05CAF23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020" y="3832411"/>
            <a:ext cx="2452686" cy="1819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705733-4E71-7256-DFBE-E57CED62F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0865" y="1308439"/>
            <a:ext cx="2511056" cy="19788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B09E3E-C6ED-B1C5-C87A-47E050B1D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7193" y="3763771"/>
            <a:ext cx="2514728" cy="19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4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04EF-ECF9-2C8A-A470-50C20B5D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B4420-B12F-0798-12C7-84D25293845A}"/>
              </a:ext>
            </a:extLst>
          </p:cNvPr>
          <p:cNvSpPr txBox="1"/>
          <p:nvPr/>
        </p:nvSpPr>
        <p:spPr>
          <a:xfrm>
            <a:off x="835572" y="2002221"/>
            <a:ext cx="7740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decided to look at the data again</a:t>
            </a:r>
          </a:p>
          <a:p>
            <a:endParaRPr lang="en-GB" dirty="0"/>
          </a:p>
          <a:p>
            <a:r>
              <a:rPr lang="en-GB" dirty="0"/>
              <a:t>Back to that merge and search idea</a:t>
            </a:r>
          </a:p>
          <a:p>
            <a:endParaRPr lang="en-GB" dirty="0"/>
          </a:p>
          <a:p>
            <a:r>
              <a:rPr lang="en-GB" dirty="0"/>
              <a:t>I used the </a:t>
            </a:r>
            <a:r>
              <a:rPr lang="en-GB" dirty="0" err="1"/>
              <a:t>value_counts</a:t>
            </a:r>
            <a:r>
              <a:rPr lang="en-GB" dirty="0"/>
              <a:t>() function to count each number</a:t>
            </a:r>
          </a:p>
          <a:p>
            <a:endParaRPr lang="en-GB" dirty="0"/>
          </a:p>
          <a:p>
            <a:r>
              <a:rPr lang="en-GB" dirty="0"/>
              <a:t>Then added all the values for each draw together</a:t>
            </a:r>
          </a:p>
          <a:p>
            <a:endParaRPr lang="en-GB" dirty="0"/>
          </a:p>
          <a:p>
            <a:r>
              <a:rPr lang="en-GB" dirty="0"/>
              <a:t>This created a “count” off how many times each ball had been drawn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2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72B1-946F-D6FA-CE52-A8CE8FAB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38459-9D54-4DF7-48E7-EF73E11F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59" y="1921037"/>
            <a:ext cx="8243799" cy="4936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9F572-48E1-B7CF-2167-CAFF41795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5" y="2539428"/>
            <a:ext cx="1665911" cy="1343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78903-EDCF-AA7C-69C9-FD8BAE7C9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881" y="2468483"/>
            <a:ext cx="1600420" cy="3581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60B0FA-22DE-2087-0468-9D24CF69C875}"/>
                  </a:ext>
                </a:extLst>
              </p14:cNvPr>
              <p14:cNvContentPartPr/>
              <p14:nvPr/>
            </p14:nvContentPartPr>
            <p14:xfrm>
              <a:off x="10415781" y="2788299"/>
              <a:ext cx="309240" cy="333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60B0FA-22DE-2087-0468-9D24CF69C8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7141" y="2779299"/>
                <a:ext cx="3268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B88EF4-171A-52C1-7552-93FEFE860DA5}"/>
                  </a:ext>
                </a:extLst>
              </p14:cNvPr>
              <p14:cNvContentPartPr/>
              <p14:nvPr/>
            </p14:nvContentPartPr>
            <p14:xfrm>
              <a:off x="10406061" y="3042819"/>
              <a:ext cx="366840" cy="34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B88EF4-171A-52C1-7552-93FEFE860D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7061" y="3034179"/>
                <a:ext cx="3844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38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914</Words>
  <Application>Microsoft Office PowerPoint</Application>
  <PresentationFormat>Widescreen</PresentationFormat>
  <Paragraphs>132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Corbel</vt:lpstr>
      <vt:lpstr>Wingdings</vt:lpstr>
      <vt:lpstr>zeitung</vt:lpstr>
      <vt:lpstr>Banded</vt:lpstr>
      <vt:lpstr>EuroMillions</vt:lpstr>
      <vt:lpstr>ABOUT EUROMILLIONS </vt:lpstr>
      <vt:lpstr>Data Set</vt:lpstr>
      <vt:lpstr>A Question To Answer</vt:lpstr>
      <vt:lpstr>Problems with Data</vt:lpstr>
      <vt:lpstr>What I did with the Data</vt:lpstr>
      <vt:lpstr>Here are the Results</vt:lpstr>
      <vt:lpstr>However</vt:lpstr>
      <vt:lpstr>Alternative results</vt:lpstr>
      <vt:lpstr>Conclusions </vt:lpstr>
      <vt:lpstr>Improvements</vt:lpstr>
      <vt:lpstr>Ever the gambler I had to play the numbers: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EuroMillions</dc:title>
  <dc:creator>James Smith</dc:creator>
  <cp:lastModifiedBy>James Smith</cp:lastModifiedBy>
  <cp:revision>18</cp:revision>
  <dcterms:created xsi:type="dcterms:W3CDTF">2023-11-24T20:44:17Z</dcterms:created>
  <dcterms:modified xsi:type="dcterms:W3CDTF">2023-11-27T14:47:52Z</dcterms:modified>
</cp:coreProperties>
</file>