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3753129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3595831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F548E-8D0A-4058-9FC0-4F12C09C16F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144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1229369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F548E-8D0A-4058-9FC0-4F12C09C16F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6770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1271986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1603511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272085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110509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43186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416291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218440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149597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125130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224364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0D1194-3443-4BF0-8BB3-36055E817827}" type="datetimeFigureOut">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4F548E-8D0A-4058-9FC0-4F12C09C16F3}" type="slidenum">
              <a:rPr lang="en-US" smtClean="0"/>
              <a:t>‹#›</a:t>
            </a:fld>
            <a:endParaRPr lang="en-US" dirty="0"/>
          </a:p>
        </p:txBody>
      </p:sp>
    </p:spTree>
    <p:extLst>
      <p:ext uri="{BB962C8B-B14F-4D97-AF65-F5344CB8AC3E}">
        <p14:creationId xmlns:p14="http://schemas.microsoft.com/office/powerpoint/2010/main" val="91287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0D1194-3443-4BF0-8BB3-36055E817827}" type="datetimeFigureOut">
              <a:rPr lang="en-US" smtClean="0"/>
              <a:t>10/2/2023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4F548E-8D0A-4058-9FC0-4F12C09C16F3}" type="slidenum">
              <a:rPr lang="en-US" smtClean="0"/>
              <a:t>‹#›</a:t>
            </a:fld>
            <a:endParaRPr lang="en-US" dirty="0"/>
          </a:p>
        </p:txBody>
      </p:sp>
    </p:spTree>
    <p:extLst>
      <p:ext uri="{BB962C8B-B14F-4D97-AF65-F5344CB8AC3E}">
        <p14:creationId xmlns:p14="http://schemas.microsoft.com/office/powerpoint/2010/main" val="831458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1A05BBA7-A6F3-4A1E-F97D-5F7AC4295E7D}"/>
              </a:ext>
            </a:extLst>
          </p:cNvPr>
          <p:cNvSpPr>
            <a:spLocks noGrp="1"/>
          </p:cNvSpPr>
          <p:nvPr>
            <p:ph type="title"/>
          </p:nvPr>
        </p:nvSpPr>
        <p:spPr/>
        <p:txBody>
          <a:bodyPr>
            <a:normAutofit fontScale="90000"/>
          </a:bodyPr>
          <a:lstStyle/>
          <a:p>
            <a:pPr algn="ctr"/>
            <a:r>
              <a:rPr lang="en-US" b="1" dirty="0">
                <a:solidFill>
                  <a:schemeClr val="tx1"/>
                </a:solidFill>
              </a:rPr>
              <a:t>DEDAN KIMATHI UNIVERSITY OF TECHNOLOGY</a:t>
            </a:r>
            <a:br>
              <a:rPr lang="en-US" b="1" dirty="0">
                <a:solidFill>
                  <a:schemeClr val="tx1"/>
                </a:solidFill>
              </a:rPr>
            </a:br>
            <a:r>
              <a:rPr lang="en-US" b="1" dirty="0" smtClean="0">
                <a:solidFill>
                  <a:schemeClr val="tx1"/>
                </a:solidFill>
              </a:rPr>
              <a:t> ANALYSIS OF THREE GRADES OF EMULSION PAINTS</a:t>
            </a:r>
            <a:r>
              <a:rPr lang="en-US" b="1" dirty="0">
                <a:solidFill>
                  <a:schemeClr val="tx1"/>
                </a:solidFill>
              </a:rPr>
              <a:t/>
            </a:r>
            <a:br>
              <a:rPr lang="en-US" b="1" dirty="0">
                <a:solidFill>
                  <a:schemeClr val="tx1"/>
                </a:solidFill>
              </a:rPr>
            </a:br>
            <a:r>
              <a:rPr lang="en-US" b="1" dirty="0" smtClean="0">
                <a:solidFill>
                  <a:schemeClr val="tx1"/>
                </a:solidFill>
              </a:rPr>
              <a:t> ARON KIPYEGON NGETICH</a:t>
            </a:r>
            <a:r>
              <a:rPr lang="en-US" b="1" dirty="0">
                <a:solidFill>
                  <a:schemeClr val="tx1"/>
                </a:solidFill>
              </a:rPr>
              <a:t/>
            </a:r>
            <a:br>
              <a:rPr lang="en-US" b="1" dirty="0">
                <a:solidFill>
                  <a:schemeClr val="tx1"/>
                </a:solidFill>
              </a:rPr>
            </a:br>
            <a:r>
              <a:rPr lang="en-US" b="1" dirty="0" smtClean="0">
                <a:solidFill>
                  <a:schemeClr val="tx1"/>
                </a:solidFill>
              </a:rPr>
              <a:t>S080-01-1911/2020</a:t>
            </a:r>
            <a:endParaRPr lang="en-US" b="1" dirty="0">
              <a:solidFill>
                <a:schemeClr val="tx1"/>
              </a:solidFill>
            </a:endParaRPr>
          </a:p>
        </p:txBody>
      </p:sp>
    </p:spTree>
    <p:extLst>
      <p:ext uri="{BB962C8B-B14F-4D97-AF65-F5344CB8AC3E}">
        <p14:creationId xmlns:p14="http://schemas.microsoft.com/office/powerpoint/2010/main" val="81478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473F9-FDE0-22DA-BF73-FA74970782ED}"/>
              </a:ext>
            </a:extLst>
          </p:cNvPr>
          <p:cNvSpPr>
            <a:spLocks noGrp="1"/>
          </p:cNvSpPr>
          <p:nvPr>
            <p:ph type="title"/>
          </p:nvPr>
        </p:nvSpPr>
        <p:spPr/>
        <p:txBody>
          <a:bodyPr/>
          <a:lstStyle/>
          <a:p>
            <a:r>
              <a:rPr lang="en-US" b="1" dirty="0" smtClean="0">
                <a:solidFill>
                  <a:schemeClr val="tx1"/>
                </a:solidFill>
              </a:rPr>
              <a:t> REFERENCES</a:t>
            </a:r>
            <a:endParaRPr lang="en-US" b="1" dirty="0">
              <a:solidFill>
                <a:schemeClr val="tx1"/>
              </a:solidFill>
            </a:endParaRPr>
          </a:p>
        </p:txBody>
      </p:sp>
      <p:sp>
        <p:nvSpPr>
          <p:cNvPr id="3" name="Content Placeholder 2">
            <a:extLst>
              <a:ext uri="{FF2B5EF4-FFF2-40B4-BE49-F238E27FC236}">
                <a16:creationId xmlns="" xmlns:a16="http://schemas.microsoft.com/office/drawing/2014/main" id="{2B20D99B-B555-59FC-C4A2-258F469F1CD9}"/>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Abdel-Wahab, H. &amp;. (2022). Chemical Formulations for Acrylic Matt and Acrylic Gloss Paints. American Journal of Applied and Industrial Chemistry, 6(1), 13-19.</a:t>
            </a:r>
          </a:p>
          <a:p>
            <a:r>
              <a:rPr lang="en-US" sz="2000" dirty="0">
                <a:latin typeface="Times New Roman" pitchFamily="18" charset="0"/>
                <a:cs typeface="Times New Roman" pitchFamily="18" charset="0"/>
              </a:rPr>
              <a:t>Asafa, T. B. (2021). Physico-mechanical properties of emulsion paint embedded with silver nanoparticles. Bulletin of Materials Science. Nairobi: Springer link.</a:t>
            </a:r>
          </a:p>
          <a:p>
            <a:r>
              <a:rPr lang="en-US" sz="2000" dirty="0">
                <a:latin typeface="Times New Roman" pitchFamily="18" charset="0"/>
                <a:cs typeface="Times New Roman" pitchFamily="18" charset="0"/>
              </a:rPr>
              <a:t>Cibangwa, M. K. (2021). Rheological characterisation of water based paint using associative rheology modifiers. Cape: Etd.</a:t>
            </a:r>
          </a:p>
          <a:p>
            <a:r>
              <a:rPr lang="en-US" sz="2000" dirty="0">
                <a:latin typeface="Times New Roman" pitchFamily="18" charset="0"/>
                <a:cs typeface="Times New Roman" pitchFamily="18" charset="0"/>
              </a:rPr>
              <a:t>Fu, Q. T. (2021). Mechanism analysis of heavy metal lead captured by natural-aged microplastics. China: Elsevier.</a:t>
            </a:r>
          </a:p>
          <a:p>
            <a:endParaRPr lang="en-US" sz="2000" b="1" dirty="0"/>
          </a:p>
        </p:txBody>
      </p:sp>
    </p:spTree>
    <p:extLst>
      <p:ext uri="{BB962C8B-B14F-4D97-AF65-F5344CB8AC3E}">
        <p14:creationId xmlns:p14="http://schemas.microsoft.com/office/powerpoint/2010/main" val="76920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4A75001-6844-88DC-A905-C5ED90B410F9}"/>
              </a:ext>
            </a:extLst>
          </p:cNvPr>
          <p:cNvSpPr>
            <a:spLocks noGrp="1"/>
          </p:cNvSpPr>
          <p:nvPr>
            <p:ph type="title"/>
          </p:nvPr>
        </p:nvSpPr>
        <p:spPr>
          <a:xfrm>
            <a:off x="3411940" y="2565779"/>
            <a:ext cx="7941859" cy="1965278"/>
          </a:xfrm>
        </p:spPr>
        <p:txBody>
          <a:bodyPr/>
          <a:lstStyle/>
          <a:p>
            <a:r>
              <a:rPr lang="en-US" b="1" dirty="0">
                <a:solidFill>
                  <a:schemeClr val="tx1"/>
                </a:solidFill>
              </a:rPr>
              <a:t>Thank you.</a:t>
            </a:r>
          </a:p>
        </p:txBody>
      </p:sp>
    </p:spTree>
    <p:extLst>
      <p:ext uri="{BB962C8B-B14F-4D97-AF65-F5344CB8AC3E}">
        <p14:creationId xmlns:p14="http://schemas.microsoft.com/office/powerpoint/2010/main" val="265605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63134B4-7952-75C0-CDF9-D4B8464458E2}"/>
              </a:ext>
            </a:extLst>
          </p:cNvPr>
          <p:cNvSpPr>
            <a:spLocks noGrp="1"/>
          </p:cNvSpPr>
          <p:nvPr>
            <p:ph type="title"/>
          </p:nvPr>
        </p:nvSpPr>
        <p:spPr/>
        <p:txBody>
          <a:bodyPr/>
          <a:lstStyle/>
          <a:p>
            <a:r>
              <a:rPr lang="en-US" b="1" dirty="0">
                <a:solidFill>
                  <a:schemeClr val="tx1"/>
                </a:solidFill>
              </a:rPr>
              <a:t>INTRODUCTION</a:t>
            </a:r>
          </a:p>
        </p:txBody>
      </p:sp>
      <p:sp>
        <p:nvSpPr>
          <p:cNvPr id="4" name="Content Placeholder 3">
            <a:extLst>
              <a:ext uri="{FF2B5EF4-FFF2-40B4-BE49-F238E27FC236}">
                <a16:creationId xmlns="" xmlns:a16="http://schemas.microsoft.com/office/drawing/2014/main" id="{08B51AD6-219F-91CF-7A11-B1F26278EE73}"/>
              </a:ext>
            </a:extLst>
          </p:cNvPr>
          <p:cNvSpPr>
            <a:spLocks noGrp="1"/>
          </p:cNvSpPr>
          <p:nvPr>
            <p:ph idx="1"/>
          </p:nvPr>
        </p:nvSpPr>
        <p:spPr/>
        <p:txBody>
          <a:bodyPr>
            <a:normAutofit/>
          </a:bodyPr>
          <a:lstStyle/>
          <a:p>
            <a:r>
              <a:rPr lang="en-US" sz="2000" b="1" dirty="0"/>
              <a:t> </a:t>
            </a:r>
            <a:r>
              <a:rPr lang="en-US" sz="2000" dirty="0">
                <a:latin typeface="Times New Roman" pitchFamily="18" charset="0"/>
                <a:cs typeface="Times New Roman" pitchFamily="18" charset="0"/>
              </a:rPr>
              <a:t>Paints  are compounds which when applied into substrate dries to form a thin film.</a:t>
            </a:r>
          </a:p>
          <a:p>
            <a:r>
              <a:rPr lang="en-US" sz="2000" dirty="0">
                <a:latin typeface="Times New Roman" pitchFamily="18" charset="0"/>
                <a:cs typeface="Times New Roman" pitchFamily="18" charset="0"/>
              </a:rPr>
              <a:t>Types of paints- water and oil based.</a:t>
            </a:r>
          </a:p>
          <a:p>
            <a:r>
              <a:rPr lang="en-US" sz="2000" dirty="0">
                <a:latin typeface="Times New Roman" pitchFamily="18" charset="0"/>
                <a:cs typeface="Times New Roman" pitchFamily="18" charset="0"/>
              </a:rPr>
              <a:t>Grades of emulsion paints – Premium, Trade and Economy</a:t>
            </a:r>
          </a:p>
          <a:p>
            <a:r>
              <a:rPr lang="en-US" sz="2000" dirty="0">
                <a:latin typeface="Times New Roman" pitchFamily="18" charset="0"/>
                <a:cs typeface="Times New Roman" pitchFamily="18" charset="0"/>
              </a:rPr>
              <a:t>Emulsion paints are extensively used in industries such as construction, automotive,  and furniture manufacturing, just to name a few.  </a:t>
            </a:r>
          </a:p>
          <a:p>
            <a:r>
              <a:rPr lang="en-US" sz="2000" dirty="0">
                <a:latin typeface="Times New Roman" pitchFamily="18" charset="0"/>
                <a:cs typeface="Times New Roman" pitchFamily="18" charset="0"/>
              </a:rPr>
              <a:t>The main goal is understand the key factors that contribute to their performance variations. In particular will be analyzing gloss, opacity, solid content, pH, specific gravity, thinning , presence of Pb+2 ions and drying time </a:t>
            </a:r>
          </a:p>
          <a:p>
            <a:endParaRPr lang="en-US" sz="2000" b="1" dirty="0"/>
          </a:p>
        </p:txBody>
      </p:sp>
    </p:spTree>
    <p:extLst>
      <p:ext uri="{BB962C8B-B14F-4D97-AF65-F5344CB8AC3E}">
        <p14:creationId xmlns:p14="http://schemas.microsoft.com/office/powerpoint/2010/main" val="163381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B00D1E-AD7A-54DC-3838-07F97843C944}"/>
              </a:ext>
            </a:extLst>
          </p:cNvPr>
          <p:cNvSpPr>
            <a:spLocks noGrp="1"/>
          </p:cNvSpPr>
          <p:nvPr>
            <p:ph type="title"/>
          </p:nvPr>
        </p:nvSpPr>
        <p:spPr/>
        <p:txBody>
          <a:bodyPr/>
          <a:lstStyle/>
          <a:p>
            <a:r>
              <a:rPr lang="en-US" b="1" dirty="0" smtClean="0">
                <a:solidFill>
                  <a:schemeClr val="tx1"/>
                </a:solidFill>
              </a:rPr>
              <a:t> PROBLEM STATEMENT</a:t>
            </a:r>
            <a:endParaRPr lang="en-US" b="1" dirty="0">
              <a:solidFill>
                <a:schemeClr val="tx1"/>
              </a:solidFill>
            </a:endParaRPr>
          </a:p>
        </p:txBody>
      </p:sp>
      <p:sp>
        <p:nvSpPr>
          <p:cNvPr id="3" name="Content Placeholder 2">
            <a:extLst>
              <a:ext uri="{FF2B5EF4-FFF2-40B4-BE49-F238E27FC236}">
                <a16:creationId xmlns="" xmlns:a16="http://schemas.microsoft.com/office/drawing/2014/main" id="{8C8D2518-3F43-4BE5-4B93-03555695923D}"/>
              </a:ext>
            </a:extLst>
          </p:cNvPr>
          <p:cNvSpPr>
            <a:spLocks noGrp="1"/>
          </p:cNvSpPr>
          <p:nvPr>
            <p:ph idx="1"/>
          </p:nvPr>
        </p:nvSpPr>
        <p:spPr/>
        <p:txBody>
          <a:bodyPr/>
          <a:lstStyle/>
          <a:p>
            <a:r>
              <a:rPr lang="en-US" sz="2000" b="1" dirty="0"/>
              <a:t> </a:t>
            </a:r>
            <a:r>
              <a:rPr lang="en-US" sz="2000" dirty="0">
                <a:latin typeface="Times New Roman" pitchFamily="18" charset="0"/>
                <a:cs typeface="Times New Roman" pitchFamily="18" charset="0"/>
              </a:rPr>
              <a:t>Sustainable Development Goal 11</a:t>
            </a:r>
          </a:p>
          <a:p>
            <a:r>
              <a:rPr lang="en-US" sz="2000" dirty="0">
                <a:latin typeface="Times New Roman" pitchFamily="18" charset="0"/>
                <a:cs typeface="Times New Roman" pitchFamily="18" charset="0"/>
              </a:rPr>
              <a:t>The main problem to be addressed is the lack of comprehensive information regarding to the performance, safety and durability of these emulsion grades</a:t>
            </a:r>
          </a:p>
          <a:p>
            <a:r>
              <a:rPr lang="en-US" sz="2000" dirty="0">
                <a:latin typeface="Times New Roman" pitchFamily="18" charset="0"/>
                <a:cs typeface="Times New Roman" pitchFamily="18" charset="0"/>
              </a:rPr>
              <a:t>There's need to  bridge  a gap by contacting  a detailed  analysis </a:t>
            </a:r>
          </a:p>
          <a:p>
            <a:endParaRPr lang="en-US" dirty="0"/>
          </a:p>
        </p:txBody>
      </p:sp>
    </p:spTree>
    <p:extLst>
      <p:ext uri="{BB962C8B-B14F-4D97-AF65-F5344CB8AC3E}">
        <p14:creationId xmlns:p14="http://schemas.microsoft.com/office/powerpoint/2010/main" val="400101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198BBA-ACE3-9D85-9428-D233274CC8D0}"/>
              </a:ext>
            </a:extLst>
          </p:cNvPr>
          <p:cNvSpPr>
            <a:spLocks noGrp="1"/>
          </p:cNvSpPr>
          <p:nvPr>
            <p:ph type="title"/>
          </p:nvPr>
        </p:nvSpPr>
        <p:spPr/>
        <p:txBody>
          <a:bodyPr/>
          <a:lstStyle/>
          <a:p>
            <a:r>
              <a:rPr lang="en-US" b="1" dirty="0" smtClean="0">
                <a:solidFill>
                  <a:schemeClr val="tx1"/>
                </a:solidFill>
              </a:rPr>
              <a:t> JUSTIFICATION</a:t>
            </a:r>
            <a:endParaRPr lang="en-US" b="1" dirty="0">
              <a:solidFill>
                <a:schemeClr val="tx1"/>
              </a:solidFill>
            </a:endParaRPr>
          </a:p>
        </p:txBody>
      </p:sp>
      <p:sp>
        <p:nvSpPr>
          <p:cNvPr id="4" name="Content Placeholder 3">
            <a:extLst>
              <a:ext uri="{FF2B5EF4-FFF2-40B4-BE49-F238E27FC236}">
                <a16:creationId xmlns="" xmlns:a16="http://schemas.microsoft.com/office/drawing/2014/main" id="{F1805F90-4817-728D-456D-A11AADADD533}"/>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Analyzing the grades of emulsion paints provides an opportunity to educate consumers about the properties and benefits of different grades. </a:t>
            </a:r>
          </a:p>
          <a:p>
            <a:r>
              <a:rPr lang="en-US" sz="2000" dirty="0">
                <a:latin typeface="Times New Roman" pitchFamily="18" charset="0"/>
                <a:cs typeface="Times New Roman" pitchFamily="18" charset="0"/>
              </a:rPr>
              <a:t>By determining the lead  ions content in each grade, make ease to assess the potential health hazards.</a:t>
            </a:r>
          </a:p>
          <a:p>
            <a:pPr marL="0" indent="0">
              <a:buNone/>
            </a:pPr>
            <a:r>
              <a:rPr lang="en-US" sz="2000" b="1" dirty="0" smtClean="0"/>
              <a:t> </a:t>
            </a:r>
            <a:endParaRPr lang="en-US" sz="2000" b="1" dirty="0"/>
          </a:p>
        </p:txBody>
      </p:sp>
    </p:spTree>
    <p:extLst>
      <p:ext uri="{BB962C8B-B14F-4D97-AF65-F5344CB8AC3E}">
        <p14:creationId xmlns:p14="http://schemas.microsoft.com/office/powerpoint/2010/main" val="305186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4DD8F2F-E41F-870A-2A7D-8D5AB263DBD1}"/>
              </a:ext>
            </a:extLst>
          </p:cNvPr>
          <p:cNvSpPr>
            <a:spLocks noGrp="1"/>
          </p:cNvSpPr>
          <p:nvPr>
            <p:ph type="title"/>
          </p:nvPr>
        </p:nvSpPr>
        <p:spPr/>
        <p:txBody>
          <a:bodyPr/>
          <a:lstStyle/>
          <a:p>
            <a:r>
              <a:rPr lang="en-US" b="1" dirty="0" smtClean="0">
                <a:solidFill>
                  <a:schemeClr val="tx1"/>
                </a:solidFill>
              </a:rPr>
              <a:t> IMPACT ON INDUSTRIAL CHEMISTRY</a:t>
            </a:r>
            <a:endParaRPr lang="en-US" b="1" dirty="0">
              <a:solidFill>
                <a:schemeClr val="tx1"/>
              </a:solidFill>
            </a:endParaRPr>
          </a:p>
        </p:txBody>
      </p:sp>
      <p:sp>
        <p:nvSpPr>
          <p:cNvPr id="5" name="Content Placeholder 4">
            <a:extLst>
              <a:ext uri="{FF2B5EF4-FFF2-40B4-BE49-F238E27FC236}">
                <a16:creationId xmlns="" xmlns:a16="http://schemas.microsoft.com/office/drawing/2014/main" id="{079D1787-A052-177B-0690-B71A82E2917B}"/>
              </a:ext>
            </a:extLst>
          </p:cNvPr>
          <p:cNvSpPr>
            <a:spLocks noGrp="1"/>
          </p:cNvSpPr>
          <p:nvPr>
            <p:ph idx="1"/>
          </p:nvPr>
        </p:nvSpPr>
        <p:spPr/>
        <p:txBody>
          <a:bodyPr/>
          <a:lstStyle/>
          <a:p>
            <a:r>
              <a:rPr lang="en-US" sz="2000" dirty="0">
                <a:latin typeface="Times New Roman" pitchFamily="18" charset="0"/>
                <a:cs typeface="Times New Roman" pitchFamily="18" charset="0"/>
              </a:rPr>
              <a:t>The analysis can lead to educational opportunities for industry professionals, including chemists, painters, and contractors.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Training </a:t>
            </a:r>
            <a:r>
              <a:rPr lang="en-US" sz="2000" dirty="0">
                <a:latin typeface="Times New Roman" pitchFamily="18" charset="0"/>
                <a:cs typeface="Times New Roman" pitchFamily="18" charset="0"/>
              </a:rPr>
              <a:t>programs can be developed to ensure that professionals are well-versed in the characteristics of each grade </a:t>
            </a:r>
          </a:p>
          <a:p>
            <a:endParaRPr lang="en-US" dirty="0"/>
          </a:p>
        </p:txBody>
      </p:sp>
    </p:spTree>
    <p:extLst>
      <p:ext uri="{BB962C8B-B14F-4D97-AF65-F5344CB8AC3E}">
        <p14:creationId xmlns:p14="http://schemas.microsoft.com/office/powerpoint/2010/main" val="103539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166C4C9-7B38-7762-75A5-AFB7EE23D1E4}"/>
              </a:ext>
            </a:extLst>
          </p:cNvPr>
          <p:cNvSpPr>
            <a:spLocks noGrp="1"/>
          </p:cNvSpPr>
          <p:nvPr>
            <p:ph type="title"/>
          </p:nvPr>
        </p:nvSpPr>
        <p:spPr/>
        <p:txBody>
          <a:bodyPr/>
          <a:lstStyle/>
          <a:p>
            <a:r>
              <a:rPr lang="en-US" b="1" dirty="0" smtClean="0">
                <a:solidFill>
                  <a:schemeClr val="tx1"/>
                </a:solidFill>
              </a:rPr>
              <a:t>  KEY BENEFITS</a:t>
            </a:r>
            <a:endParaRPr lang="en-US" b="1" dirty="0">
              <a:solidFill>
                <a:schemeClr val="tx1"/>
              </a:solidFill>
            </a:endParaRPr>
          </a:p>
        </p:txBody>
      </p:sp>
      <p:sp>
        <p:nvSpPr>
          <p:cNvPr id="5" name="Content Placeholder 4">
            <a:extLst>
              <a:ext uri="{FF2B5EF4-FFF2-40B4-BE49-F238E27FC236}">
                <a16:creationId xmlns="" xmlns:a16="http://schemas.microsoft.com/office/drawing/2014/main" id="{54480771-998E-DB08-0F02-1EC297410CE2}"/>
              </a:ext>
            </a:extLst>
          </p:cNvPr>
          <p:cNvSpPr>
            <a:spLocks noGrp="1"/>
          </p:cNvSpPr>
          <p:nvPr>
            <p:ph idx="1"/>
          </p:nvPr>
        </p:nvSpPr>
        <p:spPr/>
        <p:txBody>
          <a:bodyPr/>
          <a:lstStyle/>
          <a:p>
            <a:pPr marL="0" indent="0">
              <a:buNone/>
            </a:pPr>
            <a:r>
              <a:rPr lang="en-US" sz="2000" b="1" dirty="0"/>
              <a:t> </a:t>
            </a:r>
            <a:r>
              <a:rPr lang="en-US" sz="2000" dirty="0">
                <a:latin typeface="Times New Roman" pitchFamily="18" charset="0"/>
                <a:cs typeface="Times New Roman" pitchFamily="18" charset="0"/>
              </a:rPr>
              <a:t>The purpose of this project is to conduct a comprehensive analysis of different grades of emulsion paints to address various quality and performance issues. By analyzing the grades of paints, we aim to identify and resolve inconsistencies, enhance durability and performance, ensure safety and environmental compliance, maintain color consistency, and ultimately improve customer satisfaction. </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61627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A0FA01E-C699-8A2F-A6F4-096504B4A1D9}"/>
              </a:ext>
            </a:extLst>
          </p:cNvPr>
          <p:cNvSpPr>
            <a:spLocks noGrp="1"/>
          </p:cNvSpPr>
          <p:nvPr>
            <p:ph type="title"/>
          </p:nvPr>
        </p:nvSpPr>
        <p:spPr/>
        <p:txBody>
          <a:bodyPr/>
          <a:lstStyle/>
          <a:p>
            <a:r>
              <a:rPr lang="en-US" b="1" dirty="0" smtClean="0">
                <a:solidFill>
                  <a:schemeClr val="tx1"/>
                </a:solidFill>
              </a:rPr>
              <a:t> APPLICATIONS</a:t>
            </a:r>
            <a:endParaRPr lang="en-US" b="1" dirty="0">
              <a:solidFill>
                <a:schemeClr val="tx1"/>
              </a:solidFill>
            </a:endParaRPr>
          </a:p>
        </p:txBody>
      </p:sp>
      <p:sp>
        <p:nvSpPr>
          <p:cNvPr id="5" name="Content Placeholder 4">
            <a:extLst>
              <a:ext uri="{FF2B5EF4-FFF2-40B4-BE49-F238E27FC236}">
                <a16:creationId xmlns="" xmlns:a16="http://schemas.microsoft.com/office/drawing/2014/main" id="{C7C13D7E-24EC-0B42-8F53-FBEC94203FF6}"/>
              </a:ext>
            </a:extLst>
          </p:cNvPr>
          <p:cNvSpPr>
            <a:spLocks noGrp="1"/>
          </p:cNvSpPr>
          <p:nvPr>
            <p:ph idx="1"/>
          </p:nvPr>
        </p:nvSpPr>
        <p:spPr/>
        <p:txBody>
          <a:bodyPr/>
          <a:lstStyle/>
          <a:p>
            <a:r>
              <a:rPr lang="en-US" sz="2000" dirty="0" smtClean="0">
                <a:latin typeface="Times New Roman" pitchFamily="18" charset="0"/>
                <a:cs typeface="Times New Roman" pitchFamily="18" charset="0"/>
              </a:rPr>
              <a:t>Paint manufacturing industries</a:t>
            </a:r>
          </a:p>
          <a:p>
            <a:r>
              <a:rPr lang="en-US" sz="2000" dirty="0" smtClean="0">
                <a:latin typeface="Times New Roman" pitchFamily="18" charset="0"/>
                <a:cs typeface="Times New Roman" pitchFamily="18" charset="0"/>
              </a:rPr>
              <a:t>KEBS </a:t>
            </a: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703096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705153-7712-25A5-02D0-512C64A4CB7F}"/>
              </a:ext>
            </a:extLst>
          </p:cNvPr>
          <p:cNvSpPr>
            <a:spLocks noGrp="1"/>
          </p:cNvSpPr>
          <p:nvPr>
            <p:ph type="title"/>
          </p:nvPr>
        </p:nvSpPr>
        <p:spPr/>
        <p:txBody>
          <a:bodyPr/>
          <a:lstStyle/>
          <a:p>
            <a:r>
              <a:rPr lang="en-US" b="1" dirty="0">
                <a:solidFill>
                  <a:schemeClr val="tx1"/>
                </a:solidFill>
              </a:rPr>
              <a:t>CHALLENGES </a:t>
            </a:r>
            <a:r>
              <a:rPr lang="en-US" b="1" dirty="0" smtClean="0">
                <a:solidFill>
                  <a:schemeClr val="tx1"/>
                </a:solidFill>
              </a:rPr>
              <a:t> </a:t>
            </a:r>
            <a:endParaRPr lang="en-US" b="1" dirty="0">
              <a:solidFill>
                <a:schemeClr val="tx1"/>
              </a:solidFill>
            </a:endParaRPr>
          </a:p>
        </p:txBody>
      </p:sp>
      <p:sp>
        <p:nvSpPr>
          <p:cNvPr id="3" name="Content Placeholder 2">
            <a:extLst>
              <a:ext uri="{FF2B5EF4-FFF2-40B4-BE49-F238E27FC236}">
                <a16:creationId xmlns="" xmlns:a16="http://schemas.microsoft.com/office/drawing/2014/main" id="{5B89ACE7-21C5-B92C-32BD-1BB24DBC9318}"/>
              </a:ext>
            </a:extLst>
          </p:cNvPr>
          <p:cNvSpPr>
            <a:spLocks noGrp="1"/>
          </p:cNvSpPr>
          <p:nvPr>
            <p:ph idx="1"/>
          </p:nvPr>
        </p:nvSpPr>
        <p:spPr/>
        <p:txBody>
          <a:bodyPr/>
          <a:lstStyle/>
          <a:p>
            <a:r>
              <a:rPr lang="en-US" sz="2000" dirty="0">
                <a:latin typeface="Times New Roman" pitchFamily="18" charset="0"/>
                <a:cs typeface="Times New Roman" pitchFamily="18" charset="0"/>
              </a:rPr>
              <a:t>Properly storing and preserving paint samples for future reference or additional testing can be challenging, especially if long-term stability is a concern</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Projects involving analysis of emulsion paints may have tight deadlines, especially if they are related to product development or quality control. Managing time effectively and ensuring that experiments are conducted within the project timeline can be demanding </a:t>
            </a:r>
          </a:p>
          <a:p>
            <a:pPr marL="0" indent="0">
              <a:buNone/>
            </a:pPr>
            <a:endParaRPr lang="en-US" dirty="0"/>
          </a:p>
        </p:txBody>
      </p:sp>
    </p:spTree>
    <p:extLst>
      <p:ext uri="{BB962C8B-B14F-4D97-AF65-F5344CB8AC3E}">
        <p14:creationId xmlns:p14="http://schemas.microsoft.com/office/powerpoint/2010/main" val="395014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627ECE8-F94F-F378-3B1E-F73EE6202DE2}"/>
              </a:ext>
            </a:extLst>
          </p:cNvPr>
          <p:cNvSpPr>
            <a:spLocks noGrp="1"/>
          </p:cNvSpPr>
          <p:nvPr>
            <p:ph type="title"/>
          </p:nvPr>
        </p:nvSpPr>
        <p:spPr/>
        <p:txBody>
          <a:bodyPr/>
          <a:lstStyle/>
          <a:p>
            <a:r>
              <a:rPr lang="en-US" b="1" dirty="0" smtClean="0">
                <a:solidFill>
                  <a:schemeClr val="tx1"/>
                </a:solidFill>
              </a:rPr>
              <a:t> CONCLUSION</a:t>
            </a:r>
            <a:endParaRPr lang="en-US" b="1" dirty="0">
              <a:solidFill>
                <a:schemeClr val="tx1"/>
              </a:solidFill>
            </a:endParaRPr>
          </a:p>
        </p:txBody>
      </p:sp>
      <p:sp>
        <p:nvSpPr>
          <p:cNvPr id="5" name="Content Placeholder 4">
            <a:extLst>
              <a:ext uri="{FF2B5EF4-FFF2-40B4-BE49-F238E27FC236}">
                <a16:creationId xmlns="" xmlns:a16="http://schemas.microsoft.com/office/drawing/2014/main" id="{2C320C2A-8DDE-F9D0-305D-47DC3682017F}"/>
              </a:ext>
            </a:extLst>
          </p:cNvPr>
          <p:cNvSpPr>
            <a:spLocks noGrp="1"/>
          </p:cNvSpPr>
          <p:nvPr>
            <p:ph idx="1"/>
          </p:nvPr>
        </p:nvSpPr>
        <p:spPr/>
        <p:txBody>
          <a:bodyPr>
            <a:normAutofit/>
          </a:bodyPr>
          <a:lstStyle/>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analysis of three grades of emulsion paints has highlighted the importance of selecting the right grade based on the specific requirements of the project</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Balancing cost, performance, and longevity is key to achieving the desired results in painting projects, whether they involve residential, commercial, or industrial spaces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Careful consideration of these factors will help ensure the success and satisfaction of the end-users while meeting budgetary constraints and sustainability goals </a:t>
            </a:r>
          </a:p>
        </p:txBody>
      </p:sp>
    </p:spTree>
    <p:extLst>
      <p:ext uri="{BB962C8B-B14F-4D97-AF65-F5344CB8AC3E}">
        <p14:creationId xmlns:p14="http://schemas.microsoft.com/office/powerpoint/2010/main" val="27886133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145</TotalTime>
  <Words>559</Words>
  <Application>Microsoft Office PowerPoint</Application>
  <PresentationFormat>Custom</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DEDAN KIMATHI UNIVERSITY OF TECHNOLOGY  ANALYSIS OF THREE GRADES OF EMULSION PAINTS  ARON KIPYEGON NGETICH S080-01-1911/2020</vt:lpstr>
      <vt:lpstr>INTRODUCTION</vt:lpstr>
      <vt:lpstr> PROBLEM STATEMENT</vt:lpstr>
      <vt:lpstr> JUSTIFICATION</vt:lpstr>
      <vt:lpstr> IMPACT ON INDUSTRIAL CHEMISTRY</vt:lpstr>
      <vt:lpstr>  KEY BENEFITS</vt:lpstr>
      <vt:lpstr> APPLICATIONS</vt:lpstr>
      <vt:lpstr>CHALLENGES  </vt:lpstr>
      <vt:lpstr> CONCLUSION</vt:lpstr>
      <vt:lpstr> 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DEDAN KIMATHI UNIVERSITY OF TECHNOLOGY AFRICAN CULTURE’S ROLE IN INDUSRIAL CHEMISTRY JOSHUA NJOROGE MWANGI S080-01-1912/2020</dc:title>
  <dc:creator>njoroge joshua</dc:creator>
  <cp:lastModifiedBy>hp</cp:lastModifiedBy>
  <cp:revision>10</cp:revision>
  <dcterms:created xsi:type="dcterms:W3CDTF">2023-09-06T06:55:26Z</dcterms:created>
  <dcterms:modified xsi:type="dcterms:W3CDTF">2023-10-02T13:49:47Z</dcterms:modified>
</cp:coreProperties>
</file>