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2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5D15-0DB4-B70A-1142-8304FFDC8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AEDB3-1A39-9855-3B6D-073E4B099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29D02E-1762-6F85-2A7A-AA4A9E71F365}"/>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8F85E29D-BF5D-99FF-F3C4-2023718E5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1414D-233A-3B98-E6DC-67BA550AC54C}"/>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368959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F15A-814B-F00B-94D8-F849333C93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33E3EA-4C47-41B0-B817-151FD749C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6FFAE-A4EE-0267-6688-5BF3A6318866}"/>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A2C40D9F-094F-5267-C26A-B2453214A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2722D-63C4-F1A7-C491-13E7DFA524ED}"/>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115335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D6D6D-2364-8AAB-0AB7-C0D227173A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A0977-6D80-2269-A5E1-F184A671B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C92CA-15AD-4A86-491B-F1183F81B1E5}"/>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F6A3596F-955F-0AB5-7B12-E728E50AB1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D4397-8718-C47F-5092-8CD0F352784D}"/>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412068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D4CA-38D5-EA3A-DFD5-8CE80F4CE6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EE122-2139-325C-27D5-A646365AB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83DBF-B10C-0E38-E0F8-33B6A2CA3BE3}"/>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233E6466-BF24-C316-496F-B69CB98A6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4B910-5AA0-F8BD-EA0C-DB8DB49634F9}"/>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298041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59BF-A23C-A518-A392-244532B2C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8A82F-2043-B187-A3AC-B35D169BA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C8D51-58BE-1D58-5202-93CAD5BF6E65}"/>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2D268B48-1417-534A-3932-D308560A8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BFD29-7AE8-7D2A-00D6-5D605AAA256F}"/>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10080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1DEA-86B4-3D11-84FC-952F6755D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6CFF4-BE91-E489-6E8A-283979AC6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82DAA1-8D6A-D13C-F2A5-6A7EF097A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DBBFE9-67AC-ECFD-7CEF-45BBDE85EBAD}"/>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6" name="Footer Placeholder 5">
            <a:extLst>
              <a:ext uri="{FF2B5EF4-FFF2-40B4-BE49-F238E27FC236}">
                <a16:creationId xmlns:a16="http://schemas.microsoft.com/office/drawing/2014/main" id="{6D63E24C-3F63-B083-9CF8-A8EDB8AE3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20D11-B0E5-3CA7-F1A8-BCD46162449B}"/>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403909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7AA3-21ED-4CED-5C1C-4928720448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2D81D-0933-6628-1E8A-D3F91BD7B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C42F7-CE70-879A-3BC8-5671E735C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D92346-E454-628A-73BE-47EC54995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A6803-5C48-D05C-F713-312FAB0A04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202579-04FB-CA1D-BAC7-3930FBE8E5BB}"/>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8" name="Footer Placeholder 7">
            <a:extLst>
              <a:ext uri="{FF2B5EF4-FFF2-40B4-BE49-F238E27FC236}">
                <a16:creationId xmlns:a16="http://schemas.microsoft.com/office/drawing/2014/main" id="{16CB6F83-54D7-476C-2E05-354643530D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7E9D9B-985F-DDDD-58AA-7B3F10DBE64D}"/>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98487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0C96-D476-A1B1-F394-6BBFE63366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73C2C7-6019-237E-2CBF-4C5A8AB64F23}"/>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4" name="Footer Placeholder 3">
            <a:extLst>
              <a:ext uri="{FF2B5EF4-FFF2-40B4-BE49-F238E27FC236}">
                <a16:creationId xmlns:a16="http://schemas.microsoft.com/office/drawing/2014/main" id="{B44AF2FC-5596-92C1-1828-CA46013927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677CFF-8C04-CE5E-9CA6-BD4195895E69}"/>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256637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A9BCB-C85F-7FDF-2D99-A9A519F48089}"/>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3" name="Footer Placeholder 2">
            <a:extLst>
              <a:ext uri="{FF2B5EF4-FFF2-40B4-BE49-F238E27FC236}">
                <a16:creationId xmlns:a16="http://schemas.microsoft.com/office/drawing/2014/main" id="{133E7B22-081F-DF2B-CB69-46202AA635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83B4BF-7055-8FE1-7612-0BF3228E2C78}"/>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323871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E226-09F2-36AD-92A9-C69A0FAB0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C3FAEC-6702-9E3A-A85B-F7F7290F2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9C4F50-B598-1B56-FD30-F66897A92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BE864-A9B0-1C76-E27E-5941F4A65ADF}"/>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6" name="Footer Placeholder 5">
            <a:extLst>
              <a:ext uri="{FF2B5EF4-FFF2-40B4-BE49-F238E27FC236}">
                <a16:creationId xmlns:a16="http://schemas.microsoft.com/office/drawing/2014/main" id="{FF6BB5E2-89CC-2BC6-9710-AE69CC8DC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BCDE9-9CCE-7217-79A8-72741E7062E5}"/>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21938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1752-8EC1-6D1B-5EA5-541F60828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811917-25FB-E8E9-AE40-F9C355CCF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F45AD6-CBBC-80A6-89F3-FDC33BEF9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AEC7F-93C5-7DF0-3EDD-C31194478DB9}"/>
              </a:ext>
            </a:extLst>
          </p:cNvPr>
          <p:cNvSpPr>
            <a:spLocks noGrp="1"/>
          </p:cNvSpPr>
          <p:nvPr>
            <p:ph type="dt" sz="half" idx="10"/>
          </p:nvPr>
        </p:nvSpPr>
        <p:spPr/>
        <p:txBody>
          <a:bodyPr/>
          <a:lstStyle/>
          <a:p>
            <a:fld id="{5C85790C-BC7D-4CA5-9BE9-E652180A0D42}" type="datetimeFigureOut">
              <a:rPr lang="en-IN" smtClean="0"/>
              <a:t>12-02-2025</a:t>
            </a:fld>
            <a:endParaRPr lang="en-IN"/>
          </a:p>
        </p:txBody>
      </p:sp>
      <p:sp>
        <p:nvSpPr>
          <p:cNvPr id="6" name="Footer Placeholder 5">
            <a:extLst>
              <a:ext uri="{FF2B5EF4-FFF2-40B4-BE49-F238E27FC236}">
                <a16:creationId xmlns:a16="http://schemas.microsoft.com/office/drawing/2014/main" id="{74253492-F710-2E76-7008-6BCDA00BF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EC3B7-900D-F4C3-8C2B-70283DA3E9C6}"/>
              </a:ext>
            </a:extLst>
          </p:cNvPr>
          <p:cNvSpPr>
            <a:spLocks noGrp="1"/>
          </p:cNvSpPr>
          <p:nvPr>
            <p:ph type="sldNum" sz="quarter" idx="12"/>
          </p:nvPr>
        </p:nvSpPr>
        <p:spPr/>
        <p:txBody>
          <a:bodyPr/>
          <a:lstStyle/>
          <a:p>
            <a:fld id="{9D12094A-A00A-416F-84E2-E9D26657628D}" type="slidenum">
              <a:rPr lang="en-IN" smtClean="0"/>
              <a:t>‹#›</a:t>
            </a:fld>
            <a:endParaRPr lang="en-IN"/>
          </a:p>
        </p:txBody>
      </p:sp>
    </p:spTree>
    <p:extLst>
      <p:ext uri="{BB962C8B-B14F-4D97-AF65-F5344CB8AC3E}">
        <p14:creationId xmlns:p14="http://schemas.microsoft.com/office/powerpoint/2010/main" val="170412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AF97B-A090-EE58-682B-FC87A52E4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1C881-F06D-3A12-7336-DCED6DCA0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F1B78-9F17-2238-8B8B-DAE72DA34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5790C-BC7D-4CA5-9BE9-E652180A0D42}" type="datetimeFigureOut">
              <a:rPr lang="en-IN" smtClean="0"/>
              <a:t>12-02-2025</a:t>
            </a:fld>
            <a:endParaRPr lang="en-IN"/>
          </a:p>
        </p:txBody>
      </p:sp>
      <p:sp>
        <p:nvSpPr>
          <p:cNvPr id="5" name="Footer Placeholder 4">
            <a:extLst>
              <a:ext uri="{FF2B5EF4-FFF2-40B4-BE49-F238E27FC236}">
                <a16:creationId xmlns:a16="http://schemas.microsoft.com/office/drawing/2014/main" id="{FD589BF0-4CF5-DB06-FE67-6BE2B29B5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976032-F40E-0E0D-2072-A8BC4599D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2094A-A00A-416F-84E2-E9D26657628D}" type="slidenum">
              <a:rPr lang="en-IN" smtClean="0"/>
              <a:t>‹#›</a:t>
            </a:fld>
            <a:endParaRPr lang="en-IN"/>
          </a:p>
        </p:txBody>
      </p:sp>
    </p:spTree>
    <p:extLst>
      <p:ext uri="{BB962C8B-B14F-4D97-AF65-F5344CB8AC3E}">
        <p14:creationId xmlns:p14="http://schemas.microsoft.com/office/powerpoint/2010/main" val="4432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7ACC72-89E8-281B-32CA-899197943081}"/>
              </a:ext>
            </a:extLst>
          </p:cNvPr>
          <p:cNvSpPr>
            <a:spLocks noGrp="1"/>
          </p:cNvSpPr>
          <p:nvPr>
            <p:ph type="subTitle" idx="1"/>
          </p:nvPr>
        </p:nvSpPr>
        <p:spPr>
          <a:xfrm>
            <a:off x="1130808" y="2166429"/>
            <a:ext cx="9144000" cy="2094675"/>
          </a:xfrm>
        </p:spPr>
        <p:txBody>
          <a:bodyPr>
            <a:normAutofit fontScale="92500" lnSpcReduction="10000"/>
          </a:bodyPr>
          <a:lstStyle/>
          <a:p>
            <a:r>
              <a:rPr lang="en-US" sz="3600" b="1" dirty="0">
                <a:latin typeface="Times New Roman" panose="02020603050405020304" pitchFamily="18" charset="0"/>
                <a:cs typeface="Times New Roman" panose="02020603050405020304" pitchFamily="18" charset="0"/>
              </a:rPr>
              <a:t>“Secure CI/CD Pipeline for an Application Deployment and Vulnerability Analysis”</a:t>
            </a:r>
          </a:p>
          <a:p>
            <a:endParaRPr lang="en-IN" sz="1800" b="1" i="0" u="none" strike="noStrike" baseline="0" dirty="0">
              <a:solidFill>
                <a:srgbClr val="000000"/>
              </a:solidFill>
              <a:latin typeface="TimesNRMTPro-Bold"/>
            </a:endParaRPr>
          </a:p>
          <a:p>
            <a:r>
              <a:rPr lang="en-IN" b="1" i="0" u="none" strike="noStrike" baseline="0" dirty="0">
                <a:solidFill>
                  <a:srgbClr val="000000"/>
                </a:solidFill>
                <a:latin typeface="TimesNRMTPro-Bold"/>
              </a:rPr>
              <a:t>PG-DITISS Aug-2024</a:t>
            </a:r>
            <a:r>
              <a:rPr lang="en-IN" b="1" i="0" u="none" strike="noStrike" baseline="0" dirty="0">
                <a:solidFill>
                  <a:srgbClr val="FFFFFF"/>
                </a:solidFill>
                <a:latin typeface="TimesNRMTPro-Bold"/>
              </a:rPr>
              <a:t>Bin</a:t>
            </a:r>
          </a:p>
          <a:p>
            <a:r>
              <a:rPr lang="en-IN" b="1" i="0" u="none" strike="noStrike" baseline="0" dirty="0">
                <a:solidFill>
                  <a:srgbClr val="FFFFFF"/>
                </a:solidFill>
                <a:latin typeface="TimesNRMTPro-Bold"/>
              </a:rPr>
              <a:t>ay</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1B1B08-1830-A2DE-6BFB-AB497DA14665}"/>
              </a:ext>
            </a:extLst>
          </p:cNvPr>
          <p:cNvPicPr>
            <a:picLocks noChangeAspect="1"/>
          </p:cNvPicPr>
          <p:nvPr/>
        </p:nvPicPr>
        <p:blipFill>
          <a:blip r:embed="rId2"/>
          <a:stretch>
            <a:fillRect/>
          </a:stretch>
        </p:blipFill>
        <p:spPr>
          <a:xfrm>
            <a:off x="734395" y="374903"/>
            <a:ext cx="10828447" cy="1417321"/>
          </a:xfrm>
          <a:prstGeom prst="rect">
            <a:avLst/>
          </a:prstGeom>
        </p:spPr>
      </p:pic>
      <p:sp>
        <p:nvSpPr>
          <p:cNvPr id="8" name="TextBox 7">
            <a:extLst>
              <a:ext uri="{FF2B5EF4-FFF2-40B4-BE49-F238E27FC236}">
                <a16:creationId xmlns:a16="http://schemas.microsoft.com/office/drawing/2014/main" id="{BFE5D199-67CD-2F10-32BB-2343F460BC16}"/>
              </a:ext>
            </a:extLst>
          </p:cNvPr>
          <p:cNvSpPr txBox="1"/>
          <p:nvPr/>
        </p:nvSpPr>
        <p:spPr>
          <a:xfrm>
            <a:off x="594360" y="5330952"/>
            <a:ext cx="272491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Guided By :</a:t>
            </a:r>
          </a:p>
          <a:p>
            <a:r>
              <a:rPr lang="en-US" sz="2000" dirty="0">
                <a:latin typeface="Times New Roman" panose="02020603050405020304" pitchFamily="18" charset="0"/>
                <a:cs typeface="Times New Roman" panose="02020603050405020304" pitchFamily="18" charset="0"/>
              </a:rPr>
              <a:t>Mrs. Sushma </a:t>
            </a:r>
            <a:r>
              <a:rPr lang="en-US" sz="2000" dirty="0" err="1">
                <a:latin typeface="Times New Roman" panose="02020603050405020304" pitchFamily="18" charset="0"/>
                <a:cs typeface="Times New Roman" panose="02020603050405020304" pitchFamily="18" charset="0"/>
              </a:rPr>
              <a:t>Hattarki</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E83550-39AE-D821-7B8E-8F8E2917A0B8}"/>
              </a:ext>
            </a:extLst>
          </p:cNvPr>
          <p:cNvSpPr txBox="1"/>
          <p:nvPr/>
        </p:nvSpPr>
        <p:spPr>
          <a:xfrm>
            <a:off x="7269480" y="5023175"/>
            <a:ext cx="4613402"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Submitted By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Sakshi Sawant (248445)</a:t>
            </a:r>
          </a:p>
          <a:p>
            <a:r>
              <a:rPr lang="en-US" sz="2000" dirty="0">
                <a:latin typeface="Times New Roman" panose="02020603050405020304" pitchFamily="18" charset="0"/>
                <a:cs typeface="Times New Roman" panose="02020603050405020304" pitchFamily="18" charset="0"/>
              </a:rPr>
              <a:t>Tejal Deshmukh (248451)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68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72D9D-843C-CC28-2C7A-F8476C8436B2}"/>
              </a:ext>
            </a:extLst>
          </p:cNvPr>
          <p:cNvSpPr>
            <a:spLocks noGrp="1"/>
          </p:cNvSpPr>
          <p:nvPr>
            <p:ph idx="1"/>
          </p:nvPr>
        </p:nvSpPr>
        <p:spPr>
          <a:xfrm>
            <a:off x="838200" y="1761617"/>
            <a:ext cx="10515600" cy="4351338"/>
          </a:xfrm>
        </p:spPr>
        <p:txBody>
          <a:bodyPr>
            <a:normAutofit/>
          </a:bodyPr>
          <a:lstStyle/>
          <a:p>
            <a:pPr marL="0" indent="0" algn="just">
              <a:lnSpc>
                <a:spcPct val="150000"/>
              </a:lnSpc>
              <a:buNone/>
            </a:pPr>
            <a:r>
              <a:rPr lang="en-US" dirty="0"/>
              <a:t>	</a:t>
            </a:r>
            <a:r>
              <a:rPr lang="en-US" sz="2000" dirty="0">
                <a:latin typeface="Times New Roman" panose="02020603050405020304" pitchFamily="18" charset="0"/>
                <a:cs typeface="Times New Roman" panose="02020603050405020304" pitchFamily="18" charset="0"/>
              </a:rPr>
              <a:t>A secure Continuous Integration/Continuous Delivery (CI/CD) pipeline is crucial for rapid, reliable, and secure application deployment. This introduction explores key security measures integrated throughout the CI/CD process, ensuring vulnerability analysis and risk mitigation at every stage. GitHub manages source code securely, while Jenkins automates build, test, and deployment. SonarQube performs static code analysis to detect vulnerabilities early. Docker provides a secure, consistent environment through containerization. Security tools like IDS and the ELK stack enable real-time monitoring, while SCA and SAST identify code risks. Robust access controls and secrets management further enhance security, ensuring safe and efficient software delivery.</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108908-756D-BFC2-0B6C-B099AD1C91B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34859D2C-52CC-D9CD-FFCB-D8372A0A831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DC1D0B89-B388-0C5C-E818-B2F59D065B9B}"/>
              </a:ext>
            </a:extLst>
          </p:cNvPr>
          <p:cNvSpPr txBox="1"/>
          <p:nvPr/>
        </p:nvSpPr>
        <p:spPr>
          <a:xfrm>
            <a:off x="2395728" y="1033339"/>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5263-8586-E816-9D35-0B7D2E7165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3F10C-5C22-9AF1-2A36-1D6AAD0B4DA3}"/>
              </a:ext>
            </a:extLst>
          </p:cNvPr>
          <p:cNvSpPr>
            <a:spLocks noGrp="1"/>
          </p:cNvSpPr>
          <p:nvPr>
            <p:ph idx="1"/>
          </p:nvPr>
        </p:nvSpPr>
        <p:spPr>
          <a:xfrm>
            <a:off x="838200" y="1761617"/>
            <a:ext cx="10515600" cy="4351338"/>
          </a:xfrm>
        </p:spPr>
        <p:txBody>
          <a:bodyPr>
            <a:normAutofit/>
          </a:bodyPr>
          <a:lstStyle/>
          <a:p>
            <a:pPr marL="0" indent="0" algn="just">
              <a:lnSpc>
                <a:spcPct val="150000"/>
              </a:lnSpc>
              <a:buNone/>
            </a:pPr>
            <a:r>
              <a:rPr lang="en-US" dirty="0"/>
              <a:t>	</a:t>
            </a:r>
            <a:r>
              <a:rPr lang="en-US" sz="2000" dirty="0">
                <a:latin typeface="Times New Roman" panose="02020603050405020304" pitchFamily="18" charset="0"/>
                <a:cs typeface="Times New Roman" panose="02020603050405020304" pitchFamily="18" charset="0"/>
              </a:rPr>
              <a:t>CI/CD pipelines are vulnerable to security breaches, making them attractive targets for malicious actors. A compromised pipeline can lead to the injection of malicious code, resulting in system compromise and operational disruptions. For a web application like a hash calculator, ensuring a secure CI/CD pipeline is crucial to protect against potential threats. Integrating security measures such as static code analysis with SonarQube, container scanning, and log analysis using tools like IDS and ELK is essential. This problem statement addresses the need for a robust, secure CI/CD pipeline that incorporates vulnerability analysis to safeguard web applications from code commit to production.</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D7C816-008D-90CD-054A-D2BAE371B77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BB050803-139C-06DF-B7F6-CF913FDD19B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3F645D29-14C7-61A8-3E8C-598EEF145377}"/>
              </a:ext>
            </a:extLst>
          </p:cNvPr>
          <p:cNvSpPr txBox="1"/>
          <p:nvPr/>
        </p:nvSpPr>
        <p:spPr>
          <a:xfrm>
            <a:off x="2395728" y="1033339"/>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43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8F961-5B54-CE5A-2739-A28A35EB1D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F8CC01B-DEEA-03C8-B759-85CC547C6F2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ADAC8E70-71F0-5467-92CC-7C042213700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7D1B1916-A27E-53D2-FC36-A685165D3D95}"/>
              </a:ext>
            </a:extLst>
          </p:cNvPr>
          <p:cNvSpPr txBox="1"/>
          <p:nvPr/>
        </p:nvSpPr>
        <p:spPr>
          <a:xfrm>
            <a:off x="2423160" y="826501"/>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Workflow</a:t>
            </a:r>
            <a:endParaRPr lang="en-IN" sz="36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C7677A0-1C32-7297-1849-A4A98158118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16736" y="1472832"/>
            <a:ext cx="9714738" cy="4927968"/>
          </a:xfrm>
        </p:spPr>
      </p:pic>
    </p:spTree>
    <p:extLst>
      <p:ext uri="{BB962C8B-B14F-4D97-AF65-F5344CB8AC3E}">
        <p14:creationId xmlns:p14="http://schemas.microsoft.com/office/powerpoint/2010/main" val="88371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125DE-5641-1540-3E69-14EF4D81E0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C8932-D0E4-DE32-ACCA-2A4A84C5FC50}"/>
              </a:ext>
            </a:extLst>
          </p:cNvPr>
          <p:cNvSpPr>
            <a:spLocks noGrp="1"/>
          </p:cNvSpPr>
          <p:nvPr>
            <p:ph idx="1"/>
          </p:nvPr>
        </p:nvSpPr>
        <p:spPr>
          <a:xfrm>
            <a:off x="838200" y="1761617"/>
            <a:ext cx="4876800" cy="4351338"/>
          </a:xfrm>
        </p:spPr>
        <p:txBody>
          <a:bodyPr>
            <a:normAutofit lnSpcReduction="10000"/>
          </a:bodyPr>
          <a:lstStyle/>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Code Quality Checker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SonarQube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Containerization Tool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Docker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Automation Tool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Jenkins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Linux Firewall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IPTABLES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Monitoring System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Nagios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IDS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Snort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Log Analysis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ELK Stack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05F4A0-B1C9-1C43-A7CD-44185EC26FC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AE7146C3-A736-85F1-8964-330896893A7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3E83E703-7364-7FC6-746C-6396748F6745}"/>
              </a:ext>
            </a:extLst>
          </p:cNvPr>
          <p:cNvSpPr txBox="1"/>
          <p:nvPr/>
        </p:nvSpPr>
        <p:spPr>
          <a:xfrm>
            <a:off x="2395728" y="1033339"/>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Technologies</a:t>
            </a:r>
            <a:endParaRPr lang="en-IN" sz="3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6981CAE-08AA-EFDC-FEE7-A0FCBC466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649" y="4860943"/>
            <a:ext cx="1514686" cy="1057423"/>
          </a:xfrm>
          <a:prstGeom prst="rect">
            <a:avLst/>
          </a:prstGeom>
        </p:spPr>
      </p:pic>
      <p:pic>
        <p:nvPicPr>
          <p:cNvPr id="10" name="Picture 9">
            <a:extLst>
              <a:ext uri="{FF2B5EF4-FFF2-40B4-BE49-F238E27FC236}">
                <a16:creationId xmlns:a16="http://schemas.microsoft.com/office/drawing/2014/main" id="{E540DA48-9C48-D3C9-6738-2B7FEF860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5051" y="4638907"/>
            <a:ext cx="1654990" cy="802419"/>
          </a:xfrm>
          <a:prstGeom prst="rect">
            <a:avLst/>
          </a:prstGeom>
        </p:spPr>
      </p:pic>
      <p:pic>
        <p:nvPicPr>
          <p:cNvPr id="12" name="Picture 11">
            <a:extLst>
              <a:ext uri="{FF2B5EF4-FFF2-40B4-BE49-F238E27FC236}">
                <a16:creationId xmlns:a16="http://schemas.microsoft.com/office/drawing/2014/main" id="{BA9FEA6D-62CE-9D91-6BEE-8E5B3B171B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9833" y="3275193"/>
            <a:ext cx="917050" cy="802419"/>
          </a:xfrm>
          <a:prstGeom prst="rect">
            <a:avLst/>
          </a:prstGeom>
        </p:spPr>
      </p:pic>
      <p:pic>
        <p:nvPicPr>
          <p:cNvPr id="14" name="Picture 13">
            <a:extLst>
              <a:ext uri="{FF2B5EF4-FFF2-40B4-BE49-F238E27FC236}">
                <a16:creationId xmlns:a16="http://schemas.microsoft.com/office/drawing/2014/main" id="{05C7E6DF-9963-8032-BB54-FDB5640A1E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4229" y="4315741"/>
            <a:ext cx="1654990" cy="745137"/>
          </a:xfrm>
          <a:prstGeom prst="rect">
            <a:avLst/>
          </a:prstGeom>
        </p:spPr>
      </p:pic>
      <p:pic>
        <p:nvPicPr>
          <p:cNvPr id="16" name="Picture 15">
            <a:extLst>
              <a:ext uri="{FF2B5EF4-FFF2-40B4-BE49-F238E27FC236}">
                <a16:creationId xmlns:a16="http://schemas.microsoft.com/office/drawing/2014/main" id="{CFE64F2B-0F92-C505-32E5-431E0D3A09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7002" y="1862052"/>
            <a:ext cx="840147" cy="1108527"/>
          </a:xfrm>
          <a:prstGeom prst="rect">
            <a:avLst/>
          </a:prstGeom>
        </p:spPr>
      </p:pic>
      <p:pic>
        <p:nvPicPr>
          <p:cNvPr id="28" name="Picture 27">
            <a:extLst>
              <a:ext uri="{FF2B5EF4-FFF2-40B4-BE49-F238E27FC236}">
                <a16:creationId xmlns:a16="http://schemas.microsoft.com/office/drawing/2014/main" id="{93E307FD-F17A-F192-9210-FD3DE61802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5354" y="1428911"/>
            <a:ext cx="876422" cy="1086002"/>
          </a:xfrm>
          <a:prstGeom prst="rect">
            <a:avLst/>
          </a:prstGeom>
        </p:spPr>
      </p:pic>
      <p:pic>
        <p:nvPicPr>
          <p:cNvPr id="30" name="Picture 29">
            <a:extLst>
              <a:ext uri="{FF2B5EF4-FFF2-40B4-BE49-F238E27FC236}">
                <a16:creationId xmlns:a16="http://schemas.microsoft.com/office/drawing/2014/main" id="{7EED7E68-195B-1516-D9EE-04EBEF67D9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5000" y="3039118"/>
            <a:ext cx="1188720" cy="800326"/>
          </a:xfrm>
          <a:prstGeom prst="rect">
            <a:avLst/>
          </a:prstGeom>
        </p:spPr>
      </p:pic>
      <p:pic>
        <p:nvPicPr>
          <p:cNvPr id="32" name="Picture 31">
            <a:extLst>
              <a:ext uri="{FF2B5EF4-FFF2-40B4-BE49-F238E27FC236}">
                <a16:creationId xmlns:a16="http://schemas.microsoft.com/office/drawing/2014/main" id="{4E4D4A5A-53CB-B949-4F81-5239A5F47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99423" y="5656414"/>
            <a:ext cx="2061803" cy="624039"/>
          </a:xfrm>
          <a:prstGeom prst="rect">
            <a:avLst/>
          </a:prstGeom>
        </p:spPr>
      </p:pic>
      <p:pic>
        <p:nvPicPr>
          <p:cNvPr id="38" name="Picture 37">
            <a:extLst>
              <a:ext uri="{FF2B5EF4-FFF2-40B4-BE49-F238E27FC236}">
                <a16:creationId xmlns:a16="http://schemas.microsoft.com/office/drawing/2014/main" id="{DC0FD65C-E843-9C59-E216-D50E5B432A7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82167" y="1354760"/>
            <a:ext cx="1057423" cy="1314633"/>
          </a:xfrm>
          <a:prstGeom prst="rect">
            <a:avLst/>
          </a:prstGeom>
        </p:spPr>
      </p:pic>
      <p:pic>
        <p:nvPicPr>
          <p:cNvPr id="40" name="Picture 39">
            <a:extLst>
              <a:ext uri="{FF2B5EF4-FFF2-40B4-BE49-F238E27FC236}">
                <a16:creationId xmlns:a16="http://schemas.microsoft.com/office/drawing/2014/main" id="{5B59A00B-8A57-C0FD-EE75-F63C1C61DB0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16851" y="2961748"/>
            <a:ext cx="2268662" cy="1172711"/>
          </a:xfrm>
          <a:prstGeom prst="rect">
            <a:avLst/>
          </a:prstGeom>
        </p:spPr>
      </p:pic>
    </p:spTree>
    <p:extLst>
      <p:ext uri="{BB962C8B-B14F-4D97-AF65-F5344CB8AC3E}">
        <p14:creationId xmlns:p14="http://schemas.microsoft.com/office/powerpoint/2010/main" val="313848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4C957-48C4-2A6A-4AA2-A6EB575F3F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36FA4-2A82-BE2B-8544-02EC8F797AA8}"/>
              </a:ext>
            </a:extLst>
          </p:cNvPr>
          <p:cNvSpPr>
            <a:spLocks noGrp="1"/>
          </p:cNvSpPr>
          <p:nvPr>
            <p:ph idx="1"/>
          </p:nvPr>
        </p:nvSpPr>
        <p:spPr>
          <a:xfrm>
            <a:off x="838200" y="1472831"/>
            <a:ext cx="10515600" cy="5257153"/>
          </a:xfrm>
        </p:spPr>
        <p:txBody>
          <a:bodyPr>
            <a:normAutofit/>
          </a:bodyPr>
          <a:lstStyle/>
          <a:p>
            <a:pPr marL="0" indent="0" algn="just">
              <a:lnSpc>
                <a:spcPct val="110000"/>
              </a:lnSpc>
              <a:buNone/>
            </a:pPr>
            <a:r>
              <a:rPr lang="en-US" sz="1600" b="1" i="0" dirty="0">
                <a:effectLst/>
                <a:latin typeface="Times New Roman" panose="02020603050405020304" pitchFamily="18" charset="0"/>
                <a:cs typeface="Times New Roman" panose="02020603050405020304" pitchFamily="18" charset="0"/>
              </a:rPr>
              <a:t>Step 1: Developer Pushes Code to GitHub (VCS)</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1600" b="0" i="0" dirty="0">
                <a:effectLst/>
                <a:latin typeface="Times New Roman" panose="02020603050405020304" pitchFamily="18" charset="0"/>
                <a:cs typeface="Times New Roman" panose="02020603050405020304" pitchFamily="18" charset="0"/>
              </a:rPr>
              <a:t>The developer initializes a Git repository, clones it locally, modifies the code, commits changes, and pushes updates to GitHub.</a:t>
            </a:r>
          </a:p>
          <a:p>
            <a:pPr marL="0" indent="0" algn="just">
              <a:lnSpc>
                <a:spcPct val="110000"/>
              </a:lnSpc>
              <a:buNone/>
            </a:pPr>
            <a:r>
              <a:rPr lang="en-US" sz="1600" b="1" i="0" dirty="0">
                <a:effectLst/>
                <a:latin typeface="Times New Roman" panose="02020603050405020304" pitchFamily="18" charset="0"/>
                <a:cs typeface="Times New Roman" panose="02020603050405020304" pitchFamily="18" charset="0"/>
              </a:rPr>
              <a:t>Step 2: Static Code Analysis Using SonarQube</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1600" b="0" i="0" dirty="0">
                <a:effectLst/>
                <a:latin typeface="Times New Roman" panose="02020603050405020304" pitchFamily="18" charset="0"/>
                <a:cs typeface="Times New Roman" panose="02020603050405020304" pitchFamily="18" charset="0"/>
              </a:rPr>
              <a:t>SonarQube is set up, integrated with GitHub Actions, and runs automated scans on code pushes to detect bugs, vulnerabilities, and code quality issues.</a:t>
            </a:r>
          </a:p>
          <a:p>
            <a:pPr marL="0" indent="0" algn="just">
              <a:lnSpc>
                <a:spcPct val="110000"/>
              </a:lnSpc>
              <a:buNone/>
            </a:pPr>
            <a:r>
              <a:rPr lang="en-US" sz="1600" b="1" i="0" dirty="0">
                <a:effectLst/>
                <a:latin typeface="Times New Roman" panose="02020603050405020304" pitchFamily="18" charset="0"/>
                <a:cs typeface="Times New Roman" panose="02020603050405020304" pitchFamily="18" charset="0"/>
              </a:rPr>
              <a:t>Step 3: Automating Builds and Tests Using GitHub Actions &amp; Jenkins</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1600" b="0" i="0" dirty="0">
                <a:effectLst/>
                <a:latin typeface="Times New Roman" panose="02020603050405020304" pitchFamily="18" charset="0"/>
                <a:cs typeface="Times New Roman" panose="02020603050405020304" pitchFamily="18" charset="0"/>
              </a:rPr>
              <a:t>GitHub Actions triggers CI/CD workflows, installs dependencies, runs tests, and invokes a Jenkins pipeline for code analysis, Docker builds, and deployments.</a:t>
            </a:r>
          </a:p>
          <a:p>
            <a:pPr marL="0" indent="0" algn="just">
              <a:lnSpc>
                <a:spcPct val="110000"/>
              </a:lnSpc>
              <a:buNone/>
            </a:pPr>
            <a:r>
              <a:rPr lang="en-US" sz="1600" b="1" i="0" dirty="0">
                <a:effectLst/>
                <a:latin typeface="Times New Roman" panose="02020603050405020304" pitchFamily="18" charset="0"/>
                <a:cs typeface="Times New Roman" panose="02020603050405020304" pitchFamily="18" charset="0"/>
              </a:rPr>
              <a:t>Step 4: Containerizing the Application Using Docker</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1600" b="0" i="0" dirty="0">
                <a:effectLst/>
                <a:latin typeface="Times New Roman" panose="02020603050405020304" pitchFamily="18" charset="0"/>
                <a:cs typeface="Times New Roman" panose="02020603050405020304" pitchFamily="18" charset="0"/>
              </a:rPr>
              <a:t>A </a:t>
            </a:r>
            <a:r>
              <a:rPr lang="en-US" sz="1600" b="0" i="0" dirty="0" err="1">
                <a:effectLst/>
                <a:latin typeface="Times New Roman" panose="02020603050405020304" pitchFamily="18" charset="0"/>
                <a:cs typeface="Times New Roman" panose="02020603050405020304" pitchFamily="18" charset="0"/>
              </a:rPr>
              <a:t>Dockerfile</a:t>
            </a:r>
            <a:r>
              <a:rPr lang="en-US" sz="1600" b="0" i="0" dirty="0">
                <a:effectLst/>
                <a:latin typeface="Times New Roman" panose="02020603050405020304" pitchFamily="18" charset="0"/>
                <a:cs typeface="Times New Roman" panose="02020603050405020304" pitchFamily="18" charset="0"/>
              </a:rPr>
              <a:t> is created, a container image is built, pushed to a registry, and deployed on a target environment.</a:t>
            </a:r>
          </a:p>
          <a:p>
            <a:pPr marL="0" indent="0" algn="just">
              <a:lnSpc>
                <a:spcPct val="110000"/>
              </a:lnSpc>
              <a:buNone/>
            </a:pPr>
            <a:r>
              <a:rPr lang="en-US" sz="1600" b="1" i="0" dirty="0">
                <a:effectLst/>
                <a:latin typeface="Times New Roman" panose="02020603050405020304" pitchFamily="18" charset="0"/>
                <a:cs typeface="Times New Roman" panose="02020603050405020304" pitchFamily="18" charset="0"/>
              </a:rPr>
              <a:t>Step 5: Deploying on a Web Server</a:t>
            </a:r>
            <a:endParaRPr lang="en-US" sz="1600" b="0" i="0" dirty="0">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1600" b="0" i="0" dirty="0">
                <a:effectLst/>
                <a:latin typeface="Times New Roman" panose="02020603050405020304" pitchFamily="18" charset="0"/>
                <a:cs typeface="Times New Roman" panose="02020603050405020304" pitchFamily="18" charset="0"/>
              </a:rPr>
              <a:t>The web server is set up with NGINX/Apache, the containerized application is deployed, and SSL is configured for secure access.</a:t>
            </a:r>
          </a:p>
          <a:p>
            <a:pPr marL="0" indent="0" algn="just">
              <a:lnSpc>
                <a:spcPct val="110000"/>
              </a:lnSpc>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2BE4E8-7B07-8F05-B902-A76A309EE8F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7231DF26-9A47-52A9-40BB-4C7397BC11E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CE18A532-DF4B-3232-AB83-AD7E42A0AFDE}"/>
              </a:ext>
            </a:extLst>
          </p:cNvPr>
          <p:cNvSpPr txBox="1"/>
          <p:nvPr/>
        </p:nvSpPr>
        <p:spPr>
          <a:xfrm>
            <a:off x="2414016" y="826501"/>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28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36801-7406-B865-540D-61262EA03F8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5413-DB97-3045-207C-9B205C600E88}"/>
              </a:ext>
            </a:extLst>
          </p:cNvPr>
          <p:cNvSpPr>
            <a:spLocks noGrp="1"/>
          </p:cNvSpPr>
          <p:nvPr>
            <p:ph idx="1"/>
          </p:nvPr>
        </p:nvSpPr>
        <p:spPr>
          <a:xfrm>
            <a:off x="838200" y="1507312"/>
            <a:ext cx="10515600" cy="5257153"/>
          </a:xfrm>
        </p:spPr>
        <p:txBody>
          <a:bodyPr>
            <a:normAutofit fontScale="92500"/>
          </a:bodyPr>
          <a:lstStyle/>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Step 6: Configuring Squid Proxy as a Reverse Proxy</a:t>
            </a:r>
            <a:endParaRPr lang="en-US" sz="16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600" b="0" i="0" dirty="0">
                <a:effectLst/>
                <a:latin typeface="Times New Roman" panose="02020603050405020304" pitchFamily="18" charset="0"/>
                <a:cs typeface="Times New Roman" panose="02020603050405020304" pitchFamily="18" charset="0"/>
              </a:rPr>
              <a:t>Squid is installed, configured to forward requests securely, enforces access control, and logs incoming traffic for security monitoring.</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Step 7: Implementing Iptables for Traffic Analysis</a:t>
            </a:r>
            <a:endParaRPr lang="en-US" sz="16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600" b="0" i="0" dirty="0">
                <a:effectLst/>
                <a:latin typeface="Times New Roman" panose="02020603050405020304" pitchFamily="18" charset="0"/>
                <a:cs typeface="Times New Roman" panose="02020603050405020304" pitchFamily="18" charset="0"/>
              </a:rPr>
              <a:t>Firewall rules are set to allow necessary traffic, block unwanted connections, enforce rate limits, and log traffic for analysis.</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Step 8: Monitoring Machines Using Nagios</a:t>
            </a:r>
            <a:endParaRPr lang="en-US" sz="16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600" b="0" i="0" dirty="0">
                <a:effectLst/>
                <a:latin typeface="Times New Roman" panose="02020603050405020304" pitchFamily="18" charset="0"/>
                <a:cs typeface="Times New Roman" panose="02020603050405020304" pitchFamily="18" charset="0"/>
              </a:rPr>
              <a:t>Nagios monitors system health, network services, and infrastructure, sending alerts on downtime and performance issues.</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Step 9: Intrusion Detection with Snort</a:t>
            </a:r>
            <a:endParaRPr lang="en-US" sz="16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600" b="0" i="0" dirty="0">
                <a:effectLst/>
                <a:latin typeface="Times New Roman" panose="02020603050405020304" pitchFamily="18" charset="0"/>
                <a:cs typeface="Times New Roman" panose="02020603050405020304" pitchFamily="18" charset="0"/>
              </a:rPr>
              <a:t>Snort is deployed to detect cyber threats, logs suspicious activities, triggers alerts, and forwards data to ELK for analysis.</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Step 10: Log Analysis Using ELK Stack</a:t>
            </a:r>
            <a:endParaRPr lang="en-US" sz="16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600" b="0" i="0" dirty="0">
                <a:effectLst/>
                <a:latin typeface="Times New Roman" panose="02020603050405020304" pitchFamily="18" charset="0"/>
                <a:cs typeface="Times New Roman" panose="02020603050405020304" pitchFamily="18" charset="0"/>
              </a:rPr>
              <a:t>The ELK stack collects logs from multiple sources, processes them with Logstash, visualizes them in Kibana, and generates security alerts.</a:t>
            </a:r>
          </a:p>
          <a:p>
            <a:pPr marL="0" indent="0" algn="just">
              <a:lnSpc>
                <a:spcPct val="110000"/>
              </a:lnSpc>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49EB7A-6DD4-8C8C-F51D-661F7F04392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12BA60A9-27F7-4235-1012-0710296F017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Tree>
    <p:extLst>
      <p:ext uri="{BB962C8B-B14F-4D97-AF65-F5344CB8AC3E}">
        <p14:creationId xmlns:p14="http://schemas.microsoft.com/office/powerpoint/2010/main" val="410359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11B42-EF57-0135-AC14-A5C0DAA168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6D017-EEB4-4FB2-8E7D-CC74F4A24315}"/>
              </a:ext>
            </a:extLst>
          </p:cNvPr>
          <p:cNvSpPr>
            <a:spLocks noGrp="1"/>
          </p:cNvSpPr>
          <p:nvPr>
            <p:ph idx="1"/>
          </p:nvPr>
        </p:nvSpPr>
        <p:spPr>
          <a:xfrm>
            <a:off x="838200" y="2112911"/>
            <a:ext cx="10515600" cy="3986137"/>
          </a:xfrm>
        </p:spPr>
        <p:txBody>
          <a:bodyPr>
            <a:normAutofit/>
          </a:bodyPr>
          <a:lstStyle/>
          <a:p>
            <a:pPr marL="0" indent="0" algn="just">
              <a:lnSpc>
                <a:spcPct val="150000"/>
              </a:lnSpc>
              <a:buNone/>
            </a:pPr>
            <a:r>
              <a:rPr lang="en-IN" sz="2000" b="0" i="0" dirty="0">
                <a:effectLst/>
                <a:latin typeface="Times New Roman" panose="02020603050405020304" pitchFamily="18" charset="0"/>
                <a:cs typeface="Times New Roman" panose="02020603050405020304" pitchFamily="18" charset="0"/>
              </a:rPr>
              <a:t>	Integrating GitHub, SonarQube, GitHub Actions, Jenkins, Docker, Squid Proxy, Iptables, Nagios, Snort IDS, and the ELK Stack ensures a secure and automated CI/CD pipeline for </a:t>
            </a:r>
            <a:r>
              <a:rPr lang="en-IN" sz="2000" b="0" i="0" dirty="0" err="1">
                <a:effectLst/>
                <a:latin typeface="Times New Roman" panose="02020603050405020304" pitchFamily="18" charset="0"/>
                <a:cs typeface="Times New Roman" panose="02020603050405020304" pitchFamily="18" charset="0"/>
              </a:rPr>
              <a:t>Hashify</a:t>
            </a:r>
            <a:r>
              <a:rPr lang="en-IN" sz="2000" b="0" i="0" dirty="0">
                <a:effectLst/>
                <a:latin typeface="Times New Roman" panose="02020603050405020304" pitchFamily="18" charset="0"/>
                <a:cs typeface="Times New Roman" panose="02020603050405020304" pitchFamily="18" charset="0"/>
              </a:rPr>
              <a:t>. GitHub enables efficient version control, while SonarQube detects vulnerabilities early. GitHub Actions and Jenkins streamline builds, testing, and deployment, reducing manual effort. Docker enhances scalability and consistency across environments. Squid Proxy and Iptables strengthen network security, while Snort IDS detects intrusions. Nagios monitors system performance, and the ELK Stack provides deep log analysis. Despite management challenges, this pipeline ensures </a:t>
            </a:r>
            <a:r>
              <a:rPr lang="en-IN" sz="2000" b="0" i="0" dirty="0" err="1">
                <a:effectLst/>
                <a:latin typeface="Times New Roman" panose="02020603050405020304" pitchFamily="18" charset="0"/>
                <a:cs typeface="Times New Roman" panose="02020603050405020304" pitchFamily="18" charset="0"/>
              </a:rPr>
              <a:t>Hashify</a:t>
            </a:r>
            <a:r>
              <a:rPr lang="en-IN" sz="2000" b="0" i="0" dirty="0">
                <a:effectLst/>
                <a:latin typeface="Times New Roman" panose="02020603050405020304" pitchFamily="18" charset="0"/>
                <a:cs typeface="Times New Roman" panose="02020603050405020304" pitchFamily="18" charset="0"/>
              </a:rPr>
              <a:t> remains secure, resilient, and reliable for seamless user experience.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5C873F-CF2E-2C55-EE1C-9768E68B4F2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54736" y="212407"/>
            <a:ext cx="914400" cy="937260"/>
          </a:xfrm>
          <a:prstGeom prst="rect">
            <a:avLst/>
          </a:prstGeom>
          <a:noFill/>
          <a:ln>
            <a:noFill/>
          </a:ln>
        </p:spPr>
      </p:pic>
      <p:pic>
        <p:nvPicPr>
          <p:cNvPr id="5" name="Picture 4">
            <a:extLst>
              <a:ext uri="{FF2B5EF4-FFF2-40B4-BE49-F238E27FC236}">
                <a16:creationId xmlns:a16="http://schemas.microsoft.com/office/drawing/2014/main" id="{4647BD9C-EDD6-73C3-49CD-7F23D0AD683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591294" y="212407"/>
            <a:ext cx="1440180" cy="556260"/>
          </a:xfrm>
          <a:prstGeom prst="rect">
            <a:avLst/>
          </a:prstGeom>
          <a:noFill/>
          <a:ln>
            <a:noFill/>
          </a:ln>
        </p:spPr>
      </p:pic>
      <p:sp>
        <p:nvSpPr>
          <p:cNvPr id="6" name="TextBox 5">
            <a:extLst>
              <a:ext uri="{FF2B5EF4-FFF2-40B4-BE49-F238E27FC236}">
                <a16:creationId xmlns:a16="http://schemas.microsoft.com/office/drawing/2014/main" id="{5B6CBDE2-12B1-B7C9-A74C-679B48D139EB}"/>
              </a:ext>
            </a:extLst>
          </p:cNvPr>
          <p:cNvSpPr txBox="1"/>
          <p:nvPr/>
        </p:nvSpPr>
        <p:spPr>
          <a:xfrm>
            <a:off x="2432304" y="1058110"/>
            <a:ext cx="663854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1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F38A6-C61B-4BAB-8473-FD554B2C7591}"/>
              </a:ext>
            </a:extLst>
          </p:cNvPr>
          <p:cNvSpPr>
            <a:spLocks noGrp="1"/>
          </p:cNvSpPr>
          <p:nvPr>
            <p:ph idx="1"/>
          </p:nvPr>
        </p:nvSpPr>
        <p:spPr>
          <a:xfrm>
            <a:off x="701040" y="472312"/>
            <a:ext cx="10515600" cy="5809615"/>
          </a:xfrm>
        </p:spPr>
        <p:txBody>
          <a:bodyPr>
            <a:normAutofit/>
          </a:bodyPr>
          <a:lstStyle/>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40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771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TimesNRMTPro-Bold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Sawant</dc:creator>
  <cp:lastModifiedBy>tejaldeshmukh2001@outlook.com</cp:lastModifiedBy>
  <cp:revision>2</cp:revision>
  <dcterms:created xsi:type="dcterms:W3CDTF">2025-02-12T07:47:27Z</dcterms:created>
  <dcterms:modified xsi:type="dcterms:W3CDTF">2025-02-12T09:15:50Z</dcterms:modified>
</cp:coreProperties>
</file>