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4662eba8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4662eba8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01791d78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01791d7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01791d7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01791d7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01791d7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01791d7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6605912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6605912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1791d7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01791d7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6605912d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6605912d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77285d2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77285d2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6605912d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6605912d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01791d7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01791d7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6605912d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6605912d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64662eba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64662eba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6605912d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6605912d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64662eba8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64662eba8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01791d78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01791d7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6605912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6605912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77285d2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77285d2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64662eba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64662eba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64662eba8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64662eba8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6605912d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6605912d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64662eba8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64662eba8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989475" y="101550"/>
            <a:ext cx="7772400" cy="2339400"/>
          </a:xfrm>
          <a:prstGeom prst="rect">
            <a:avLst/>
          </a:prstGeom>
        </p:spPr>
        <p:txBody>
          <a:bodyPr anchorCtr="0" anchor="b" bIns="94850" lIns="94850" spcFirstLastPara="1" rIns="94850" wrap="square" tIns="94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6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4850" lIns="94850" spcFirstLastPara="1" rIns="94850" wrap="square" tIns="948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None/>
              <a:defRPr>
                <a:solidFill>
                  <a:srgbClr val="4C113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4850" lIns="94850" spcFirstLastPara="1" rIns="94850" wrap="square" tIns="94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4850" lIns="94850" spcFirstLastPara="1" rIns="94850" wrap="square" tIns="94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4850" lIns="94850" spcFirstLastPara="1" rIns="94850" wrap="square" tIns="94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4850" lIns="94850" spcFirstLastPara="1" rIns="94850" wrap="square" tIns="94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4850" lIns="94850" spcFirstLastPara="1" rIns="94850" wrap="square" tIns="94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4850" lIns="94850" spcFirstLastPara="1" rIns="94850" wrap="square" tIns="94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4850" lIns="94850" spcFirstLastPara="1" rIns="94850" wrap="square" tIns="9485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  <a:defRPr>
                <a:solidFill>
                  <a:srgbClr val="4A86E8"/>
                </a:solidFill>
              </a:defRPr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500"/>
              <a:buChar char="○"/>
              <a:defRPr>
                <a:solidFill>
                  <a:srgbClr val="4A86E8"/>
                </a:solidFill>
              </a:defRPr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500"/>
              <a:buChar char="■"/>
              <a:defRPr>
                <a:solidFill>
                  <a:srgbClr val="4A86E8"/>
                </a:solidFill>
              </a:defRPr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500"/>
              <a:buChar char="●"/>
              <a:defRPr>
                <a:solidFill>
                  <a:srgbClr val="4A86E8"/>
                </a:solidFill>
              </a:defRPr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500"/>
              <a:buChar char="○"/>
              <a:defRPr>
                <a:solidFill>
                  <a:srgbClr val="4A86E8"/>
                </a:solidFill>
              </a:defRPr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500"/>
              <a:buChar char="■"/>
              <a:defRPr>
                <a:solidFill>
                  <a:srgbClr val="4A86E8"/>
                </a:solidFill>
              </a:defRPr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500"/>
              <a:buChar char="●"/>
              <a:defRPr>
                <a:solidFill>
                  <a:srgbClr val="4A86E8"/>
                </a:solidFill>
              </a:defRPr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500"/>
              <a:buChar char="○"/>
              <a:defRPr>
                <a:solidFill>
                  <a:srgbClr val="4A86E8"/>
                </a:solidFill>
              </a:defRPr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Clr>
                <a:srgbClr val="4A86E8"/>
              </a:buClr>
              <a:buSzPts val="1500"/>
              <a:buChar char="■"/>
              <a:defRPr>
                <a:solidFill>
                  <a:srgbClr val="4A86E8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4850" lIns="94850" spcFirstLastPara="1" rIns="94850" wrap="square" tIns="94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0"/>
              <a:buNone/>
              <a:defRPr sz="1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0"/>
              <a:buNone/>
              <a:defRPr sz="1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0"/>
              <a:buNone/>
              <a:defRPr sz="1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0"/>
              <a:buNone/>
              <a:defRPr sz="1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0"/>
              <a:buNone/>
              <a:defRPr sz="1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0"/>
              <a:buNone/>
              <a:defRPr sz="1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0"/>
              <a:buNone/>
              <a:defRPr sz="1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0"/>
              <a:buNone/>
              <a:defRPr sz="1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4850" lIns="94850" spcFirstLastPara="1" rIns="94850" wrap="square" tIns="94850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ct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4850" lIns="94850" spcFirstLastPara="1" rIns="94850" wrap="square" tIns="94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spcFirstLastPara="1" rIns="94850" wrap="square" tIns="94850">
            <a:noAutofit/>
          </a:bodyPr>
          <a:lstStyle>
            <a:lvl1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indent="-32385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/>
            </a:lvl2pPr>
            <a:lvl3pPr indent="-32385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/>
            </a:lvl3pPr>
            <a:lvl4pPr indent="-32385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/>
            </a:lvl4pPr>
            <a:lvl5pPr indent="-32385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/>
            </a:lvl5pPr>
            <a:lvl6pPr indent="-32385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/>
            </a:lvl6pPr>
            <a:lvl7pPr indent="-32385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/>
            </a:lvl7pPr>
            <a:lvl8pPr indent="-32385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/>
            </a:lvl8pPr>
            <a:lvl9pPr indent="-32385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25" lIns="71125" spcFirstLastPara="1" rIns="71125" wrap="square" tIns="71125">
            <a:noAutofit/>
          </a:bodyPr>
          <a:lstStyle>
            <a:lvl1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69850" lvl="1" marL="355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69850" lvl="2" marL="711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69850" lvl="3" marL="10795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69850" lvl="4" marL="14224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69850" lvl="5" marL="17907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69850" lvl="6" marL="21336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69850" lvl="7" marL="24892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69850" lvl="8" marL="2844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25" lIns="71125" spcFirstLastPara="1" rIns="71125" wrap="square" tIns="71125">
            <a:noAutofit/>
          </a:bodyPr>
          <a:lstStyle>
            <a:lvl1pPr indent="-6985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69850" lvl="1" marL="355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69850" lvl="2" marL="711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69850" lvl="3" marL="10795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69850" lvl="4" marL="14224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69850" lvl="5" marL="17907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69850" lvl="6" marL="21336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69850" lvl="7" marL="24892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69850" lvl="8" marL="2844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0" type="dt"/>
          </p:nvPr>
        </p:nvSpPr>
        <p:spPr>
          <a:xfrm>
            <a:off x="457200" y="4767263"/>
            <a:ext cx="2133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25" lIns="71125" spcFirstLastPara="1" rIns="71125" wrap="square" tIns="71125">
            <a:noAutofit/>
          </a:bodyPr>
          <a:lstStyle>
            <a:lvl1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69850" lvl="1" marL="355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69850" lvl="2" marL="711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69850" lvl="3" marL="10795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69850" lvl="4" marL="14224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69850" lvl="5" marL="17907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69850" lvl="6" marL="21336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69850" lvl="7" marL="24892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69850" lvl="8" marL="2844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4767263"/>
            <a:ext cx="289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25" lIns="71125" spcFirstLastPara="1" rIns="71125" wrap="square" tIns="71125">
            <a:noAutofit/>
          </a:bodyPr>
          <a:lstStyle>
            <a:lvl1pPr indent="-6985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69850" lvl="1" marL="3556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69850" lvl="2" marL="7112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69850" lvl="3" marL="10795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69850" lvl="4" marL="14224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69850" lvl="5" marL="17907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69850" lvl="6" marL="2133600" marR="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69850" lvl="7" marL="2489200" marR="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69850" lvl="8" marL="2844800" marR="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3200" y="4767263"/>
            <a:ext cx="2133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4850" lIns="94850" spcFirstLastPara="1" rIns="94850" wrap="square" tIns="94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4850" lIns="94850" spcFirstLastPara="1" rIns="94850" wrap="square" tIns="9485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jp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4850" lIns="94850" spcFirstLastPara="1" rIns="94850" wrap="square" tIns="94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400"/>
              <a:buFont typeface="Roboto"/>
              <a:buNone/>
              <a:defRPr sz="3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Roboto"/>
              <a:buNone/>
              <a:defRPr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Roboto"/>
              <a:buNone/>
              <a:defRPr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Roboto"/>
              <a:buNone/>
              <a:defRPr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Roboto"/>
              <a:buNone/>
              <a:defRPr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Roboto"/>
              <a:buNone/>
              <a:defRPr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Roboto"/>
              <a:buNone/>
              <a:defRPr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Roboto"/>
              <a:buNone/>
              <a:defRPr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Roboto"/>
              <a:buNone/>
              <a:defRPr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spcFirstLastPara="1" rIns="94850" wrap="square" tIns="9485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●"/>
              <a:defRPr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Roboto"/>
              <a:buChar char="○"/>
              <a:def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Roboto"/>
              <a:buChar char="■"/>
              <a:def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Roboto"/>
              <a:buChar char="●"/>
              <a:def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Roboto"/>
              <a:buChar char="○"/>
              <a:def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Roboto"/>
              <a:buChar char="■"/>
              <a:def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Roboto"/>
              <a:buChar char="●"/>
              <a:defRPr sz="15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○"/>
              <a:defRPr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500"/>
              <a:buFont typeface="Roboto"/>
              <a:buChar char="■"/>
              <a:defRPr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28941" y="4750226"/>
            <a:ext cx="1861535" cy="28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240000" dist="19050">
              <a:srgbClr val="000000">
                <a:alpha val="5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2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Relationship Id="rId5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Relationship Id="rId6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375" y="769888"/>
            <a:ext cx="3578550" cy="36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2"/>
          <p:cNvSpPr/>
          <p:nvPr/>
        </p:nvSpPr>
        <p:spPr>
          <a:xfrm>
            <a:off x="1028700" y="0"/>
            <a:ext cx="4113600" cy="2134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 am sure that some of you may know me. Are you prepared to create your own Pac Man game now? You can use Scratch to do it and enjoy yourself.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30225" y="2225175"/>
            <a:ext cx="4345047" cy="27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1"/>
          <p:cNvPicPr preferRelativeResize="0"/>
          <p:nvPr/>
        </p:nvPicPr>
        <p:blipFill rotWithShape="1">
          <a:blip r:embed="rId3">
            <a:alphaModFix/>
          </a:blip>
          <a:srcRect b="0" l="2826" r="4503" t="0"/>
          <a:stretch/>
        </p:blipFill>
        <p:spPr>
          <a:xfrm>
            <a:off x="122800" y="844450"/>
            <a:ext cx="4560076" cy="41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598" y="61423"/>
            <a:ext cx="793025" cy="8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1"/>
          <p:cNvPicPr preferRelativeResize="0"/>
          <p:nvPr/>
        </p:nvPicPr>
        <p:blipFill rotWithShape="1">
          <a:blip r:embed="rId5">
            <a:alphaModFix/>
          </a:blip>
          <a:srcRect b="0" l="0" r="9329" t="0"/>
          <a:stretch/>
        </p:blipFill>
        <p:spPr>
          <a:xfrm>
            <a:off x="4918625" y="1320425"/>
            <a:ext cx="4018875" cy="33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3775" y="360125"/>
            <a:ext cx="1121975" cy="10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88" y="681525"/>
            <a:ext cx="5553075" cy="44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363" y="681525"/>
            <a:ext cx="1121975" cy="110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25" y="628650"/>
            <a:ext cx="6286500" cy="45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9925" y="628650"/>
            <a:ext cx="1121975" cy="105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50" y="152400"/>
            <a:ext cx="622931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625" y="479700"/>
            <a:ext cx="1548050" cy="15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2887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600" y="152400"/>
            <a:ext cx="236138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825" y="433650"/>
            <a:ext cx="1548050" cy="15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6749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3463" y="321275"/>
            <a:ext cx="1548075" cy="15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25" y="0"/>
            <a:ext cx="2611275" cy="50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825" y="114588"/>
            <a:ext cx="188000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3463" y="321275"/>
            <a:ext cx="1548075" cy="15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4354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125" y="413375"/>
            <a:ext cx="1548050" cy="15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9"/>
          <p:cNvPicPr preferRelativeResize="0"/>
          <p:nvPr/>
        </p:nvPicPr>
        <p:blipFill rotWithShape="1">
          <a:blip r:embed="rId3">
            <a:alphaModFix/>
          </a:blip>
          <a:srcRect b="0" l="0" r="11457" t="0"/>
          <a:stretch/>
        </p:blipFill>
        <p:spPr>
          <a:xfrm>
            <a:off x="398075" y="133062"/>
            <a:ext cx="2152375" cy="48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625" y="171750"/>
            <a:ext cx="1931777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100" y="505500"/>
            <a:ext cx="1548050" cy="15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09757" cy="47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557" y="186813"/>
            <a:ext cx="2817372" cy="476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4098" y="1003900"/>
            <a:ext cx="2085775" cy="12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/>
        </p:nvSpPr>
        <p:spPr>
          <a:xfrm>
            <a:off x="522025" y="4145500"/>
            <a:ext cx="783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Let's play Pac Man and try to score more points while avoiding ghosts.</a:t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225" y="106325"/>
            <a:ext cx="5664766" cy="38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50" y="65650"/>
            <a:ext cx="2597554" cy="483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41"/>
          <p:cNvGrpSpPr/>
          <p:nvPr/>
        </p:nvGrpSpPr>
        <p:grpSpPr>
          <a:xfrm>
            <a:off x="3075850" y="271975"/>
            <a:ext cx="5890976" cy="4599550"/>
            <a:chOff x="3100625" y="152400"/>
            <a:chExt cx="5890976" cy="4599550"/>
          </a:xfrm>
        </p:grpSpPr>
        <p:pic>
          <p:nvPicPr>
            <p:cNvPr id="234" name="Google Shape;234;p41"/>
            <p:cNvPicPr preferRelativeResize="0"/>
            <p:nvPr/>
          </p:nvPicPr>
          <p:blipFill rotWithShape="1">
            <a:blip r:embed="rId4">
              <a:alphaModFix/>
            </a:blip>
            <a:srcRect b="36016" l="2056" r="0" t="0"/>
            <a:stretch/>
          </p:blipFill>
          <p:spPr>
            <a:xfrm>
              <a:off x="3100625" y="152400"/>
              <a:ext cx="5890976" cy="197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00629" y="2045025"/>
              <a:ext cx="3178653" cy="27069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9298" y="2863000"/>
            <a:ext cx="2085775" cy="12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4850" lIns="94850" spcFirstLastPara="1" rIns="94850" wrap="square" tIns="9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Thankyou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/>
        </p:nvSpPr>
        <p:spPr>
          <a:xfrm>
            <a:off x="311700" y="7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How can we create the game ? 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4"/>
          <p:cNvSpPr txBox="1"/>
          <p:nvPr/>
        </p:nvSpPr>
        <p:spPr>
          <a:xfrm>
            <a:off x="250275" y="1004113"/>
            <a:ext cx="85206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Open a new project in visual coding.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b="1" lang="en" sz="1800">
                <a:latin typeface="Comic Sans MS"/>
                <a:ea typeface="Comic Sans MS"/>
                <a:cs typeface="Comic Sans MS"/>
                <a:sym typeface="Comic Sans MS"/>
              </a:rPr>
              <a:t>Add sprites: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 it's time to start drawing sprites. Our sprites will include the Pacman, all of the below sprites.Go to Choose a Sprite and select the paint &amp; add all the sprites to your project.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75" y="2932063"/>
            <a:ext cx="915275" cy="1006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176" y="2975063"/>
            <a:ext cx="915275" cy="10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4063" y="2938925"/>
            <a:ext cx="1121975" cy="11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1325" y="2975075"/>
            <a:ext cx="1121975" cy="10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6650" y="2961400"/>
            <a:ext cx="1121975" cy="105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08850" y="2932075"/>
            <a:ext cx="1194325" cy="10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75" y="659100"/>
            <a:ext cx="4299500" cy="27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5"/>
          <p:cNvPicPr preferRelativeResize="0"/>
          <p:nvPr/>
        </p:nvPicPr>
        <p:blipFill rotWithShape="1">
          <a:blip r:embed="rId4">
            <a:alphaModFix/>
          </a:blip>
          <a:srcRect b="0" l="22496" r="18381" t="0"/>
          <a:stretch/>
        </p:blipFill>
        <p:spPr>
          <a:xfrm>
            <a:off x="5788350" y="451888"/>
            <a:ext cx="6909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96750" y="262500"/>
            <a:ext cx="94839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ic Sans MS"/>
                <a:ea typeface="Comic Sans MS"/>
                <a:cs typeface="Comic Sans MS"/>
                <a:sym typeface="Comic Sans MS"/>
              </a:rPr>
              <a:t>Add sprites: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Go to Choose a Sprite and select the upload sprite in the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below link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651800" y="1313625"/>
            <a:ext cx="652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https://drive.google.com/file/d/1OqvwEnr5YoXLr5hGUOf2310KQ858EA8p/view?usp=sharing</a:t>
            </a:r>
            <a:endParaRPr/>
          </a:p>
        </p:txBody>
      </p:sp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6100"/>
            <a:ext cx="1548050" cy="15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050" y="2225125"/>
            <a:ext cx="1548050" cy="15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1113" y="2225125"/>
            <a:ext cx="1548075" cy="15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 rotWithShape="1">
          <a:blip r:embed="rId6">
            <a:alphaModFix/>
          </a:blip>
          <a:srcRect b="0" l="31378" r="5890" t="0"/>
          <a:stretch/>
        </p:blipFill>
        <p:spPr>
          <a:xfrm>
            <a:off x="6801700" y="1929225"/>
            <a:ext cx="2342299" cy="23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457199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endParaRPr sz="32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457199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We use containers to keep things, like we keep our book in a bag, milk in a bottle etc.</a:t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Computers need to store values like we memorize names of our friends, place we kept the toys etc.</a:t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Computers use Variables to store(memorize) data. </a:t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Variables are containers to store values.</a:t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/>
        </p:nvSpPr>
        <p:spPr>
          <a:xfrm>
            <a:off x="457199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Creating a variable</a:t>
            </a:r>
            <a:endParaRPr sz="32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0" y="874500"/>
            <a:ext cx="87270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You can create a variable by clicking on </a:t>
            </a:r>
            <a:r>
              <a:rPr b="1"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Make a Variable</a:t>
            </a: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button in </a:t>
            </a:r>
            <a:r>
              <a:rPr b="1"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palette.</a:t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Enter the name of the variable and click on </a:t>
            </a:r>
            <a:r>
              <a:rPr b="1"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r>
              <a:rPr lang="en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button to create the variable.</a:t>
            </a:r>
            <a:endParaRPr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916" y="1445716"/>
            <a:ext cx="1886750" cy="15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225" y="3581388"/>
            <a:ext cx="16954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5825" y="1556800"/>
            <a:ext cx="1514475" cy="40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8"/>
          <p:cNvCxnSpPr>
            <a:stCxn id="144" idx="3"/>
          </p:cNvCxnSpPr>
          <p:nvPr/>
        </p:nvCxnSpPr>
        <p:spPr>
          <a:xfrm>
            <a:off x="3570300" y="1761588"/>
            <a:ext cx="12273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 rotWithShape="1">
          <a:blip r:embed="rId3">
            <a:alphaModFix/>
          </a:blip>
          <a:srcRect b="23588" l="12771" r="15881" t="0"/>
          <a:stretch/>
        </p:blipFill>
        <p:spPr>
          <a:xfrm>
            <a:off x="276375" y="2255850"/>
            <a:ext cx="2487325" cy="26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38" y="912425"/>
            <a:ext cx="1843600" cy="14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6600" y="304800"/>
            <a:ext cx="346167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 rotWithShape="1">
          <a:blip r:embed="rId6">
            <a:alphaModFix/>
          </a:blip>
          <a:srcRect b="0" l="22496" r="18381" t="0"/>
          <a:stretch/>
        </p:blipFill>
        <p:spPr>
          <a:xfrm>
            <a:off x="7268275" y="304788"/>
            <a:ext cx="6909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21284" l="0" r="7261" t="0"/>
          <a:stretch/>
        </p:blipFill>
        <p:spPr>
          <a:xfrm>
            <a:off x="92125" y="1334625"/>
            <a:ext cx="4653325" cy="38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650" y="279525"/>
            <a:ext cx="1194325" cy="10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0250" y="1582950"/>
            <a:ext cx="4093751" cy="297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5200" y="644363"/>
            <a:ext cx="915275" cy="1006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