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5"/>
  </p:notesMasterIdLst>
  <p:sldIdLst>
    <p:sldId id="256" r:id="rId4"/>
    <p:sldId id="257" r:id="rId5"/>
    <p:sldId id="293" r:id="rId6"/>
    <p:sldId id="294" r:id="rId7"/>
    <p:sldId id="290" r:id="rId8"/>
    <p:sldId id="291" r:id="rId9"/>
    <p:sldId id="295" r:id="rId10"/>
    <p:sldId id="296" r:id="rId11"/>
    <p:sldId id="297" r:id="rId12"/>
    <p:sldId id="298" r:id="rId13"/>
    <p:sldId id="299" r:id="rId14"/>
    <p:sldId id="300" r:id="rId15"/>
    <p:sldId id="301" r:id="rId16"/>
    <p:sldId id="303" r:id="rId17"/>
    <p:sldId id="304" r:id="rId18"/>
    <p:sldId id="305" r:id="rId19"/>
    <p:sldId id="306" r:id="rId20"/>
    <p:sldId id="307" r:id="rId21"/>
    <p:sldId id="308" r:id="rId22"/>
    <p:sldId id="289" r:id="rId23"/>
    <p:sldId id="288" r:id="rId2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2EA18-97C8-4D25-A6EE-D2E307A3DB40}">
          <p14:sldIdLst>
            <p14:sldId id="256"/>
            <p14:sldId id="257"/>
            <p14:sldId id="293"/>
            <p14:sldId id="294"/>
            <p14:sldId id="290"/>
            <p14:sldId id="291"/>
            <p14:sldId id="295"/>
            <p14:sldId id="296"/>
            <p14:sldId id="297"/>
            <p14:sldId id="298"/>
            <p14:sldId id="299"/>
            <p14:sldId id="300"/>
            <p14:sldId id="301"/>
            <p14:sldId id="303"/>
            <p14:sldId id="304"/>
            <p14:sldId id="305"/>
            <p14:sldId id="306"/>
            <p14:sldId id="307"/>
            <p14:sldId id="308"/>
            <p14:sldId id="289"/>
            <p14:sldId id="288"/>
          </p14:sldIdLst>
        </p14:section>
        <p14:section name="Untitled Section" id="{A48CF0EC-3E4C-4F90-B58D-F5AB1EACC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533" autoAdjust="0"/>
  </p:normalViewPr>
  <p:slideViewPr>
    <p:cSldViewPr snapToGrid="0">
      <p:cViewPr varScale="1">
        <p:scale>
          <a:sx n="85" d="100"/>
          <a:sy n="85" d="100"/>
        </p:scale>
        <p:origin x="9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PlaceHolder 1"/>
          <p:cNvSpPr>
            <a:spLocks noGrp="1"/>
          </p:cNvSpPr>
          <p:nvPr>
            <p:ph type="body"/>
          </p:nvPr>
        </p:nvSpPr>
        <p:spPr>
          <a:xfrm>
            <a:off x="756000" y="5078520"/>
            <a:ext cx="6047640" cy="4811040"/>
          </a:xfrm>
          <a:prstGeom prst="rect">
            <a:avLst/>
          </a:prstGeom>
        </p:spPr>
        <p:txBody>
          <a:bodyPr wrap="none" lIns="0" tIns="0" rIns="0" bIns="0"/>
          <a:lstStyle/>
          <a:p>
            <a:r>
              <a:rPr lang="en-GB"/>
              <a:t>Click to edit the notes' format</a:t>
            </a:r>
            <a:endParaRPr/>
          </a:p>
        </p:txBody>
      </p:sp>
      <p:sp>
        <p:nvSpPr>
          <p:cNvPr id="110" name="PlaceHolder 2"/>
          <p:cNvSpPr>
            <a:spLocks noGrp="1"/>
          </p:cNvSpPr>
          <p:nvPr>
            <p:ph type="hdr"/>
          </p:nvPr>
        </p:nvSpPr>
        <p:spPr>
          <a:xfrm>
            <a:off x="0" y="0"/>
            <a:ext cx="3280680" cy="534240"/>
          </a:xfrm>
          <a:prstGeom prst="rect">
            <a:avLst/>
          </a:prstGeom>
        </p:spPr>
        <p:txBody>
          <a:bodyPr wrap="none" lIns="0" tIns="0" rIns="0" bIns="0"/>
          <a:lstStyle/>
          <a:p>
            <a:r>
              <a:rPr lang="en-GB"/>
              <a:t>&lt;header&gt;</a:t>
            </a:r>
            <a:endParaRPr/>
          </a:p>
        </p:txBody>
      </p:sp>
      <p:sp>
        <p:nvSpPr>
          <p:cNvPr id="111" name="PlaceHolder 3"/>
          <p:cNvSpPr>
            <a:spLocks noGrp="1"/>
          </p:cNvSpPr>
          <p:nvPr>
            <p:ph type="dt"/>
          </p:nvPr>
        </p:nvSpPr>
        <p:spPr>
          <a:xfrm>
            <a:off x="4278960" y="0"/>
            <a:ext cx="3280680" cy="534240"/>
          </a:xfrm>
          <a:prstGeom prst="rect">
            <a:avLst/>
          </a:prstGeom>
        </p:spPr>
        <p:txBody>
          <a:bodyPr wrap="none" lIns="0" tIns="0" rIns="0" bIns="0"/>
          <a:lstStyle/>
          <a:p>
            <a:pPr algn="r"/>
            <a:r>
              <a:rPr lang="en-GB"/>
              <a:t>&lt;date/time&gt;</a:t>
            </a:r>
            <a:endParaRPr/>
          </a:p>
        </p:txBody>
      </p:sp>
      <p:sp>
        <p:nvSpPr>
          <p:cNvPr id="112" name="PlaceHolder 4"/>
          <p:cNvSpPr>
            <a:spLocks noGrp="1"/>
          </p:cNvSpPr>
          <p:nvPr>
            <p:ph type="ftr"/>
          </p:nvPr>
        </p:nvSpPr>
        <p:spPr>
          <a:xfrm>
            <a:off x="0" y="10157400"/>
            <a:ext cx="3280680" cy="534240"/>
          </a:xfrm>
          <a:prstGeom prst="rect">
            <a:avLst/>
          </a:prstGeom>
        </p:spPr>
        <p:txBody>
          <a:bodyPr wrap="none" lIns="0" tIns="0" rIns="0" bIns="0" anchor="b"/>
          <a:lstStyle/>
          <a:p>
            <a:r>
              <a:rPr lang="en-GB"/>
              <a:t>&lt;footer&gt;</a:t>
            </a:r>
            <a:endParaRPr/>
          </a:p>
        </p:txBody>
      </p:sp>
      <p:sp>
        <p:nvSpPr>
          <p:cNvPr id="113"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436C1889-66A0-491B-8E2C-FF08B785EA55}" type="slidenum">
              <a:rPr lang="en-GB"/>
              <a:t>‹#›</a:t>
            </a:fld>
            <a:endParaRPr/>
          </a:p>
        </p:txBody>
      </p:sp>
    </p:spTree>
    <p:extLst>
      <p:ext uri="{BB962C8B-B14F-4D97-AF65-F5344CB8AC3E}">
        <p14:creationId xmlns:p14="http://schemas.microsoft.com/office/powerpoint/2010/main" val="382296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79560" cy="4107960"/>
          </a:xfrm>
          <a:prstGeom prst="rect">
            <a:avLst/>
          </a:prstGeom>
        </p:spPr>
        <p:txBody>
          <a:bodyPr lIns="0" tIns="0" rIns="0" bIns="0"/>
          <a:lstStyle/>
          <a:p>
            <a:endParaRPr/>
          </a:p>
        </p:txBody>
      </p:sp>
      <p:sp>
        <p:nvSpPr>
          <p:cNvPr id="156"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CEFEF720-5AC0-4F15-BAB3-6D06A74775D3}" type="slidenum">
              <a:rPr lang="en-GB" sz="1200">
                <a:solidFill>
                  <a:srgbClr val="000000"/>
                </a:solidFill>
                <a:latin typeface="+mn-lt"/>
                <a:ea typeface="+mn-ea"/>
              </a:rPr>
              <a:t>1</a:t>
            </a:fld>
            <a:endParaRPr/>
          </a:p>
        </p:txBody>
      </p:sp>
    </p:spTree>
    <p:extLst>
      <p:ext uri="{BB962C8B-B14F-4D97-AF65-F5344CB8AC3E}">
        <p14:creationId xmlns:p14="http://schemas.microsoft.com/office/powerpoint/2010/main" val="207952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10</a:t>
            </a:fld>
            <a:endParaRPr/>
          </a:p>
        </p:txBody>
      </p:sp>
    </p:spTree>
    <p:extLst>
      <p:ext uri="{BB962C8B-B14F-4D97-AF65-F5344CB8AC3E}">
        <p14:creationId xmlns:p14="http://schemas.microsoft.com/office/powerpoint/2010/main" val="36691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11</a:t>
            </a:fld>
            <a:endParaRPr/>
          </a:p>
        </p:txBody>
      </p:sp>
    </p:spTree>
    <p:extLst>
      <p:ext uri="{BB962C8B-B14F-4D97-AF65-F5344CB8AC3E}">
        <p14:creationId xmlns:p14="http://schemas.microsoft.com/office/powerpoint/2010/main" val="308387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12</a:t>
            </a:fld>
            <a:endParaRPr/>
          </a:p>
        </p:txBody>
      </p:sp>
    </p:spTree>
    <p:extLst>
      <p:ext uri="{BB962C8B-B14F-4D97-AF65-F5344CB8AC3E}">
        <p14:creationId xmlns:p14="http://schemas.microsoft.com/office/powerpoint/2010/main" val="966612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13</a:t>
            </a:fld>
            <a:endParaRPr/>
          </a:p>
        </p:txBody>
      </p:sp>
    </p:spTree>
    <p:extLst>
      <p:ext uri="{BB962C8B-B14F-4D97-AF65-F5344CB8AC3E}">
        <p14:creationId xmlns:p14="http://schemas.microsoft.com/office/powerpoint/2010/main" val="628835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14</a:t>
            </a:fld>
            <a:endParaRPr/>
          </a:p>
        </p:txBody>
      </p:sp>
    </p:spTree>
    <p:extLst>
      <p:ext uri="{BB962C8B-B14F-4D97-AF65-F5344CB8AC3E}">
        <p14:creationId xmlns:p14="http://schemas.microsoft.com/office/powerpoint/2010/main" val="3614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15</a:t>
            </a:fld>
            <a:endParaRPr/>
          </a:p>
        </p:txBody>
      </p:sp>
    </p:spTree>
    <p:extLst>
      <p:ext uri="{BB962C8B-B14F-4D97-AF65-F5344CB8AC3E}">
        <p14:creationId xmlns:p14="http://schemas.microsoft.com/office/powerpoint/2010/main" val="18181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16</a:t>
            </a:fld>
            <a:endParaRPr/>
          </a:p>
        </p:txBody>
      </p:sp>
    </p:spTree>
    <p:extLst>
      <p:ext uri="{BB962C8B-B14F-4D97-AF65-F5344CB8AC3E}">
        <p14:creationId xmlns:p14="http://schemas.microsoft.com/office/powerpoint/2010/main" val="576697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17</a:t>
            </a:fld>
            <a:endParaRPr/>
          </a:p>
        </p:txBody>
      </p:sp>
    </p:spTree>
    <p:extLst>
      <p:ext uri="{BB962C8B-B14F-4D97-AF65-F5344CB8AC3E}">
        <p14:creationId xmlns:p14="http://schemas.microsoft.com/office/powerpoint/2010/main" val="406357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18</a:t>
            </a:fld>
            <a:endParaRPr/>
          </a:p>
        </p:txBody>
      </p:sp>
    </p:spTree>
    <p:extLst>
      <p:ext uri="{BB962C8B-B14F-4D97-AF65-F5344CB8AC3E}">
        <p14:creationId xmlns:p14="http://schemas.microsoft.com/office/powerpoint/2010/main" val="729497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19</a:t>
            </a:fld>
            <a:endParaRPr/>
          </a:p>
        </p:txBody>
      </p:sp>
    </p:spTree>
    <p:extLst>
      <p:ext uri="{BB962C8B-B14F-4D97-AF65-F5344CB8AC3E}">
        <p14:creationId xmlns:p14="http://schemas.microsoft.com/office/powerpoint/2010/main" val="227415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2</a:t>
            </a:fld>
            <a:endParaRPr/>
          </a:p>
        </p:txBody>
      </p:sp>
    </p:spTree>
    <p:extLst>
      <p:ext uri="{BB962C8B-B14F-4D97-AF65-F5344CB8AC3E}">
        <p14:creationId xmlns:p14="http://schemas.microsoft.com/office/powerpoint/2010/main" val="1178931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343400"/>
            <a:ext cx="5479560" cy="4107960"/>
          </a:xfrm>
          <a:prstGeom prst="rect">
            <a:avLst/>
          </a:prstGeom>
        </p:spPr>
        <p:txBody>
          <a:bodyPr lIns="0" tIns="0" rIns="0" bIns="0"/>
          <a:lstStyle/>
          <a:p>
            <a:endParaRPr/>
          </a:p>
        </p:txBody>
      </p:sp>
      <p:sp>
        <p:nvSpPr>
          <p:cNvPr id="160"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89B7A347-AE4F-4241-8547-F9FDF758A553}" type="slidenum">
              <a:rPr lang="en-GB" sz="1200">
                <a:solidFill>
                  <a:srgbClr val="000000"/>
                </a:solidFill>
                <a:latin typeface="+mn-lt"/>
                <a:ea typeface="+mn-ea"/>
              </a:rPr>
              <a:t>20</a:t>
            </a:fld>
            <a:endParaRPr/>
          </a:p>
        </p:txBody>
      </p:sp>
    </p:spTree>
    <p:extLst>
      <p:ext uri="{BB962C8B-B14F-4D97-AF65-F5344CB8AC3E}">
        <p14:creationId xmlns:p14="http://schemas.microsoft.com/office/powerpoint/2010/main" val="122877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3</a:t>
            </a:fld>
            <a:endParaRPr/>
          </a:p>
        </p:txBody>
      </p:sp>
    </p:spTree>
    <p:extLst>
      <p:ext uri="{BB962C8B-B14F-4D97-AF65-F5344CB8AC3E}">
        <p14:creationId xmlns:p14="http://schemas.microsoft.com/office/powerpoint/2010/main" val="419092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4</a:t>
            </a:fld>
            <a:endParaRPr/>
          </a:p>
        </p:txBody>
      </p:sp>
    </p:spTree>
    <p:extLst>
      <p:ext uri="{BB962C8B-B14F-4D97-AF65-F5344CB8AC3E}">
        <p14:creationId xmlns:p14="http://schemas.microsoft.com/office/powerpoint/2010/main" val="52633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5</a:t>
            </a:fld>
            <a:endParaRPr/>
          </a:p>
        </p:txBody>
      </p:sp>
    </p:spTree>
    <p:extLst>
      <p:ext uri="{BB962C8B-B14F-4D97-AF65-F5344CB8AC3E}">
        <p14:creationId xmlns:p14="http://schemas.microsoft.com/office/powerpoint/2010/main" val="2456621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6</a:t>
            </a:fld>
            <a:endParaRPr/>
          </a:p>
        </p:txBody>
      </p:sp>
    </p:spTree>
    <p:extLst>
      <p:ext uri="{BB962C8B-B14F-4D97-AF65-F5344CB8AC3E}">
        <p14:creationId xmlns:p14="http://schemas.microsoft.com/office/powerpoint/2010/main" val="94438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7</a:t>
            </a:fld>
            <a:endParaRPr/>
          </a:p>
        </p:txBody>
      </p:sp>
    </p:spTree>
    <p:extLst>
      <p:ext uri="{BB962C8B-B14F-4D97-AF65-F5344CB8AC3E}">
        <p14:creationId xmlns:p14="http://schemas.microsoft.com/office/powerpoint/2010/main" val="1436654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8</a:t>
            </a:fld>
            <a:endParaRPr/>
          </a:p>
        </p:txBody>
      </p:sp>
    </p:spTree>
    <p:extLst>
      <p:ext uri="{BB962C8B-B14F-4D97-AF65-F5344CB8AC3E}">
        <p14:creationId xmlns:p14="http://schemas.microsoft.com/office/powerpoint/2010/main" val="400635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79560" cy="4107960"/>
          </a:xfrm>
          <a:prstGeom prst="rect">
            <a:avLst/>
          </a:prstGeom>
        </p:spPr>
        <p:txBody>
          <a:bodyPr lIns="0" tIns="0" rIns="0" bIns="0"/>
          <a:lstStyle/>
          <a:p>
            <a:endParaRPr dirty="0"/>
          </a:p>
        </p:txBody>
      </p:sp>
      <p:sp>
        <p:nvSpPr>
          <p:cNvPr id="158" name="CustomShape 2"/>
          <p:cNvSpPr/>
          <p:nvPr/>
        </p:nvSpPr>
        <p:spPr>
          <a:xfrm>
            <a:off x="3884760" y="8685360"/>
            <a:ext cx="2964960" cy="450360"/>
          </a:xfrm>
          <a:prstGeom prst="rect">
            <a:avLst/>
          </a:prstGeom>
          <a:noFill/>
          <a:ln>
            <a:noFill/>
          </a:ln>
        </p:spPr>
        <p:txBody>
          <a:bodyPr lIns="90000" tIns="45000" rIns="90000" bIns="45000" anchor="b"/>
          <a:lstStyle/>
          <a:p>
            <a:pPr algn="r">
              <a:lnSpc>
                <a:spcPct val="100000"/>
              </a:lnSpc>
            </a:pPr>
            <a:fld id="{5E6456E3-35DF-43FD-81CA-58BEFD64C14C}" type="slidenum">
              <a:rPr lang="en-GB" sz="1200">
                <a:solidFill>
                  <a:srgbClr val="000000"/>
                </a:solidFill>
                <a:latin typeface="+mn-lt"/>
                <a:ea typeface="+mn-ea"/>
              </a:rPr>
              <a:t>9</a:t>
            </a:fld>
            <a:endParaRPr/>
          </a:p>
        </p:txBody>
      </p:sp>
    </p:spTree>
    <p:extLst>
      <p:ext uri="{BB962C8B-B14F-4D97-AF65-F5344CB8AC3E}">
        <p14:creationId xmlns:p14="http://schemas.microsoft.com/office/powerpoint/2010/main" val="176760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337040"/>
            <a:ext cx="8229240" cy="1580760"/>
          </a:xfrm>
          <a:prstGeom prst="rect">
            <a:avLst/>
          </a:prstGeom>
        </p:spPr>
        <p:txBody>
          <a:bodyPr wrap="none" lIns="0" tIns="0" rIns="0" bIns="0"/>
          <a:lstStyle/>
          <a:p>
            <a:endParaRPr/>
          </a:p>
        </p:txBody>
      </p:sp>
      <p:sp>
        <p:nvSpPr>
          <p:cNvPr id="25" name="PlaceHolder 3"/>
          <p:cNvSpPr>
            <a:spLocks noGrp="1"/>
          </p:cNvSpPr>
          <p:nvPr>
            <p:ph type="body"/>
          </p:nvPr>
        </p:nvSpPr>
        <p:spPr>
          <a:xfrm>
            <a:off x="457200" y="3068280"/>
            <a:ext cx="8229240" cy="158076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28"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29" name="PlaceHolder 4"/>
          <p:cNvSpPr>
            <a:spLocks noGrp="1"/>
          </p:cNvSpPr>
          <p:nvPr>
            <p:ph type="body"/>
          </p:nvPr>
        </p:nvSpPr>
        <p:spPr>
          <a:xfrm>
            <a:off x="4674240" y="3068280"/>
            <a:ext cx="4015800" cy="1580760"/>
          </a:xfrm>
          <a:prstGeom prst="rect">
            <a:avLst/>
          </a:prstGeom>
        </p:spPr>
        <p:txBody>
          <a:bodyPr wrap="none" lIns="0" tIns="0" rIns="0" bIns="0"/>
          <a:lstStyle/>
          <a:p>
            <a:endParaRPr/>
          </a:p>
        </p:txBody>
      </p:sp>
      <p:sp>
        <p:nvSpPr>
          <p:cNvPr id="30" name="PlaceHolder 5"/>
          <p:cNvSpPr>
            <a:spLocks noGrp="1"/>
          </p:cNvSpPr>
          <p:nvPr>
            <p:ph type="body"/>
          </p:nvPr>
        </p:nvSpPr>
        <p:spPr>
          <a:xfrm>
            <a:off x="457200" y="3068280"/>
            <a:ext cx="4015800" cy="158076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337040"/>
            <a:ext cx="8229240" cy="3314160"/>
          </a:xfrm>
          <a:prstGeom prst="rect">
            <a:avLst/>
          </a:prstGeom>
        </p:spPr>
        <p:txBody>
          <a:bodyPr wrap="none" lIns="0" tIns="0" rIns="0" bIns="0"/>
          <a:lstStyle/>
          <a:p>
            <a:endParaRPr/>
          </a:p>
        </p:txBody>
      </p:sp>
      <p:sp>
        <p:nvSpPr>
          <p:cNvPr id="33" name="PlaceHolder 3"/>
          <p:cNvSpPr>
            <a:spLocks noGrp="1"/>
          </p:cNvSpPr>
          <p:nvPr>
            <p:ph type="body"/>
          </p:nvPr>
        </p:nvSpPr>
        <p:spPr>
          <a:xfrm>
            <a:off x="457200" y="1337040"/>
            <a:ext cx="8229240" cy="3314160"/>
          </a:xfrm>
          <a:prstGeom prst="rect">
            <a:avLst/>
          </a:prstGeom>
        </p:spPr>
        <p:txBody>
          <a:bodyPr wrap="none" lIns="0" tIns="0" rIns="0" bIns="0"/>
          <a:lstStyle/>
          <a:p>
            <a:endParaRPr/>
          </a:p>
        </p:txBody>
      </p:sp>
      <p:pic>
        <p:nvPicPr>
          <p:cNvPr id="34" name="Picture 33"/>
          <p:cNvPicPr/>
          <p:nvPr/>
        </p:nvPicPr>
        <p:blipFill>
          <a:blip r:embed="rId2"/>
          <a:stretch>
            <a:fillRect/>
          </a:stretch>
        </p:blipFill>
        <p:spPr>
          <a:xfrm>
            <a:off x="2494440" y="1337040"/>
            <a:ext cx="4154040" cy="3314160"/>
          </a:xfrm>
          <a:prstGeom prst="rect">
            <a:avLst/>
          </a:prstGeom>
          <a:ln>
            <a:noFill/>
          </a:ln>
        </p:spPr>
      </p:pic>
      <p:pic>
        <p:nvPicPr>
          <p:cNvPr id="35" name="Picture 34"/>
          <p:cNvPicPr/>
          <p:nvPr/>
        </p:nvPicPr>
        <p:blipFill>
          <a:blip r:embed="rId2"/>
          <a:stretch>
            <a:fillRect/>
          </a:stretch>
        </p:blipFill>
        <p:spPr>
          <a:xfrm>
            <a:off x="2494440" y="1337040"/>
            <a:ext cx="4154040" cy="33141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39" name="PlaceHolder 2"/>
          <p:cNvSpPr>
            <a:spLocks noGrp="1"/>
          </p:cNvSpPr>
          <p:nvPr>
            <p:ph type="subTitle"/>
          </p:nvPr>
        </p:nvSpPr>
        <p:spPr>
          <a:xfrm>
            <a:off x="457200" y="1337040"/>
            <a:ext cx="8229240" cy="33145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337040"/>
            <a:ext cx="8229240" cy="33141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457200" y="1337040"/>
            <a:ext cx="4015800" cy="3314160"/>
          </a:xfrm>
          <a:prstGeom prst="rect">
            <a:avLst/>
          </a:prstGeom>
        </p:spPr>
        <p:txBody>
          <a:bodyPr wrap="none" lIns="0" tIns="0" rIns="0" bIns="0"/>
          <a:lstStyle/>
          <a:p>
            <a:endParaRPr/>
          </a:p>
        </p:txBody>
      </p:sp>
      <p:sp>
        <p:nvSpPr>
          <p:cNvPr id="44" name="PlaceHolder 3"/>
          <p:cNvSpPr>
            <a:spLocks noGrp="1"/>
          </p:cNvSpPr>
          <p:nvPr>
            <p:ph type="body"/>
          </p:nvPr>
        </p:nvSpPr>
        <p:spPr>
          <a:xfrm>
            <a:off x="4674240" y="1337040"/>
            <a:ext cx="4015800" cy="33141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27880"/>
            <a:ext cx="8229240" cy="44236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49" name="PlaceHolder 3"/>
          <p:cNvSpPr>
            <a:spLocks noGrp="1"/>
          </p:cNvSpPr>
          <p:nvPr>
            <p:ph type="body"/>
          </p:nvPr>
        </p:nvSpPr>
        <p:spPr>
          <a:xfrm>
            <a:off x="457200" y="3068280"/>
            <a:ext cx="4015800" cy="1580760"/>
          </a:xfrm>
          <a:prstGeom prst="rect">
            <a:avLst/>
          </a:prstGeom>
        </p:spPr>
        <p:txBody>
          <a:bodyPr wrap="none" lIns="0" tIns="0" rIns="0" bIns="0"/>
          <a:lstStyle/>
          <a:p>
            <a:endParaRPr/>
          </a:p>
        </p:txBody>
      </p:sp>
      <p:sp>
        <p:nvSpPr>
          <p:cNvPr id="50" name="PlaceHolder 4"/>
          <p:cNvSpPr>
            <a:spLocks noGrp="1"/>
          </p:cNvSpPr>
          <p:nvPr>
            <p:ph type="body"/>
          </p:nvPr>
        </p:nvSpPr>
        <p:spPr>
          <a:xfrm>
            <a:off x="4674240" y="1337040"/>
            <a:ext cx="4015800" cy="33141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337040"/>
            <a:ext cx="8229240" cy="33145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52" name="PlaceHolder 2"/>
          <p:cNvSpPr>
            <a:spLocks noGrp="1"/>
          </p:cNvSpPr>
          <p:nvPr>
            <p:ph type="body"/>
          </p:nvPr>
        </p:nvSpPr>
        <p:spPr>
          <a:xfrm>
            <a:off x="457200" y="1337040"/>
            <a:ext cx="4015800" cy="3314160"/>
          </a:xfrm>
          <a:prstGeom prst="rect">
            <a:avLst/>
          </a:prstGeom>
        </p:spPr>
        <p:txBody>
          <a:bodyPr wrap="none" lIns="0" tIns="0" rIns="0" bIns="0"/>
          <a:lstStyle/>
          <a:p>
            <a:endParaRPr/>
          </a:p>
        </p:txBody>
      </p:sp>
      <p:sp>
        <p:nvSpPr>
          <p:cNvPr id="53"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54" name="PlaceHolder 4"/>
          <p:cNvSpPr>
            <a:spLocks noGrp="1"/>
          </p:cNvSpPr>
          <p:nvPr>
            <p:ph type="body"/>
          </p:nvPr>
        </p:nvSpPr>
        <p:spPr>
          <a:xfrm>
            <a:off x="4674240" y="3068280"/>
            <a:ext cx="4015800" cy="158076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56"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57"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58" name="PlaceHolder 4"/>
          <p:cNvSpPr>
            <a:spLocks noGrp="1"/>
          </p:cNvSpPr>
          <p:nvPr>
            <p:ph type="body"/>
          </p:nvPr>
        </p:nvSpPr>
        <p:spPr>
          <a:xfrm>
            <a:off x="457200" y="3068280"/>
            <a:ext cx="8229240" cy="158076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60" name="PlaceHolder 2"/>
          <p:cNvSpPr>
            <a:spLocks noGrp="1"/>
          </p:cNvSpPr>
          <p:nvPr>
            <p:ph type="body"/>
          </p:nvPr>
        </p:nvSpPr>
        <p:spPr>
          <a:xfrm>
            <a:off x="457200" y="1337040"/>
            <a:ext cx="8229240" cy="1580760"/>
          </a:xfrm>
          <a:prstGeom prst="rect">
            <a:avLst/>
          </a:prstGeom>
        </p:spPr>
        <p:txBody>
          <a:bodyPr wrap="none" lIns="0" tIns="0" rIns="0" bIns="0"/>
          <a:lstStyle/>
          <a:p>
            <a:endParaRPr/>
          </a:p>
        </p:txBody>
      </p:sp>
      <p:sp>
        <p:nvSpPr>
          <p:cNvPr id="61" name="PlaceHolder 3"/>
          <p:cNvSpPr>
            <a:spLocks noGrp="1"/>
          </p:cNvSpPr>
          <p:nvPr>
            <p:ph type="body"/>
          </p:nvPr>
        </p:nvSpPr>
        <p:spPr>
          <a:xfrm>
            <a:off x="457200" y="3068280"/>
            <a:ext cx="8229240" cy="158076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63"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64"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65" name="PlaceHolder 4"/>
          <p:cNvSpPr>
            <a:spLocks noGrp="1"/>
          </p:cNvSpPr>
          <p:nvPr>
            <p:ph type="body"/>
          </p:nvPr>
        </p:nvSpPr>
        <p:spPr>
          <a:xfrm>
            <a:off x="4674240" y="3068280"/>
            <a:ext cx="4015800" cy="1580760"/>
          </a:xfrm>
          <a:prstGeom prst="rect">
            <a:avLst/>
          </a:prstGeom>
        </p:spPr>
        <p:txBody>
          <a:bodyPr wrap="none" lIns="0" tIns="0" rIns="0" bIns="0"/>
          <a:lstStyle/>
          <a:p>
            <a:endParaRPr/>
          </a:p>
        </p:txBody>
      </p:sp>
      <p:sp>
        <p:nvSpPr>
          <p:cNvPr id="66" name="PlaceHolder 5"/>
          <p:cNvSpPr>
            <a:spLocks noGrp="1"/>
          </p:cNvSpPr>
          <p:nvPr>
            <p:ph type="body"/>
          </p:nvPr>
        </p:nvSpPr>
        <p:spPr>
          <a:xfrm>
            <a:off x="457200" y="3068280"/>
            <a:ext cx="4015800" cy="158076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457200" y="1337040"/>
            <a:ext cx="8229240" cy="3314160"/>
          </a:xfrm>
          <a:prstGeom prst="rect">
            <a:avLst/>
          </a:prstGeom>
        </p:spPr>
        <p:txBody>
          <a:bodyPr wrap="none" lIns="0" tIns="0" rIns="0" bIns="0"/>
          <a:lstStyle/>
          <a:p>
            <a:endParaRPr/>
          </a:p>
        </p:txBody>
      </p:sp>
      <p:sp>
        <p:nvSpPr>
          <p:cNvPr id="69" name="PlaceHolder 3"/>
          <p:cNvSpPr>
            <a:spLocks noGrp="1"/>
          </p:cNvSpPr>
          <p:nvPr>
            <p:ph type="body"/>
          </p:nvPr>
        </p:nvSpPr>
        <p:spPr>
          <a:xfrm>
            <a:off x="457200" y="1337040"/>
            <a:ext cx="8229240" cy="3314160"/>
          </a:xfrm>
          <a:prstGeom prst="rect">
            <a:avLst/>
          </a:prstGeom>
        </p:spPr>
        <p:txBody>
          <a:bodyPr wrap="none" lIns="0" tIns="0" rIns="0" bIns="0"/>
          <a:lstStyle/>
          <a:p>
            <a:endParaRPr/>
          </a:p>
        </p:txBody>
      </p:sp>
      <p:pic>
        <p:nvPicPr>
          <p:cNvPr id="70" name="Picture 69"/>
          <p:cNvPicPr/>
          <p:nvPr/>
        </p:nvPicPr>
        <p:blipFill>
          <a:blip r:embed="rId2"/>
          <a:stretch>
            <a:fillRect/>
          </a:stretch>
        </p:blipFill>
        <p:spPr>
          <a:xfrm>
            <a:off x="2494440" y="1337040"/>
            <a:ext cx="4154040" cy="3314160"/>
          </a:xfrm>
          <a:prstGeom prst="rect">
            <a:avLst/>
          </a:prstGeom>
          <a:ln>
            <a:noFill/>
          </a:ln>
        </p:spPr>
      </p:pic>
      <p:pic>
        <p:nvPicPr>
          <p:cNvPr id="71" name="Picture 70"/>
          <p:cNvPicPr/>
          <p:nvPr/>
        </p:nvPicPr>
        <p:blipFill>
          <a:blip r:embed="rId2"/>
          <a:stretch>
            <a:fillRect/>
          </a:stretch>
        </p:blipFill>
        <p:spPr>
          <a:xfrm>
            <a:off x="2494440" y="1337040"/>
            <a:ext cx="4154040" cy="33141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76" name="PlaceHolder 2"/>
          <p:cNvSpPr>
            <a:spLocks noGrp="1"/>
          </p:cNvSpPr>
          <p:nvPr>
            <p:ph type="subTitle"/>
          </p:nvPr>
        </p:nvSpPr>
        <p:spPr>
          <a:xfrm>
            <a:off x="457200" y="1337040"/>
            <a:ext cx="8229240" cy="331452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78" name="PlaceHolder 2"/>
          <p:cNvSpPr>
            <a:spLocks noGrp="1"/>
          </p:cNvSpPr>
          <p:nvPr>
            <p:ph type="body"/>
          </p:nvPr>
        </p:nvSpPr>
        <p:spPr>
          <a:xfrm>
            <a:off x="457200" y="1337040"/>
            <a:ext cx="8229240" cy="331416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80" name="PlaceHolder 2"/>
          <p:cNvSpPr>
            <a:spLocks noGrp="1"/>
          </p:cNvSpPr>
          <p:nvPr>
            <p:ph type="body"/>
          </p:nvPr>
        </p:nvSpPr>
        <p:spPr>
          <a:xfrm>
            <a:off x="457200" y="1337040"/>
            <a:ext cx="4015800" cy="3314160"/>
          </a:xfrm>
          <a:prstGeom prst="rect">
            <a:avLst/>
          </a:prstGeom>
        </p:spPr>
        <p:txBody>
          <a:bodyPr wrap="none" lIns="0" tIns="0" rIns="0" bIns="0"/>
          <a:lstStyle/>
          <a:p>
            <a:endParaRPr/>
          </a:p>
        </p:txBody>
      </p:sp>
      <p:sp>
        <p:nvSpPr>
          <p:cNvPr id="81" name="PlaceHolder 3"/>
          <p:cNvSpPr>
            <a:spLocks noGrp="1"/>
          </p:cNvSpPr>
          <p:nvPr>
            <p:ph type="body"/>
          </p:nvPr>
        </p:nvSpPr>
        <p:spPr>
          <a:xfrm>
            <a:off x="4674240" y="1337040"/>
            <a:ext cx="4015800" cy="331416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337040"/>
            <a:ext cx="8229240" cy="331416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27880"/>
            <a:ext cx="8229240" cy="442368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85"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86" name="PlaceHolder 3"/>
          <p:cNvSpPr>
            <a:spLocks noGrp="1"/>
          </p:cNvSpPr>
          <p:nvPr>
            <p:ph type="body"/>
          </p:nvPr>
        </p:nvSpPr>
        <p:spPr>
          <a:xfrm>
            <a:off x="457200" y="3068280"/>
            <a:ext cx="4015800" cy="1580760"/>
          </a:xfrm>
          <a:prstGeom prst="rect">
            <a:avLst/>
          </a:prstGeom>
        </p:spPr>
        <p:txBody>
          <a:bodyPr wrap="none" lIns="0" tIns="0" rIns="0" bIns="0"/>
          <a:lstStyle/>
          <a:p>
            <a:endParaRPr/>
          </a:p>
        </p:txBody>
      </p:sp>
      <p:sp>
        <p:nvSpPr>
          <p:cNvPr id="87" name="PlaceHolder 4"/>
          <p:cNvSpPr>
            <a:spLocks noGrp="1"/>
          </p:cNvSpPr>
          <p:nvPr>
            <p:ph type="body"/>
          </p:nvPr>
        </p:nvSpPr>
        <p:spPr>
          <a:xfrm>
            <a:off x="4674240" y="1337040"/>
            <a:ext cx="4015800" cy="331416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89" name="PlaceHolder 2"/>
          <p:cNvSpPr>
            <a:spLocks noGrp="1"/>
          </p:cNvSpPr>
          <p:nvPr>
            <p:ph type="body"/>
          </p:nvPr>
        </p:nvSpPr>
        <p:spPr>
          <a:xfrm>
            <a:off x="457200" y="1337040"/>
            <a:ext cx="4015800" cy="3314160"/>
          </a:xfrm>
          <a:prstGeom prst="rect">
            <a:avLst/>
          </a:prstGeom>
        </p:spPr>
        <p:txBody>
          <a:bodyPr wrap="none" lIns="0" tIns="0" rIns="0" bIns="0"/>
          <a:lstStyle/>
          <a:p>
            <a:endParaRPr/>
          </a:p>
        </p:txBody>
      </p:sp>
      <p:sp>
        <p:nvSpPr>
          <p:cNvPr id="90"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91" name="PlaceHolder 4"/>
          <p:cNvSpPr>
            <a:spLocks noGrp="1"/>
          </p:cNvSpPr>
          <p:nvPr>
            <p:ph type="body"/>
          </p:nvPr>
        </p:nvSpPr>
        <p:spPr>
          <a:xfrm>
            <a:off x="4674240" y="3068280"/>
            <a:ext cx="4015800" cy="158076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93"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94"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95" name="PlaceHolder 4"/>
          <p:cNvSpPr>
            <a:spLocks noGrp="1"/>
          </p:cNvSpPr>
          <p:nvPr>
            <p:ph type="body"/>
          </p:nvPr>
        </p:nvSpPr>
        <p:spPr>
          <a:xfrm>
            <a:off x="457200" y="3068280"/>
            <a:ext cx="8229240" cy="158076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97" name="PlaceHolder 2"/>
          <p:cNvSpPr>
            <a:spLocks noGrp="1"/>
          </p:cNvSpPr>
          <p:nvPr>
            <p:ph type="body"/>
          </p:nvPr>
        </p:nvSpPr>
        <p:spPr>
          <a:xfrm>
            <a:off x="457200" y="1337040"/>
            <a:ext cx="8229240" cy="1580760"/>
          </a:xfrm>
          <a:prstGeom prst="rect">
            <a:avLst/>
          </a:prstGeom>
        </p:spPr>
        <p:txBody>
          <a:bodyPr wrap="none" lIns="0" tIns="0" rIns="0" bIns="0"/>
          <a:lstStyle/>
          <a:p>
            <a:endParaRPr/>
          </a:p>
        </p:txBody>
      </p:sp>
      <p:sp>
        <p:nvSpPr>
          <p:cNvPr id="98" name="PlaceHolder 3"/>
          <p:cNvSpPr>
            <a:spLocks noGrp="1"/>
          </p:cNvSpPr>
          <p:nvPr>
            <p:ph type="body"/>
          </p:nvPr>
        </p:nvSpPr>
        <p:spPr>
          <a:xfrm>
            <a:off x="457200" y="3068280"/>
            <a:ext cx="8229240" cy="158076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100"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101"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102" name="PlaceHolder 4"/>
          <p:cNvSpPr>
            <a:spLocks noGrp="1"/>
          </p:cNvSpPr>
          <p:nvPr>
            <p:ph type="body"/>
          </p:nvPr>
        </p:nvSpPr>
        <p:spPr>
          <a:xfrm>
            <a:off x="4674240" y="3068280"/>
            <a:ext cx="4015800" cy="1580760"/>
          </a:xfrm>
          <a:prstGeom prst="rect">
            <a:avLst/>
          </a:prstGeom>
        </p:spPr>
        <p:txBody>
          <a:bodyPr wrap="none" lIns="0" tIns="0" rIns="0" bIns="0"/>
          <a:lstStyle/>
          <a:p>
            <a:endParaRPr/>
          </a:p>
        </p:txBody>
      </p:sp>
      <p:sp>
        <p:nvSpPr>
          <p:cNvPr id="103" name="PlaceHolder 5"/>
          <p:cNvSpPr>
            <a:spLocks noGrp="1"/>
          </p:cNvSpPr>
          <p:nvPr>
            <p:ph type="body"/>
          </p:nvPr>
        </p:nvSpPr>
        <p:spPr>
          <a:xfrm>
            <a:off x="457200" y="3068280"/>
            <a:ext cx="4015800" cy="158076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105" name="PlaceHolder 2"/>
          <p:cNvSpPr>
            <a:spLocks noGrp="1"/>
          </p:cNvSpPr>
          <p:nvPr>
            <p:ph type="body"/>
          </p:nvPr>
        </p:nvSpPr>
        <p:spPr>
          <a:xfrm>
            <a:off x="457200" y="1337040"/>
            <a:ext cx="8229240" cy="3314160"/>
          </a:xfrm>
          <a:prstGeom prst="rect">
            <a:avLst/>
          </a:prstGeom>
        </p:spPr>
        <p:txBody>
          <a:bodyPr wrap="none" lIns="0" tIns="0" rIns="0" bIns="0"/>
          <a:lstStyle/>
          <a:p>
            <a:endParaRPr/>
          </a:p>
        </p:txBody>
      </p:sp>
      <p:sp>
        <p:nvSpPr>
          <p:cNvPr id="106" name="PlaceHolder 3"/>
          <p:cNvSpPr>
            <a:spLocks noGrp="1"/>
          </p:cNvSpPr>
          <p:nvPr>
            <p:ph type="body"/>
          </p:nvPr>
        </p:nvSpPr>
        <p:spPr>
          <a:xfrm>
            <a:off x="457200" y="1337040"/>
            <a:ext cx="8229240" cy="3314160"/>
          </a:xfrm>
          <a:prstGeom prst="rect">
            <a:avLst/>
          </a:prstGeom>
        </p:spPr>
        <p:txBody>
          <a:bodyPr wrap="none" lIns="0" tIns="0" rIns="0" bIns="0"/>
          <a:lstStyle/>
          <a:p>
            <a:endParaRPr/>
          </a:p>
        </p:txBody>
      </p:sp>
      <p:pic>
        <p:nvPicPr>
          <p:cNvPr id="107" name="Picture 106"/>
          <p:cNvPicPr/>
          <p:nvPr/>
        </p:nvPicPr>
        <p:blipFill>
          <a:blip r:embed="rId2"/>
          <a:stretch>
            <a:fillRect/>
          </a:stretch>
        </p:blipFill>
        <p:spPr>
          <a:xfrm>
            <a:off x="2494440" y="1337040"/>
            <a:ext cx="4154040" cy="3314160"/>
          </a:xfrm>
          <a:prstGeom prst="rect">
            <a:avLst/>
          </a:prstGeom>
          <a:ln>
            <a:noFill/>
          </a:ln>
        </p:spPr>
      </p:pic>
      <p:pic>
        <p:nvPicPr>
          <p:cNvPr id="108" name="Picture 107"/>
          <p:cNvPicPr/>
          <p:nvPr/>
        </p:nvPicPr>
        <p:blipFill>
          <a:blip r:embed="rId2"/>
          <a:stretch>
            <a:fillRect/>
          </a:stretch>
        </p:blipFill>
        <p:spPr>
          <a:xfrm>
            <a:off x="2494440" y="1337040"/>
            <a:ext cx="4154040" cy="33141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337040"/>
            <a:ext cx="4015800" cy="3314160"/>
          </a:xfrm>
          <a:prstGeom prst="rect">
            <a:avLst/>
          </a:prstGeom>
        </p:spPr>
        <p:txBody>
          <a:bodyPr wrap="none" lIns="0" tIns="0" rIns="0" bIns="0"/>
          <a:lstStyle/>
          <a:p>
            <a:endParaRPr/>
          </a:p>
        </p:txBody>
      </p:sp>
      <p:sp>
        <p:nvSpPr>
          <p:cNvPr id="8" name="PlaceHolder 3"/>
          <p:cNvSpPr>
            <a:spLocks noGrp="1"/>
          </p:cNvSpPr>
          <p:nvPr>
            <p:ph type="body"/>
          </p:nvPr>
        </p:nvSpPr>
        <p:spPr>
          <a:xfrm>
            <a:off x="4674240" y="1337040"/>
            <a:ext cx="4015800" cy="33141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27880"/>
            <a:ext cx="8229240" cy="44236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13" name="PlaceHolder 3"/>
          <p:cNvSpPr>
            <a:spLocks noGrp="1"/>
          </p:cNvSpPr>
          <p:nvPr>
            <p:ph type="body"/>
          </p:nvPr>
        </p:nvSpPr>
        <p:spPr>
          <a:xfrm>
            <a:off x="457200" y="3068280"/>
            <a:ext cx="4015800" cy="1580760"/>
          </a:xfrm>
          <a:prstGeom prst="rect">
            <a:avLst/>
          </a:prstGeom>
        </p:spPr>
        <p:txBody>
          <a:bodyPr wrap="none" lIns="0" tIns="0" rIns="0" bIns="0"/>
          <a:lstStyle/>
          <a:p>
            <a:endParaRPr/>
          </a:p>
        </p:txBody>
      </p:sp>
      <p:sp>
        <p:nvSpPr>
          <p:cNvPr id="14" name="PlaceHolder 4"/>
          <p:cNvSpPr>
            <a:spLocks noGrp="1"/>
          </p:cNvSpPr>
          <p:nvPr>
            <p:ph type="body"/>
          </p:nvPr>
        </p:nvSpPr>
        <p:spPr>
          <a:xfrm>
            <a:off x="4674240" y="1337040"/>
            <a:ext cx="4015800" cy="33141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337040"/>
            <a:ext cx="4015800" cy="3314160"/>
          </a:xfrm>
          <a:prstGeom prst="rect">
            <a:avLst/>
          </a:prstGeom>
        </p:spPr>
        <p:txBody>
          <a:bodyPr wrap="none" lIns="0" tIns="0" rIns="0" bIns="0"/>
          <a:lstStyle/>
          <a:p>
            <a:endParaRPr/>
          </a:p>
        </p:txBody>
      </p:sp>
      <p:sp>
        <p:nvSpPr>
          <p:cNvPr id="17"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18" name="PlaceHolder 4"/>
          <p:cNvSpPr>
            <a:spLocks noGrp="1"/>
          </p:cNvSpPr>
          <p:nvPr>
            <p:ph type="body"/>
          </p:nvPr>
        </p:nvSpPr>
        <p:spPr>
          <a:xfrm>
            <a:off x="4674240" y="3068280"/>
            <a:ext cx="4015800" cy="158076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7880"/>
            <a:ext cx="8229240" cy="9543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337040"/>
            <a:ext cx="4015800" cy="1580760"/>
          </a:xfrm>
          <a:prstGeom prst="rect">
            <a:avLst/>
          </a:prstGeom>
        </p:spPr>
        <p:txBody>
          <a:bodyPr wrap="none" lIns="0" tIns="0" rIns="0" bIns="0"/>
          <a:lstStyle/>
          <a:p>
            <a:endParaRPr/>
          </a:p>
        </p:txBody>
      </p:sp>
      <p:sp>
        <p:nvSpPr>
          <p:cNvPr id="21" name="PlaceHolder 3"/>
          <p:cNvSpPr>
            <a:spLocks noGrp="1"/>
          </p:cNvSpPr>
          <p:nvPr>
            <p:ph type="body"/>
          </p:nvPr>
        </p:nvSpPr>
        <p:spPr>
          <a:xfrm>
            <a:off x="4674240" y="1337040"/>
            <a:ext cx="4015800" cy="1580760"/>
          </a:xfrm>
          <a:prstGeom prst="rect">
            <a:avLst/>
          </a:prstGeom>
        </p:spPr>
        <p:txBody>
          <a:bodyPr wrap="none" lIns="0" tIns="0" rIns="0" bIns="0"/>
          <a:lstStyle/>
          <a:p>
            <a:endParaRPr/>
          </a:p>
        </p:txBody>
      </p:sp>
      <p:sp>
        <p:nvSpPr>
          <p:cNvPr id="22" name="PlaceHolder 4"/>
          <p:cNvSpPr>
            <a:spLocks noGrp="1"/>
          </p:cNvSpPr>
          <p:nvPr>
            <p:ph type="body"/>
          </p:nvPr>
        </p:nvSpPr>
        <p:spPr>
          <a:xfrm>
            <a:off x="457200" y="3068280"/>
            <a:ext cx="8229240" cy="158076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7880"/>
            <a:ext cx="8229240" cy="954000"/>
          </a:xfrm>
          <a:prstGeom prst="rect">
            <a:avLst/>
          </a:prstGeom>
        </p:spPr>
        <p:txBody>
          <a:bodyPr wrap="none" lIns="0" tIns="0" rIns="0" bIns="0" anchor="ctr"/>
          <a:lstStyle/>
          <a:p>
            <a:pPr algn="ctr"/>
            <a:r>
              <a:rPr lang="en-GB"/>
              <a:t>Click to edit the title text format</a:t>
            </a:r>
            <a:endParaRPr/>
          </a:p>
        </p:txBody>
      </p:sp>
      <p:sp>
        <p:nvSpPr>
          <p:cNvPr id="3" name="PlaceHolder 2"/>
          <p:cNvSpPr>
            <a:spLocks noGrp="1"/>
          </p:cNvSpPr>
          <p:nvPr>
            <p:ph type="body"/>
          </p:nvPr>
        </p:nvSpPr>
        <p:spPr>
          <a:xfrm>
            <a:off x="457200" y="1337040"/>
            <a:ext cx="8229240" cy="331416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27880"/>
            <a:ext cx="8229240" cy="954000"/>
          </a:xfrm>
          <a:prstGeom prst="rect">
            <a:avLst/>
          </a:prstGeom>
        </p:spPr>
        <p:txBody>
          <a:bodyPr wrap="none" lIns="0" tIns="0" rIns="0" bIns="0" anchor="ctr"/>
          <a:lstStyle/>
          <a:p>
            <a:pPr algn="ctr"/>
            <a:r>
              <a:rPr lang="en-GB"/>
              <a:t>Click to edit the title text format</a:t>
            </a:r>
            <a:endParaRPr/>
          </a:p>
        </p:txBody>
      </p:sp>
      <p:sp>
        <p:nvSpPr>
          <p:cNvPr id="37" name="PlaceHolder 2"/>
          <p:cNvSpPr>
            <a:spLocks noGrp="1"/>
          </p:cNvSpPr>
          <p:nvPr>
            <p:ph type="body"/>
          </p:nvPr>
        </p:nvSpPr>
        <p:spPr>
          <a:xfrm>
            <a:off x="457200" y="1337040"/>
            <a:ext cx="8229240" cy="331416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27880"/>
            <a:ext cx="8228880" cy="954000"/>
          </a:xfrm>
          <a:prstGeom prst="rect">
            <a:avLst/>
          </a:prstGeom>
        </p:spPr>
        <p:txBody>
          <a:bodyPr wrap="none" lIns="0" tIns="0" rIns="0" bIns="0" anchor="ctr"/>
          <a:lstStyle/>
          <a:p>
            <a:r>
              <a:rPr lang="en-GB"/>
              <a:t>Click to edit the title text format</a:t>
            </a:r>
            <a:endParaRPr/>
          </a:p>
        </p:txBody>
      </p:sp>
      <p:sp>
        <p:nvSpPr>
          <p:cNvPr id="73" name="PlaceHolder 2"/>
          <p:cNvSpPr>
            <a:spLocks noGrp="1"/>
          </p:cNvSpPr>
          <p:nvPr>
            <p:ph type="body"/>
          </p:nvPr>
        </p:nvSpPr>
        <p:spPr>
          <a:xfrm>
            <a:off x="457200" y="1337040"/>
            <a:ext cx="4015440" cy="331380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
        <p:nvSpPr>
          <p:cNvPr id="74" name="PlaceHolder 3"/>
          <p:cNvSpPr>
            <a:spLocks noGrp="1"/>
          </p:cNvSpPr>
          <p:nvPr>
            <p:ph type="body"/>
          </p:nvPr>
        </p:nvSpPr>
        <p:spPr>
          <a:xfrm>
            <a:off x="4674240" y="1337040"/>
            <a:ext cx="4015440" cy="331380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14" name="CustomShape 1"/>
          <p:cNvSpPr/>
          <p:nvPr/>
        </p:nvSpPr>
        <p:spPr>
          <a:xfrm>
            <a:off x="5486400" y="3456720"/>
            <a:ext cx="3650760" cy="1070280"/>
          </a:xfrm>
          <a:prstGeom prst="rect">
            <a:avLst/>
          </a:prstGeom>
          <a:noFill/>
          <a:ln>
            <a:noFill/>
          </a:ln>
        </p:spPr>
      </p:sp>
      <p:sp>
        <p:nvSpPr>
          <p:cNvPr id="115" name="CustomShape 2"/>
          <p:cNvSpPr/>
          <p:nvPr/>
        </p:nvSpPr>
        <p:spPr>
          <a:xfrm>
            <a:off x="3429000" y="5238000"/>
            <a:ext cx="5708160" cy="454680"/>
          </a:xfrm>
          <a:prstGeom prst="rect">
            <a:avLst/>
          </a:prstGeom>
          <a:noFill/>
          <a:ln>
            <a:noFill/>
          </a:ln>
        </p:spPr>
      </p:sp>
      <p:sp>
        <p:nvSpPr>
          <p:cNvPr id="116" name="CustomShape 3"/>
          <p:cNvSpPr/>
          <p:nvPr/>
        </p:nvSpPr>
        <p:spPr>
          <a:xfrm>
            <a:off x="5600320" y="3568586"/>
            <a:ext cx="3681566" cy="875943"/>
          </a:xfrm>
          <a:prstGeom prst="rect">
            <a:avLst/>
          </a:prstGeom>
          <a:noFill/>
          <a:ln>
            <a:noFill/>
          </a:ln>
        </p:spPr>
        <p:txBody>
          <a:bodyPr lIns="90000" tIns="45000" rIns="90000" bIns="45000"/>
          <a:lstStyle/>
          <a:p>
            <a:pPr>
              <a:lnSpc>
                <a:spcPct val="100000"/>
              </a:lnSpc>
            </a:pPr>
            <a:r>
              <a:rPr lang="en-GB" sz="2000" b="1" dirty="0" smtClean="0">
                <a:solidFill>
                  <a:srgbClr val="FFFFFF"/>
                </a:solidFill>
                <a:latin typeface="Calibri"/>
              </a:rPr>
              <a:t>Container Managed Security</a:t>
            </a:r>
            <a:endParaRPr sz="2000" dirty="0"/>
          </a:p>
        </p:txBody>
      </p:sp>
      <p:sp>
        <p:nvSpPr>
          <p:cNvPr id="6" name="CustomShape 3"/>
          <p:cNvSpPr/>
          <p:nvPr/>
        </p:nvSpPr>
        <p:spPr>
          <a:xfrm>
            <a:off x="5688623" y="4362057"/>
            <a:ext cx="3294862" cy="508881"/>
          </a:xfrm>
          <a:prstGeom prst="rect">
            <a:avLst/>
          </a:prstGeom>
          <a:noFill/>
          <a:ln>
            <a:noFill/>
          </a:ln>
        </p:spPr>
        <p:txBody>
          <a:bodyPr lIns="90000" tIns="45000" rIns="90000" bIns="45000"/>
          <a:lstStyle/>
          <a:p>
            <a:pPr>
              <a:lnSpc>
                <a:spcPct val="100000"/>
              </a:lnSpc>
            </a:pPr>
            <a:r>
              <a:rPr lang="en-GB" sz="1400" b="1" dirty="0" smtClean="0">
                <a:solidFill>
                  <a:srgbClr val="FFFFFF"/>
                </a:solidFill>
                <a:latin typeface="Calibri"/>
              </a:rPr>
              <a:t>Prepared By: </a:t>
            </a:r>
            <a:r>
              <a:rPr lang="en-GB" sz="1400" b="1" dirty="0" err="1" smtClean="0">
                <a:solidFill>
                  <a:srgbClr val="FFFFFF"/>
                </a:solidFill>
                <a:latin typeface="Calibri"/>
              </a:rPr>
              <a:t>Darshit</a:t>
            </a:r>
            <a:r>
              <a:rPr lang="en-GB" sz="1400" b="1" dirty="0">
                <a:solidFill>
                  <a:srgbClr val="FFFFFF"/>
                </a:solidFill>
                <a:latin typeface="Calibri"/>
              </a:rPr>
              <a:t> </a:t>
            </a:r>
            <a:r>
              <a:rPr lang="en-GB" sz="1400" b="1" dirty="0" smtClean="0">
                <a:solidFill>
                  <a:srgbClr val="FFFFFF"/>
                </a:solidFill>
                <a:latin typeface="Calibri"/>
              </a:rPr>
              <a:t>&amp; _</a:t>
            </a:r>
            <a:r>
              <a:rPr lang="en-GB" sz="1400" b="1" dirty="0" err="1" smtClean="0">
                <a:solidFill>
                  <a:srgbClr val="FFFFFF"/>
                </a:solidFill>
                <a:latin typeface="Calibri"/>
              </a:rPr>
              <a:t>HarShaL</a:t>
            </a:r>
            <a:r>
              <a:rPr lang="en-GB" sz="1400" b="1" dirty="0" smtClean="0">
                <a:solidFill>
                  <a:srgbClr val="FFFFFF"/>
                </a:solidFill>
                <a:latin typeface="Calibri"/>
              </a:rPr>
              <a:t>_</a:t>
            </a:r>
            <a:endParaRPr sz="14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GB" sz="3800" b="1" dirty="0">
                <a:solidFill>
                  <a:srgbClr val="FFFFFF"/>
                </a:solidFill>
                <a:latin typeface="Calibri"/>
              </a:rPr>
              <a:t>Container Managed Security</a:t>
            </a:r>
            <a:endParaRPr lang="en-GB" sz="4000" dirty="0"/>
          </a:p>
          <a:p>
            <a:pPr>
              <a:lnSpc>
                <a:spcPct val="100000"/>
              </a:lnSpc>
            </a:pP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4801314"/>
          </a:xfrm>
          <a:prstGeom prst="rect">
            <a:avLst/>
          </a:prstGeom>
        </p:spPr>
        <p:txBody>
          <a:bodyPr wrap="square">
            <a:spAutoFit/>
          </a:bodyPr>
          <a:lstStyle/>
          <a:p>
            <a:pPr algn="just">
              <a:lnSpc>
                <a:spcPct val="150000"/>
              </a:lnSpc>
            </a:pPr>
            <a:r>
              <a:rPr lang="en-US" b="1" dirty="0">
                <a:latin typeface="Calibri" panose="020F0502020204030204" pitchFamily="34" charset="0"/>
                <a:cs typeface="Calibri" panose="020F0502020204030204" pitchFamily="34" charset="0"/>
              </a:rPr>
              <a:t>User data constraint (user-data-constraint</a:t>
            </a:r>
            <a:r>
              <a:rPr lang="en-US" b="1"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p>
          <a:p>
            <a:pPr marL="28575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Specifies how data is protected when transported between a client and a server. User data constraints are discussed in Specifying a Secure Connection.</a:t>
            </a: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r>
              <a:rPr lang="en-IN" b="1" dirty="0" smtClean="0">
                <a:latin typeface="Calibri" panose="020F0502020204030204" pitchFamily="34" charset="0"/>
                <a:cs typeface="Calibri" panose="020F0502020204030204" pitchFamily="34" charset="0"/>
              </a:rPr>
              <a:t>CONFIDENTIAL</a:t>
            </a:r>
            <a:r>
              <a:rPr lang="en-IN" dirty="0" smtClean="0">
                <a:latin typeface="Calibri" panose="020F0502020204030204" pitchFamily="34" charset="0"/>
                <a:cs typeface="Calibri" panose="020F0502020204030204" pitchFamily="34" charset="0"/>
              </a:rPr>
              <a:t> : </a:t>
            </a:r>
            <a:r>
              <a:rPr lang="en-IN" dirty="0">
                <a:latin typeface="Calibri" panose="020F0502020204030204" pitchFamily="34" charset="0"/>
                <a:cs typeface="Calibri" panose="020F0502020204030204" pitchFamily="34" charset="0"/>
              </a:rPr>
              <a:t>when the application requires that data be transmitted so as to prevent other entities from observing the contents of the transmission</a:t>
            </a:r>
            <a:r>
              <a:rPr lang="en-IN" dirty="0" smtClean="0">
                <a:latin typeface="Calibri" panose="020F0502020204030204" pitchFamily="34" charset="0"/>
                <a:cs typeface="Calibri" panose="020F0502020204030204" pitchFamily="34" charset="0"/>
              </a:rPr>
              <a:t>.</a:t>
            </a:r>
          </a:p>
          <a:p>
            <a:pPr algn="just"/>
            <a:endParaRPr lang="en-IN" dirty="0">
              <a:latin typeface="Calibri" panose="020F0502020204030204" pitchFamily="34" charset="0"/>
              <a:cs typeface="Calibri" panose="020F0502020204030204" pitchFamily="34" charset="0"/>
            </a:endParaRPr>
          </a:p>
          <a:p>
            <a:pPr algn="just"/>
            <a:r>
              <a:rPr lang="en-IN" b="1" dirty="0" smtClean="0">
                <a:latin typeface="Calibri" panose="020F0502020204030204" pitchFamily="34" charset="0"/>
                <a:cs typeface="Calibri" panose="020F0502020204030204" pitchFamily="34" charset="0"/>
              </a:rPr>
              <a:t>INTEGRAL</a:t>
            </a:r>
            <a:r>
              <a:rPr lang="en-IN" dirty="0" smtClean="0">
                <a:latin typeface="Calibri" panose="020F0502020204030204" pitchFamily="34" charset="0"/>
                <a:cs typeface="Calibri" panose="020F0502020204030204" pitchFamily="34" charset="0"/>
              </a:rPr>
              <a:t> : </a:t>
            </a:r>
            <a:r>
              <a:rPr lang="en-IN" dirty="0">
                <a:latin typeface="Calibri" panose="020F0502020204030204" pitchFamily="34" charset="0"/>
                <a:cs typeface="Calibri" panose="020F0502020204030204" pitchFamily="34" charset="0"/>
              </a:rPr>
              <a:t>when the application requires that the data be sent between client and server in such a way that it cannot be changed in transit</a:t>
            </a:r>
            <a:r>
              <a:rPr lang="en-IN" dirty="0" smtClean="0">
                <a:latin typeface="Calibri" panose="020F0502020204030204" pitchFamily="34" charset="0"/>
                <a:cs typeface="Calibri" panose="020F0502020204030204" pitchFamily="34" charset="0"/>
              </a:rPr>
              <a:t>.</a:t>
            </a:r>
          </a:p>
          <a:p>
            <a:pPr algn="just"/>
            <a:endParaRPr lang="en-IN" dirty="0">
              <a:latin typeface="Calibri" panose="020F0502020204030204" pitchFamily="34" charset="0"/>
              <a:cs typeface="Calibri" panose="020F0502020204030204" pitchFamily="34" charset="0"/>
            </a:endParaRPr>
          </a:p>
          <a:p>
            <a:pPr algn="just"/>
            <a:r>
              <a:rPr lang="en-IN" b="1" dirty="0" smtClean="0">
                <a:latin typeface="Calibri" panose="020F0502020204030204" pitchFamily="34" charset="0"/>
                <a:cs typeface="Calibri" panose="020F0502020204030204" pitchFamily="34" charset="0"/>
              </a:rPr>
              <a:t>NONE </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to indicate that the container must accept the constrained requests on any connection, including an unprotected one.</a:t>
            </a: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273" y="2230244"/>
            <a:ext cx="5803493" cy="635619"/>
          </a:xfrm>
          <a:prstGeom prst="rect">
            <a:avLst/>
          </a:prstGeom>
        </p:spPr>
      </p:pic>
    </p:spTree>
    <p:extLst>
      <p:ext uri="{BB962C8B-B14F-4D97-AF65-F5344CB8AC3E}">
        <p14:creationId xmlns:p14="http://schemas.microsoft.com/office/powerpoint/2010/main" val="304912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GB" sz="3800" b="1" dirty="0" smtClean="0">
                <a:solidFill>
                  <a:srgbClr val="FFFFFF"/>
                </a:solidFill>
                <a:latin typeface="Calibri"/>
              </a:rPr>
              <a:t>Authentication Mechanisms</a:t>
            </a:r>
            <a:endParaRPr lang="en-GB" sz="4000" dirty="0" smtClean="0"/>
          </a:p>
          <a:p>
            <a:pPr>
              <a:lnSpc>
                <a:spcPct val="100000"/>
              </a:lnSpc>
            </a:pP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4662815"/>
          </a:xfrm>
          <a:prstGeom prst="rect">
            <a:avLst/>
          </a:prstGeom>
        </p:spPr>
        <p:txBody>
          <a:bodyPr wrap="square">
            <a:spAutoFit/>
          </a:bodyPr>
          <a:lstStyle/>
          <a:p>
            <a:pPr algn="just">
              <a:lnSpc>
                <a:spcPct val="150000"/>
              </a:lnSpc>
            </a:pPr>
            <a:r>
              <a:rPr lang="en-IN" dirty="0">
                <a:latin typeface="Calibri" panose="020F0502020204030204" pitchFamily="34" charset="0"/>
                <a:cs typeface="Calibri" panose="020F0502020204030204" pitchFamily="34" charset="0"/>
              </a:rPr>
              <a:t>Java EE platform supports the following authentication </a:t>
            </a:r>
            <a:r>
              <a:rPr lang="en-IN" dirty="0" smtClean="0">
                <a:latin typeface="Calibri" panose="020F0502020204030204" pitchFamily="34" charset="0"/>
                <a:cs typeface="Calibri" panose="020F0502020204030204" pitchFamily="34" charset="0"/>
              </a:rPr>
              <a:t>mechanisms :</a:t>
            </a:r>
          </a:p>
          <a:p>
            <a:pPr algn="just">
              <a:lnSpc>
                <a:spcPct val="150000"/>
              </a:lnSpc>
            </a:pPr>
            <a:endParaRPr lang="en-IN" dirty="0" smtClean="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Basic authentication</a:t>
            </a:r>
          </a:p>
          <a:p>
            <a:pPr marL="285750" indent="-285750" algn="just">
              <a:lnSpc>
                <a:spcPct val="150000"/>
              </a:lnSpc>
              <a:buFont typeface="Arial" panose="020B0604020202020204" pitchFamily="34" charset="0"/>
              <a:buChar char="•"/>
            </a:pPr>
            <a:r>
              <a:rPr lang="en-IN" dirty="0" smtClean="0">
                <a:latin typeface="Calibri" panose="020F0502020204030204" pitchFamily="34" charset="0"/>
                <a:cs typeface="Calibri" panose="020F0502020204030204" pitchFamily="34" charset="0"/>
              </a:rPr>
              <a:t>Form-based </a:t>
            </a:r>
            <a:r>
              <a:rPr lang="en-IN" dirty="0">
                <a:latin typeface="Calibri" panose="020F0502020204030204" pitchFamily="34" charset="0"/>
                <a:cs typeface="Calibri" panose="020F0502020204030204" pitchFamily="34" charset="0"/>
              </a:rPr>
              <a:t>authentication</a:t>
            </a:r>
          </a:p>
          <a:p>
            <a:pPr marL="285750" indent="-285750" algn="just">
              <a:lnSpc>
                <a:spcPct val="150000"/>
              </a:lnSpc>
              <a:buFont typeface="Arial" panose="020B0604020202020204" pitchFamily="34" charset="0"/>
              <a:buChar char="•"/>
            </a:pPr>
            <a:r>
              <a:rPr lang="en-IN" dirty="0" smtClean="0">
                <a:latin typeface="Calibri" panose="020F0502020204030204" pitchFamily="34" charset="0"/>
                <a:cs typeface="Calibri" panose="020F0502020204030204" pitchFamily="34" charset="0"/>
              </a:rPr>
              <a:t>Digest </a:t>
            </a:r>
            <a:r>
              <a:rPr lang="en-IN" dirty="0">
                <a:latin typeface="Calibri" panose="020F0502020204030204" pitchFamily="34" charset="0"/>
                <a:cs typeface="Calibri" panose="020F0502020204030204" pitchFamily="34" charset="0"/>
              </a:rPr>
              <a:t>authentication</a:t>
            </a:r>
          </a:p>
          <a:p>
            <a:pPr marL="285750" indent="-285750" algn="just">
              <a:lnSpc>
                <a:spcPct val="150000"/>
              </a:lnSpc>
              <a:buFont typeface="Arial" panose="020B0604020202020204" pitchFamily="34" charset="0"/>
              <a:buChar char="•"/>
            </a:pPr>
            <a:r>
              <a:rPr lang="en-IN" dirty="0" smtClean="0">
                <a:latin typeface="Calibri" panose="020F0502020204030204" pitchFamily="34" charset="0"/>
                <a:cs typeface="Calibri" panose="020F0502020204030204" pitchFamily="34" charset="0"/>
              </a:rPr>
              <a:t>Client </a:t>
            </a:r>
            <a:r>
              <a:rPr lang="en-IN" dirty="0">
                <a:latin typeface="Calibri" panose="020F0502020204030204" pitchFamily="34" charset="0"/>
                <a:cs typeface="Calibri" panose="020F0502020204030204" pitchFamily="34" charset="0"/>
              </a:rPr>
              <a:t>authentication</a:t>
            </a:r>
          </a:p>
          <a:p>
            <a:pPr marL="285750" indent="-285750" algn="just">
              <a:lnSpc>
                <a:spcPct val="150000"/>
              </a:lnSpc>
              <a:buFont typeface="Arial" panose="020B0604020202020204" pitchFamily="34" charset="0"/>
              <a:buChar char="•"/>
            </a:pPr>
            <a:r>
              <a:rPr lang="en-IN" dirty="0" smtClean="0">
                <a:latin typeface="Calibri" panose="020F0502020204030204" pitchFamily="34" charset="0"/>
                <a:cs typeface="Calibri" panose="020F0502020204030204" pitchFamily="34" charset="0"/>
              </a:rPr>
              <a:t>Mutual </a:t>
            </a:r>
            <a:r>
              <a:rPr lang="en-IN" dirty="0">
                <a:latin typeface="Calibri" panose="020F0502020204030204" pitchFamily="34" charset="0"/>
                <a:cs typeface="Calibri" panose="020F0502020204030204" pitchFamily="34" charset="0"/>
              </a:rPr>
              <a:t>authentication</a:t>
            </a: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28901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9212"/>
          </a:xfrm>
          <a:prstGeom prst="rect">
            <a:avLst/>
          </a:prstGeom>
          <a:noFill/>
          <a:ln>
            <a:noFill/>
          </a:ln>
        </p:spPr>
        <p:txBody>
          <a:bodyPr lIns="90000" tIns="45000" rIns="90000" bIns="45000" anchor="ctr"/>
          <a:lstStyle/>
          <a:p>
            <a:r>
              <a:rPr lang="en-GB" sz="3800" b="1" dirty="0" smtClean="0">
                <a:solidFill>
                  <a:srgbClr val="FFFFFF"/>
                </a:solidFill>
                <a:latin typeface="Calibri"/>
              </a:rPr>
              <a:t>HTTP Basic Authentication </a:t>
            </a: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4247317"/>
          </a:xfrm>
          <a:prstGeom prst="rect">
            <a:avLst/>
          </a:prstGeom>
        </p:spPr>
        <p:txBody>
          <a:bodyPr wrap="square">
            <a:spAutoFit/>
          </a:bodyPr>
          <a:lstStyle/>
          <a:p>
            <a:pPr algn="just">
              <a:lnSpc>
                <a:spcPct val="150000"/>
              </a:lnSpc>
            </a:pPr>
            <a:r>
              <a:rPr lang="en-IN" b="1" dirty="0">
                <a:latin typeface="Calibri" panose="020F0502020204030204" pitchFamily="34" charset="0"/>
                <a:cs typeface="Calibri" panose="020F0502020204030204" pitchFamily="34" charset="0"/>
              </a:rPr>
              <a:t>HTTP basic authentication</a:t>
            </a:r>
            <a:r>
              <a:rPr lang="en-IN" dirty="0">
                <a:latin typeface="Calibri" panose="020F0502020204030204" pitchFamily="34" charset="0"/>
                <a:cs typeface="Calibri" panose="020F0502020204030204" pitchFamily="34" charset="0"/>
              </a:rPr>
              <a:t> requires that the server request a user name and password from the web client and verify that the user name and password are valid by comparing them against a database of authorized users in the specified or default </a:t>
            </a:r>
            <a:r>
              <a:rPr lang="en-IN" b="1" dirty="0" smtClean="0">
                <a:latin typeface="Calibri" panose="020F0502020204030204" pitchFamily="34" charset="0"/>
                <a:cs typeface="Calibri" panose="020F0502020204030204" pitchFamily="34" charset="0"/>
              </a:rPr>
              <a:t>Realm</a:t>
            </a:r>
            <a:r>
              <a:rPr lang="en-IN" dirty="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The username and password are encoded using the Base-64 algorithm and sent to the server. The Base-64 algorithm is a common Web encoding scheme that is often used to encode e-mail attachments and so on.</a:t>
            </a: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79" y="2103315"/>
            <a:ext cx="4716967" cy="208040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948" y="2330605"/>
            <a:ext cx="3292828" cy="713678"/>
          </a:xfrm>
          <a:prstGeom prst="rect">
            <a:avLst/>
          </a:prstGeom>
        </p:spPr>
      </p:pic>
    </p:spTree>
    <p:extLst>
      <p:ext uri="{BB962C8B-B14F-4D97-AF65-F5344CB8AC3E}">
        <p14:creationId xmlns:p14="http://schemas.microsoft.com/office/powerpoint/2010/main" val="101333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9212"/>
          </a:xfrm>
          <a:prstGeom prst="rect">
            <a:avLst/>
          </a:prstGeom>
          <a:noFill/>
          <a:ln>
            <a:noFill/>
          </a:ln>
        </p:spPr>
        <p:txBody>
          <a:bodyPr lIns="90000" tIns="45000" rIns="90000" bIns="45000" anchor="ctr"/>
          <a:lstStyle/>
          <a:p>
            <a:r>
              <a:rPr lang="en-GB" sz="3800" b="1" dirty="0" smtClean="0">
                <a:solidFill>
                  <a:srgbClr val="FFFFFF"/>
                </a:solidFill>
                <a:latin typeface="Calibri"/>
              </a:rPr>
              <a:t>Form-based Authentication </a:t>
            </a: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3693319"/>
          </a:xfrm>
          <a:prstGeom prst="rect">
            <a:avLst/>
          </a:prstGeom>
        </p:spPr>
        <p:txBody>
          <a:bodyPr wrap="square">
            <a:spAutoFit/>
          </a:bodyPr>
          <a:lstStyle/>
          <a:p>
            <a:pPr algn="just">
              <a:lnSpc>
                <a:spcPct val="150000"/>
              </a:lnSpc>
            </a:pPr>
            <a:r>
              <a:rPr lang="en-IN" b="1" dirty="0">
                <a:latin typeface="Calibri" panose="020F0502020204030204" pitchFamily="34" charset="0"/>
                <a:cs typeface="Calibri" panose="020F0502020204030204" pitchFamily="34" charset="0"/>
              </a:rPr>
              <a:t>Form-based authentication </a:t>
            </a:r>
            <a:r>
              <a:rPr lang="en-IN" dirty="0">
                <a:latin typeface="Calibri" panose="020F0502020204030204" pitchFamily="34" charset="0"/>
                <a:cs typeface="Calibri" panose="020F0502020204030204" pitchFamily="34" charset="0"/>
              </a:rPr>
              <a:t>allows the developer to control the look and feel of the login authentication screens by customizing the login screen and error pages that an HTTP browser presents to the end user. </a:t>
            </a: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17" y="2125236"/>
            <a:ext cx="4143375" cy="29337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2292" y="2241395"/>
            <a:ext cx="4439270" cy="1806498"/>
          </a:xfrm>
          <a:prstGeom prst="rect">
            <a:avLst/>
          </a:prstGeom>
        </p:spPr>
      </p:pic>
    </p:spTree>
    <p:extLst>
      <p:ext uri="{BB962C8B-B14F-4D97-AF65-F5344CB8AC3E}">
        <p14:creationId xmlns:p14="http://schemas.microsoft.com/office/powerpoint/2010/main" val="26330146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GB" sz="3800" b="1" dirty="0">
                <a:solidFill>
                  <a:srgbClr val="FFFFFF"/>
                </a:solidFill>
                <a:latin typeface="Calibri"/>
              </a:rPr>
              <a:t>Container Managed Security</a:t>
            </a:r>
            <a:endParaRPr lang="en-GB" sz="4000" dirty="0"/>
          </a:p>
          <a:p>
            <a:pPr>
              <a:lnSpc>
                <a:spcPct val="100000"/>
              </a:lnSpc>
            </a:pP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3416320"/>
          </a:xfrm>
          <a:prstGeom prst="rect">
            <a:avLst/>
          </a:prstGeom>
        </p:spPr>
        <p:txBody>
          <a:bodyPr wrap="square">
            <a:spAutoFit/>
          </a:bodyPr>
          <a:lstStyle/>
          <a:p>
            <a:pPr algn="just">
              <a:lnSpc>
                <a:spcPct val="150000"/>
              </a:lnSpc>
            </a:pPr>
            <a:r>
              <a:rPr lang="en-US" b="1" dirty="0">
                <a:latin typeface="Calibri" panose="020F0502020204030204" pitchFamily="34" charset="0"/>
                <a:cs typeface="Calibri" panose="020F0502020204030204" pitchFamily="34" charset="0"/>
              </a:rPr>
              <a:t>Digest </a:t>
            </a:r>
            <a:r>
              <a:rPr lang="en-US" b="1" dirty="0" smtClean="0">
                <a:latin typeface="Calibri" panose="020F0502020204030204" pitchFamily="34" charset="0"/>
                <a:cs typeface="Calibri" panose="020F0502020204030204" pitchFamily="34" charset="0"/>
              </a:rPr>
              <a:t>authentication </a:t>
            </a:r>
            <a:r>
              <a:rPr lang="en-US"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Similar </a:t>
            </a:r>
            <a:r>
              <a:rPr lang="en-IN" dirty="0">
                <a:latin typeface="Calibri" panose="020F0502020204030204" pitchFamily="34" charset="0"/>
                <a:cs typeface="Calibri" panose="020F0502020204030204" pitchFamily="34" charset="0"/>
              </a:rPr>
              <a:t>to BASIC authentication except that the username and password are </a:t>
            </a:r>
            <a:r>
              <a:rPr lang="en-IN" dirty="0" smtClean="0">
                <a:latin typeface="Calibri" panose="020F0502020204030204" pitchFamily="34" charset="0"/>
                <a:cs typeface="Calibri" panose="020F0502020204030204" pitchFamily="34" charset="0"/>
              </a:rPr>
              <a:t>encrypted </a:t>
            </a:r>
            <a:r>
              <a:rPr lang="en-IN" dirty="0">
                <a:latin typeface="Calibri" panose="020F0502020204030204" pitchFamily="34" charset="0"/>
                <a:cs typeface="Calibri" panose="020F0502020204030204" pitchFamily="34" charset="0"/>
              </a:rPr>
              <a:t>into a message digest value. This configuration may not be supported by </a:t>
            </a:r>
            <a:r>
              <a:rPr lang="en-IN" dirty="0" smtClean="0">
                <a:latin typeface="Calibri" panose="020F0502020204030204" pitchFamily="34" charset="0"/>
                <a:cs typeface="Calibri" panose="020F0502020204030204" pitchFamily="34" charset="0"/>
              </a:rPr>
              <a:t>all </a:t>
            </a:r>
            <a:r>
              <a:rPr lang="en-IN" dirty="0">
                <a:latin typeface="Calibri" panose="020F0502020204030204" pitchFamily="34" charset="0"/>
                <a:cs typeface="Calibri" panose="020F0502020204030204" pitchFamily="34" charset="0"/>
              </a:rPr>
              <a:t>browsers</a:t>
            </a:r>
            <a:r>
              <a:rPr lang="en-IN" dirty="0" smtClean="0">
                <a:latin typeface="Calibri" panose="020F0502020204030204" pitchFamily="34" charset="0"/>
                <a:cs typeface="Calibri" panose="020F0502020204030204" pitchFamily="34" charset="0"/>
              </a:rPr>
              <a:t>.</a:t>
            </a:r>
          </a:p>
          <a:p>
            <a:pPr algn="just">
              <a:lnSpc>
                <a:spcPct val="150000"/>
              </a:lnSpc>
            </a:pPr>
            <a:endParaRPr lang="en-IN" dirty="0">
              <a:latin typeface="Calibri" panose="020F0502020204030204" pitchFamily="34" charset="0"/>
              <a:cs typeface="Calibri" panose="020F0502020204030204" pitchFamily="34" charset="0"/>
            </a:endParaRPr>
          </a:p>
          <a:p>
            <a:pPr algn="just">
              <a:lnSpc>
                <a:spcPct val="150000"/>
              </a:lnSpc>
            </a:pPr>
            <a:endParaRPr lang="en-IN" dirty="0" smtClean="0">
              <a:latin typeface="Calibri" panose="020F0502020204030204" pitchFamily="34" charset="0"/>
              <a:cs typeface="Calibri" panose="020F0502020204030204" pitchFamily="34" charset="0"/>
            </a:endParaRPr>
          </a:p>
          <a:p>
            <a:pPr algn="just">
              <a:lnSpc>
                <a:spcPct val="150000"/>
              </a:lnSpc>
            </a:pPr>
            <a:r>
              <a:rPr lang="en-US" b="1" dirty="0">
                <a:latin typeface="Calibri" panose="020F0502020204030204" pitchFamily="34" charset="0"/>
                <a:cs typeface="Calibri" panose="020F0502020204030204" pitchFamily="34" charset="0"/>
              </a:rPr>
              <a:t>Client authentication </a:t>
            </a:r>
            <a:r>
              <a:rPr lang="en-US"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The client is required to provide a digital certificate for authentication. This is the most secure configuration. However, it also is the most costly. Certificates for production use must be purchased from a certificate authority.</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703" y="1803790"/>
            <a:ext cx="3824868" cy="6717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7151" y="4265971"/>
            <a:ext cx="3724508" cy="598149"/>
          </a:xfrm>
          <a:prstGeom prst="rect">
            <a:avLst/>
          </a:prstGeom>
        </p:spPr>
      </p:pic>
    </p:spTree>
    <p:extLst>
      <p:ext uri="{BB962C8B-B14F-4D97-AF65-F5344CB8AC3E}">
        <p14:creationId xmlns:p14="http://schemas.microsoft.com/office/powerpoint/2010/main" val="18069366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3240"/>
          </a:xfrm>
          <a:prstGeom prst="rect">
            <a:avLst/>
          </a:prstGeom>
          <a:noFill/>
          <a:ln>
            <a:noFill/>
          </a:ln>
        </p:spPr>
        <p:txBody>
          <a:bodyPr lIns="90000" tIns="45000" rIns="90000" bIns="45000" anchor="ctr"/>
          <a:lstStyle/>
          <a:p>
            <a:pPr>
              <a:lnSpc>
                <a:spcPct val="100000"/>
              </a:lnSpc>
            </a:pPr>
            <a:r>
              <a:rPr lang="en-GB" sz="3800" b="1" dirty="0" smtClean="0">
                <a:solidFill>
                  <a:srgbClr val="FFFFFF"/>
                </a:solidFill>
                <a:latin typeface="Calibri"/>
              </a:rPr>
              <a:t>What is Realm ?</a:t>
            </a: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7571303"/>
          </a:xfrm>
          <a:prstGeom prst="rect">
            <a:avLst/>
          </a:prstGeom>
        </p:spPr>
        <p:txBody>
          <a:bodyPr wrap="square">
            <a:spAutoFit/>
          </a:bodyPr>
          <a:lstStyle/>
          <a:p>
            <a:pPr algn="just">
              <a:lnSpc>
                <a:spcPct val="150000"/>
              </a:lnSpc>
            </a:pPr>
            <a:r>
              <a:rPr lang="en-IN" dirty="0" smtClean="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Realm</a:t>
            </a:r>
            <a:r>
              <a:rPr lang="en-IN" dirty="0">
                <a:latin typeface="Calibri" panose="020F0502020204030204" pitchFamily="34" charset="0"/>
                <a:cs typeface="Calibri" panose="020F0502020204030204" pitchFamily="34" charset="0"/>
              </a:rPr>
              <a:t> is a "database" of usernames and passwords that identify valid users of a web </a:t>
            </a:r>
            <a:r>
              <a:rPr lang="en-IN" dirty="0" smtClean="0">
                <a:latin typeface="Calibri" panose="020F0502020204030204" pitchFamily="34" charset="0"/>
                <a:cs typeface="Calibri" panose="020F0502020204030204" pitchFamily="34" charset="0"/>
              </a:rPr>
              <a:t>application .</a:t>
            </a:r>
          </a:p>
          <a:p>
            <a:pPr algn="just">
              <a:lnSpc>
                <a:spcPct val="150000"/>
              </a:lnSpc>
            </a:pPr>
            <a:r>
              <a:rPr lang="en-IN" dirty="0" smtClean="0">
                <a:latin typeface="Calibri" panose="020F0502020204030204" pitchFamily="34" charset="0"/>
                <a:cs typeface="Calibri" panose="020F0502020204030204" pitchFamily="34" charset="0"/>
              </a:rPr>
              <a:t>It </a:t>
            </a:r>
            <a:r>
              <a:rPr lang="en-IN" dirty="0">
                <a:latin typeface="Calibri" panose="020F0502020204030204" pitchFamily="34" charset="0"/>
                <a:cs typeface="Calibri" panose="020F0502020204030204" pitchFamily="34" charset="0"/>
              </a:rPr>
              <a:t>also provides </a:t>
            </a:r>
            <a:r>
              <a:rPr lang="en-IN" dirty="0" smtClean="0">
                <a:latin typeface="Calibri" panose="020F0502020204030204" pitchFamily="34" charset="0"/>
                <a:cs typeface="Calibri" panose="020F0502020204030204" pitchFamily="34" charset="0"/>
              </a:rPr>
              <a:t>enumeration </a:t>
            </a:r>
            <a:r>
              <a:rPr lang="en-IN" dirty="0">
                <a:latin typeface="Calibri" panose="020F0502020204030204" pitchFamily="34" charset="0"/>
                <a:cs typeface="Calibri" panose="020F0502020204030204" pitchFamily="34" charset="0"/>
              </a:rPr>
              <a:t>of the list of roles associated with each valid </a:t>
            </a:r>
            <a:r>
              <a:rPr lang="en-IN" dirty="0" smtClean="0">
                <a:latin typeface="Calibri" panose="020F0502020204030204" pitchFamily="34" charset="0"/>
                <a:cs typeface="Calibri" panose="020F0502020204030204" pitchFamily="34" charset="0"/>
              </a:rPr>
              <a:t>user.</a:t>
            </a:r>
          </a:p>
          <a:p>
            <a:pPr algn="just">
              <a:lnSpc>
                <a:spcPct val="150000"/>
              </a:lnSpc>
            </a:pPr>
            <a:r>
              <a:rPr lang="en-IN" dirty="0" smtClean="0">
                <a:latin typeface="Calibri" panose="020F0502020204030204" pitchFamily="34" charset="0"/>
                <a:cs typeface="Calibri" panose="020F0502020204030204" pitchFamily="34" charset="0"/>
              </a:rPr>
              <a:t>There are total 5 types of Realm Attributes that is listed as below : </a:t>
            </a:r>
          </a:p>
          <a:p>
            <a:pPr marL="742950" lvl="1"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MemoryRealm</a:t>
            </a:r>
          </a:p>
          <a:p>
            <a:pPr marL="742950" lvl="1"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JDBCRealm</a:t>
            </a:r>
          </a:p>
          <a:p>
            <a:pPr marL="742950" lvl="1"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DataSourceRealm</a:t>
            </a:r>
          </a:p>
          <a:p>
            <a:pPr marL="742950" lvl="1"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UserDatabaseRealm</a:t>
            </a:r>
          </a:p>
          <a:p>
            <a:pPr marL="742950" lvl="1"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JAASRealm </a:t>
            </a: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	</a:t>
            </a: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70919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3240"/>
          </a:xfrm>
          <a:prstGeom prst="rect">
            <a:avLst/>
          </a:prstGeom>
          <a:noFill/>
          <a:ln>
            <a:noFill/>
          </a:ln>
        </p:spPr>
        <p:txBody>
          <a:bodyPr lIns="90000" tIns="45000" rIns="90000" bIns="45000" anchor="ctr"/>
          <a:lstStyle/>
          <a:p>
            <a:pPr>
              <a:lnSpc>
                <a:spcPct val="100000"/>
              </a:lnSpc>
            </a:pPr>
            <a:r>
              <a:rPr lang="en-GB" sz="3800" b="1" dirty="0" smtClean="0">
                <a:solidFill>
                  <a:srgbClr val="FFFFFF"/>
                </a:solidFill>
                <a:latin typeface="Calibri"/>
              </a:rPr>
              <a:t>Tomcat Realm</a:t>
            </a: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4616648"/>
          </a:xfrm>
          <a:prstGeom prst="rect">
            <a:avLst/>
          </a:prstGeom>
        </p:spPr>
        <p:txBody>
          <a:bodyPr wrap="square">
            <a:spAutoFit/>
          </a:bodyPr>
          <a:lstStyle/>
          <a:p>
            <a:pPr algn="just">
              <a:spcBef>
                <a:spcPts val="600"/>
              </a:spcBef>
              <a:spcAft>
                <a:spcPts val="600"/>
              </a:spcAft>
            </a:pPr>
            <a:r>
              <a:rPr lang="en-US" b="1" dirty="0">
                <a:latin typeface="Calibri" panose="020F0502020204030204" pitchFamily="34" charset="0"/>
                <a:cs typeface="Calibri" panose="020F0502020204030204" pitchFamily="34" charset="0"/>
              </a:rPr>
              <a:t>MemoryRealm</a:t>
            </a:r>
            <a:r>
              <a:rPr lang="en-US" dirty="0">
                <a:latin typeface="Calibri" panose="020F0502020204030204" pitchFamily="34" charset="0"/>
                <a:cs typeface="Calibri" panose="020F0502020204030204" pitchFamily="34" charset="0"/>
              </a:rPr>
              <a:t> - Accesses authentication information stored in an in-memory object collection, which is initialized from an XML document (conf/tomcat-users.xml).</a:t>
            </a:r>
          </a:p>
          <a:p>
            <a:pPr algn="just">
              <a:spcBef>
                <a:spcPts val="600"/>
              </a:spcBef>
              <a:spcAft>
                <a:spcPts val="600"/>
              </a:spcAft>
            </a:pPr>
            <a:r>
              <a:rPr lang="en-US" b="1" dirty="0" smtClean="0">
                <a:latin typeface="Calibri" panose="020F0502020204030204" pitchFamily="34" charset="0"/>
                <a:cs typeface="Calibri" panose="020F0502020204030204" pitchFamily="34" charset="0"/>
              </a:rPr>
              <a:t>JDBCRealm</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Accesses authentication information stored in a relational database, accessed via a JDBC driver</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spcBef>
                <a:spcPts val="600"/>
              </a:spcBef>
              <a:spcAft>
                <a:spcPts val="600"/>
              </a:spcAft>
            </a:pPr>
            <a:r>
              <a:rPr lang="en-US" b="1" dirty="0">
                <a:latin typeface="Calibri" panose="020F0502020204030204" pitchFamily="34" charset="0"/>
                <a:cs typeface="Calibri" panose="020F0502020204030204" pitchFamily="34" charset="0"/>
              </a:rPr>
              <a:t>DataSourceRealm</a:t>
            </a:r>
            <a:r>
              <a:rPr lang="en-US" dirty="0">
                <a:latin typeface="Calibri" panose="020F0502020204030204" pitchFamily="34" charset="0"/>
                <a:cs typeface="Calibri" panose="020F0502020204030204" pitchFamily="34" charset="0"/>
              </a:rPr>
              <a:t> - Accesses authentication information stored in a relational database, accessed via a named JNDI JDBC DataSource</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spcBef>
                <a:spcPts val="600"/>
              </a:spcBef>
              <a:spcAft>
                <a:spcPts val="600"/>
              </a:spcAft>
            </a:pPr>
            <a:r>
              <a:rPr lang="en-US" b="1" dirty="0">
                <a:latin typeface="Calibri" panose="020F0502020204030204" pitchFamily="34" charset="0"/>
                <a:cs typeface="Calibri" panose="020F0502020204030204" pitchFamily="34" charset="0"/>
              </a:rPr>
              <a:t>JNDIRealm</a:t>
            </a:r>
            <a:r>
              <a:rPr lang="en-US" dirty="0">
                <a:latin typeface="Calibri" panose="020F0502020204030204" pitchFamily="34" charset="0"/>
                <a:cs typeface="Calibri" panose="020F0502020204030204" pitchFamily="34" charset="0"/>
              </a:rPr>
              <a:t> - Accesses authentication information stored in an LDAP based directory server, accessed via a JNDI provider</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spcBef>
                <a:spcPts val="600"/>
              </a:spcBef>
              <a:spcAft>
                <a:spcPts val="600"/>
              </a:spcAft>
            </a:pPr>
            <a:r>
              <a:rPr lang="en-US" b="1" dirty="0">
                <a:latin typeface="Calibri" panose="020F0502020204030204" pitchFamily="34" charset="0"/>
                <a:cs typeface="Calibri" panose="020F0502020204030204" pitchFamily="34" charset="0"/>
              </a:rPr>
              <a:t>UserDatabaseRealm</a:t>
            </a:r>
            <a:r>
              <a:rPr lang="en-US" dirty="0">
                <a:latin typeface="Calibri" panose="020F0502020204030204" pitchFamily="34" charset="0"/>
                <a:cs typeface="Calibri" panose="020F0502020204030204" pitchFamily="34" charset="0"/>
              </a:rPr>
              <a:t> - Accesses authentication information stored in an UserDatabase JNDI resource, which is typically backed by an XML document (conf/tomcat-users.xml</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spcBef>
                <a:spcPts val="600"/>
              </a:spcBef>
              <a:spcAft>
                <a:spcPts val="600"/>
              </a:spcAft>
            </a:pPr>
            <a:r>
              <a:rPr lang="en-US" b="1" dirty="0" smtClean="0">
                <a:latin typeface="Calibri" panose="020F0502020204030204" pitchFamily="34" charset="0"/>
                <a:cs typeface="Calibri" panose="020F0502020204030204" pitchFamily="34" charset="0"/>
              </a:rPr>
              <a:t>JAASRealm</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Accesses authentication information through the Java Authentication &amp; Authorization Service (JAAS) framework.</a:t>
            </a:r>
            <a:r>
              <a:rPr lang="en-US" dirty="0" smtClean="0">
                <a:latin typeface="Calibri" panose="020F0502020204030204" pitchFamily="34" charset="0"/>
                <a:cs typeface="Calibri" panose="020F0502020204030204" pitchFamily="34" charset="0"/>
              </a:rPr>
              <a:t>	</a:t>
            </a:r>
          </a:p>
          <a:p>
            <a:pPr algn="just">
              <a:spcBef>
                <a:spcPts val="600"/>
              </a:spcBef>
              <a:spcAft>
                <a:spcPts val="600"/>
              </a:spcAft>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54274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GB" sz="3800" b="1" dirty="0" smtClean="0">
                <a:solidFill>
                  <a:srgbClr val="FFFFFF"/>
                </a:solidFill>
                <a:latin typeface="Calibri"/>
              </a:rPr>
              <a:t>Configuring server.xml</a:t>
            </a:r>
            <a:endParaRPr lang="en-GB" sz="4000" dirty="0"/>
          </a:p>
          <a:p>
            <a:pPr>
              <a:lnSpc>
                <a:spcPct val="100000"/>
              </a:lnSpc>
            </a:pP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41" y="982928"/>
            <a:ext cx="8907118" cy="3321444"/>
          </a:xfrm>
          <a:prstGeom prst="rect">
            <a:avLst/>
          </a:prstGeom>
        </p:spPr>
      </p:pic>
      <p:sp>
        <p:nvSpPr>
          <p:cNvPr id="6" name="Rectangle 5"/>
          <p:cNvSpPr/>
          <p:nvPr/>
        </p:nvSpPr>
        <p:spPr>
          <a:xfrm>
            <a:off x="457199" y="4437650"/>
            <a:ext cx="8095785" cy="646331"/>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Digest </a:t>
            </a:r>
            <a:r>
              <a:rPr lang="en-US" dirty="0">
                <a:latin typeface="Calibri" panose="020F0502020204030204" pitchFamily="34" charset="0"/>
                <a:cs typeface="Calibri" panose="020F0502020204030204" pitchFamily="34" charset="0"/>
              </a:rPr>
              <a:t>algorithms supported by the java.security.MessageDigest class (SHA, MD2, or MD5).</a:t>
            </a:r>
          </a:p>
        </p:txBody>
      </p:sp>
    </p:spTree>
    <p:extLst>
      <p:ext uri="{BB962C8B-B14F-4D97-AF65-F5344CB8AC3E}">
        <p14:creationId xmlns:p14="http://schemas.microsoft.com/office/powerpoint/2010/main" val="13723712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3240"/>
          </a:xfrm>
          <a:prstGeom prst="rect">
            <a:avLst/>
          </a:prstGeom>
          <a:noFill/>
          <a:ln>
            <a:noFill/>
          </a:ln>
        </p:spPr>
        <p:txBody>
          <a:bodyPr lIns="90000" tIns="45000" rIns="90000" bIns="45000" anchor="ctr"/>
          <a:lstStyle/>
          <a:p>
            <a:pPr>
              <a:lnSpc>
                <a:spcPct val="100000"/>
              </a:lnSpc>
            </a:pPr>
            <a:r>
              <a:rPr lang="en-GB" sz="3800" b="1" dirty="0" smtClean="0">
                <a:solidFill>
                  <a:srgbClr val="FFFFFF"/>
                </a:solidFill>
                <a:latin typeface="Calibri"/>
              </a:rPr>
              <a:t>Benefits of Container </a:t>
            </a:r>
            <a:r>
              <a:rPr lang="en-GB" sz="3800" b="1" dirty="0">
                <a:solidFill>
                  <a:srgbClr val="FFFFFF"/>
                </a:solidFill>
                <a:latin typeface="Calibri"/>
              </a:rPr>
              <a:t>M</a:t>
            </a:r>
            <a:r>
              <a:rPr lang="en-GB" sz="3800" b="1" dirty="0" smtClean="0">
                <a:solidFill>
                  <a:srgbClr val="FFFFFF"/>
                </a:solidFill>
                <a:latin typeface="Calibri"/>
              </a:rPr>
              <a:t>anaged Security</a:t>
            </a: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4308872"/>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IN" dirty="0">
                <a:latin typeface="Calibri" panose="020F0502020204030204" pitchFamily="34" charset="0"/>
                <a:cs typeface="Calibri" panose="020F0502020204030204" pitchFamily="34" charset="0"/>
              </a:rPr>
              <a:t>It is declarative. Authentication and authorization are specified in the web.xml file. Container-specific details, such as the security realm, typically are configured in server-specific XML configuration files.</a:t>
            </a:r>
          </a:p>
          <a:p>
            <a:pPr marL="285750" indent="-285750" algn="just">
              <a:spcBef>
                <a:spcPts val="600"/>
              </a:spcBef>
              <a:spcAft>
                <a:spcPts val="600"/>
              </a:spcAft>
              <a:buFont typeface="Arial" panose="020B0604020202020204" pitchFamily="34" charset="0"/>
              <a:buChar char="•"/>
            </a:pPr>
            <a:r>
              <a:rPr lang="en-IN" dirty="0">
                <a:latin typeface="Calibri" panose="020F0502020204030204" pitchFamily="34" charset="0"/>
                <a:cs typeface="Calibri" panose="020F0502020204030204" pitchFamily="34" charset="0"/>
              </a:rPr>
              <a:t>It supports multiple authentication schemes, such as </a:t>
            </a:r>
            <a:r>
              <a:rPr lang="en-IN" dirty="0" smtClean="0">
                <a:latin typeface="Calibri" panose="020F0502020204030204" pitchFamily="34" charset="0"/>
                <a:cs typeface="Calibri" panose="020F0502020204030204" pitchFamily="34" charset="0"/>
              </a:rPr>
              <a:t>FORM-based </a:t>
            </a:r>
            <a:r>
              <a:rPr lang="en-IN" dirty="0">
                <a:latin typeface="Calibri" panose="020F0502020204030204" pitchFamily="34" charset="0"/>
                <a:cs typeface="Calibri" panose="020F0502020204030204" pitchFamily="34" charset="0"/>
              </a:rPr>
              <a:t>authentication, </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authentication using client-side digital </a:t>
            </a:r>
            <a:r>
              <a:rPr lang="en-IN" dirty="0" smtClean="0">
                <a:latin typeface="Calibri" panose="020F0502020204030204" pitchFamily="34" charset="0"/>
                <a:cs typeface="Calibri" panose="020F0502020204030204" pitchFamily="34" charset="0"/>
              </a:rPr>
              <a:t>certificates etc.</a:t>
            </a:r>
            <a:endParaRPr lang="en-IN" dirty="0">
              <a:latin typeface="Calibri" panose="020F0502020204030204" pitchFamily="34" charset="0"/>
              <a:cs typeface="Calibri" panose="020F0502020204030204" pitchFamily="34" charset="0"/>
            </a:endParaRPr>
          </a:p>
          <a:p>
            <a:pPr marL="285750" indent="-285750" algn="just">
              <a:spcBef>
                <a:spcPts val="600"/>
              </a:spcBef>
              <a:spcAft>
                <a:spcPts val="600"/>
              </a:spcAft>
              <a:buFont typeface="Arial" panose="020B0604020202020204" pitchFamily="34" charset="0"/>
              <a:buChar char="•"/>
            </a:pPr>
            <a:r>
              <a:rPr lang="en-IN" dirty="0">
                <a:latin typeface="Calibri" panose="020F0502020204030204" pitchFamily="34" charset="0"/>
                <a:cs typeface="Calibri" panose="020F0502020204030204" pitchFamily="34" charset="0"/>
              </a:rPr>
              <a:t>Using container-specific security realms, user data can be provided by a variety of stores, including flat files, relational databases, and Lightweight Directory Access Protocol (LDAP) servers.</a:t>
            </a:r>
          </a:p>
          <a:p>
            <a:pPr marL="285750" indent="-285750" algn="just">
              <a:spcBef>
                <a:spcPts val="600"/>
              </a:spcBef>
              <a:spcAft>
                <a:spcPts val="600"/>
              </a:spcAft>
              <a:buFont typeface="Arial" panose="020B0604020202020204" pitchFamily="34" charset="0"/>
              <a:buChar char="•"/>
            </a:pPr>
            <a:r>
              <a:rPr lang="en-IN" dirty="0">
                <a:latin typeface="Calibri" panose="020F0502020204030204" pitchFamily="34" charset="0"/>
                <a:cs typeface="Calibri" panose="020F0502020204030204" pitchFamily="34" charset="0"/>
              </a:rPr>
              <a:t>Redirects are handled automatically. In other words, the container determines when a user is accessing a protected URL, prompts for user credentials, and, if authenticated, redirects to the requested page. This is a powerful mechanism, particularly for applications that publish links to protected pages in e-mail communications.</a:t>
            </a:r>
            <a:endParaRPr lang="en-US" dirty="0" smtClean="0">
              <a:latin typeface="Calibri" panose="020F0502020204030204" pitchFamily="34" charset="0"/>
              <a:cs typeface="Calibri" panose="020F0502020204030204" pitchFamily="34" charset="0"/>
            </a:endParaRPr>
          </a:p>
          <a:p>
            <a:pPr marL="285750" indent="-285750" algn="just">
              <a:spcBef>
                <a:spcPts val="600"/>
              </a:spcBef>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210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3240"/>
          </a:xfrm>
          <a:prstGeom prst="rect">
            <a:avLst/>
          </a:prstGeom>
          <a:noFill/>
          <a:ln>
            <a:noFill/>
          </a:ln>
        </p:spPr>
        <p:txBody>
          <a:bodyPr lIns="90000" tIns="45000" rIns="90000" bIns="45000" anchor="ctr"/>
          <a:lstStyle/>
          <a:p>
            <a:pPr>
              <a:lnSpc>
                <a:spcPct val="100000"/>
              </a:lnSpc>
            </a:pPr>
            <a:r>
              <a:rPr lang="en-GB" sz="3800" b="1" dirty="0" smtClean="0">
                <a:solidFill>
                  <a:srgbClr val="FFFFFF"/>
                </a:solidFill>
                <a:latin typeface="Calibri"/>
              </a:rPr>
              <a:t>Limitations of Container </a:t>
            </a:r>
            <a:r>
              <a:rPr lang="en-GB" sz="3800" b="1" dirty="0">
                <a:solidFill>
                  <a:srgbClr val="FFFFFF"/>
                </a:solidFill>
                <a:latin typeface="Calibri"/>
              </a:rPr>
              <a:t>M</a:t>
            </a:r>
            <a:r>
              <a:rPr lang="en-GB" sz="3800" b="1" dirty="0" smtClean="0">
                <a:solidFill>
                  <a:srgbClr val="FFFFFF"/>
                </a:solidFill>
                <a:latin typeface="Calibri"/>
              </a:rPr>
              <a:t>anaged Security</a:t>
            </a: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3754874"/>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IN" dirty="0">
                <a:latin typeface="Calibri" panose="020F0502020204030204" pitchFamily="34" charset="0"/>
                <a:cs typeface="Calibri" panose="020F0502020204030204" pitchFamily="34" charset="0"/>
              </a:rPr>
              <a:t>The implementation of container-managed security varies by container. An application using container-managed security generally requires modification at some level when ported from one application server to another.</a:t>
            </a:r>
          </a:p>
          <a:p>
            <a:pPr marL="285750" indent="-285750" algn="just">
              <a:spcBef>
                <a:spcPts val="600"/>
              </a:spcBef>
              <a:spcAft>
                <a:spcPts val="600"/>
              </a:spcAft>
              <a:buFont typeface="Arial" panose="020B0604020202020204" pitchFamily="34" charset="0"/>
              <a:buChar char="•"/>
            </a:pPr>
            <a:r>
              <a:rPr lang="en-IN" dirty="0">
                <a:latin typeface="Calibri" panose="020F0502020204030204" pitchFamily="34" charset="0"/>
                <a:cs typeface="Calibri" panose="020F0502020204030204" pitchFamily="34" charset="0"/>
              </a:rPr>
              <a:t>The login flow does not allow </a:t>
            </a:r>
            <a:r>
              <a:rPr lang="en-IN" dirty="0" smtClean="0">
                <a:latin typeface="Calibri" panose="020F0502020204030204" pitchFamily="34" charset="0"/>
                <a:cs typeface="Calibri" panose="020F0502020204030204" pitchFamily="34" charset="0"/>
              </a:rPr>
              <a:t>any additional </a:t>
            </a:r>
            <a:r>
              <a:rPr lang="en-IN" dirty="0">
                <a:latin typeface="Calibri" panose="020F0502020204030204" pitchFamily="34" charset="0"/>
                <a:cs typeface="Calibri" panose="020F0502020204030204" pitchFamily="34" charset="0"/>
              </a:rPr>
              <a:t>processing </a:t>
            </a:r>
            <a:r>
              <a:rPr lang="en-IN" dirty="0" smtClean="0">
                <a:latin typeface="Calibri" panose="020F0502020204030204" pitchFamily="34" charset="0"/>
                <a:cs typeface="Calibri" panose="020F0502020204030204" pitchFamily="34" charset="0"/>
              </a:rPr>
              <a:t>performed </a:t>
            </a:r>
            <a:r>
              <a:rPr lang="en-IN" dirty="0">
                <a:latin typeface="Calibri" panose="020F0502020204030204" pitchFamily="34" charset="0"/>
                <a:cs typeface="Calibri" panose="020F0502020204030204" pitchFamily="34" charset="0"/>
              </a:rPr>
              <a:t>in the authentication process.</a:t>
            </a:r>
          </a:p>
          <a:p>
            <a:pPr marL="285750" indent="-285750" algn="just">
              <a:spcBef>
                <a:spcPts val="600"/>
              </a:spcBef>
              <a:spcAft>
                <a:spcPts val="600"/>
              </a:spcAft>
              <a:buFont typeface="Arial" panose="020B0604020202020204" pitchFamily="34" charset="0"/>
              <a:buChar char="•"/>
            </a:pPr>
            <a:r>
              <a:rPr lang="en-IN" dirty="0">
                <a:latin typeface="Calibri" panose="020F0502020204030204" pitchFamily="34" charset="0"/>
                <a:cs typeface="Calibri" panose="020F0502020204030204" pitchFamily="34" charset="0"/>
              </a:rPr>
              <a:t>Authorization can only use a flat, role-based approach. Access to Web pages cannot be granted based on multiple factors, for example, a managerial level and a department number</a:t>
            </a:r>
            <a:r>
              <a:rPr lang="en-IN" dirty="0" smtClean="0">
                <a:latin typeface="Calibri" panose="020F0502020204030204" pitchFamily="34" charset="0"/>
                <a:cs typeface="Calibri" panose="020F0502020204030204" pitchFamily="34" charset="0"/>
              </a:rPr>
              <a:t>.</a:t>
            </a:r>
          </a:p>
          <a:p>
            <a:pPr marL="285750" indent="-285750" algn="just">
              <a:spcBef>
                <a:spcPts val="600"/>
              </a:spcBef>
              <a:spcAft>
                <a:spcPts val="600"/>
              </a:spcAft>
              <a:buFont typeface="Arial" panose="020B0604020202020204" pitchFamily="34" charset="0"/>
              <a:buChar char="•"/>
            </a:pPr>
            <a:r>
              <a:rPr lang="en-IN" dirty="0" smtClean="0">
                <a:latin typeface="Calibri" panose="020F0502020204030204" pitchFamily="34" charset="0"/>
                <a:cs typeface="Calibri" panose="020F0502020204030204" pitchFamily="34" charset="0"/>
              </a:rPr>
              <a:t>Container-managed </a:t>
            </a:r>
            <a:r>
              <a:rPr lang="en-IN" dirty="0">
                <a:latin typeface="Calibri" panose="020F0502020204030204" pitchFamily="34" charset="0"/>
                <a:cs typeface="Calibri" panose="020F0502020204030204" pitchFamily="34" charset="0"/>
              </a:rPr>
              <a:t>authentication requires changes to the application server's configuration that </a:t>
            </a:r>
            <a:r>
              <a:rPr lang="en-IN" b="1" dirty="0">
                <a:latin typeface="Calibri" panose="020F0502020204030204" pitchFamily="34" charset="0"/>
                <a:cs typeface="Calibri" panose="020F0502020204030204" pitchFamily="34" charset="0"/>
              </a:rPr>
              <a:t>may</a:t>
            </a:r>
            <a:r>
              <a:rPr lang="en-IN" dirty="0">
                <a:latin typeface="Calibri" panose="020F0502020204030204" pitchFamily="34" charset="0"/>
                <a:cs typeface="Calibri" panose="020F0502020204030204" pitchFamily="34" charset="0"/>
              </a:rPr>
              <a:t> not be allowed in a hosted environment.</a:t>
            </a:r>
            <a:endParaRPr lang="en-US" dirty="0" smtClean="0">
              <a:latin typeface="Calibri" panose="020F0502020204030204" pitchFamily="34" charset="0"/>
              <a:cs typeface="Calibri" panose="020F0502020204030204" pitchFamily="34" charset="0"/>
            </a:endParaRPr>
          </a:p>
          <a:p>
            <a:pPr marL="285750" indent="-285750" algn="just">
              <a:spcBef>
                <a:spcPts val="600"/>
              </a:spcBef>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0803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3240"/>
          </a:xfrm>
          <a:prstGeom prst="rect">
            <a:avLst/>
          </a:prstGeom>
          <a:noFill/>
          <a:ln>
            <a:noFill/>
          </a:ln>
        </p:spPr>
        <p:txBody>
          <a:bodyPr lIns="90000" tIns="45000" rIns="90000" bIns="45000" anchor="ctr"/>
          <a:lstStyle/>
          <a:p>
            <a:pPr>
              <a:lnSpc>
                <a:spcPct val="100000"/>
              </a:lnSpc>
            </a:pPr>
            <a:r>
              <a:rPr lang="en-GB" sz="3800" b="1" dirty="0">
                <a:solidFill>
                  <a:srgbClr val="FFFFFF"/>
                </a:solidFill>
                <a:latin typeface="Calibri"/>
              </a:rPr>
              <a:t>Objectives</a:t>
            </a:r>
            <a:endParaRPr dirty="0"/>
          </a:p>
        </p:txBody>
      </p:sp>
      <p:sp>
        <p:nvSpPr>
          <p:cNvPr id="118" name="CustomShape 2"/>
          <p:cNvSpPr/>
          <p:nvPr/>
        </p:nvSpPr>
        <p:spPr>
          <a:xfrm>
            <a:off x="492369" y="765810"/>
            <a:ext cx="8492150" cy="4415790"/>
          </a:xfrm>
          <a:prstGeom prst="rect">
            <a:avLst/>
          </a:prstGeom>
          <a:noFill/>
          <a:ln>
            <a:noFill/>
          </a:ln>
        </p:spPr>
        <p:txBody>
          <a:bodyPr lIns="90000" tIns="45000" rIns="90000" bIns="45000" anchor="t"/>
          <a:lstStyle/>
          <a:p>
            <a:pPr marL="457200" indent="-457200" algn="just">
              <a:lnSpc>
                <a:spcPct val="15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What is Security ?</a:t>
            </a:r>
          </a:p>
          <a:p>
            <a:pPr marL="457200" indent="-457200" algn="just">
              <a:lnSpc>
                <a:spcPct val="15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What </a:t>
            </a:r>
            <a:r>
              <a:rPr lang="en-US" sz="2000" dirty="0" smtClean="0">
                <a:latin typeface="Calibri" panose="020F0502020204030204" pitchFamily="34" charset="0"/>
                <a:cs typeface="Calibri" panose="020F0502020204030204" pitchFamily="34" charset="0"/>
              </a:rPr>
              <a:t>is Container ?</a:t>
            </a:r>
            <a:endParaRPr lang="en-US" sz="2000" dirty="0">
              <a:latin typeface="Calibri" panose="020F0502020204030204" pitchFamily="34" charset="0"/>
              <a:cs typeface="Calibri" panose="020F0502020204030204" pitchFamily="34" charset="0"/>
            </a:endParaRPr>
          </a:p>
          <a:p>
            <a:pPr marL="457200" indent="-457200" algn="just">
              <a:lnSpc>
                <a:spcPct val="15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What is Container Managed Security </a:t>
            </a:r>
            <a:r>
              <a:rPr lang="en-US" sz="2000" dirty="0">
                <a:latin typeface="Calibri" panose="020F0502020204030204" pitchFamily="34" charset="0"/>
                <a:cs typeface="Calibri" panose="020F0502020204030204" pitchFamily="34" charset="0"/>
              </a:rPr>
              <a:t>? </a:t>
            </a:r>
            <a:endParaRPr lang="en-US" sz="2000" dirty="0" smtClean="0">
              <a:latin typeface="Calibri" panose="020F0502020204030204" pitchFamily="34" charset="0"/>
              <a:cs typeface="Calibri" panose="020F0502020204030204" pitchFamily="34" charset="0"/>
            </a:endParaRPr>
          </a:p>
          <a:p>
            <a:pPr marL="457200" indent="-457200" algn="just">
              <a:lnSpc>
                <a:spcPct val="15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Security Constraints</a:t>
            </a:r>
          </a:p>
          <a:p>
            <a:pPr marL="457200" indent="-457200" algn="just">
              <a:lnSpc>
                <a:spcPct val="15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Authentication Mechanisms</a:t>
            </a:r>
            <a:endParaRPr lang="en-US" sz="2000" dirty="0" smtClean="0">
              <a:latin typeface="Calibri" panose="020F0502020204030204" pitchFamily="34" charset="0"/>
              <a:cs typeface="Calibri" panose="020F0502020204030204" pitchFamily="34" charset="0"/>
            </a:endParaRPr>
          </a:p>
          <a:p>
            <a:pPr marL="457200" indent="-457200" algn="just">
              <a:lnSpc>
                <a:spcPct val="15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What is </a:t>
            </a:r>
            <a:r>
              <a:rPr lang="en-US" sz="2000" dirty="0" smtClean="0">
                <a:latin typeface="Calibri" panose="020F0502020204030204" pitchFamily="34" charset="0"/>
                <a:cs typeface="Calibri" panose="020F0502020204030204" pitchFamily="34" charset="0"/>
              </a:rPr>
              <a:t>Realm </a:t>
            </a:r>
            <a:r>
              <a:rPr lang="en-US" sz="2000" dirty="0" smtClean="0">
                <a:latin typeface="Calibri" panose="020F0502020204030204" pitchFamily="34" charset="0"/>
                <a:cs typeface="Calibri" panose="020F0502020204030204" pitchFamily="34" charset="0"/>
              </a:rPr>
              <a:t>?</a:t>
            </a:r>
          </a:p>
          <a:p>
            <a:pPr marL="457200" indent="-457200" algn="just">
              <a:lnSpc>
                <a:spcPct val="15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Configuring server.xml</a:t>
            </a:r>
          </a:p>
          <a:p>
            <a:pPr marL="457200" indent="-457200" algn="just">
              <a:lnSpc>
                <a:spcPct val="15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Benefits and limitations of container managed security</a:t>
            </a:r>
            <a:endParaRPr lang="en-US" sz="2000" dirty="0" smtClean="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endParaRPr lang="en-US" sz="2000" dirty="0" smtClean="0"/>
          </a:p>
          <a:p>
            <a:pPr marL="457200" indent="-457200" algn="just">
              <a:buFont typeface="Arial" panose="020B0604020202020204" pitchFamily="34" charset="0"/>
              <a:buChar char="•"/>
            </a:pPr>
            <a:endParaRPr lang="en-US" sz="2000" dirty="0"/>
          </a:p>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5440" y="876240"/>
            <a:ext cx="9005400" cy="4222080"/>
          </a:xfrm>
          <a:prstGeom prst="rect">
            <a:avLst/>
          </a:prstGeom>
          <a:noFill/>
          <a:ln>
            <a:noFill/>
          </a:ln>
        </p:spPr>
        <p:txBody>
          <a:bodyPr lIns="90000" tIns="45000" rIns="90000" bIns="45000"/>
          <a:lstStyle/>
          <a:p>
            <a:endParaRPr lang="en-IN" dirty="0"/>
          </a:p>
        </p:txBody>
      </p:sp>
      <p:pic>
        <p:nvPicPr>
          <p:cNvPr id="2" name="Picture 1"/>
          <p:cNvPicPr>
            <a:picLocks noChangeAspect="1"/>
          </p:cNvPicPr>
          <p:nvPr/>
        </p:nvPicPr>
        <p:blipFill>
          <a:blip r:embed="rId3"/>
          <a:stretch>
            <a:fillRect/>
          </a:stretch>
        </p:blipFill>
        <p:spPr>
          <a:xfrm>
            <a:off x="2086085" y="1562453"/>
            <a:ext cx="4841202" cy="3228723"/>
          </a:xfrm>
          <a:prstGeom prst="rect">
            <a:avLst/>
          </a:prstGeom>
        </p:spPr>
      </p:pic>
    </p:spTree>
    <p:extLst>
      <p:ext uri="{BB962C8B-B14F-4D97-AF65-F5344CB8AC3E}">
        <p14:creationId xmlns:p14="http://schemas.microsoft.com/office/powerpoint/2010/main" val="33442737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433" y="850047"/>
            <a:ext cx="8229240" cy="991320"/>
          </a:xfrm>
        </p:spPr>
        <p:txBody>
          <a:bodyPr/>
          <a:lstStyle/>
          <a:p>
            <a:r>
              <a:rPr lang="en-US" dirty="0" smtClean="0"/>
              <a:t>			Thank You</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90" y="1841367"/>
            <a:ext cx="2143125" cy="1962376"/>
          </a:xfrm>
          <a:prstGeom prst="rect">
            <a:avLst/>
          </a:prstGeom>
        </p:spPr>
      </p:pic>
      <p:sp>
        <p:nvSpPr>
          <p:cNvPr id="7" name="Title 1"/>
          <p:cNvSpPr txBox="1">
            <a:spLocks/>
          </p:cNvSpPr>
          <p:nvPr/>
        </p:nvSpPr>
        <p:spPr>
          <a:xfrm>
            <a:off x="308222" y="3803743"/>
            <a:ext cx="8229240" cy="980130"/>
          </a:xfrm>
          <a:prstGeom prst="rect">
            <a:avLst/>
          </a:prstGeom>
        </p:spPr>
        <p:txBody>
          <a:bodyPr wrap="none"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smtClean="0"/>
              <a:t>Lolz</a:t>
            </a:r>
            <a:endParaRPr lang="en-US" dirty="0"/>
          </a:p>
        </p:txBody>
      </p:sp>
    </p:spTree>
    <p:extLst>
      <p:ext uri="{BB962C8B-B14F-4D97-AF65-F5344CB8AC3E}">
        <p14:creationId xmlns:p14="http://schemas.microsoft.com/office/powerpoint/2010/main" val="2732126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3240"/>
          </a:xfrm>
          <a:prstGeom prst="rect">
            <a:avLst/>
          </a:prstGeom>
          <a:noFill/>
          <a:ln>
            <a:noFill/>
          </a:ln>
        </p:spPr>
        <p:txBody>
          <a:bodyPr lIns="90000" tIns="45000" rIns="90000" bIns="45000" anchor="ctr"/>
          <a:lstStyle/>
          <a:p>
            <a:pPr>
              <a:lnSpc>
                <a:spcPct val="100000"/>
              </a:lnSpc>
            </a:pPr>
            <a:r>
              <a:rPr lang="en-GB" sz="3800" b="1" dirty="0" smtClean="0">
                <a:solidFill>
                  <a:srgbClr val="FFFFFF"/>
                </a:solidFill>
                <a:latin typeface="Calibri"/>
              </a:rPr>
              <a:t>What is security ?</a:t>
            </a: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7571303"/>
          </a:xfrm>
          <a:prstGeom prst="rect">
            <a:avLst/>
          </a:prstGeom>
        </p:spPr>
        <p:txBody>
          <a:bodyPr wrap="square">
            <a:spAutoFit/>
          </a:bodyPr>
          <a:lstStyle/>
          <a:p>
            <a:pPr algn="just">
              <a:lnSpc>
                <a:spcPct val="150000"/>
              </a:lnSpc>
            </a:pPr>
            <a:r>
              <a:rPr lang="en-IN" dirty="0">
                <a:latin typeface="Calibri" panose="020F0502020204030204" pitchFamily="34" charset="0"/>
                <a:cs typeface="Calibri" panose="020F0502020204030204" pitchFamily="34" charset="0"/>
              </a:rPr>
              <a:t>Usually ensuring that only </a:t>
            </a:r>
            <a:r>
              <a:rPr lang="en-IN" dirty="0" smtClean="0">
                <a:latin typeface="Calibri" panose="020F0502020204030204" pitchFamily="34" charset="0"/>
                <a:cs typeface="Calibri" panose="020F0502020204030204" pitchFamily="34" charset="0"/>
              </a:rPr>
              <a:t>authenticated and authorized </a:t>
            </a:r>
            <a:r>
              <a:rPr lang="en-IN" dirty="0">
                <a:latin typeface="Calibri" panose="020F0502020204030204" pitchFamily="34" charset="0"/>
                <a:cs typeface="Calibri" panose="020F0502020204030204" pitchFamily="34" charset="0"/>
              </a:rPr>
              <a:t>users can access specific parts of a </a:t>
            </a:r>
            <a:r>
              <a:rPr lang="en-IN" dirty="0" smtClean="0">
                <a:latin typeface="Calibri" panose="020F0502020204030204" pitchFamily="34" charset="0"/>
                <a:cs typeface="Calibri" panose="020F0502020204030204" pitchFamily="34" charset="0"/>
              </a:rPr>
              <a:t>website belongs to security.</a:t>
            </a:r>
            <a:endParaRPr lang="en-US" dirty="0">
              <a:latin typeface="Calibri" panose="020F0502020204030204" pitchFamily="34" charset="0"/>
              <a:cs typeface="Calibri" panose="020F0502020204030204" pitchFamily="34" charset="0"/>
            </a:endParaRPr>
          </a:p>
          <a:p>
            <a:pPr algn="just">
              <a:lnSpc>
                <a:spcPct val="150000"/>
              </a:lnSpc>
            </a:pPr>
            <a:endParaRPr lang="en-IN" dirty="0" smtClean="0">
              <a:latin typeface="Calibri" panose="020F0502020204030204" pitchFamily="34" charset="0"/>
              <a:cs typeface="Calibri" panose="020F0502020204030204" pitchFamily="34" charset="0"/>
            </a:endParaRPr>
          </a:p>
          <a:p>
            <a:pPr algn="just">
              <a:lnSpc>
                <a:spcPct val="150000"/>
              </a:lnSpc>
            </a:pPr>
            <a:r>
              <a:rPr lang="en-IN" dirty="0" smtClean="0">
                <a:latin typeface="Calibri" panose="020F0502020204030204" pitchFamily="34" charset="0"/>
                <a:cs typeface="Calibri" panose="020F0502020204030204" pitchFamily="34" charset="0"/>
              </a:rPr>
              <a:t>Security </a:t>
            </a:r>
            <a:r>
              <a:rPr lang="en-IN" dirty="0">
                <a:latin typeface="Calibri" panose="020F0502020204030204" pitchFamily="34" charset="0"/>
                <a:cs typeface="Calibri" panose="020F0502020204030204" pitchFamily="34" charset="0"/>
              </a:rPr>
              <a:t>has two basic concepts:</a:t>
            </a:r>
          </a:p>
          <a:p>
            <a:pPr marL="285750" indent="-285750" algn="just">
              <a:lnSpc>
                <a:spcPct val="150000"/>
              </a:lnSpc>
              <a:buFont typeface="Arial" panose="020B0604020202020204" pitchFamily="34" charset="0"/>
              <a:buChar char="•"/>
            </a:pPr>
            <a:r>
              <a:rPr lang="en-IN" b="1" dirty="0" smtClean="0">
                <a:latin typeface="Calibri" panose="020F0502020204030204" pitchFamily="34" charset="0"/>
                <a:cs typeface="Calibri" panose="020F0502020204030204" pitchFamily="34" charset="0"/>
              </a:rPr>
              <a:t>Authentication</a:t>
            </a:r>
            <a:r>
              <a:rPr lang="en-IN" dirty="0" smtClean="0">
                <a:latin typeface="Calibri" panose="020F0502020204030204" pitchFamily="34" charset="0"/>
                <a:cs typeface="Calibri" panose="020F0502020204030204" pitchFamily="34" charset="0"/>
              </a:rPr>
              <a:t> : who </a:t>
            </a:r>
            <a:r>
              <a:rPr lang="en-IN" dirty="0">
                <a:latin typeface="Calibri" panose="020F0502020204030204" pitchFamily="34" charset="0"/>
                <a:cs typeface="Calibri" panose="020F0502020204030204" pitchFamily="34" charset="0"/>
              </a:rPr>
              <a:t>is it?</a:t>
            </a:r>
          </a:p>
          <a:p>
            <a:pPr algn="just">
              <a:lnSpc>
                <a:spcPct val="150000"/>
              </a:lnSpc>
            </a:pP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Authentication </a:t>
            </a:r>
            <a:r>
              <a:rPr lang="en-IN" dirty="0">
                <a:latin typeface="Calibri" panose="020F0502020204030204" pitchFamily="34" charset="0"/>
                <a:cs typeface="Calibri" panose="020F0502020204030204" pitchFamily="34" charset="0"/>
              </a:rPr>
              <a:t>is the process of identifying a user interacting with an application.</a:t>
            </a:r>
          </a:p>
          <a:p>
            <a:pPr marL="285750" indent="-285750" algn="just">
              <a:lnSpc>
                <a:spcPct val="150000"/>
              </a:lnSpc>
              <a:buFont typeface="Arial" panose="020B0604020202020204" pitchFamily="34" charset="0"/>
              <a:buChar char="•"/>
            </a:pPr>
            <a:r>
              <a:rPr lang="en-IN" b="1" dirty="0" smtClean="0">
                <a:latin typeface="Calibri" panose="020F0502020204030204" pitchFamily="34" charset="0"/>
                <a:cs typeface="Calibri" panose="020F0502020204030204" pitchFamily="34" charset="0"/>
              </a:rPr>
              <a:t>Authorization</a:t>
            </a:r>
            <a:r>
              <a:rPr lang="en-IN" dirty="0" smtClean="0">
                <a:latin typeface="Calibri" panose="020F0502020204030204" pitchFamily="34" charset="0"/>
                <a:cs typeface="Calibri" panose="020F0502020204030204" pitchFamily="34" charset="0"/>
              </a:rPr>
              <a:t> : what </a:t>
            </a:r>
            <a:r>
              <a:rPr lang="en-IN" dirty="0">
                <a:latin typeface="Calibri" panose="020F0502020204030204" pitchFamily="34" charset="0"/>
                <a:cs typeface="Calibri" panose="020F0502020204030204" pitchFamily="34" charset="0"/>
              </a:rPr>
              <a:t>can they do?</a:t>
            </a:r>
          </a:p>
          <a:p>
            <a:pPr algn="just">
              <a:lnSpc>
                <a:spcPct val="150000"/>
              </a:lnSpc>
            </a:pP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Authorization </a:t>
            </a:r>
            <a:r>
              <a:rPr lang="en-IN" dirty="0">
                <a:latin typeface="Calibri" panose="020F0502020204030204" pitchFamily="34" charset="0"/>
                <a:cs typeface="Calibri" panose="020F0502020204030204" pitchFamily="34" charset="0"/>
              </a:rPr>
              <a:t>is the process of verifying that a user has permission to take a </a:t>
            </a:r>
            <a:r>
              <a:rPr lang="en-IN" dirty="0" smtClean="0">
                <a:latin typeface="Calibri" panose="020F0502020204030204" pitchFamily="34" charset="0"/>
                <a:cs typeface="Calibri" panose="020F0502020204030204" pitchFamily="34" charset="0"/>
              </a:rPr>
              <a:t>	specific </a:t>
            </a:r>
            <a:r>
              <a:rPr lang="en-IN" dirty="0">
                <a:latin typeface="Calibri" panose="020F0502020204030204" pitchFamily="34" charset="0"/>
                <a:cs typeface="Calibri" panose="020F0502020204030204" pitchFamily="34" charset="0"/>
              </a:rPr>
              <a:t>action.</a:t>
            </a:r>
            <a:r>
              <a:rPr lang="en-US" dirty="0" smtClean="0">
                <a:latin typeface="Calibri" panose="020F0502020204030204" pitchFamily="34" charset="0"/>
                <a:cs typeface="Calibri" panose="020F0502020204030204" pitchFamily="34" charset="0"/>
              </a:rPr>
              <a:t>	</a:t>
            </a:r>
          </a:p>
          <a:p>
            <a:pPr algn="just">
              <a:lnSpc>
                <a:spcPct val="150000"/>
              </a:lnSpc>
            </a:pPr>
            <a:r>
              <a:rPr lang="en-US" dirty="0" smtClean="0">
                <a:latin typeface="Calibri" panose="020F0502020204030204" pitchFamily="34" charset="0"/>
                <a:cs typeface="Calibri" panose="020F0502020204030204" pitchFamily="34" charset="0"/>
              </a:rPr>
              <a:t> </a:t>
            </a:r>
          </a:p>
          <a:p>
            <a:pPr algn="just">
              <a:lnSpc>
                <a:spcPct val="150000"/>
              </a:lnSpc>
            </a:pPr>
            <a:r>
              <a:rPr lang="en-US" dirty="0" smtClean="0">
                <a:latin typeface="Calibri" panose="020F0502020204030204" pitchFamily="34" charset="0"/>
                <a:cs typeface="Calibri" panose="020F0502020204030204" pitchFamily="34" charset="0"/>
              </a:rPr>
              <a:t>	</a:t>
            </a: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2360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US" sz="3800" b="1" dirty="0">
                <a:solidFill>
                  <a:schemeClr val="bg1"/>
                </a:solidFill>
                <a:latin typeface="Calibri" panose="020F0502020204030204" pitchFamily="34" charset="0"/>
                <a:cs typeface="Calibri" panose="020F0502020204030204" pitchFamily="34" charset="0"/>
              </a:rPr>
              <a:t>Categories of </a:t>
            </a:r>
            <a:r>
              <a:rPr lang="en-US" sz="3800" b="1" dirty="0" smtClean="0">
                <a:solidFill>
                  <a:schemeClr val="bg1"/>
                </a:solidFill>
                <a:latin typeface="Calibri" panose="020F0502020204030204" pitchFamily="34" charset="0"/>
                <a:cs typeface="Calibri" panose="020F0502020204030204" pitchFamily="34" charset="0"/>
              </a:rPr>
              <a:t>Security Mechanism</a:t>
            </a:r>
            <a:endParaRPr lang="en-US" sz="3800" b="1" dirty="0">
              <a:solidFill>
                <a:schemeClr val="bg1"/>
              </a:solidFill>
              <a:latin typeface="Calibri" panose="020F0502020204030204" pitchFamily="34" charset="0"/>
              <a:cs typeface="Calibri" panose="020F0502020204030204" pitchFamily="34" charset="0"/>
            </a:endParaRPr>
          </a:p>
          <a:p>
            <a:pPr>
              <a:lnSpc>
                <a:spcPct val="100000"/>
              </a:lnSpc>
            </a:pPr>
            <a:endParaRPr dirty="0"/>
          </a:p>
        </p:txBody>
      </p:sp>
      <p:sp>
        <p:nvSpPr>
          <p:cNvPr id="118" name="CustomShape 2"/>
          <p:cNvSpPr/>
          <p:nvPr/>
        </p:nvSpPr>
        <p:spPr>
          <a:xfrm>
            <a:off x="152280" y="849650"/>
            <a:ext cx="8832239" cy="433195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473604"/>
            <a:ext cx="8832238" cy="6740307"/>
          </a:xfrm>
          <a:prstGeom prst="rect">
            <a:avLst/>
          </a:prstGeom>
        </p:spPr>
        <p:txBody>
          <a:bodyPr wrap="square">
            <a:spAutoFit/>
          </a:bodyPr>
          <a:lstStyle/>
          <a:p>
            <a:pPr algn="just">
              <a:lnSpc>
                <a:spcPct val="150000"/>
              </a:lnSpc>
            </a:pP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IN" b="1" dirty="0" smtClean="0">
                <a:latin typeface="Calibri" panose="020F0502020204030204" pitchFamily="34" charset="0"/>
                <a:cs typeface="Calibri" panose="020F0502020204030204" pitchFamily="34" charset="0"/>
              </a:rPr>
              <a:t>Application-managed security</a:t>
            </a:r>
            <a:r>
              <a:rPr lang="en-IN"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cs typeface="Calibri" panose="020F0502020204030204" pitchFamily="34" charset="0"/>
              </a:rPr>
              <a:t>	Independent of the container</a:t>
            </a:r>
          </a:p>
          <a:p>
            <a:pPr algn="just">
              <a:lnSpc>
                <a:spcPct val="150000"/>
              </a:lnSpc>
            </a:pPr>
            <a:r>
              <a:rPr lang="en-IN" dirty="0">
                <a:latin typeface="Calibri" panose="020F0502020204030204" pitchFamily="34" charset="0"/>
                <a:cs typeface="Calibri" panose="020F0502020204030204" pitchFamily="34" charset="0"/>
              </a:rPr>
              <a:t>	However, you have to write the code yourself (or use some other mechanism)</a:t>
            </a:r>
            <a:endParaRPr lang="en-US" dirty="0" smtClean="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b="1" dirty="0" smtClean="0">
                <a:latin typeface="Calibri" panose="020F0502020204030204" pitchFamily="34" charset="0"/>
                <a:cs typeface="Calibri" panose="020F0502020204030204" pitchFamily="34" charset="0"/>
              </a:rPr>
              <a:t>Framework-managed security</a:t>
            </a:r>
            <a:r>
              <a:rPr lang="en-US" dirty="0" smtClean="0">
                <a:latin typeface="Calibri" panose="020F0502020204030204" pitchFamily="34" charset="0"/>
                <a:cs typeface="Calibri" panose="020F0502020204030204" pitchFamily="34" charset="0"/>
              </a:rPr>
              <a:t> (e.g. Spring Security Framework):</a:t>
            </a:r>
          </a:p>
          <a:p>
            <a:pPr algn="just">
              <a:lnSpc>
                <a:spcPct val="150000"/>
              </a:lnSpc>
            </a:pPr>
            <a:r>
              <a:rPr lang="en-US" dirty="0" smtClean="0">
                <a:latin typeface="Calibri" panose="020F0502020204030204" pitchFamily="34" charset="0"/>
                <a:cs typeface="Calibri" panose="020F0502020204030204" pitchFamily="34" charset="0"/>
              </a:rPr>
              <a:t>	All actions handled indirectly by framework  </a:t>
            </a: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Container-managed security</a:t>
            </a:r>
            <a:r>
              <a:rPr lang="en-IN" dirty="0">
                <a:latin typeface="Calibri" panose="020F0502020204030204" pitchFamily="34" charset="0"/>
                <a:cs typeface="Calibri" panose="020F0502020204030204" pitchFamily="34" charset="0"/>
              </a:rPr>
              <a:t> (e.g. Tomcat) :</a:t>
            </a:r>
          </a:p>
          <a:p>
            <a:pPr algn="just">
              <a:lnSpc>
                <a:spcPct val="150000"/>
              </a:lnSpc>
            </a:pPr>
            <a:r>
              <a:rPr lang="en-IN" dirty="0">
                <a:latin typeface="Calibri" panose="020F0502020204030204" pitchFamily="34" charset="0"/>
                <a:cs typeface="Calibri" panose="020F0502020204030204" pitchFamily="34" charset="0"/>
              </a:rPr>
              <a:t>	Specified as part of the Java Servlet Specification </a:t>
            </a:r>
          </a:p>
          <a:p>
            <a:pPr algn="just">
              <a:lnSpc>
                <a:spcPct val="150000"/>
              </a:lnSpc>
            </a:pPr>
            <a:r>
              <a:rPr lang="en-IN" dirty="0">
                <a:latin typeface="Calibri" panose="020F0502020204030204" pitchFamily="34" charset="0"/>
                <a:cs typeface="Calibri" panose="020F0502020204030204" pitchFamily="34" charset="0"/>
              </a:rPr>
              <a:t>	However, the implementation is container specific (and therefore not necessarily 	portable between containers) </a:t>
            </a: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78986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60"/>
            <a:ext cx="8832240" cy="543240"/>
          </a:xfrm>
          <a:prstGeom prst="rect">
            <a:avLst/>
          </a:prstGeom>
          <a:noFill/>
          <a:ln>
            <a:noFill/>
          </a:ln>
        </p:spPr>
        <p:txBody>
          <a:bodyPr lIns="90000" tIns="45000" rIns="90000" bIns="45000" anchor="ctr"/>
          <a:lstStyle/>
          <a:p>
            <a:pPr>
              <a:lnSpc>
                <a:spcPct val="100000"/>
              </a:lnSpc>
            </a:pPr>
            <a:r>
              <a:rPr lang="en-GB" sz="3800" b="1" dirty="0" smtClean="0">
                <a:solidFill>
                  <a:srgbClr val="FFFFFF"/>
                </a:solidFill>
                <a:latin typeface="Calibri"/>
              </a:rPr>
              <a:t>Container Managed Security</a:t>
            </a: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5493812"/>
          </a:xfrm>
          <a:prstGeom prst="rect">
            <a:avLst/>
          </a:prstGeom>
        </p:spPr>
        <p:txBody>
          <a:bodyPr wrap="square">
            <a:spAutoFit/>
          </a:bodyPr>
          <a:lstStyle/>
          <a:p>
            <a:pPr algn="just">
              <a:lnSpc>
                <a:spcPct val="150000"/>
              </a:lnSpc>
            </a:pPr>
            <a:r>
              <a:rPr lang="en-US" b="1" dirty="0" smtClean="0">
                <a:latin typeface="Calibri" panose="020F0502020204030204" pitchFamily="34" charset="0"/>
                <a:cs typeface="Calibri" panose="020F0502020204030204" pitchFamily="34" charset="0"/>
              </a:rPr>
              <a:t>What </a:t>
            </a:r>
            <a:r>
              <a:rPr lang="en-US" b="1" dirty="0">
                <a:latin typeface="Calibri" panose="020F0502020204030204" pitchFamily="34" charset="0"/>
                <a:cs typeface="Calibri" panose="020F0502020204030204" pitchFamily="34" charset="0"/>
              </a:rPr>
              <a:t>is </a:t>
            </a:r>
            <a:r>
              <a:rPr lang="en-US" b="1" dirty="0" smtClean="0">
                <a:latin typeface="Calibri" panose="020F0502020204030204" pitchFamily="34" charset="0"/>
                <a:cs typeface="Calibri" panose="020F0502020204030204" pitchFamily="34" charset="0"/>
              </a:rPr>
              <a:t>Container ?</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A </a:t>
            </a:r>
            <a:r>
              <a:rPr lang="en-US" dirty="0" smtClean="0">
                <a:latin typeface="Calibri" panose="020F0502020204030204" pitchFamily="34" charset="0"/>
                <a:cs typeface="Calibri" panose="020F0502020204030204" pitchFamily="34" charset="0"/>
              </a:rPr>
              <a:t>container is an environment in which our application runs.</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It is also </a:t>
            </a:r>
            <a:r>
              <a:rPr lang="en-IN" dirty="0">
                <a:latin typeface="Calibri" panose="020F0502020204030204" pitchFamily="34" charset="0"/>
                <a:cs typeface="Calibri" panose="020F0502020204030204" pitchFamily="34" charset="0"/>
              </a:rPr>
              <a:t>synonymous with a J2EE application </a:t>
            </a:r>
            <a:r>
              <a:rPr lang="en-IN" dirty="0" smtClean="0">
                <a:latin typeface="Calibri" panose="020F0502020204030204" pitchFamily="34" charset="0"/>
                <a:cs typeface="Calibri" panose="020F0502020204030204" pitchFamily="34" charset="0"/>
              </a:rPr>
              <a:t>server.</a:t>
            </a:r>
          </a:p>
          <a:p>
            <a:pPr marL="285750" indent="-285750" algn="just">
              <a:lnSpc>
                <a:spcPct val="150000"/>
              </a:lnSpc>
              <a:buFont typeface="Arial" panose="020B0604020202020204" pitchFamily="34" charset="0"/>
              <a:buChar char="•"/>
            </a:pPr>
            <a:r>
              <a:rPr lang="en-IN" dirty="0" smtClean="0">
                <a:latin typeface="Calibri" panose="020F0502020204030204" pitchFamily="34" charset="0"/>
                <a:cs typeface="Calibri" panose="020F0502020204030204" pitchFamily="34" charset="0"/>
              </a:rPr>
              <a:t>In terms of J2EE container , a J2EE application runs inside the container which has </a:t>
            </a:r>
            <a:r>
              <a:rPr lang="en-IN" dirty="0">
                <a:latin typeface="Calibri" panose="020F0502020204030204" pitchFamily="34" charset="0"/>
                <a:cs typeface="Calibri" panose="020F0502020204030204" pitchFamily="34" charset="0"/>
              </a:rPr>
              <a:t>specific responsibilities </a:t>
            </a:r>
            <a:r>
              <a:rPr lang="en-IN" dirty="0" smtClean="0">
                <a:latin typeface="Calibri" panose="020F0502020204030204" pitchFamily="34" charset="0"/>
                <a:cs typeface="Calibri" panose="020F0502020204030204" pitchFamily="34" charset="0"/>
              </a:rPr>
              <a:t>with respect to the application.</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r>
              <a:rPr lang="en-US" b="1" dirty="0" smtClean="0">
                <a:latin typeface="Calibri" panose="020F0502020204030204" pitchFamily="34" charset="0"/>
                <a:cs typeface="Calibri" panose="020F0502020204030204" pitchFamily="34" charset="0"/>
              </a:rPr>
              <a:t>Container </a:t>
            </a:r>
            <a:r>
              <a:rPr lang="en-US" b="1" dirty="0">
                <a:latin typeface="Calibri" panose="020F0502020204030204" pitchFamily="34" charset="0"/>
                <a:cs typeface="Calibri" panose="020F0502020204030204" pitchFamily="34" charset="0"/>
              </a:rPr>
              <a:t>Managed Security</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Container </a:t>
            </a:r>
            <a:r>
              <a:rPr lang="en-US" dirty="0">
                <a:latin typeface="Calibri" panose="020F0502020204030204" pitchFamily="34" charset="0"/>
                <a:cs typeface="Calibri" panose="020F0502020204030204" pitchFamily="34" charset="0"/>
              </a:rPr>
              <a:t>managed security provides to </a:t>
            </a:r>
            <a:r>
              <a:rPr lang="en-IN" dirty="0">
                <a:latin typeface="Calibri" panose="020F0502020204030204" pitchFamily="34" charset="0"/>
                <a:cs typeface="Calibri" panose="020F0502020204030204" pitchFamily="34" charset="0"/>
              </a:rPr>
              <a:t>block unauthenticated </a:t>
            </a:r>
            <a:r>
              <a:rPr lang="en-IN" dirty="0" smtClean="0">
                <a:latin typeface="Calibri" panose="020F0502020204030204" pitchFamily="34" charset="0"/>
                <a:cs typeface="Calibri" panose="020F0502020204030204" pitchFamily="34" charset="0"/>
              </a:rPr>
              <a:t>and unauthorized access </a:t>
            </a:r>
            <a:r>
              <a:rPr lang="en-IN" dirty="0">
                <a:latin typeface="Calibri" panose="020F0502020204030204" pitchFamily="34" charset="0"/>
                <a:cs typeface="Calibri" panose="020F0502020204030204" pitchFamily="34" charset="0"/>
              </a:rPr>
              <a:t>to the internal resources of the application, as configured in the “web.xml” </a:t>
            </a:r>
            <a:r>
              <a:rPr lang="en-IN" dirty="0" smtClean="0">
                <a:latin typeface="Calibri" panose="020F0502020204030204" pitchFamily="34" charset="0"/>
                <a:cs typeface="Calibri" panose="020F0502020204030204" pitchFamily="34" charset="0"/>
              </a:rPr>
              <a:t>file.</a:t>
            </a:r>
            <a:endParaRPr lang="en-IN"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A</a:t>
            </a:r>
            <a:r>
              <a:rPr lang="en-IN" dirty="0" smtClean="0">
                <a:latin typeface="Calibri" panose="020F0502020204030204" pitchFamily="34" charset="0"/>
                <a:cs typeface="Calibri" panose="020F0502020204030204" pitchFamily="34" charset="0"/>
              </a:rPr>
              <a:t>ll the Authentication and </a:t>
            </a:r>
            <a:r>
              <a:rPr lang="en-IN" dirty="0">
                <a:latin typeface="Calibri" panose="020F0502020204030204" pitchFamily="34" charset="0"/>
                <a:cs typeface="Calibri" panose="020F0502020204030204" pitchFamily="34" charset="0"/>
              </a:rPr>
              <a:t>Authorization is provided by Web Server itself . </a:t>
            </a: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04268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GB" sz="3800" b="1" dirty="0">
                <a:solidFill>
                  <a:srgbClr val="FFFFFF"/>
                </a:solidFill>
                <a:latin typeface="Calibri"/>
              </a:rPr>
              <a:t>Container Managed Security</a:t>
            </a:r>
            <a:endParaRPr lang="en-GB" sz="4000" dirty="0"/>
          </a:p>
          <a:p>
            <a:pPr>
              <a:lnSpc>
                <a:spcPct val="100000"/>
              </a:lnSpc>
            </a:pP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7571303"/>
          </a:xfrm>
          <a:prstGeom prst="rect">
            <a:avLst/>
          </a:prstGeom>
        </p:spPr>
        <p:txBody>
          <a:bodyPr wrap="square">
            <a:spAutoFit/>
          </a:bodyPr>
          <a:lstStyle/>
          <a:p>
            <a:pPr algn="just">
              <a:lnSpc>
                <a:spcPct val="150000"/>
              </a:lnSpc>
            </a:pPr>
            <a:r>
              <a:rPr lang="en-US" b="1" dirty="0" smtClean="0">
                <a:latin typeface="Calibri" panose="020F0502020204030204" pitchFamily="34" charset="0"/>
                <a:cs typeface="Calibri" panose="020F0502020204030204" pitchFamily="34" charset="0"/>
              </a:rPr>
              <a:t>Container </a:t>
            </a:r>
            <a:r>
              <a:rPr lang="en-US" b="1" dirty="0">
                <a:latin typeface="Calibri" panose="020F0502020204030204" pitchFamily="34" charset="0"/>
                <a:cs typeface="Calibri" panose="020F0502020204030204" pitchFamily="34" charset="0"/>
              </a:rPr>
              <a:t>Authentication</a:t>
            </a:r>
            <a:r>
              <a:rPr lang="en-US" dirty="0">
                <a:latin typeface="Calibri" panose="020F0502020204030204" pitchFamily="34" charset="0"/>
                <a:cs typeface="Calibri" panose="020F0502020204030204" pitchFamily="34" charset="0"/>
              </a:rPr>
              <a:t> :	</a:t>
            </a:r>
          </a:p>
          <a:p>
            <a:pPr marL="285750" indent="-285750" algn="just">
              <a:lnSpc>
                <a:spcPct val="150000"/>
              </a:lnSpc>
              <a:buFont typeface="Arial" panose="020B0604020202020204" pitchFamily="34" charset="0"/>
              <a:buChar char="•"/>
            </a:pPr>
            <a:r>
              <a:rPr lang="en-IN" dirty="0" smtClean="0">
                <a:latin typeface="Calibri" panose="020F0502020204030204" pitchFamily="34" charset="0"/>
                <a:cs typeface="Calibri" panose="020F0502020204030204" pitchFamily="34" charset="0"/>
              </a:rPr>
              <a:t>Container </a:t>
            </a:r>
            <a:r>
              <a:rPr lang="en-IN" dirty="0">
                <a:latin typeface="Calibri" panose="020F0502020204030204" pitchFamily="34" charset="0"/>
                <a:cs typeface="Calibri" panose="020F0502020204030204" pitchFamily="34" charset="0"/>
              </a:rPr>
              <a:t>authentication is the process of telling the container the identity of the 	user making the current request.</a:t>
            </a:r>
          </a:p>
          <a:p>
            <a:pPr marL="285750" indent="-285750" algn="just">
              <a:lnSpc>
                <a:spcPct val="150000"/>
              </a:lnSpc>
              <a:buFont typeface="Arial" panose="020B0604020202020204" pitchFamily="34" charset="0"/>
              <a:buChar char="•"/>
            </a:pPr>
            <a:r>
              <a:rPr lang="en-IN" dirty="0" smtClean="0">
                <a:latin typeface="Calibri" panose="020F0502020204030204" pitchFamily="34" charset="0"/>
                <a:cs typeface="Calibri" panose="020F0502020204030204" pitchFamily="34" charset="0"/>
              </a:rPr>
              <a:t>The </a:t>
            </a:r>
            <a:r>
              <a:rPr lang="en-IN" dirty="0">
                <a:latin typeface="Calibri" panose="020F0502020204030204" pitchFamily="34" charset="0"/>
                <a:cs typeface="Calibri" panose="020F0502020204030204" pitchFamily="34" charset="0"/>
              </a:rPr>
              <a:t>way a user gains access to web content</a:t>
            </a:r>
            <a:r>
              <a:rPr lang="en-IN" dirty="0" smtClean="0">
                <a:latin typeface="Calibri" panose="020F0502020204030204" pitchFamily="34" charset="0"/>
                <a:cs typeface="Calibri" panose="020F0502020204030204" pitchFamily="34" charset="0"/>
              </a:rPr>
              <a:t>.</a:t>
            </a:r>
          </a:p>
          <a:p>
            <a:pPr marL="28575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just">
              <a:lnSpc>
                <a:spcPct val="150000"/>
              </a:lnSpc>
            </a:pPr>
            <a:r>
              <a:rPr lang="en-US" b="1" dirty="0">
                <a:latin typeface="Calibri" panose="020F0502020204030204" pitchFamily="34" charset="0"/>
                <a:cs typeface="Calibri" panose="020F0502020204030204" pitchFamily="34" charset="0"/>
              </a:rPr>
              <a:t>Container </a:t>
            </a:r>
            <a:r>
              <a:rPr lang="en-US" b="1" dirty="0" smtClean="0">
                <a:latin typeface="Calibri" panose="020F0502020204030204" pitchFamily="34" charset="0"/>
                <a:cs typeface="Calibri" panose="020F0502020204030204" pitchFamily="34" charset="0"/>
              </a:rPr>
              <a:t>Authorization </a:t>
            </a: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p>
          <a:p>
            <a:pPr marL="28575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Container </a:t>
            </a:r>
            <a:r>
              <a:rPr lang="en-IN" dirty="0" smtClean="0">
                <a:latin typeface="Calibri" panose="020F0502020204030204" pitchFamily="34" charset="0"/>
                <a:cs typeface="Calibri" panose="020F0502020204030204" pitchFamily="34" charset="0"/>
              </a:rPr>
              <a:t>authorization </a:t>
            </a:r>
            <a:r>
              <a:rPr lang="en-IN" dirty="0">
                <a:latin typeface="Calibri" panose="020F0502020204030204" pitchFamily="34" charset="0"/>
                <a:cs typeface="Calibri" panose="020F0502020204030204" pitchFamily="34" charset="0"/>
              </a:rPr>
              <a:t>is the process of telling the container </a:t>
            </a:r>
            <a:r>
              <a:rPr lang="en-IN" dirty="0" smtClean="0">
                <a:latin typeface="Calibri" panose="020F0502020204030204" pitchFamily="34" charset="0"/>
                <a:cs typeface="Calibri" panose="020F0502020204030204" pitchFamily="34" charset="0"/>
              </a:rPr>
              <a:t>to grant the permission for accessing the particular resource to the authenticated user </a:t>
            </a:r>
            <a:r>
              <a:rPr lang="en-IN" dirty="0">
                <a:latin typeface="Calibri" panose="020F0502020204030204" pitchFamily="34" charset="0"/>
                <a:cs typeface="Calibri" panose="020F0502020204030204" pitchFamily="34" charset="0"/>
              </a:rPr>
              <a:t>making the current request.</a:t>
            </a:r>
          </a:p>
          <a:p>
            <a:pPr marL="285750" indent="-285750" algn="just">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	</a:t>
            </a: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85206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GB" sz="3800" b="1" dirty="0">
                <a:solidFill>
                  <a:srgbClr val="FFFFFF"/>
                </a:solidFill>
                <a:latin typeface="Calibri"/>
              </a:rPr>
              <a:t>Container Managed Security</a:t>
            </a:r>
            <a:endParaRPr lang="en-GB" sz="4000" dirty="0"/>
          </a:p>
          <a:p>
            <a:pPr>
              <a:lnSpc>
                <a:spcPct val="100000"/>
              </a:lnSpc>
            </a:pP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6324808"/>
          </a:xfrm>
          <a:prstGeom prst="rect">
            <a:avLst/>
          </a:prstGeom>
        </p:spPr>
        <p:txBody>
          <a:bodyPr wrap="square">
            <a:spAutoFit/>
          </a:bodyPr>
          <a:lstStyle/>
          <a:p>
            <a:pPr algn="just">
              <a:lnSpc>
                <a:spcPct val="150000"/>
              </a:lnSpc>
            </a:pPr>
            <a:r>
              <a:rPr lang="en-US" dirty="0" smtClean="0">
                <a:latin typeface="Calibri" panose="020F0502020204030204" pitchFamily="34" charset="0"/>
                <a:cs typeface="Calibri" panose="020F0502020204030204" pitchFamily="34" charset="0"/>
              </a:rPr>
              <a:t>All the </a:t>
            </a:r>
            <a:r>
              <a:rPr lang="en-US" b="1" dirty="0" smtClean="0">
                <a:latin typeface="Calibri" panose="020F0502020204030204" pitchFamily="34" charset="0"/>
                <a:cs typeface="Calibri" panose="020F0502020204030204" pitchFamily="34" charset="0"/>
              </a:rPr>
              <a:t>security constraints</a:t>
            </a:r>
            <a:r>
              <a:rPr lang="en-US" dirty="0" smtClean="0">
                <a:latin typeface="Calibri" panose="020F0502020204030204" pitchFamily="34" charset="0"/>
                <a:cs typeface="Calibri" panose="020F0502020204030204" pitchFamily="34" charset="0"/>
              </a:rPr>
              <a:t> in container managed security are in </a:t>
            </a:r>
            <a:r>
              <a:rPr lang="en-US" b="1" dirty="0" smtClean="0">
                <a:latin typeface="Calibri" panose="020F0502020204030204" pitchFamily="34" charset="0"/>
                <a:cs typeface="Calibri" panose="020F0502020204030204" pitchFamily="34" charset="0"/>
              </a:rPr>
              <a:t>“web.xml”</a:t>
            </a:r>
            <a:r>
              <a:rPr lang="en-US" dirty="0" smtClean="0">
                <a:latin typeface="Calibri" panose="020F0502020204030204" pitchFamily="34" charset="0"/>
                <a:cs typeface="Calibri" panose="020F0502020204030204" pitchFamily="34" charset="0"/>
              </a:rPr>
              <a:t> file.</a:t>
            </a:r>
            <a:endParaRPr lang="en-US" dirty="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Subelements of security-constraint:</a:t>
            </a: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Web resource collection </a:t>
            </a: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web-resource-collection</a:t>
            </a:r>
            <a:r>
              <a:rPr lang="en-US" dirty="0" smtClean="0">
                <a:latin typeface="Calibri" panose="020F0502020204030204" pitchFamily="34" charset="0"/>
                <a:cs typeface="Calibri" panose="020F0502020204030204" pitchFamily="34" charset="0"/>
              </a:rPr>
              <a:t>)</a:t>
            </a: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Authorization constraint (auth-constraint)</a:t>
            </a:r>
            <a:endParaRPr lang="en-US" dirty="0" smtClean="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User data constraint (user-data-constraint</a:t>
            </a:r>
            <a:r>
              <a:rPr lang="en-US" dirty="0" smtClean="0">
                <a:latin typeface="Calibri" panose="020F0502020204030204" pitchFamily="34" charset="0"/>
                <a:cs typeface="Calibri" panose="020F0502020204030204" pitchFamily="34" charset="0"/>
              </a:rPr>
              <a:t>)</a:t>
            </a: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Authentication Mechanisms</a:t>
            </a: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	</a:t>
            </a: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452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GB" sz="3800" b="1" dirty="0">
                <a:solidFill>
                  <a:srgbClr val="FFFFFF"/>
                </a:solidFill>
                <a:latin typeface="Calibri"/>
              </a:rPr>
              <a:t>Container Managed Security</a:t>
            </a:r>
            <a:endParaRPr lang="en-GB" sz="4000" dirty="0"/>
          </a:p>
          <a:p>
            <a:pPr>
              <a:lnSpc>
                <a:spcPct val="100000"/>
              </a:lnSpc>
            </a:pP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4662815"/>
          </a:xfrm>
          <a:prstGeom prst="rect">
            <a:avLst/>
          </a:prstGeom>
        </p:spPr>
        <p:txBody>
          <a:bodyPr wrap="square">
            <a:spAutoFit/>
          </a:bodyPr>
          <a:lstStyle/>
          <a:p>
            <a:pPr algn="just">
              <a:lnSpc>
                <a:spcPct val="150000"/>
              </a:lnSpc>
            </a:pPr>
            <a:r>
              <a:rPr lang="en-US" b="1" dirty="0">
                <a:latin typeface="Calibri" panose="020F0502020204030204" pitchFamily="34" charset="0"/>
                <a:cs typeface="Calibri" panose="020F0502020204030204" pitchFamily="34" charset="0"/>
              </a:rPr>
              <a:t>Web resource collection</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r>
              <a:rPr lang="en-US" b="1" dirty="0" smtClean="0">
                <a:latin typeface="Calibri" panose="020F0502020204030204" pitchFamily="34" charset="0"/>
                <a:cs typeface="Calibri" panose="020F0502020204030204" pitchFamily="34" charset="0"/>
              </a:rPr>
              <a:t>web-resource-collection)</a:t>
            </a:r>
            <a:r>
              <a:rPr lang="en-US" dirty="0" smtClean="0">
                <a:latin typeface="Calibri" panose="020F0502020204030204" pitchFamily="34" charset="0"/>
                <a:cs typeface="Calibri" panose="020F0502020204030204" pitchFamily="34" charset="0"/>
              </a:rPr>
              <a:t> : </a:t>
            </a:r>
            <a:r>
              <a:rPr lang="en-IN" dirty="0" smtClean="0">
                <a:latin typeface="Calibri" panose="020F0502020204030204" pitchFamily="34" charset="0"/>
                <a:cs typeface="Calibri" panose="020F0502020204030204" pitchFamily="34" charset="0"/>
              </a:rPr>
              <a:t>A </a:t>
            </a:r>
            <a:r>
              <a:rPr lang="en-IN" dirty="0">
                <a:latin typeface="Calibri" panose="020F0502020204030204" pitchFamily="34" charset="0"/>
                <a:cs typeface="Calibri" panose="020F0502020204030204" pitchFamily="34" charset="0"/>
              </a:rPr>
              <a:t>list of URL patterns (the part of a URL after the host name and port you want to constrain) and HTTP operations (the methods within the files that match the URL pattern you want to constrain) that describe a set of resources to be protected.</a:t>
            </a: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503" y="2246970"/>
            <a:ext cx="5533793" cy="2838846"/>
          </a:xfrm>
          <a:prstGeom prst="rect">
            <a:avLst/>
          </a:prstGeom>
        </p:spPr>
      </p:pic>
    </p:spTree>
    <p:extLst>
      <p:ext uri="{BB962C8B-B14F-4D97-AF65-F5344CB8AC3E}">
        <p14:creationId xmlns:p14="http://schemas.microsoft.com/office/powerpoint/2010/main" val="27687742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2280" y="97559"/>
            <a:ext cx="8832240" cy="752091"/>
          </a:xfrm>
          <a:prstGeom prst="rect">
            <a:avLst/>
          </a:prstGeom>
          <a:noFill/>
          <a:ln>
            <a:noFill/>
          </a:ln>
        </p:spPr>
        <p:txBody>
          <a:bodyPr lIns="90000" tIns="45000" rIns="90000" bIns="45000" anchor="ctr"/>
          <a:lstStyle/>
          <a:p>
            <a:r>
              <a:rPr lang="en-GB" sz="3800" b="1" dirty="0">
                <a:solidFill>
                  <a:srgbClr val="FFFFFF"/>
                </a:solidFill>
                <a:latin typeface="Calibri"/>
              </a:rPr>
              <a:t>Container Managed Security</a:t>
            </a:r>
            <a:endParaRPr lang="en-GB" sz="4000" dirty="0"/>
          </a:p>
          <a:p>
            <a:pPr>
              <a:lnSpc>
                <a:spcPct val="100000"/>
              </a:lnSpc>
            </a:pPr>
            <a:endParaRPr dirty="0"/>
          </a:p>
        </p:txBody>
      </p:sp>
      <p:sp>
        <p:nvSpPr>
          <p:cNvPr id="118" name="CustomShape 2"/>
          <p:cNvSpPr/>
          <p:nvPr/>
        </p:nvSpPr>
        <p:spPr>
          <a:xfrm>
            <a:off x="152280" y="1447800"/>
            <a:ext cx="8832239" cy="3733800"/>
          </a:xfrm>
          <a:prstGeom prst="rect">
            <a:avLst/>
          </a:prstGeom>
          <a:noFill/>
          <a:ln>
            <a:noFill/>
          </a:ln>
        </p:spPr>
        <p:txBody>
          <a:bodyPr lIns="90000" tIns="45000" rIns="90000" bIns="45000" anchor="ctr"/>
          <a:lstStyle/>
          <a:p>
            <a:pPr marL="457200" indent="-457200" algn="just">
              <a:lnSpc>
                <a:spcPct val="100000"/>
              </a:lnSpc>
              <a:buFont typeface="Arial" panose="020B0604020202020204" pitchFamily="34" charset="0"/>
              <a:buChar char="•"/>
            </a:pPr>
            <a:endParaRPr lang="en-GB" sz="2000" dirty="0" smtClean="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152281" y="849651"/>
            <a:ext cx="8832238" cy="4662815"/>
          </a:xfrm>
          <a:prstGeom prst="rect">
            <a:avLst/>
          </a:prstGeom>
        </p:spPr>
        <p:txBody>
          <a:bodyPr wrap="square">
            <a:spAutoFit/>
          </a:bodyPr>
          <a:lstStyle/>
          <a:p>
            <a:pPr algn="just">
              <a:lnSpc>
                <a:spcPct val="150000"/>
              </a:lnSpc>
            </a:pPr>
            <a:r>
              <a:rPr lang="en-US" b="1" dirty="0">
                <a:latin typeface="Calibri" panose="020F0502020204030204" pitchFamily="34" charset="0"/>
                <a:cs typeface="Calibri" panose="020F0502020204030204" pitchFamily="34" charset="0"/>
              </a:rPr>
              <a:t>Authorization constraint (auth-constraint</a:t>
            </a:r>
            <a:r>
              <a:rPr lang="en-US" b="1"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 </a:t>
            </a:r>
          </a:p>
          <a:p>
            <a:pPr marL="285750" indent="-285750" algn="just">
              <a:lnSpc>
                <a:spcPct val="150000"/>
              </a:lnSpc>
              <a:buFont typeface="Arial" panose="020B0604020202020204" pitchFamily="34" charset="0"/>
              <a:buChar char="•"/>
            </a:pPr>
            <a:r>
              <a:rPr lang="en-IN" dirty="0" smtClean="0">
                <a:latin typeface="Calibri" panose="020F0502020204030204" pitchFamily="34" charset="0"/>
                <a:cs typeface="Calibri" panose="020F0502020204030204" pitchFamily="34" charset="0"/>
              </a:rPr>
              <a:t>An </a:t>
            </a:r>
            <a:r>
              <a:rPr lang="en-IN" dirty="0">
                <a:latin typeface="Calibri" panose="020F0502020204030204" pitchFamily="34" charset="0"/>
                <a:cs typeface="Calibri" panose="020F0502020204030204" pitchFamily="34" charset="0"/>
              </a:rPr>
              <a:t>authorization constraint (auth-constraint) </a:t>
            </a:r>
            <a:r>
              <a:rPr lang="en-IN" dirty="0" smtClean="0">
                <a:latin typeface="Calibri" panose="020F0502020204030204" pitchFamily="34" charset="0"/>
                <a:cs typeface="Calibri" panose="020F0502020204030204" pitchFamily="34" charset="0"/>
              </a:rPr>
              <a:t>contains </a:t>
            </a:r>
            <a:r>
              <a:rPr lang="en-IN" dirty="0">
                <a:latin typeface="Calibri" panose="020F0502020204030204" pitchFamily="34" charset="0"/>
                <a:cs typeface="Calibri" panose="020F0502020204030204" pitchFamily="34" charset="0"/>
              </a:rPr>
              <a:t>the role-name element. You can use as many role-name elements as needed here.</a:t>
            </a:r>
            <a:endParaRPr lang="en-US" dirty="0" smtClean="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An authorization constraint establishes a requirement for authentication and names the roles authorized to access the URL patterns and HTTP methods declared by this security constraint.</a:t>
            </a: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a:p>
            <a:pPr algn="just">
              <a:lnSpc>
                <a:spcPct val="150000"/>
              </a:lnSpc>
            </a:pPr>
            <a:endParaRPr lang="en-US" dirty="0" smtClean="0">
              <a:latin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19908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5020</TotalTime>
  <Words>1083</Words>
  <Application>Microsoft Office PowerPoint</Application>
  <PresentationFormat>On-screen Show (16:10)</PresentationFormat>
  <Paragraphs>190</Paragraphs>
  <Slides>21</Slides>
  <Notes>20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Calibri</vt:lpstr>
      <vt:lpstr>DejaVu Sans</vt:lpstr>
      <vt:lpstr>StarSymbol</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Darshit Patel</dc:creator>
  <cp:lastModifiedBy>Harshal Chavda</cp:lastModifiedBy>
  <cp:revision>391</cp:revision>
  <dcterms:modified xsi:type="dcterms:W3CDTF">2015-10-27T13:42:01Z</dcterms:modified>
</cp:coreProperties>
</file>