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7" r:id="rId5"/>
    <p:sldMasterId id="2147483670" r:id="rId6"/>
  </p:sldMasterIdLst>
  <p:notesMasterIdLst>
    <p:notesMasterId r:id="rId12"/>
  </p:notesMasterIdLst>
  <p:sldIdLst>
    <p:sldId id="282" r:id="rId7"/>
    <p:sldId id="373" r:id="rId8"/>
    <p:sldId id="374" r:id="rId9"/>
    <p:sldId id="375" r:id="rId10"/>
    <p:sldId id="372" r:id="rId11"/>
  </p:sldIdLst>
  <p:sldSz cx="9144000" cy="6858000" type="screen4x3"/>
  <p:notesSz cx="6858000" cy="9144000"/>
  <p:custDataLst>
    <p:tags r:id="rId13"/>
  </p:custDataLst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8" userDrawn="1">
          <p15:clr>
            <a:srgbClr val="A4A3A4"/>
          </p15:clr>
        </p15:guide>
        <p15:guide id="2" pos="771" userDrawn="1">
          <p15:clr>
            <a:srgbClr val="A4A3A4"/>
          </p15:clr>
        </p15:guide>
        <p15:guide id="3" pos="65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rilli, Francesca" initials="PF" lastIdx="1" clrIdx="0">
    <p:extLst>
      <p:ext uri="{19B8F6BF-5375-455C-9EA6-DF929625EA0E}">
        <p15:presenceInfo xmlns:p15="http://schemas.microsoft.com/office/powerpoint/2012/main" userId="Petrilli, Francesc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24F"/>
    <a:srgbClr val="97BAFF"/>
    <a:srgbClr val="D4ECBA"/>
    <a:srgbClr val="FFE0CD"/>
    <a:srgbClr val="EEEEEE"/>
    <a:srgbClr val="FFD2B7"/>
    <a:srgbClr val="F3F5FF"/>
    <a:srgbClr val="D1F3FF"/>
    <a:srgbClr val="AEC5F8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37" autoAdjust="0"/>
    <p:restoredTop sz="95501" autoAdjust="0"/>
  </p:normalViewPr>
  <p:slideViewPr>
    <p:cSldViewPr snapToGrid="0">
      <p:cViewPr>
        <p:scale>
          <a:sx n="80" d="100"/>
          <a:sy n="80" d="100"/>
        </p:scale>
        <p:origin x="566" y="-538"/>
      </p:cViewPr>
      <p:guideLst>
        <p:guide orient="horz" pos="3748"/>
        <p:guide pos="771"/>
        <p:guide pos="65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FAFE8-74C1-4088-AB71-3644B4D6636B}" type="datetimeFigureOut">
              <a:rPr lang="it-IT" smtClean="0"/>
              <a:t>12/01/2017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CCC8A5-6E31-4EB4-88A5-207E9DD7220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8435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1520" y="22385"/>
            <a:ext cx="8596312" cy="598487"/>
          </a:xfrm>
        </p:spPr>
        <p:txBody>
          <a:bodyPr/>
          <a:lstStyle>
            <a:lvl1pPr>
              <a:defRPr sz="22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405351" y="6381750"/>
            <a:ext cx="331787" cy="273050"/>
          </a:xfrm>
          <a:prstGeom prst="rect">
            <a:avLst/>
          </a:prstGeom>
          <a:ln/>
        </p:spPr>
        <p:txBody>
          <a:bodyPr/>
          <a:lstStyle>
            <a:lvl1pPr>
              <a:defRPr sz="1050"/>
            </a:lvl1pPr>
          </a:lstStyle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2542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87216" y="115889"/>
            <a:ext cx="7542335" cy="865187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6B2884-91BF-49CC-9150-5ECA29C0BBD8}" type="datetime1">
              <a:rPr lang="it-IT">
                <a:solidFill>
                  <a:srgbClr val="000000"/>
                </a:solidFill>
              </a:rPr>
              <a:pPr>
                <a:defRPr/>
              </a:pPr>
              <a:t>12/01/2017</a:t>
            </a:fld>
            <a:endParaRPr lang="it-IT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6989369" y="51365"/>
            <a:ext cx="2130153" cy="262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it-IT" sz="1108" b="1" i="1" dirty="0">
                <a:solidFill>
                  <a:srgbClr val="FF0000"/>
                </a:solidFill>
                <a:cs typeface="Arial" charset="0"/>
              </a:rPr>
              <a:t>Preliminare e confidenziale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448811" y="578359"/>
            <a:ext cx="489236" cy="248530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it-IT" sz="1015" b="1" i="1" dirty="0">
                <a:solidFill>
                  <a:srgbClr val="FF0000"/>
                </a:solidFill>
                <a:cs typeface="Arial" charset="0"/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373296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A3C02E-368E-40BD-A1D1-9D9CD35D01A9}" type="datetime1">
              <a:rPr lang="it-IT">
                <a:solidFill>
                  <a:srgbClr val="000000"/>
                </a:solidFill>
              </a:rPr>
              <a:pPr>
                <a:defRPr/>
              </a:pPr>
              <a:t>12/01/2017</a:t>
            </a:fld>
            <a:endParaRPr lang="it-IT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680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435" cy="1162050"/>
          </a:xfrm>
          <a:prstGeom prst="rect">
            <a:avLst/>
          </a:prstGeom>
        </p:spPr>
        <p:txBody>
          <a:bodyPr/>
          <a:lstStyle>
            <a:lvl1pPr algn="l">
              <a:defRPr sz="1846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538" y="273051"/>
            <a:ext cx="5111262" cy="3024932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435" cy="490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206F0F-832F-412D-985A-3F5698DB9E44}" type="datetime1">
              <a:rPr lang="it-IT">
                <a:solidFill>
                  <a:srgbClr val="000000"/>
                </a:solidFill>
              </a:rPr>
              <a:pPr>
                <a:defRPr/>
              </a:pPr>
              <a:t>12/01/2017</a:t>
            </a:fld>
            <a:endParaRPr lang="it-IT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8448811" y="578359"/>
            <a:ext cx="489236" cy="248530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it-IT" sz="1015" b="1" i="1" dirty="0">
                <a:solidFill>
                  <a:srgbClr val="FF0000"/>
                </a:solidFill>
                <a:cs typeface="Arial" charset="0"/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193284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  <a:prstGeom prst="rect">
            <a:avLst/>
          </a:prstGeom>
        </p:spPr>
        <p:txBody>
          <a:bodyPr/>
          <a:lstStyle>
            <a:lvl1pPr algn="l">
              <a:defRPr sz="1846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547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pPr lvl="0"/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2918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942FCE-B260-46FD-B6DD-32EC1E0509C3}" type="datetime1">
              <a:rPr lang="it-IT">
                <a:solidFill>
                  <a:srgbClr val="000000"/>
                </a:solidFill>
              </a:rPr>
              <a:pPr>
                <a:defRPr/>
              </a:pPr>
              <a:t>12/01/2017</a:t>
            </a:fld>
            <a:endParaRPr lang="it-IT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8448811" y="578359"/>
            <a:ext cx="489236" cy="248530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it-IT" sz="1015" b="1" i="1" dirty="0">
                <a:solidFill>
                  <a:srgbClr val="FF0000"/>
                </a:solidFill>
                <a:cs typeface="Arial" charset="0"/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25116373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87216" y="115889"/>
            <a:ext cx="7542335" cy="865187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-16924985" y="1117600"/>
            <a:ext cx="25816939" cy="32028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C371E-9526-4EC7-B7DB-306B79AC7840}" type="datetime1">
              <a:rPr lang="it-IT">
                <a:solidFill>
                  <a:srgbClr val="000000"/>
                </a:solidFill>
              </a:rPr>
              <a:pPr>
                <a:defRPr/>
              </a:pPr>
              <a:t>12/01/2017</a:t>
            </a:fld>
            <a:endParaRPr lang="it-IT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8448811" y="578359"/>
            <a:ext cx="489236" cy="248530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it-IT" sz="1015" b="1" i="1" dirty="0" err="1">
                <a:solidFill>
                  <a:srgbClr val="FF0000"/>
                </a:solidFill>
                <a:cs typeface="Arial" charset="0"/>
              </a:rPr>
              <a:t>Draft</a:t>
            </a:r>
            <a:endParaRPr lang="it-IT" sz="1015" b="1" i="1" dirty="0">
              <a:solidFill>
                <a:srgbClr val="FF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66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40769" y="115888"/>
            <a:ext cx="2151185" cy="1338262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-6914377" y="115888"/>
            <a:ext cx="13514469" cy="133826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DB6D8C-D2C8-4AC9-BACF-64461FA29743}" type="datetime1">
              <a:rPr lang="it-IT">
                <a:solidFill>
                  <a:srgbClr val="000000"/>
                </a:solidFill>
              </a:rPr>
              <a:pPr>
                <a:defRPr/>
              </a:pPr>
              <a:t>12/01/2017</a:t>
            </a:fld>
            <a:endParaRPr lang="it-IT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8448811" y="578359"/>
            <a:ext cx="489236" cy="248530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it-IT" sz="1015" b="1" i="1" dirty="0" err="1">
                <a:solidFill>
                  <a:srgbClr val="FF0000"/>
                </a:solidFill>
                <a:cs typeface="Arial" charset="0"/>
              </a:rPr>
              <a:t>Draft</a:t>
            </a:r>
            <a:endParaRPr lang="it-IT" sz="1015" b="1" i="1" dirty="0">
              <a:solidFill>
                <a:srgbClr val="FF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370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/>
          </p:nvPr>
        </p:nvSpPr>
        <p:spPr>
          <a:xfrm>
            <a:off x="287216" y="115888"/>
            <a:ext cx="8604738" cy="171790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CCE5B7-B3F2-40B0-B62F-0F884921EB75}" type="datetime1">
              <a:rPr lang="it-IT">
                <a:solidFill>
                  <a:srgbClr val="000000"/>
                </a:solidFill>
              </a:rPr>
              <a:pPr>
                <a:defRPr/>
              </a:pPr>
              <a:t>12/01/2017</a:t>
            </a:fld>
            <a:endParaRPr lang="it-IT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448811" y="578359"/>
            <a:ext cx="489236" cy="248530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it-IT" sz="1015" b="1" i="1" dirty="0" err="1">
                <a:solidFill>
                  <a:srgbClr val="FF0000"/>
                </a:solidFill>
                <a:cs typeface="Arial" charset="0"/>
              </a:rPr>
              <a:t>Draft</a:t>
            </a:r>
            <a:endParaRPr lang="it-IT" sz="1015" b="1" i="1" dirty="0">
              <a:solidFill>
                <a:srgbClr val="FF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920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graphicFrame>
        <p:nvGraphicFramePr>
          <p:cNvPr id="5" name="Group 12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06165636"/>
              </p:ext>
            </p:extLst>
          </p:nvPr>
        </p:nvGraphicFramePr>
        <p:xfrm>
          <a:off x="287220" y="762000"/>
          <a:ext cx="8595944" cy="5510704"/>
        </p:xfrm>
        <a:graphic>
          <a:graphicData uri="http://schemas.openxmlformats.org/drawingml/2006/table">
            <a:tbl>
              <a:tblPr/>
              <a:tblGrid>
                <a:gridCol w="6139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39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39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399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1399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1399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1399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1399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1399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1399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61399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613996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613996">
                  <a:extLst>
                    <a:ext uri="{9D8B030D-6E8A-4147-A177-3AD203B41FA5}">
                      <a16:colId xmlns:a16="http://schemas.microsoft.com/office/drawing/2014/main" val="1245375277"/>
                    </a:ext>
                  </a:extLst>
                </a:gridCol>
                <a:gridCol w="613996">
                  <a:extLst>
                    <a:ext uri="{9D8B030D-6E8A-4147-A177-3AD203B41FA5}">
                      <a16:colId xmlns:a16="http://schemas.microsoft.com/office/drawing/2014/main" val="4056202677"/>
                    </a:ext>
                  </a:extLst>
                </a:gridCol>
              </a:tblGrid>
              <a:tr h="182480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Ottobre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Novembre</a:t>
                      </a: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Dicembre</a:t>
                      </a: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Gennaio</a:t>
                      </a: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Febbraio</a:t>
                      </a: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Marzo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Aprile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822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 Box 96"/>
          <p:cNvSpPr txBox="1">
            <a:spLocks noChangeArrowheads="1"/>
          </p:cNvSpPr>
          <p:nvPr userDrawn="1"/>
        </p:nvSpPr>
        <p:spPr bwMode="auto">
          <a:xfrm>
            <a:off x="6137275" y="6510655"/>
            <a:ext cx="214312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36000" rIns="72000" bIns="36000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FF00"/>
                </a:solidFill>
                <a:sym typeface="Wingdings" pitchFamily="2" charset="2"/>
              </a:rPr>
              <a:t></a:t>
            </a:r>
            <a:endParaRPr lang="it-IT" sz="1800" dirty="0">
              <a:solidFill>
                <a:srgbClr val="000000"/>
              </a:solidFill>
            </a:endParaRPr>
          </a:p>
        </p:txBody>
      </p:sp>
      <p:sp>
        <p:nvSpPr>
          <p:cNvPr id="7" name="Rectangle 57"/>
          <p:cNvSpPr>
            <a:spLocks noChangeArrowheads="1"/>
          </p:cNvSpPr>
          <p:nvPr userDrawn="1"/>
        </p:nvSpPr>
        <p:spPr bwMode="auto">
          <a:xfrm>
            <a:off x="6416040" y="6631305"/>
            <a:ext cx="962025" cy="1222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Milestone </a:t>
            </a:r>
            <a:r>
              <a:rPr lang="en-US" sz="800" dirty="0" err="1">
                <a:solidFill>
                  <a:srgbClr val="000000"/>
                </a:solidFill>
              </a:rPr>
              <a:t>raggiunta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8" name="Rectangle 58"/>
          <p:cNvSpPr>
            <a:spLocks noChangeArrowheads="1"/>
          </p:cNvSpPr>
          <p:nvPr userDrawn="1"/>
        </p:nvSpPr>
        <p:spPr bwMode="auto">
          <a:xfrm>
            <a:off x="6433503" y="6390005"/>
            <a:ext cx="1080000" cy="1222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Milestone non </a:t>
            </a:r>
            <a:r>
              <a:rPr lang="en-US" sz="800" dirty="0" err="1">
                <a:solidFill>
                  <a:srgbClr val="000000"/>
                </a:solidFill>
              </a:rPr>
              <a:t>raggiunta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9" name="Text Box 59"/>
          <p:cNvSpPr txBox="1">
            <a:spLocks noChangeArrowheads="1"/>
          </p:cNvSpPr>
          <p:nvPr userDrawn="1"/>
        </p:nvSpPr>
        <p:spPr bwMode="auto">
          <a:xfrm>
            <a:off x="6119813" y="6267768"/>
            <a:ext cx="360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FF1111"/>
                </a:solidFill>
                <a:latin typeface="Agency FB" pitchFamily="34" charset="0"/>
                <a:sym typeface="Wingdings" pitchFamily="2" charset="2"/>
              </a:rPr>
              <a:t></a:t>
            </a:r>
            <a:endParaRPr lang="it-IT" sz="2000">
              <a:solidFill>
                <a:srgbClr val="FF1111"/>
              </a:solidFill>
              <a:latin typeface="Agency FB" pitchFamily="34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8948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8" y="879475"/>
            <a:ext cx="4822825" cy="12430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0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3" y="5172075"/>
            <a:ext cx="1074737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8494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5"/>
          <p:cNvSpPr>
            <a:spLocks noChangeArrowheads="1"/>
          </p:cNvSpPr>
          <p:nvPr userDrawn="1"/>
        </p:nvSpPr>
        <p:spPr bwMode="auto">
          <a:xfrm>
            <a:off x="1210663" y="763588"/>
            <a:ext cx="961200" cy="177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4388" tIns="42195" rIns="84388" bIns="42195" anchor="ctr"/>
          <a:lstStyle/>
          <a:p>
            <a:pPr algn="ctr" defTabSz="842618" fontAlgn="auto">
              <a:spcBef>
                <a:spcPts val="0"/>
              </a:spcBef>
              <a:spcAft>
                <a:spcPts val="0"/>
              </a:spcAft>
            </a:pPr>
            <a:r>
              <a:rPr lang="it-IT" sz="831" b="1" dirty="0">
                <a:solidFill>
                  <a:srgbClr val="000000"/>
                </a:solidFill>
                <a:latin typeface="Arial"/>
                <a:cs typeface="+mn-cs"/>
              </a:rPr>
              <a:t>I t</a:t>
            </a:r>
          </a:p>
        </p:txBody>
      </p:sp>
      <p:sp>
        <p:nvSpPr>
          <p:cNvPr id="35" name="Rectangle 19"/>
          <p:cNvSpPr>
            <a:spLocks noChangeArrowheads="1"/>
          </p:cNvSpPr>
          <p:nvPr userDrawn="1"/>
        </p:nvSpPr>
        <p:spPr bwMode="auto">
          <a:xfrm>
            <a:off x="2170502" y="763588"/>
            <a:ext cx="961200" cy="177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4388" tIns="42195" rIns="84388" bIns="42195" anchor="ctr"/>
          <a:lstStyle/>
          <a:p>
            <a:pPr algn="ctr" defTabSz="842618" fontAlgn="auto">
              <a:spcBef>
                <a:spcPts val="0"/>
              </a:spcBef>
              <a:spcAft>
                <a:spcPts val="0"/>
              </a:spcAft>
            </a:pPr>
            <a:r>
              <a:rPr lang="it-IT" sz="831" b="1" dirty="0">
                <a:solidFill>
                  <a:srgbClr val="000000"/>
                </a:solidFill>
                <a:latin typeface="Arial"/>
                <a:cs typeface="+mn-cs"/>
              </a:rPr>
              <a:t>II t</a:t>
            </a:r>
          </a:p>
        </p:txBody>
      </p:sp>
      <p:sp>
        <p:nvSpPr>
          <p:cNvPr id="37" name="Rectangle 23"/>
          <p:cNvSpPr>
            <a:spLocks noChangeArrowheads="1"/>
          </p:cNvSpPr>
          <p:nvPr userDrawn="1"/>
        </p:nvSpPr>
        <p:spPr bwMode="auto">
          <a:xfrm>
            <a:off x="3130341" y="763588"/>
            <a:ext cx="961200" cy="177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4388" tIns="42195" rIns="84388" bIns="42195" anchor="ctr"/>
          <a:lstStyle/>
          <a:p>
            <a:pPr algn="ctr" defTabSz="842618" fontAlgn="auto">
              <a:spcBef>
                <a:spcPts val="0"/>
              </a:spcBef>
              <a:spcAft>
                <a:spcPts val="0"/>
              </a:spcAft>
            </a:pPr>
            <a:r>
              <a:rPr lang="it-IT" sz="831" b="1" dirty="0">
                <a:solidFill>
                  <a:srgbClr val="000000"/>
                </a:solidFill>
                <a:latin typeface="Arial"/>
                <a:cs typeface="+mn-cs"/>
              </a:rPr>
              <a:t>III t</a:t>
            </a:r>
          </a:p>
        </p:txBody>
      </p:sp>
      <p:sp>
        <p:nvSpPr>
          <p:cNvPr id="40" name="Rectangle 27"/>
          <p:cNvSpPr>
            <a:spLocks noChangeArrowheads="1"/>
          </p:cNvSpPr>
          <p:nvPr userDrawn="1"/>
        </p:nvSpPr>
        <p:spPr bwMode="auto">
          <a:xfrm>
            <a:off x="4090180" y="763588"/>
            <a:ext cx="961200" cy="177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4388" tIns="42195" rIns="84388" bIns="42195" anchor="ctr"/>
          <a:lstStyle/>
          <a:p>
            <a:pPr algn="ctr" defTabSz="842618" fontAlgn="auto">
              <a:spcBef>
                <a:spcPts val="0"/>
              </a:spcBef>
              <a:spcAft>
                <a:spcPts val="0"/>
              </a:spcAft>
            </a:pPr>
            <a:r>
              <a:rPr lang="it-IT" sz="831" b="1" dirty="0">
                <a:solidFill>
                  <a:srgbClr val="000000"/>
                </a:solidFill>
                <a:latin typeface="Arial"/>
                <a:cs typeface="+mn-cs"/>
              </a:rPr>
              <a:t>IV t</a:t>
            </a:r>
          </a:p>
        </p:txBody>
      </p:sp>
      <p:sp>
        <p:nvSpPr>
          <p:cNvPr id="43" name="Rectangle 31"/>
          <p:cNvSpPr>
            <a:spLocks noChangeArrowheads="1"/>
          </p:cNvSpPr>
          <p:nvPr userDrawn="1"/>
        </p:nvSpPr>
        <p:spPr bwMode="auto">
          <a:xfrm>
            <a:off x="5035458" y="763588"/>
            <a:ext cx="990325" cy="177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4388" tIns="42195" rIns="84388" bIns="42195" anchor="ctr"/>
          <a:lstStyle/>
          <a:p>
            <a:pPr algn="ctr" defTabSz="842618" fontAlgn="auto">
              <a:spcBef>
                <a:spcPts val="0"/>
              </a:spcBef>
              <a:spcAft>
                <a:spcPts val="0"/>
              </a:spcAft>
            </a:pPr>
            <a:r>
              <a:rPr lang="it-IT" sz="831" b="1" dirty="0">
                <a:solidFill>
                  <a:srgbClr val="000000"/>
                </a:solidFill>
                <a:latin typeface="Arial"/>
                <a:cs typeface="+mn-cs"/>
              </a:rPr>
              <a:t>I t</a:t>
            </a:r>
          </a:p>
        </p:txBody>
      </p:sp>
      <p:sp>
        <p:nvSpPr>
          <p:cNvPr id="46" name="Rectangle 35"/>
          <p:cNvSpPr>
            <a:spLocks noChangeArrowheads="1"/>
          </p:cNvSpPr>
          <p:nvPr userDrawn="1"/>
        </p:nvSpPr>
        <p:spPr bwMode="auto">
          <a:xfrm>
            <a:off x="6009858" y="763588"/>
            <a:ext cx="961200" cy="177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4388" tIns="42195" rIns="84388" bIns="42195" anchor="ctr"/>
          <a:lstStyle/>
          <a:p>
            <a:pPr algn="ctr" defTabSz="842618" fontAlgn="auto">
              <a:spcBef>
                <a:spcPts val="0"/>
              </a:spcBef>
              <a:spcAft>
                <a:spcPts val="0"/>
              </a:spcAft>
            </a:pPr>
            <a:r>
              <a:rPr lang="it-IT" sz="831" b="1" dirty="0">
                <a:solidFill>
                  <a:srgbClr val="000000"/>
                </a:solidFill>
                <a:latin typeface="Arial"/>
                <a:cs typeface="+mn-cs"/>
              </a:rPr>
              <a:t>II t</a:t>
            </a:r>
          </a:p>
        </p:txBody>
      </p:sp>
      <p:sp>
        <p:nvSpPr>
          <p:cNvPr id="52" name="Rectangle 43"/>
          <p:cNvSpPr>
            <a:spLocks noChangeArrowheads="1"/>
          </p:cNvSpPr>
          <p:nvPr userDrawn="1"/>
        </p:nvSpPr>
        <p:spPr bwMode="auto">
          <a:xfrm>
            <a:off x="7921914" y="763588"/>
            <a:ext cx="961200" cy="177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4388" tIns="42195" rIns="84388" bIns="42195" anchor="ctr"/>
          <a:lstStyle/>
          <a:p>
            <a:pPr algn="ctr" defTabSz="842618" fontAlgn="auto">
              <a:spcBef>
                <a:spcPts val="0"/>
              </a:spcBef>
              <a:spcAft>
                <a:spcPts val="0"/>
              </a:spcAft>
            </a:pPr>
            <a:r>
              <a:rPr lang="it-IT" sz="831" b="1" dirty="0">
                <a:solidFill>
                  <a:srgbClr val="000000"/>
                </a:solidFill>
                <a:latin typeface="Arial"/>
                <a:cs typeface="+mn-cs"/>
              </a:rPr>
              <a:t>IV t</a:t>
            </a:r>
          </a:p>
        </p:txBody>
      </p:sp>
      <p:cxnSp>
        <p:nvCxnSpPr>
          <p:cNvPr id="70" name="Straight Connector 69"/>
          <p:cNvCxnSpPr/>
          <p:nvPr userDrawn="1"/>
        </p:nvCxnSpPr>
        <p:spPr>
          <a:xfrm>
            <a:off x="250825" y="6267450"/>
            <a:ext cx="8640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 userDrawn="1"/>
        </p:nvCxnSpPr>
        <p:spPr>
          <a:xfrm>
            <a:off x="250825" y="941387"/>
            <a:ext cx="0" cy="53172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 userDrawn="1"/>
        </p:nvCxnSpPr>
        <p:spPr>
          <a:xfrm>
            <a:off x="7929376" y="941387"/>
            <a:ext cx="0" cy="53172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 userDrawn="1"/>
        </p:nvCxnSpPr>
        <p:spPr>
          <a:xfrm>
            <a:off x="8410134" y="941387"/>
            <a:ext cx="0" cy="5317200"/>
          </a:xfrm>
          <a:prstGeom prst="line">
            <a:avLst/>
          </a:prstGeom>
          <a:ln w="9525"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 userDrawn="1"/>
        </p:nvCxnSpPr>
        <p:spPr>
          <a:xfrm>
            <a:off x="8875532" y="941387"/>
            <a:ext cx="0" cy="53172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 userDrawn="1"/>
        </p:nvCxnSpPr>
        <p:spPr>
          <a:xfrm>
            <a:off x="6012489" y="941387"/>
            <a:ext cx="0" cy="53172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 userDrawn="1"/>
        </p:nvCxnSpPr>
        <p:spPr>
          <a:xfrm>
            <a:off x="6491180" y="941387"/>
            <a:ext cx="0" cy="5317200"/>
          </a:xfrm>
          <a:prstGeom prst="line">
            <a:avLst/>
          </a:prstGeom>
          <a:ln w="9525"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 userDrawn="1"/>
        </p:nvCxnSpPr>
        <p:spPr>
          <a:xfrm>
            <a:off x="6970336" y="941387"/>
            <a:ext cx="0" cy="53172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 userDrawn="1"/>
        </p:nvCxnSpPr>
        <p:spPr>
          <a:xfrm>
            <a:off x="7450297" y="941387"/>
            <a:ext cx="0" cy="5317200"/>
          </a:xfrm>
          <a:prstGeom prst="line">
            <a:avLst/>
          </a:prstGeom>
          <a:ln w="9525"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 userDrawn="1"/>
        </p:nvCxnSpPr>
        <p:spPr>
          <a:xfrm>
            <a:off x="5037958" y="941387"/>
            <a:ext cx="0" cy="53172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 userDrawn="1"/>
        </p:nvCxnSpPr>
        <p:spPr>
          <a:xfrm>
            <a:off x="5530619" y="941387"/>
            <a:ext cx="0" cy="5317200"/>
          </a:xfrm>
          <a:prstGeom prst="line">
            <a:avLst/>
          </a:prstGeom>
          <a:ln w="9525"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 userDrawn="1"/>
        </p:nvCxnSpPr>
        <p:spPr>
          <a:xfrm>
            <a:off x="4092346" y="941387"/>
            <a:ext cx="0" cy="53172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 userDrawn="1"/>
        </p:nvCxnSpPr>
        <p:spPr>
          <a:xfrm>
            <a:off x="4571502" y="941387"/>
            <a:ext cx="0" cy="5317200"/>
          </a:xfrm>
          <a:prstGeom prst="line">
            <a:avLst/>
          </a:prstGeom>
          <a:ln w="9525"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 userDrawn="1"/>
        </p:nvCxnSpPr>
        <p:spPr>
          <a:xfrm>
            <a:off x="3121069" y="941387"/>
            <a:ext cx="0" cy="53172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 userDrawn="1"/>
        </p:nvCxnSpPr>
        <p:spPr>
          <a:xfrm>
            <a:off x="3611663" y="941387"/>
            <a:ext cx="0" cy="5317200"/>
          </a:xfrm>
          <a:prstGeom prst="line">
            <a:avLst/>
          </a:prstGeom>
          <a:ln w="9525"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 userDrawn="1"/>
        </p:nvCxnSpPr>
        <p:spPr>
          <a:xfrm>
            <a:off x="1212024" y="941387"/>
            <a:ext cx="0" cy="53172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 userDrawn="1"/>
        </p:nvCxnSpPr>
        <p:spPr>
          <a:xfrm>
            <a:off x="1691985" y="941387"/>
            <a:ext cx="0" cy="5317200"/>
          </a:xfrm>
          <a:prstGeom prst="line">
            <a:avLst/>
          </a:prstGeom>
          <a:ln w="9525"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 userDrawn="1"/>
        </p:nvCxnSpPr>
        <p:spPr>
          <a:xfrm>
            <a:off x="2170946" y="941387"/>
            <a:ext cx="0" cy="53172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 userDrawn="1"/>
        </p:nvCxnSpPr>
        <p:spPr>
          <a:xfrm>
            <a:off x="2650907" y="941387"/>
            <a:ext cx="0" cy="5317200"/>
          </a:xfrm>
          <a:prstGeom prst="line">
            <a:avLst/>
          </a:prstGeom>
          <a:ln w="9525"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 userDrawn="1"/>
        </p:nvCxnSpPr>
        <p:spPr>
          <a:xfrm>
            <a:off x="731424" y="941387"/>
            <a:ext cx="0" cy="5317200"/>
          </a:xfrm>
          <a:prstGeom prst="line">
            <a:avLst/>
          </a:prstGeom>
          <a:ln w="9525"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>
            <a:spLocks noChangeArrowheads="1"/>
          </p:cNvSpPr>
          <p:nvPr userDrawn="1"/>
        </p:nvSpPr>
        <p:spPr bwMode="auto">
          <a:xfrm>
            <a:off x="6969802" y="763588"/>
            <a:ext cx="961200" cy="177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4388" tIns="42195" rIns="84388" bIns="42195" anchor="ctr"/>
          <a:lstStyle/>
          <a:p>
            <a:pPr algn="ctr" defTabSz="842618" fontAlgn="auto">
              <a:spcBef>
                <a:spcPts val="0"/>
              </a:spcBef>
              <a:spcAft>
                <a:spcPts val="0"/>
              </a:spcAft>
            </a:pPr>
            <a:r>
              <a:rPr lang="it-IT" sz="831" b="1" dirty="0">
                <a:solidFill>
                  <a:srgbClr val="000000"/>
                </a:solidFill>
                <a:latin typeface="Arial"/>
                <a:cs typeface="+mn-cs"/>
              </a:rPr>
              <a:t>III t</a:t>
            </a:r>
          </a:p>
        </p:txBody>
      </p:sp>
    </p:spTree>
    <p:extLst>
      <p:ext uri="{BB962C8B-B14F-4D97-AF65-F5344CB8AC3E}">
        <p14:creationId xmlns:p14="http://schemas.microsoft.com/office/powerpoint/2010/main" val="15590875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789">
          <p15:clr>
            <a:srgbClr val="FBAE40"/>
          </p15:clr>
        </p15:guide>
        <p15:guide id="3" pos="2472">
          <p15:clr>
            <a:srgbClr val="FBAE40"/>
          </p15:clr>
        </p15:guide>
        <p15:guide id="4" pos="267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4524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87216" y="115889"/>
            <a:ext cx="7542335" cy="865187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87216" y="1117600"/>
            <a:ext cx="8604738" cy="171790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74156E-C459-4033-B3FE-E38EB6715788}" type="datetime1">
              <a:rPr lang="it-IT">
                <a:solidFill>
                  <a:srgbClr val="000000"/>
                </a:solidFill>
              </a:rPr>
              <a:pPr>
                <a:defRPr/>
              </a:pPr>
              <a:t>12/01/2017</a:t>
            </a:fld>
            <a:endParaRPr lang="it-IT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187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92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435" y="4029873"/>
            <a:ext cx="7772400" cy="37702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46"/>
            </a:lvl1pPr>
            <a:lvl2pPr marL="422041" indent="0">
              <a:buNone/>
              <a:defRPr sz="1662"/>
            </a:lvl2pPr>
            <a:lvl3pPr marL="844083" indent="0">
              <a:buNone/>
              <a:defRPr sz="1477"/>
            </a:lvl3pPr>
            <a:lvl4pPr marL="1266124" indent="0">
              <a:buNone/>
              <a:defRPr sz="1292"/>
            </a:lvl4pPr>
            <a:lvl5pPr marL="1688165" indent="0">
              <a:buNone/>
              <a:defRPr sz="1292"/>
            </a:lvl5pPr>
            <a:lvl6pPr marL="2110207" indent="0">
              <a:buNone/>
              <a:defRPr sz="1292"/>
            </a:lvl6pPr>
            <a:lvl7pPr marL="2532248" indent="0">
              <a:buNone/>
              <a:defRPr sz="1292"/>
            </a:lvl7pPr>
            <a:lvl8pPr marL="2954289" indent="0">
              <a:buNone/>
              <a:defRPr sz="1292"/>
            </a:lvl8pPr>
            <a:lvl9pPr marL="3376331" indent="0">
              <a:buNone/>
              <a:defRPr sz="1292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D38164-AF7C-4250-AF2C-62701EC3A7E4}" type="datetime1">
              <a:rPr lang="it-IT">
                <a:solidFill>
                  <a:srgbClr val="000000"/>
                </a:solidFill>
              </a:rPr>
              <a:pPr>
                <a:defRPr/>
              </a:pPr>
              <a:t>12/01/2017</a:t>
            </a:fld>
            <a:endParaRPr lang="it-IT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8448811" y="578359"/>
            <a:ext cx="489236" cy="248530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it-IT" sz="1015" b="1" i="1" dirty="0">
                <a:solidFill>
                  <a:srgbClr val="FF0000"/>
                </a:solidFill>
                <a:cs typeface="Arial" charset="0"/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2921966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87216" y="115889"/>
            <a:ext cx="7542335" cy="865187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287215" y="1117600"/>
            <a:ext cx="4232031" cy="2650150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59923" y="1117600"/>
            <a:ext cx="4232031" cy="2650150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F98D9C-98EE-4F57-91FB-675BB6469D79}" type="datetime1">
              <a:rPr lang="it-IT">
                <a:solidFill>
                  <a:srgbClr val="000000"/>
                </a:solidFill>
              </a:rPr>
              <a:pPr>
                <a:defRPr/>
              </a:pPr>
              <a:t>12/01/2017</a:t>
            </a:fld>
            <a:endParaRPr lang="it-IT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8448811" y="578359"/>
            <a:ext cx="489236" cy="248530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it-IT" sz="1015" b="1" i="1" dirty="0">
                <a:solidFill>
                  <a:srgbClr val="FF0000"/>
                </a:solidFill>
                <a:cs typeface="Arial" charset="0"/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3544577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400175"/>
            <a:ext cx="4040066" cy="7747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2308903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270" y="1400175"/>
            <a:ext cx="4041531" cy="7747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2308903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4CD597-D546-4C98-9EA1-6F4AF41AAD10}" type="datetime1">
              <a:rPr lang="it-IT">
                <a:solidFill>
                  <a:srgbClr val="000000"/>
                </a:solidFill>
              </a:rPr>
              <a:pPr>
                <a:defRPr/>
              </a:pPr>
              <a:t>12/01/2017</a:t>
            </a:fld>
            <a:endParaRPr lang="it-IT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8448811" y="578359"/>
            <a:ext cx="489236" cy="248530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it-IT" sz="1015" b="1" i="1" dirty="0">
                <a:solidFill>
                  <a:srgbClr val="FF0000"/>
                </a:solidFill>
                <a:cs typeface="Arial" charset="0"/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3839405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3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7221" y="-27384"/>
            <a:ext cx="8595946" cy="598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228600" y="6353618"/>
            <a:ext cx="86868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it-IT" sz="1800">
              <a:solidFill>
                <a:srgbClr val="000000"/>
              </a:solidFill>
              <a:latin typeface="Arial"/>
              <a:cs typeface="Arial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228600" y="579123"/>
            <a:ext cx="86868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it-IT" sz="1800">
              <a:solidFill>
                <a:srgbClr val="000000"/>
              </a:solidFill>
              <a:latin typeface="Arial"/>
              <a:cs typeface="Arial" charset="0"/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429" y="6424491"/>
            <a:ext cx="1470178" cy="37891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3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394976"/>
            <a:ext cx="402334" cy="418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49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9" r:id="rId2"/>
    <p:sldLayoutId id="2147483666" r:id="rId3"/>
    <p:sldLayoutId id="2147483684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</a:defRPr>
      </a:lvl9pPr>
    </p:titleStyle>
    <p:bodyStyle>
      <a:lvl1pPr marL="177800" indent="-1778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820738" indent="-285750" algn="l" rtl="0" eaLnBrk="0" fontAlgn="base" hangingPunct="0">
        <a:spcBef>
          <a:spcPct val="50000"/>
        </a:spcBef>
        <a:spcAft>
          <a:spcPct val="0"/>
        </a:spcAft>
        <a:buClr>
          <a:schemeClr val="accent2"/>
        </a:buClr>
        <a:buChar char="o"/>
        <a:defRPr sz="1400">
          <a:solidFill>
            <a:schemeClr val="tx1"/>
          </a:solidFill>
          <a:latin typeface="+mn-lt"/>
        </a:defRPr>
      </a:lvl2pPr>
      <a:lvl3pPr marL="1228725" indent="-228600" algn="l" rtl="0" eaLnBrk="0" fontAlgn="base" hangingPunct="0">
        <a:spcBef>
          <a:spcPct val="50000"/>
        </a:spcBef>
        <a:spcAft>
          <a:spcPct val="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</a:defRPr>
      </a:lvl3pPr>
      <a:lvl4pPr marL="1636713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030"/>
          <p:cNvSpPr>
            <a:spLocks noChangeShapeType="1"/>
          </p:cNvSpPr>
          <p:nvPr/>
        </p:nvSpPr>
        <p:spPr bwMode="auto">
          <a:xfrm>
            <a:off x="228600" y="6250017"/>
            <a:ext cx="86868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srgbClr val="000000"/>
              </a:solidFill>
            </a:endParaRPr>
          </a:p>
        </p:txBody>
      </p:sp>
      <p:sp>
        <p:nvSpPr>
          <p:cNvPr id="1029" name="Oval 11"/>
          <p:cNvSpPr>
            <a:spLocks noChangeArrowheads="1"/>
          </p:cNvSpPr>
          <p:nvPr/>
        </p:nvSpPr>
        <p:spPr bwMode="auto">
          <a:xfrm>
            <a:off x="4346331" y="6389791"/>
            <a:ext cx="429358" cy="30638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33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338509" y="2986191"/>
            <a:ext cx="8595946" cy="6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lo stile del titolo</a:t>
            </a:r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8" y="404664"/>
            <a:ext cx="4822825" cy="12430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3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354706"/>
            <a:ext cx="402334" cy="418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247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Times New Roman" pitchFamily="18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Times New Roman" pitchFamily="18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46681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="0">
                <a:latin typeface="Arial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5E52095-E369-4091-9AD5-75B4F5310ACE}" type="datetime1">
              <a:rPr lang="it-IT" sz="923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12/01/2017</a:t>
            </a:fld>
            <a:endParaRPr lang="it-IT" sz="923" dirty="0">
              <a:solidFill>
                <a:srgbClr val="000000"/>
              </a:solidFill>
            </a:endParaRPr>
          </a:p>
        </p:txBody>
      </p:sp>
      <p:sp>
        <p:nvSpPr>
          <p:cNvPr id="1029" name="Segnaposto numero diapositiva 3"/>
          <p:cNvSpPr txBox="1">
            <a:spLocks noGrp="1"/>
          </p:cNvSpPr>
          <p:nvPr/>
        </p:nvSpPr>
        <p:spPr bwMode="auto">
          <a:xfrm>
            <a:off x="3619500" y="6308725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4992" tIns="42497" rIns="84992" bIns="42497" anchor="b"/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3E4E2689-A457-4599-869C-8C60ECEB3E60}" type="slidenum">
              <a:rPr lang="en-US" sz="923" smtClean="0">
                <a:solidFill>
                  <a:srgbClr val="000000"/>
                </a:solidFill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923" dirty="0">
              <a:solidFill>
                <a:srgbClr val="000000"/>
              </a:solidFill>
            </a:endParaRPr>
          </a:p>
        </p:txBody>
      </p:sp>
      <p:sp>
        <p:nvSpPr>
          <p:cNvPr id="1030" name="Line 1032"/>
          <p:cNvSpPr>
            <a:spLocks noChangeShapeType="1"/>
          </p:cNvSpPr>
          <p:nvPr/>
        </p:nvSpPr>
        <p:spPr bwMode="auto">
          <a:xfrm>
            <a:off x="184639" y="914400"/>
            <a:ext cx="8774723" cy="0"/>
          </a:xfrm>
          <a:prstGeom prst="line">
            <a:avLst/>
          </a:prstGeom>
          <a:noFill/>
          <a:ln w="25400">
            <a:solidFill>
              <a:srgbClr val="E86A1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 sz="923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31" name="Line 1037"/>
          <p:cNvSpPr>
            <a:spLocks noChangeShapeType="1"/>
          </p:cNvSpPr>
          <p:nvPr/>
        </p:nvSpPr>
        <p:spPr bwMode="auto">
          <a:xfrm>
            <a:off x="184639" y="6453188"/>
            <a:ext cx="8774723" cy="0"/>
          </a:xfrm>
          <a:prstGeom prst="line">
            <a:avLst/>
          </a:prstGeom>
          <a:noFill/>
          <a:ln w="19050">
            <a:solidFill>
              <a:srgbClr val="E86A1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 sz="923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32" name="AcnStamp_ID_10264" hidden="1"/>
          <p:cNvSpPr>
            <a:spLocks noChangeArrowheads="1"/>
          </p:cNvSpPr>
          <p:nvPr>
            <p:custDataLst>
              <p:tags r:id="rId13"/>
            </p:custDataLst>
          </p:nvPr>
        </p:nvSpPr>
        <p:spPr bwMode="gray">
          <a:xfrm>
            <a:off x="6514576" y="1387476"/>
            <a:ext cx="1314975" cy="246187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23446" rIns="0" bIns="23446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92" b="1" dirty="0">
                <a:solidFill>
                  <a:srgbClr val="000000"/>
                </a:solidFill>
                <a:cs typeface="Arial" charset="0"/>
              </a:rPr>
              <a:t>MASTER STAMP</a:t>
            </a:r>
          </a:p>
        </p:txBody>
      </p:sp>
      <p:cxnSp>
        <p:nvCxnSpPr>
          <p:cNvPr id="1033" name="AcnStpConnector_ID_10265" hidden="1"/>
          <p:cNvCxnSpPr>
            <a:cxnSpLocks noChangeShapeType="1"/>
            <a:stCxn id="1032" idx="2"/>
            <a:endCxn id="1032" idx="0"/>
          </p:cNvCxnSpPr>
          <p:nvPr>
            <p:custDataLst>
              <p:tags r:id="rId14"/>
            </p:custDataLst>
          </p:nvPr>
        </p:nvCxnSpPr>
        <p:spPr bwMode="gray">
          <a:xfrm>
            <a:off x="6514576" y="1387476"/>
            <a:ext cx="13149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4" name="AcnStpConnector_ID_10266" hidden="1"/>
          <p:cNvCxnSpPr>
            <a:cxnSpLocks noChangeShapeType="1"/>
            <a:stCxn id="1032" idx="4"/>
            <a:endCxn id="1032" idx="6"/>
          </p:cNvCxnSpPr>
          <p:nvPr>
            <p:custDataLst>
              <p:tags r:id="rId15"/>
            </p:custDataLst>
          </p:nvPr>
        </p:nvCxnSpPr>
        <p:spPr bwMode="gray">
          <a:xfrm>
            <a:off x="6514576" y="1633663"/>
            <a:ext cx="13149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035" name="Picture 11" descr="INTESA_SANPAOLO_COL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5974" y="6562726"/>
            <a:ext cx="1647092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11"/>
          <p:cNvGrpSpPr>
            <a:grpSpLocks noChangeAspect="1"/>
          </p:cNvGrpSpPr>
          <p:nvPr userDrawn="1"/>
        </p:nvGrpSpPr>
        <p:grpSpPr>
          <a:xfrm>
            <a:off x="209547" y="6517705"/>
            <a:ext cx="782024" cy="246634"/>
            <a:chOff x="459321" y="5788818"/>
            <a:chExt cx="2183716" cy="635721"/>
          </a:xfrm>
        </p:grpSpPr>
        <p:pic>
          <p:nvPicPr>
            <p:cNvPr id="13" name="Picture 7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321" y="6039743"/>
              <a:ext cx="2183716" cy="384796"/>
            </a:xfrm>
            <a:prstGeom prst="rect">
              <a:avLst/>
            </a:prstGeom>
          </p:spPr>
        </p:pic>
        <p:sp>
          <p:nvSpPr>
            <p:cNvPr id="14" name="Freeform 13"/>
            <p:cNvSpPr/>
            <p:nvPr/>
          </p:nvSpPr>
          <p:spPr>
            <a:xfrm>
              <a:off x="1741785" y="5788818"/>
              <a:ext cx="210221" cy="21510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CA" sz="923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3164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62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62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62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62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62">
          <a:solidFill>
            <a:schemeClr val="tx2"/>
          </a:solidFill>
          <a:latin typeface="Arial" charset="0"/>
        </a:defRPr>
      </a:lvl5pPr>
      <a:lvl6pPr marL="422041" algn="l" rtl="0" fontAlgn="base">
        <a:spcBef>
          <a:spcPct val="0"/>
        </a:spcBef>
        <a:spcAft>
          <a:spcPct val="0"/>
        </a:spcAft>
        <a:defRPr>
          <a:solidFill>
            <a:schemeClr val="tx2"/>
          </a:solidFill>
          <a:latin typeface="Arial" charset="0"/>
        </a:defRPr>
      </a:lvl6pPr>
      <a:lvl7pPr marL="844083" algn="l" rtl="0" fontAlgn="base">
        <a:spcBef>
          <a:spcPct val="0"/>
        </a:spcBef>
        <a:spcAft>
          <a:spcPct val="0"/>
        </a:spcAft>
        <a:defRPr>
          <a:solidFill>
            <a:schemeClr val="tx2"/>
          </a:solidFill>
          <a:latin typeface="Arial" charset="0"/>
        </a:defRPr>
      </a:lvl7pPr>
      <a:lvl8pPr marL="1266124" algn="l" rtl="0" fontAlgn="base">
        <a:spcBef>
          <a:spcPct val="0"/>
        </a:spcBef>
        <a:spcAft>
          <a:spcPct val="0"/>
        </a:spcAft>
        <a:defRPr>
          <a:solidFill>
            <a:schemeClr val="tx2"/>
          </a:solidFill>
          <a:latin typeface="Arial" charset="0"/>
        </a:defRPr>
      </a:lvl8pPr>
      <a:lvl9pPr marL="1688165" algn="l" rtl="0" fontAlgn="base">
        <a:spcBef>
          <a:spcPct val="0"/>
        </a:spcBef>
        <a:spcAft>
          <a:spcPct val="0"/>
        </a:spcAft>
        <a:defRPr>
          <a:solidFill>
            <a:schemeClr val="tx2"/>
          </a:solidFill>
          <a:latin typeface="Arial" charset="0"/>
        </a:defRPr>
      </a:lvl9pPr>
    </p:titleStyle>
    <p:bodyStyle>
      <a:lvl1pPr marL="316531" indent="-316531" algn="l" rtl="0" eaLnBrk="0" fontAlgn="base" hangingPunct="0">
        <a:spcBef>
          <a:spcPct val="20000"/>
        </a:spcBef>
        <a:spcAft>
          <a:spcPct val="0"/>
        </a:spcAft>
        <a:buChar char="•"/>
        <a:defRPr sz="1477" b="1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63776" algn="l" rtl="0" eaLnBrk="0" fontAlgn="base" hangingPunct="0">
        <a:spcBef>
          <a:spcPct val="20000"/>
        </a:spcBef>
        <a:spcAft>
          <a:spcPct val="0"/>
        </a:spcAft>
        <a:buChar char="–"/>
        <a:defRPr sz="2031">
          <a:solidFill>
            <a:schemeClr val="tx1"/>
          </a:solidFill>
          <a:latin typeface="+mn-lt"/>
        </a:defRPr>
      </a:lvl2pPr>
      <a:lvl3pPr marL="1058034" indent="-211021" algn="l" rtl="0" eaLnBrk="0" fontAlgn="base" hangingPunct="0">
        <a:spcBef>
          <a:spcPct val="20000"/>
        </a:spcBef>
        <a:spcAft>
          <a:spcPct val="0"/>
        </a:spcAft>
        <a:buChar char="•"/>
        <a:defRPr sz="1846">
          <a:solidFill>
            <a:schemeClr val="tx1"/>
          </a:solidFill>
          <a:latin typeface="+mn-lt"/>
        </a:defRPr>
      </a:lvl3pPr>
      <a:lvl4pPr marL="1477145" indent="-211021" algn="l" rtl="0" eaLnBrk="0" fontAlgn="base" hangingPunct="0">
        <a:spcBef>
          <a:spcPct val="20000"/>
        </a:spcBef>
        <a:spcAft>
          <a:spcPct val="0"/>
        </a:spcAft>
        <a:buChar char="–"/>
        <a:defRPr sz="1846">
          <a:solidFill>
            <a:schemeClr val="tx1"/>
          </a:solidFill>
          <a:latin typeface="+mn-lt"/>
        </a:defRPr>
      </a:lvl4pPr>
      <a:lvl5pPr marL="1899186" indent="-211021" algn="l" rtl="0" eaLnBrk="0" fontAlgn="base" hangingPunct="0">
        <a:spcBef>
          <a:spcPct val="20000"/>
        </a:spcBef>
        <a:spcAft>
          <a:spcPct val="0"/>
        </a:spcAft>
        <a:buChar char="•"/>
        <a:defRPr sz="1846">
          <a:solidFill>
            <a:schemeClr val="tx1"/>
          </a:solidFill>
          <a:latin typeface="+mn-lt"/>
        </a:defRPr>
      </a:lvl5pPr>
      <a:lvl6pPr marL="2321227" indent="-211021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6pPr>
      <a:lvl7pPr marL="2743269" indent="-211021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7pPr>
      <a:lvl8pPr marL="3165310" indent="-211021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8pPr>
      <a:lvl9pPr marL="3587351" indent="-211021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258087" y="2705101"/>
            <a:ext cx="7993284" cy="1006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noAutofit/>
          </a:bodyPr>
          <a:lstStyle/>
          <a:p>
            <a:r>
              <a:rPr lang="en-US" sz="2400" b="1" i="1" dirty="0">
                <a:solidFill>
                  <a:schemeClr val="accent2">
                    <a:lumMod val="50000"/>
                  </a:schemeClr>
                </a:solidFill>
              </a:rPr>
              <a:t>Early Warning System – Italia e </a:t>
            </a:r>
            <a:r>
              <a:rPr lang="en-US" sz="2400" b="1" i="1" dirty="0" err="1">
                <a:solidFill>
                  <a:schemeClr val="accent2">
                    <a:lumMod val="50000"/>
                  </a:schemeClr>
                </a:solidFill>
              </a:rPr>
              <a:t>Banche</a:t>
            </a:r>
            <a:r>
              <a:rPr lang="en-US" sz="2400" b="1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b="1" i="1" dirty="0" err="1">
                <a:solidFill>
                  <a:schemeClr val="accent2">
                    <a:lumMod val="50000"/>
                  </a:schemeClr>
                </a:solidFill>
              </a:rPr>
              <a:t>Estere</a:t>
            </a:r>
            <a:endParaRPr lang="en-US" sz="2400" b="1" i="1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sz="2400" b="1" i="1" dirty="0">
              <a:solidFill>
                <a:schemeClr val="tx2"/>
              </a:solidFill>
            </a:endParaRPr>
          </a:p>
          <a:p>
            <a:endParaRPr lang="en-US" sz="2000" b="1" i="1" dirty="0">
              <a:solidFill>
                <a:schemeClr val="tx2"/>
              </a:solidFill>
            </a:endParaRPr>
          </a:p>
          <a:p>
            <a:r>
              <a:rPr lang="en-US" sz="2000" b="1" i="1" dirty="0">
                <a:solidFill>
                  <a:schemeClr val="tx2"/>
                </a:solidFill>
              </a:rPr>
              <a:t>Work Plan</a:t>
            </a:r>
            <a:endParaRPr lang="it-IT" sz="1800" b="1" i="1" dirty="0"/>
          </a:p>
          <a:p>
            <a:br>
              <a:rPr lang="it-IT" sz="1600" b="1" dirty="0"/>
            </a:br>
            <a:endParaRPr lang="it-IT" sz="1600" b="1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7153275" y="5611396"/>
            <a:ext cx="18970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it-IT" sz="1600" i="1" dirty="0"/>
              <a:t>Novembre 2016 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956587" y="4679012"/>
            <a:ext cx="1664601" cy="376074"/>
            <a:chOff x="7555599" y="127649"/>
            <a:chExt cx="1664601" cy="376074"/>
          </a:xfrm>
        </p:grpSpPr>
        <p:sp>
          <p:nvSpPr>
            <p:cNvPr id="11" name="TextBox 10"/>
            <p:cNvSpPr txBox="1"/>
            <p:nvPr/>
          </p:nvSpPr>
          <p:spPr>
            <a:xfrm>
              <a:off x="7555599" y="188882"/>
              <a:ext cx="1664601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it-IT" sz="1200" i="1" dirty="0"/>
                <a:t>Draft – Per discussione</a:t>
              </a:r>
            </a:p>
          </p:txBody>
        </p:sp>
        <p:cxnSp>
          <p:nvCxnSpPr>
            <p:cNvPr id="12" name="Straight Connector 11"/>
            <p:cNvCxnSpPr/>
            <p:nvPr/>
          </p:nvCxnSpPr>
          <p:spPr bwMode="auto">
            <a:xfrm>
              <a:off x="7583787" y="156224"/>
              <a:ext cx="1582735" cy="0"/>
            </a:xfrm>
            <a:prstGeom prst="line">
              <a:avLst/>
            </a:prstGeom>
            <a:noFill/>
            <a:ln w="635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7583788" y="127649"/>
              <a:ext cx="1582735" cy="0"/>
            </a:xfrm>
            <a:prstGeom prst="line">
              <a:avLst/>
            </a:prstGeom>
            <a:noFill/>
            <a:ln w="635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>
              <a:off x="7583787" y="503723"/>
              <a:ext cx="1582735" cy="0"/>
            </a:xfrm>
            <a:prstGeom prst="line">
              <a:avLst/>
            </a:prstGeom>
            <a:noFill/>
            <a:ln w="635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7583788" y="475148"/>
              <a:ext cx="1582735" cy="0"/>
            </a:xfrm>
            <a:prstGeom prst="line">
              <a:avLst/>
            </a:prstGeom>
            <a:noFill/>
            <a:ln w="635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568913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476245"/>
              </p:ext>
            </p:extLst>
          </p:nvPr>
        </p:nvGraphicFramePr>
        <p:xfrm>
          <a:off x="284095" y="634928"/>
          <a:ext cx="8626527" cy="527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2361">
                  <a:extLst>
                    <a:ext uri="{9D8B030D-6E8A-4147-A177-3AD203B41FA5}">
                      <a16:colId xmlns:a16="http://schemas.microsoft.com/office/drawing/2014/main" val="4292034333"/>
                    </a:ext>
                  </a:extLst>
                </a:gridCol>
                <a:gridCol w="1232361">
                  <a:extLst>
                    <a:ext uri="{9D8B030D-6E8A-4147-A177-3AD203B41FA5}">
                      <a16:colId xmlns:a16="http://schemas.microsoft.com/office/drawing/2014/main" val="545803821"/>
                    </a:ext>
                  </a:extLst>
                </a:gridCol>
                <a:gridCol w="1232361">
                  <a:extLst>
                    <a:ext uri="{9D8B030D-6E8A-4147-A177-3AD203B41FA5}">
                      <a16:colId xmlns:a16="http://schemas.microsoft.com/office/drawing/2014/main" val="1496518891"/>
                    </a:ext>
                  </a:extLst>
                </a:gridCol>
                <a:gridCol w="1232361">
                  <a:extLst>
                    <a:ext uri="{9D8B030D-6E8A-4147-A177-3AD203B41FA5}">
                      <a16:colId xmlns:a16="http://schemas.microsoft.com/office/drawing/2014/main" val="2428837122"/>
                    </a:ext>
                  </a:extLst>
                </a:gridCol>
                <a:gridCol w="1232361">
                  <a:extLst>
                    <a:ext uri="{9D8B030D-6E8A-4147-A177-3AD203B41FA5}">
                      <a16:colId xmlns:a16="http://schemas.microsoft.com/office/drawing/2014/main" val="622053673"/>
                    </a:ext>
                  </a:extLst>
                </a:gridCol>
                <a:gridCol w="1232361">
                  <a:extLst>
                    <a:ext uri="{9D8B030D-6E8A-4147-A177-3AD203B41FA5}">
                      <a16:colId xmlns:a16="http://schemas.microsoft.com/office/drawing/2014/main" val="2486918977"/>
                    </a:ext>
                  </a:extLst>
                </a:gridCol>
                <a:gridCol w="1232361">
                  <a:extLst>
                    <a:ext uri="{9D8B030D-6E8A-4147-A177-3AD203B41FA5}">
                      <a16:colId xmlns:a16="http://schemas.microsoft.com/office/drawing/2014/main" val="85696899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/>
                        <a:t>Ottobre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/>
                        <a:t>Novembre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/>
                        <a:t>Dicembre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/>
                        <a:t>Gennaio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/>
                        <a:t>Febbraio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/>
                        <a:t>Marzo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/>
                        <a:t>Aprile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0125212"/>
                  </a:ext>
                </a:extLst>
              </a:tr>
              <a:tr h="496800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102962"/>
                  </a:ext>
                </a:extLst>
              </a:tr>
            </a:tbl>
          </a:graphicData>
        </a:graphic>
      </p:graphicFrame>
      <p:sp>
        <p:nvSpPr>
          <p:cNvPr id="217" name="Pentagon 216"/>
          <p:cNvSpPr/>
          <p:nvPr/>
        </p:nvSpPr>
        <p:spPr bwMode="auto">
          <a:xfrm>
            <a:off x="3768278" y="1761591"/>
            <a:ext cx="5017813" cy="237567"/>
          </a:xfrm>
          <a:prstGeom prst="homePlate">
            <a:avLst>
              <a:gd name="adj" fmla="val 19553"/>
            </a:avLst>
          </a:prstGeom>
          <a:solidFill>
            <a:srgbClr val="AEC5F8"/>
          </a:solidFill>
          <a:ln w="3175" algn="ctr">
            <a:solidFill>
              <a:srgbClr val="002060"/>
            </a:solidFill>
            <a:miter lim="800000"/>
            <a:headEnd/>
            <a:tailEnd/>
          </a:ln>
          <a:effectLst>
            <a:outerShdw blurRad="508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square" lIns="84377" tIns="42188" rIns="84377" bIns="42188" anchor="ctr">
            <a:noAutofit/>
          </a:bodyPr>
          <a:lstStyle/>
          <a:p>
            <a:pPr algn="ctr"/>
            <a:r>
              <a:rPr lang="en-US" sz="600" b="1" i="1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Sviluppo</a:t>
            </a:r>
            <a:r>
              <a:rPr lang="en-US" sz="600" b="1" i="1" dirty="0">
                <a:solidFill>
                  <a:srgbClr val="000000">
                    <a:lumMod val="85000"/>
                    <a:lumOff val="15000"/>
                  </a:srgbClr>
                </a:solidFill>
              </a:rPr>
              <a:t> &amp; Unit Test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EWS ISP – Master </a:t>
            </a:r>
            <a:r>
              <a:rPr lang="it-IT" dirty="0" err="1"/>
              <a:t>plan</a:t>
            </a:r>
            <a:endParaRPr lang="it-IT" dirty="0"/>
          </a:p>
        </p:txBody>
      </p:sp>
      <p:sp>
        <p:nvSpPr>
          <p:cNvPr id="4" name="Text Box 96"/>
          <p:cNvSpPr txBox="1">
            <a:spLocks noChangeArrowheads="1"/>
          </p:cNvSpPr>
          <p:nvPr/>
        </p:nvSpPr>
        <p:spPr bwMode="auto">
          <a:xfrm>
            <a:off x="8292619" y="37083"/>
            <a:ext cx="118823" cy="15210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sym typeface="Wingdings" pitchFamily="2" charset="2"/>
              </a:rPr>
              <a:t></a:t>
            </a:r>
            <a:endParaRPr lang="it-IT" dirty="0"/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8480164" y="13393"/>
            <a:ext cx="620031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600" kern="0" dirty="0">
                <a:solidFill>
                  <a:srgbClr val="000000"/>
                </a:solidFill>
                <a:cs typeface="Arial"/>
              </a:rPr>
              <a:t>Milestone Raggiunta</a:t>
            </a:r>
          </a:p>
        </p:txBody>
      </p:sp>
      <p:sp>
        <p:nvSpPr>
          <p:cNvPr id="6" name="Text Box 154"/>
          <p:cNvSpPr txBox="1">
            <a:spLocks noChangeArrowheads="1"/>
          </p:cNvSpPr>
          <p:nvPr/>
        </p:nvSpPr>
        <p:spPr bwMode="auto">
          <a:xfrm>
            <a:off x="8272340" y="187566"/>
            <a:ext cx="21600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FF1111"/>
                </a:solidFill>
                <a:latin typeface="Agency FB" pitchFamily="34" charset="0"/>
                <a:sym typeface="Wingdings" pitchFamily="2" charset="2"/>
              </a:rPr>
              <a:t></a:t>
            </a:r>
            <a:endParaRPr lang="it-IT" sz="2000" dirty="0">
              <a:solidFill>
                <a:srgbClr val="FF1111"/>
              </a:solidFill>
              <a:latin typeface="Agency FB" pitchFamily="34" charset="0"/>
              <a:sym typeface="Wingdings" pitchFamily="2" charset="2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8480164" y="189337"/>
            <a:ext cx="76579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600" kern="0" dirty="0">
                <a:solidFill>
                  <a:srgbClr val="000000"/>
                </a:solidFill>
                <a:cs typeface="Arial"/>
              </a:rPr>
              <a:t>Milestone non rispettata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7729064" y="322174"/>
            <a:ext cx="382618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600" kern="0" dirty="0">
                <a:solidFill>
                  <a:srgbClr val="000000"/>
                </a:solidFill>
                <a:cs typeface="Arial"/>
              </a:rPr>
              <a:t>Avvio UAT</a:t>
            </a:r>
          </a:p>
        </p:txBody>
      </p:sp>
      <p:sp>
        <p:nvSpPr>
          <p:cNvPr id="15" name="AutoShape 146"/>
          <p:cNvSpPr>
            <a:spLocks noChangeAspect="1" noChangeArrowheads="1"/>
          </p:cNvSpPr>
          <p:nvPr/>
        </p:nvSpPr>
        <p:spPr bwMode="auto">
          <a:xfrm>
            <a:off x="7536187" y="292593"/>
            <a:ext cx="127016" cy="123704"/>
          </a:xfrm>
          <a:prstGeom prst="star5">
            <a:avLst/>
          </a:prstGeom>
          <a:solidFill>
            <a:srgbClr val="AA1133"/>
          </a:solidFill>
          <a:ln w="9525" algn="ctr">
            <a:solidFill>
              <a:srgbClr val="AA1133"/>
            </a:solidFill>
            <a:miter lim="800000"/>
            <a:headEnd/>
            <a:tailEnd/>
          </a:ln>
          <a:effectLst/>
          <a:extLst/>
        </p:spPr>
        <p:txBody>
          <a:bodyPr lIns="91352" tIns="45679" rIns="91352" bIns="45679" anchor="ctr"/>
          <a:lstStyle/>
          <a:p>
            <a:pPr algn="ctr" eaLnBrk="0" fontAlgn="auto" hangingPunct="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defRPr/>
            </a:pPr>
            <a:endParaRPr lang="en-US" sz="500" kern="0">
              <a:solidFill>
                <a:sysClr val="windowText" lastClr="000000"/>
              </a:solidFill>
              <a:latin typeface="Arial" charset="0"/>
              <a:cs typeface="Arial"/>
            </a:endParaRPr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7719655" y="61321"/>
            <a:ext cx="583336" cy="155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600" kern="0" dirty="0">
                <a:solidFill>
                  <a:srgbClr val="000000"/>
                </a:solidFill>
                <a:cs typeface="Arial"/>
              </a:rPr>
              <a:t>Inizio</a:t>
            </a:r>
            <a:br>
              <a:rPr lang="it-IT" sz="600" kern="0" dirty="0">
                <a:solidFill>
                  <a:srgbClr val="000000"/>
                </a:solidFill>
                <a:cs typeface="Arial"/>
              </a:rPr>
            </a:br>
            <a:r>
              <a:rPr lang="it-IT" sz="600" kern="0" dirty="0">
                <a:solidFill>
                  <a:srgbClr val="000000"/>
                </a:solidFill>
                <a:cs typeface="Arial"/>
              </a:rPr>
              <a:t>System Test</a:t>
            </a:r>
          </a:p>
        </p:txBody>
      </p:sp>
      <p:sp>
        <p:nvSpPr>
          <p:cNvPr id="17" name="AutoShape 7"/>
          <p:cNvSpPr>
            <a:spLocks noChangeAspect="1" noChangeArrowheads="1"/>
          </p:cNvSpPr>
          <p:nvPr/>
        </p:nvSpPr>
        <p:spPr bwMode="auto">
          <a:xfrm>
            <a:off x="7536187" y="108383"/>
            <a:ext cx="98790" cy="119669"/>
          </a:xfrm>
          <a:prstGeom prst="diamond">
            <a:avLst/>
          </a:prstGeom>
          <a:solidFill>
            <a:srgbClr val="AA1133"/>
          </a:solidFill>
          <a:ln w="9525" algn="ctr">
            <a:solidFill>
              <a:srgbClr val="AA1133"/>
            </a:solidFill>
            <a:miter lim="800000"/>
            <a:headEnd/>
            <a:tailEnd/>
          </a:ln>
        </p:spPr>
        <p:txBody>
          <a:bodyPr lIns="91352" tIns="45679" rIns="91352" bIns="45679" anchor="ctr"/>
          <a:lstStyle/>
          <a:p>
            <a:pPr algn="ctr" eaLnBrk="0" fontAlgn="auto" hangingPunct="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defRPr/>
            </a:pPr>
            <a:endParaRPr lang="en-US" sz="500" kern="0">
              <a:solidFill>
                <a:sysClr val="windowText" lastClr="000000"/>
              </a:solidFill>
              <a:latin typeface="Arial" charset="0"/>
              <a:cs typeface="Arial"/>
            </a:endParaRPr>
          </a:p>
        </p:txBody>
      </p:sp>
      <p:sp>
        <p:nvSpPr>
          <p:cNvPr id="18" name="AutoShape 149"/>
          <p:cNvSpPr>
            <a:spLocks noChangeArrowheads="1"/>
          </p:cNvSpPr>
          <p:nvPr/>
        </p:nvSpPr>
        <p:spPr bwMode="auto">
          <a:xfrm>
            <a:off x="6849356" y="330242"/>
            <a:ext cx="98790" cy="118325"/>
          </a:xfrm>
          <a:prstGeom prst="downArrow">
            <a:avLst>
              <a:gd name="adj1" fmla="val 50000"/>
              <a:gd name="adj2" fmla="val 34921"/>
            </a:avLst>
          </a:prstGeom>
          <a:solidFill>
            <a:srgbClr val="AA1133"/>
          </a:solidFill>
          <a:ln w="9525" algn="ctr">
            <a:solidFill>
              <a:srgbClr val="AA1133"/>
            </a:solidFill>
            <a:miter lim="800000"/>
            <a:headEnd/>
            <a:tailEnd/>
          </a:ln>
        </p:spPr>
        <p:txBody>
          <a:bodyPr lIns="91407" tIns="45704" rIns="91407" bIns="45704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kern="0">
              <a:solidFill>
                <a:sysClr val="windowText" lastClr="000000"/>
              </a:solidFill>
              <a:latin typeface="Arial" charset="0"/>
              <a:cs typeface="Arial"/>
            </a:endParaRPr>
          </a:p>
        </p:txBody>
      </p:sp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7023415" y="279147"/>
            <a:ext cx="42652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600" kern="0" dirty="0">
                <a:solidFill>
                  <a:srgbClr val="000000"/>
                </a:solidFill>
                <a:cs typeface="Arial"/>
              </a:rPr>
              <a:t>condivisione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600" kern="0" dirty="0">
                <a:solidFill>
                  <a:srgbClr val="000000"/>
                </a:solidFill>
                <a:cs typeface="Arial"/>
              </a:rPr>
              <a:t>AFU</a:t>
            </a:r>
          </a:p>
        </p:txBody>
      </p:sp>
      <p:sp>
        <p:nvSpPr>
          <p:cNvPr id="24" name="Rectangle 155"/>
          <p:cNvSpPr>
            <a:spLocks noChangeArrowheads="1"/>
          </p:cNvSpPr>
          <p:nvPr/>
        </p:nvSpPr>
        <p:spPr bwMode="auto">
          <a:xfrm>
            <a:off x="6129594" y="304695"/>
            <a:ext cx="106631" cy="91433"/>
          </a:xfrm>
          <a:prstGeom prst="rect">
            <a:avLst/>
          </a:prstGeom>
          <a:solidFill>
            <a:srgbClr val="AA1133"/>
          </a:solidFill>
          <a:ln w="9525" algn="ctr">
            <a:solidFill>
              <a:srgbClr val="AA1133"/>
            </a:solidFill>
            <a:miter lim="800000"/>
            <a:headEnd/>
            <a:tailEnd/>
          </a:ln>
        </p:spPr>
        <p:txBody>
          <a:bodyPr lIns="91407" tIns="45704" rIns="91407" bIns="45704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kern="0">
              <a:solidFill>
                <a:sysClr val="windowText" lastClr="000000"/>
              </a:solidFill>
              <a:latin typeface="Arial" charset="0"/>
              <a:cs typeface="Arial"/>
            </a:endParaRPr>
          </a:p>
        </p:txBody>
      </p:sp>
      <p:sp>
        <p:nvSpPr>
          <p:cNvPr id="25" name="Text Box 10"/>
          <p:cNvSpPr txBox="1">
            <a:spLocks noChangeArrowheads="1"/>
          </p:cNvSpPr>
          <p:nvPr/>
        </p:nvSpPr>
        <p:spPr bwMode="auto">
          <a:xfrm>
            <a:off x="6303654" y="279146"/>
            <a:ext cx="51354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600" kern="0">
                <a:solidFill>
                  <a:srgbClr val="000000"/>
                </a:solidFill>
                <a:cs typeface="Arial"/>
              </a:rPr>
              <a:t>Vincoli esterni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600" kern="0">
                <a:solidFill>
                  <a:srgbClr val="000000"/>
                </a:solidFill>
                <a:cs typeface="Arial"/>
              </a:rPr>
              <a:t>a ISGS</a:t>
            </a:r>
          </a:p>
        </p:txBody>
      </p:sp>
      <p:sp>
        <p:nvSpPr>
          <p:cNvPr id="33" name="AutoShape 32"/>
          <p:cNvSpPr>
            <a:spLocks noChangeAspect="1" noChangeArrowheads="1"/>
          </p:cNvSpPr>
          <p:nvPr/>
        </p:nvSpPr>
        <p:spPr bwMode="auto">
          <a:xfrm>
            <a:off x="8316416" y="367368"/>
            <a:ext cx="106749" cy="149695"/>
          </a:xfrm>
          <a:prstGeom prst="triangle">
            <a:avLst>
              <a:gd name="adj" fmla="val 50000"/>
            </a:avLst>
          </a:prstGeom>
          <a:solidFill>
            <a:srgbClr val="00B050"/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lIns="46800" tIns="46800" rIns="46800" bIns="46800" anchor="ctr"/>
          <a:lstStyle/>
          <a:p>
            <a:endParaRPr lang="en-GB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Text Box 9"/>
          <p:cNvSpPr txBox="1">
            <a:spLocks noChangeArrowheads="1"/>
          </p:cNvSpPr>
          <p:nvPr/>
        </p:nvSpPr>
        <p:spPr bwMode="auto">
          <a:xfrm>
            <a:off x="8472914" y="364963"/>
            <a:ext cx="58960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600" kern="0" dirty="0">
                <a:solidFill>
                  <a:srgbClr val="000000"/>
                </a:solidFill>
                <a:cs typeface="Arial"/>
              </a:rPr>
              <a:t>attivazione operatività</a:t>
            </a:r>
          </a:p>
        </p:txBody>
      </p:sp>
      <p:sp>
        <p:nvSpPr>
          <p:cNvPr id="35" name="TextBox 116"/>
          <p:cNvSpPr txBox="1">
            <a:spLocks noChangeArrowheads="1"/>
          </p:cNvSpPr>
          <p:nvPr/>
        </p:nvSpPr>
        <p:spPr bwMode="auto">
          <a:xfrm rot="-5400000">
            <a:off x="-334277" y="1515189"/>
            <a:ext cx="93345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it-IT" sz="1000" b="1" dirty="0"/>
              <a:t>ITALIA</a:t>
            </a:r>
            <a:endParaRPr lang="en-US" sz="1000" b="1" dirty="0"/>
          </a:p>
        </p:txBody>
      </p:sp>
      <p:sp>
        <p:nvSpPr>
          <p:cNvPr id="36" name="TextBox 116"/>
          <p:cNvSpPr txBox="1">
            <a:spLocks noChangeArrowheads="1"/>
          </p:cNvSpPr>
          <p:nvPr/>
        </p:nvSpPr>
        <p:spPr bwMode="auto">
          <a:xfrm rot="-5400000">
            <a:off x="-399316" y="4501226"/>
            <a:ext cx="106353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/>
              <a:t>ALEX BANK</a:t>
            </a:r>
          </a:p>
        </p:txBody>
      </p:sp>
      <p:cxnSp>
        <p:nvCxnSpPr>
          <p:cNvPr id="37" name="Connettore 1 3"/>
          <p:cNvCxnSpPr/>
          <p:nvPr/>
        </p:nvCxnSpPr>
        <p:spPr>
          <a:xfrm>
            <a:off x="277788" y="2130519"/>
            <a:ext cx="860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116"/>
          <p:cNvSpPr txBox="1">
            <a:spLocks noChangeArrowheads="1"/>
          </p:cNvSpPr>
          <p:nvPr/>
        </p:nvSpPr>
        <p:spPr bwMode="auto">
          <a:xfrm rot="-5400000">
            <a:off x="-328959" y="3405534"/>
            <a:ext cx="92282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/>
              <a:t>KOPER</a:t>
            </a:r>
          </a:p>
        </p:txBody>
      </p:sp>
      <p:sp>
        <p:nvSpPr>
          <p:cNvPr id="39" name="TextBox 116"/>
          <p:cNvSpPr txBox="1">
            <a:spLocks noChangeArrowheads="1"/>
          </p:cNvSpPr>
          <p:nvPr/>
        </p:nvSpPr>
        <p:spPr bwMode="auto">
          <a:xfrm rot="-5400000">
            <a:off x="-330376" y="5444401"/>
            <a:ext cx="92565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it-IT" sz="1000" b="1" dirty="0"/>
              <a:t>CIB</a:t>
            </a:r>
            <a:endParaRPr lang="en-US" sz="1000" b="1" dirty="0"/>
          </a:p>
        </p:txBody>
      </p:sp>
      <p:cxnSp>
        <p:nvCxnSpPr>
          <p:cNvPr id="40" name="Connettore 1 3"/>
          <p:cNvCxnSpPr/>
          <p:nvPr/>
        </p:nvCxnSpPr>
        <p:spPr>
          <a:xfrm flipV="1">
            <a:off x="272796" y="5166812"/>
            <a:ext cx="8604000" cy="1953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1 3"/>
          <p:cNvCxnSpPr/>
          <p:nvPr/>
        </p:nvCxnSpPr>
        <p:spPr>
          <a:xfrm flipV="1">
            <a:off x="273815" y="3998986"/>
            <a:ext cx="8604000" cy="1953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entagon 41"/>
          <p:cNvSpPr/>
          <p:nvPr/>
        </p:nvSpPr>
        <p:spPr bwMode="auto">
          <a:xfrm>
            <a:off x="289727" y="1016209"/>
            <a:ext cx="8522361" cy="237567"/>
          </a:xfrm>
          <a:prstGeom prst="homePlate">
            <a:avLst>
              <a:gd name="adj" fmla="val 19553"/>
            </a:avLst>
          </a:prstGeom>
          <a:solidFill>
            <a:srgbClr val="AEC5F8"/>
          </a:solidFill>
          <a:ln w="3175" algn="ctr">
            <a:solidFill>
              <a:srgbClr val="002060"/>
            </a:solidFill>
            <a:miter lim="800000"/>
            <a:headEnd/>
            <a:tailEnd/>
          </a:ln>
          <a:effectLst>
            <a:outerShdw blurRad="508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square" lIns="84377" tIns="42188" rIns="84377" bIns="42188" anchor="ctr">
            <a:noAutofit/>
          </a:bodyPr>
          <a:lstStyle/>
          <a:p>
            <a:pPr algn="ctr"/>
            <a:r>
              <a:rPr lang="en-US" sz="600" b="1" i="1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Sviluppo</a:t>
            </a:r>
            <a:r>
              <a:rPr lang="en-US" sz="600" b="1" i="1" dirty="0">
                <a:solidFill>
                  <a:srgbClr val="000000">
                    <a:lumMod val="85000"/>
                    <a:lumOff val="15000"/>
                  </a:srgbClr>
                </a:solidFill>
              </a:rPr>
              <a:t> &amp; Unit Test</a:t>
            </a:r>
          </a:p>
        </p:txBody>
      </p:sp>
      <p:sp>
        <p:nvSpPr>
          <p:cNvPr id="52" name="AutoShape 146"/>
          <p:cNvSpPr>
            <a:spLocks noChangeAspect="1" noChangeArrowheads="1"/>
          </p:cNvSpPr>
          <p:nvPr/>
        </p:nvSpPr>
        <p:spPr bwMode="auto">
          <a:xfrm>
            <a:off x="2210214" y="1262022"/>
            <a:ext cx="72000" cy="70123"/>
          </a:xfrm>
          <a:prstGeom prst="star5">
            <a:avLst/>
          </a:prstGeom>
          <a:solidFill>
            <a:srgbClr val="AA1133"/>
          </a:solidFill>
          <a:ln w="9525" algn="ctr">
            <a:solidFill>
              <a:srgbClr val="AA1133"/>
            </a:solidFill>
            <a:miter lim="800000"/>
            <a:headEnd/>
            <a:tailEnd/>
          </a:ln>
          <a:effectLst/>
          <a:extLst/>
        </p:spPr>
        <p:txBody>
          <a:bodyPr lIns="91352" tIns="45679" rIns="91352" bIns="45679" anchor="ctr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defRPr/>
            </a:pPr>
            <a:endParaRPr lang="en-US" sz="500" kern="0">
              <a:solidFill>
                <a:sysClr val="windowText" lastClr="000000"/>
              </a:solidFill>
              <a:cs typeface="Arial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913105" y="1698731"/>
            <a:ext cx="608755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 algn="ctr">
              <a:defRPr sz="600">
                <a:latin typeface="Arial Bold Italic" pitchFamily="34" charset="0"/>
              </a:defRPr>
            </a:lvl1pPr>
          </a:lstStyle>
          <a:p>
            <a:r>
              <a:rPr lang="it-IT" sz="700" noProof="1">
                <a:solidFill>
                  <a:srgbClr val="000000"/>
                </a:solidFill>
                <a:latin typeface="Aria body"/>
              </a:rPr>
              <a:t>23/11</a:t>
            </a:r>
          </a:p>
          <a:p>
            <a:r>
              <a:rPr lang="it-IT" sz="700" noProof="1">
                <a:solidFill>
                  <a:srgbClr val="000000"/>
                </a:solidFill>
                <a:latin typeface="Aria body"/>
              </a:rPr>
              <a:t>Avvio UAT Codici Error</a:t>
            </a:r>
          </a:p>
        </p:txBody>
      </p:sp>
      <p:sp>
        <p:nvSpPr>
          <p:cNvPr id="63" name="Pentagon 62"/>
          <p:cNvSpPr/>
          <p:nvPr/>
        </p:nvSpPr>
        <p:spPr bwMode="auto">
          <a:xfrm>
            <a:off x="289728" y="3297513"/>
            <a:ext cx="972000" cy="222965"/>
          </a:xfrm>
          <a:prstGeom prst="homePlate">
            <a:avLst>
              <a:gd name="adj" fmla="val 19553"/>
            </a:avLst>
          </a:prstGeom>
          <a:solidFill>
            <a:srgbClr val="AEC5F8"/>
          </a:solidFill>
          <a:ln w="3175" algn="ctr">
            <a:solidFill>
              <a:srgbClr val="002060"/>
            </a:solidFill>
            <a:miter lim="800000"/>
            <a:headEnd/>
            <a:tailEnd/>
          </a:ln>
          <a:effectLst>
            <a:outerShdw blurRad="508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square" lIns="84377" tIns="42188" rIns="84377" bIns="42188" anchor="ctr">
            <a:noAutofit/>
          </a:bodyPr>
          <a:lstStyle/>
          <a:p>
            <a:pPr algn="ctr"/>
            <a:r>
              <a:rPr lang="en-US" sz="600" b="1" i="1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Sviluppo</a:t>
            </a:r>
            <a:r>
              <a:rPr lang="en-US" sz="600" b="1" i="1" dirty="0">
                <a:solidFill>
                  <a:srgbClr val="000000">
                    <a:lumMod val="85000"/>
                    <a:lumOff val="15000"/>
                  </a:srgbClr>
                </a:solidFill>
              </a:rPr>
              <a:t> &amp; Unit Test</a:t>
            </a:r>
          </a:p>
        </p:txBody>
      </p:sp>
      <p:sp>
        <p:nvSpPr>
          <p:cNvPr id="64" name="Pentagon 63"/>
          <p:cNvSpPr/>
          <p:nvPr/>
        </p:nvSpPr>
        <p:spPr bwMode="auto">
          <a:xfrm>
            <a:off x="1255088" y="3299474"/>
            <a:ext cx="792000" cy="222965"/>
          </a:xfrm>
          <a:prstGeom prst="homePlate">
            <a:avLst>
              <a:gd name="adj" fmla="val 19553"/>
            </a:avLst>
          </a:prstGeom>
          <a:solidFill>
            <a:srgbClr val="AEC5F8"/>
          </a:solidFill>
          <a:ln w="3175" algn="ctr">
            <a:solidFill>
              <a:srgbClr val="002060"/>
            </a:solidFill>
            <a:miter lim="800000"/>
            <a:headEnd/>
            <a:tailEnd/>
          </a:ln>
          <a:effectLst>
            <a:outerShdw blurRad="508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square" lIns="84377" tIns="42188" rIns="84377" bIns="42188" anchor="ctr">
            <a:noAutofit/>
          </a:bodyPr>
          <a:lstStyle/>
          <a:p>
            <a:pPr algn="ctr"/>
            <a:r>
              <a:rPr lang="en-US" sz="600" b="1" i="1" dirty="0">
                <a:solidFill>
                  <a:srgbClr val="000000">
                    <a:lumMod val="85000"/>
                    <a:lumOff val="15000"/>
                  </a:srgbClr>
                </a:solidFill>
              </a:rPr>
              <a:t>Integration Test</a:t>
            </a:r>
          </a:p>
        </p:txBody>
      </p:sp>
      <p:sp>
        <p:nvSpPr>
          <p:cNvPr id="65" name="Pentagon 64"/>
          <p:cNvSpPr/>
          <p:nvPr/>
        </p:nvSpPr>
        <p:spPr bwMode="auto">
          <a:xfrm>
            <a:off x="2128784" y="3299047"/>
            <a:ext cx="1044000" cy="217489"/>
          </a:xfrm>
          <a:prstGeom prst="homePlate">
            <a:avLst>
              <a:gd name="adj" fmla="val 19553"/>
            </a:avLst>
          </a:prstGeom>
          <a:solidFill>
            <a:srgbClr val="AEC5F8"/>
          </a:solidFill>
          <a:ln w="3175" algn="ctr">
            <a:solidFill>
              <a:srgbClr val="002060"/>
            </a:solidFill>
            <a:miter lim="800000"/>
            <a:headEnd/>
            <a:tailEnd/>
          </a:ln>
          <a:effectLst>
            <a:outerShdw blurRad="508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square" lIns="84377" tIns="42188" rIns="84377" bIns="42188" anchor="ctr">
            <a:noAutofit/>
          </a:bodyPr>
          <a:lstStyle/>
          <a:p>
            <a:pPr algn="ctr"/>
            <a:r>
              <a:rPr lang="en-US" sz="600" b="1" i="1" dirty="0">
                <a:solidFill>
                  <a:srgbClr val="000000">
                    <a:lumMod val="85000"/>
                    <a:lumOff val="15000"/>
                  </a:srgbClr>
                </a:solidFill>
              </a:rPr>
              <a:t>UAT</a:t>
            </a:r>
          </a:p>
        </p:txBody>
      </p:sp>
      <p:sp>
        <p:nvSpPr>
          <p:cNvPr id="66" name="Text Box 102"/>
          <p:cNvSpPr txBox="1">
            <a:spLocks noChangeArrowheads="1"/>
          </p:cNvSpPr>
          <p:nvPr/>
        </p:nvSpPr>
        <p:spPr bwMode="auto">
          <a:xfrm flipH="1">
            <a:off x="2486375" y="3544380"/>
            <a:ext cx="475864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it-IT" altLang="it-IT" sz="700" b="1" dirty="0">
                <a:solidFill>
                  <a:srgbClr val="000000"/>
                </a:solidFill>
              </a:rPr>
              <a:t>01/12 (tbc)</a:t>
            </a:r>
          </a:p>
        </p:txBody>
      </p:sp>
      <p:sp>
        <p:nvSpPr>
          <p:cNvPr id="67" name="AutoShape 8"/>
          <p:cNvSpPr>
            <a:spLocks noChangeAspect="1" noChangeArrowheads="1"/>
          </p:cNvSpPr>
          <p:nvPr/>
        </p:nvSpPr>
        <p:spPr bwMode="auto">
          <a:xfrm flipH="1" flipV="1">
            <a:off x="2696993" y="3489732"/>
            <a:ext cx="101416" cy="50999"/>
          </a:xfrm>
          <a:prstGeom prst="triangle">
            <a:avLst>
              <a:gd name="adj" fmla="val 50000"/>
            </a:avLst>
          </a:prstGeom>
          <a:solidFill>
            <a:srgbClr val="AA1133"/>
          </a:solidFill>
          <a:ln w="9525" algn="ctr">
            <a:solidFill>
              <a:srgbClr val="AA1133"/>
            </a:solidFill>
            <a:miter lim="800000"/>
            <a:headEnd/>
            <a:tailEnd/>
          </a:ln>
        </p:spPr>
        <p:txBody>
          <a:bodyPr rot="10800000" lIns="91352" tIns="45679" rIns="91352" bIns="45679" anchor="ctr"/>
          <a:lstStyle/>
          <a:p>
            <a:pPr algn="ctr" eaLnBrk="0" fontAlgn="auto" hangingPunct="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defRPr/>
            </a:pPr>
            <a:endParaRPr lang="en-US" sz="400" kern="0">
              <a:solidFill>
                <a:sysClr val="windowText" lastClr="000000"/>
              </a:solidFill>
              <a:latin typeface="Arial" charset="0"/>
              <a:cs typeface="Arial"/>
            </a:endParaRPr>
          </a:p>
        </p:txBody>
      </p:sp>
      <p:sp>
        <p:nvSpPr>
          <p:cNvPr id="68" name="AutoShape 8"/>
          <p:cNvSpPr>
            <a:spLocks noChangeAspect="1" noChangeArrowheads="1"/>
          </p:cNvSpPr>
          <p:nvPr/>
        </p:nvSpPr>
        <p:spPr bwMode="auto">
          <a:xfrm flipH="1" flipV="1">
            <a:off x="3080278" y="3483709"/>
            <a:ext cx="101416" cy="50999"/>
          </a:xfrm>
          <a:prstGeom prst="triangle">
            <a:avLst>
              <a:gd name="adj" fmla="val 50000"/>
            </a:avLst>
          </a:prstGeom>
          <a:solidFill>
            <a:srgbClr val="AA1133"/>
          </a:solidFill>
          <a:ln w="9525" algn="ctr">
            <a:solidFill>
              <a:srgbClr val="AA1133"/>
            </a:solidFill>
            <a:miter lim="800000"/>
            <a:headEnd/>
            <a:tailEnd/>
          </a:ln>
        </p:spPr>
        <p:txBody>
          <a:bodyPr rot="10800000" lIns="91352" tIns="45679" rIns="91352" bIns="45679" anchor="ctr"/>
          <a:lstStyle/>
          <a:p>
            <a:pPr algn="ctr" eaLnBrk="0" fontAlgn="auto" hangingPunct="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defRPr/>
            </a:pPr>
            <a:endParaRPr lang="en-US" sz="400" kern="0">
              <a:solidFill>
                <a:sysClr val="windowText" lastClr="000000"/>
              </a:solidFill>
              <a:latin typeface="Arial" charset="0"/>
              <a:cs typeface="Arial"/>
            </a:endParaRPr>
          </a:p>
        </p:txBody>
      </p:sp>
      <p:sp>
        <p:nvSpPr>
          <p:cNvPr id="69" name="Text Box 102"/>
          <p:cNvSpPr txBox="1">
            <a:spLocks noChangeArrowheads="1"/>
          </p:cNvSpPr>
          <p:nvPr/>
        </p:nvSpPr>
        <p:spPr bwMode="auto">
          <a:xfrm flipH="1">
            <a:off x="3057488" y="3554499"/>
            <a:ext cx="231811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it-IT" altLang="it-IT" sz="700" b="1" dirty="0">
                <a:solidFill>
                  <a:srgbClr val="000000"/>
                </a:solidFill>
              </a:rPr>
              <a:t>05/12</a:t>
            </a:r>
          </a:p>
        </p:txBody>
      </p:sp>
      <p:sp>
        <p:nvSpPr>
          <p:cNvPr id="70" name="AutoShape 146"/>
          <p:cNvSpPr>
            <a:spLocks noChangeAspect="1" noChangeArrowheads="1"/>
          </p:cNvSpPr>
          <p:nvPr/>
        </p:nvSpPr>
        <p:spPr bwMode="auto">
          <a:xfrm>
            <a:off x="2089532" y="3457558"/>
            <a:ext cx="72000" cy="70123"/>
          </a:xfrm>
          <a:prstGeom prst="star5">
            <a:avLst/>
          </a:prstGeom>
          <a:solidFill>
            <a:srgbClr val="AA1133"/>
          </a:solidFill>
          <a:ln w="9525" algn="ctr">
            <a:solidFill>
              <a:srgbClr val="AA1133"/>
            </a:solidFill>
            <a:miter lim="800000"/>
            <a:headEnd/>
            <a:tailEnd/>
          </a:ln>
          <a:effectLst/>
          <a:extLst/>
        </p:spPr>
        <p:txBody>
          <a:bodyPr lIns="91352" tIns="45679" rIns="91352" bIns="45679" anchor="ctr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defRPr/>
            </a:pPr>
            <a:endParaRPr lang="en-US" sz="500" kern="0">
              <a:solidFill>
                <a:sysClr val="windowText" lastClr="000000"/>
              </a:solidFill>
              <a:cs typeface="Arial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991973" y="3659688"/>
            <a:ext cx="128819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 algn="ctr">
              <a:defRPr sz="600">
                <a:latin typeface="Arial Bold Italic" pitchFamily="34" charset="0"/>
              </a:defRPr>
            </a:lvl1pPr>
          </a:lstStyle>
          <a:p>
            <a:pPr algn="r"/>
            <a:r>
              <a:rPr lang="it-IT" sz="700" b="1" noProof="1">
                <a:solidFill>
                  <a:srgbClr val="000000"/>
                </a:solidFill>
                <a:latin typeface="Aria body"/>
              </a:rPr>
              <a:t>Avvio UAT</a:t>
            </a:r>
            <a:r>
              <a:rPr lang="it-IT" sz="700" noProof="1">
                <a:solidFill>
                  <a:srgbClr val="000000"/>
                </a:solidFill>
                <a:latin typeface="Aria body"/>
              </a:rPr>
              <a:t> </a:t>
            </a:r>
          </a:p>
          <a:p>
            <a:pPr algn="r"/>
            <a:r>
              <a:rPr lang="it-IT" sz="700" noProof="1">
                <a:solidFill>
                  <a:srgbClr val="000000"/>
                </a:solidFill>
                <a:latin typeface="Aria body"/>
              </a:rPr>
              <a:t>(consegna AFU aggiornata)</a:t>
            </a:r>
            <a:endParaRPr lang="it-IT" sz="700" b="1" noProof="1">
              <a:solidFill>
                <a:srgbClr val="000000"/>
              </a:solidFill>
              <a:latin typeface="Aria body"/>
            </a:endParaRPr>
          </a:p>
        </p:txBody>
      </p:sp>
      <p:sp>
        <p:nvSpPr>
          <p:cNvPr id="72" name="Text Box 102"/>
          <p:cNvSpPr txBox="1">
            <a:spLocks noChangeArrowheads="1"/>
          </p:cNvSpPr>
          <p:nvPr/>
        </p:nvSpPr>
        <p:spPr bwMode="auto">
          <a:xfrm flipH="1">
            <a:off x="2050024" y="3556494"/>
            <a:ext cx="225597" cy="94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it-IT" altLang="it-IT" sz="600" b="1" dirty="0">
                <a:solidFill>
                  <a:srgbClr val="000000"/>
                </a:solidFill>
              </a:rPr>
              <a:t>14/11</a:t>
            </a:r>
            <a:endParaRPr lang="it-IT" altLang="it-IT" sz="700" b="1" dirty="0">
              <a:solidFill>
                <a:srgbClr val="00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61157" y="3656109"/>
            <a:ext cx="45149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 algn="ctr">
              <a:defRPr sz="600">
                <a:latin typeface="Arial Bold Italic" pitchFamily="34" charset="0"/>
              </a:defRPr>
            </a:lvl1pPr>
          </a:lstStyle>
          <a:p>
            <a:r>
              <a:rPr lang="it-IT" sz="700" b="1" noProof="1">
                <a:solidFill>
                  <a:srgbClr val="000000"/>
                </a:solidFill>
                <a:latin typeface="Aria body"/>
              </a:rPr>
              <a:t>Rilascio</a:t>
            </a:r>
          </a:p>
          <a:p>
            <a:r>
              <a:rPr lang="it-IT" sz="700" noProof="1">
                <a:solidFill>
                  <a:srgbClr val="000000"/>
                </a:solidFill>
                <a:latin typeface="Aria body"/>
              </a:rPr>
              <a:t>(go-no go)</a:t>
            </a:r>
            <a:endParaRPr lang="it-IT" sz="700" b="1" noProof="1">
              <a:solidFill>
                <a:srgbClr val="000000"/>
              </a:solidFill>
              <a:latin typeface="Aria body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026819" y="3659353"/>
            <a:ext cx="34070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 algn="ctr">
              <a:defRPr sz="600">
                <a:latin typeface="Arial Bold Italic" pitchFamily="34" charset="0"/>
              </a:defRPr>
            </a:lvl1pPr>
          </a:lstStyle>
          <a:p>
            <a:r>
              <a:rPr lang="it-IT" sz="700" b="1" noProof="1">
                <a:solidFill>
                  <a:srgbClr val="000000"/>
                </a:solidFill>
                <a:latin typeface="Aria body"/>
              </a:rPr>
              <a:t>Go Live</a:t>
            </a:r>
          </a:p>
        </p:txBody>
      </p:sp>
      <p:sp>
        <p:nvSpPr>
          <p:cNvPr id="75" name="AutoShape 8"/>
          <p:cNvSpPr>
            <a:spLocks noChangeAspect="1" noChangeArrowheads="1"/>
          </p:cNvSpPr>
          <p:nvPr/>
        </p:nvSpPr>
        <p:spPr bwMode="auto">
          <a:xfrm flipH="1" flipV="1">
            <a:off x="1920553" y="3506527"/>
            <a:ext cx="123971" cy="62341"/>
          </a:xfrm>
          <a:prstGeom prst="triangle">
            <a:avLst>
              <a:gd name="adj" fmla="val 50000"/>
            </a:avLst>
          </a:prstGeom>
          <a:solidFill>
            <a:srgbClr val="AA1133"/>
          </a:solidFill>
          <a:ln w="9525" algn="ctr">
            <a:solidFill>
              <a:srgbClr val="AA1133"/>
            </a:solidFill>
            <a:miter lim="800000"/>
            <a:headEnd/>
            <a:tailEnd/>
          </a:ln>
        </p:spPr>
        <p:txBody>
          <a:bodyPr rot="10800000" lIns="91352" tIns="45679" rIns="91352" bIns="45679" anchor="ctr"/>
          <a:lstStyle/>
          <a:p>
            <a:pPr algn="ctr" eaLnBrk="0" fontAlgn="auto" hangingPunct="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defRPr/>
            </a:pPr>
            <a:endParaRPr lang="en-US" sz="400" kern="0">
              <a:solidFill>
                <a:sysClr val="windowText" lastClr="000000"/>
              </a:solidFill>
              <a:latin typeface="Arial" charset="0"/>
              <a:cs typeface="Arial"/>
            </a:endParaRPr>
          </a:p>
        </p:txBody>
      </p:sp>
      <p:grpSp>
        <p:nvGrpSpPr>
          <p:cNvPr id="76" name="Gruppo 409"/>
          <p:cNvGrpSpPr>
            <a:grpSpLocks/>
          </p:cNvGrpSpPr>
          <p:nvPr/>
        </p:nvGrpSpPr>
        <p:grpSpPr bwMode="auto">
          <a:xfrm>
            <a:off x="4033614" y="956734"/>
            <a:ext cx="471487" cy="5643418"/>
            <a:chOff x="4881790" y="1405270"/>
            <a:chExt cx="626609" cy="4989655"/>
          </a:xfrm>
        </p:grpSpPr>
        <p:sp>
          <p:nvSpPr>
            <p:cNvPr id="77" name="Line 46"/>
            <p:cNvSpPr>
              <a:spLocks noChangeShapeType="1"/>
            </p:cNvSpPr>
            <p:nvPr/>
          </p:nvSpPr>
          <p:spPr bwMode="auto">
            <a:xfrm flipV="1">
              <a:off x="5172937" y="1405270"/>
              <a:ext cx="0" cy="472708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kern="0">
                <a:solidFill>
                  <a:sysClr val="windowText" lastClr="000000"/>
                </a:solidFill>
                <a:latin typeface="Arial" charset="0"/>
                <a:cs typeface="Arial"/>
              </a:endParaRPr>
            </a:p>
          </p:txBody>
        </p:sp>
        <p:sp>
          <p:nvSpPr>
            <p:cNvPr id="78" name="Text Box 59"/>
            <p:cNvSpPr txBox="1">
              <a:spLocks noChangeArrowheads="1"/>
            </p:cNvSpPr>
            <p:nvPr/>
          </p:nvSpPr>
          <p:spPr bwMode="auto">
            <a:xfrm>
              <a:off x="4881790" y="6173040"/>
              <a:ext cx="626609" cy="221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3399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sz="1000" b="1" kern="0" dirty="0">
                  <a:solidFill>
                    <a:srgbClr val="FF0000"/>
                  </a:solidFill>
                  <a:cs typeface="Arial"/>
                </a:rPr>
                <a:t>Oggi</a:t>
              </a:r>
              <a:endParaRPr lang="en-US" sz="1000" b="1" kern="0" dirty="0">
                <a:solidFill>
                  <a:srgbClr val="FF0000"/>
                </a:solidFill>
                <a:cs typeface="Arial"/>
              </a:endParaRPr>
            </a:p>
          </p:txBody>
        </p:sp>
      </p:grpSp>
      <p:sp>
        <p:nvSpPr>
          <p:cNvPr id="79" name="Pentagon 78"/>
          <p:cNvSpPr/>
          <p:nvPr/>
        </p:nvSpPr>
        <p:spPr bwMode="auto">
          <a:xfrm>
            <a:off x="1452171" y="4464500"/>
            <a:ext cx="3722620" cy="231926"/>
          </a:xfrm>
          <a:prstGeom prst="homePlate">
            <a:avLst>
              <a:gd name="adj" fmla="val 19553"/>
            </a:avLst>
          </a:prstGeom>
          <a:solidFill>
            <a:srgbClr val="AEC5F8"/>
          </a:solidFill>
          <a:ln w="3175" algn="ctr">
            <a:solidFill>
              <a:srgbClr val="002060"/>
            </a:solidFill>
            <a:miter lim="800000"/>
            <a:headEnd/>
            <a:tailEnd/>
          </a:ln>
          <a:effectLst>
            <a:outerShdw blurRad="508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square" lIns="84377" tIns="42188" rIns="84377" bIns="42188" anchor="ctr">
            <a:noAutofit/>
          </a:bodyPr>
          <a:lstStyle/>
          <a:p>
            <a:pPr algn="ctr"/>
            <a:r>
              <a:rPr lang="en-US" sz="600" b="1" i="1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Sviluppo</a:t>
            </a:r>
            <a:r>
              <a:rPr lang="en-US" sz="600" b="1" i="1" dirty="0">
                <a:solidFill>
                  <a:srgbClr val="000000">
                    <a:lumMod val="85000"/>
                    <a:lumOff val="15000"/>
                  </a:srgbClr>
                </a:solidFill>
              </a:rPr>
              <a:t> &amp; Unit Test</a:t>
            </a:r>
          </a:p>
        </p:txBody>
      </p:sp>
      <p:sp>
        <p:nvSpPr>
          <p:cNvPr id="80" name="Pentagon 79"/>
          <p:cNvSpPr/>
          <p:nvPr/>
        </p:nvSpPr>
        <p:spPr bwMode="auto">
          <a:xfrm>
            <a:off x="5205651" y="4458133"/>
            <a:ext cx="1227404" cy="221869"/>
          </a:xfrm>
          <a:prstGeom prst="homePlate">
            <a:avLst>
              <a:gd name="adj" fmla="val 19553"/>
            </a:avLst>
          </a:prstGeom>
          <a:solidFill>
            <a:srgbClr val="AEC5F8"/>
          </a:solidFill>
          <a:ln w="3175" algn="ctr">
            <a:solidFill>
              <a:srgbClr val="002060"/>
            </a:solidFill>
            <a:miter lim="800000"/>
            <a:headEnd/>
            <a:tailEnd/>
          </a:ln>
          <a:effectLst>
            <a:outerShdw blurRad="508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square" lIns="84377" tIns="42188" rIns="84377" bIns="42188" anchor="ctr">
            <a:noAutofit/>
          </a:bodyPr>
          <a:lstStyle/>
          <a:p>
            <a:pPr algn="ctr"/>
            <a:r>
              <a:rPr lang="en-US" sz="600" b="1" i="1" dirty="0">
                <a:solidFill>
                  <a:srgbClr val="000000">
                    <a:lumMod val="85000"/>
                    <a:lumOff val="15000"/>
                  </a:srgbClr>
                </a:solidFill>
              </a:rPr>
              <a:t>Integration Test</a:t>
            </a:r>
          </a:p>
        </p:txBody>
      </p:sp>
      <p:sp>
        <p:nvSpPr>
          <p:cNvPr id="81" name="Pentagon 80"/>
          <p:cNvSpPr/>
          <p:nvPr/>
        </p:nvSpPr>
        <p:spPr bwMode="auto">
          <a:xfrm>
            <a:off x="6472307" y="4467792"/>
            <a:ext cx="1116000" cy="217489"/>
          </a:xfrm>
          <a:prstGeom prst="homePlate">
            <a:avLst>
              <a:gd name="adj" fmla="val 19553"/>
            </a:avLst>
          </a:prstGeom>
          <a:solidFill>
            <a:srgbClr val="AEC5F8"/>
          </a:solidFill>
          <a:ln w="3175" algn="ctr">
            <a:solidFill>
              <a:srgbClr val="002060"/>
            </a:solidFill>
            <a:miter lim="800000"/>
            <a:headEnd/>
            <a:tailEnd/>
          </a:ln>
          <a:effectLst>
            <a:outerShdw blurRad="508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square" lIns="84377" tIns="42188" rIns="84377" bIns="42188" anchor="ctr">
            <a:noAutofit/>
          </a:bodyPr>
          <a:lstStyle/>
          <a:p>
            <a:pPr algn="ctr"/>
            <a:r>
              <a:rPr lang="en-US" sz="600" b="1" i="1" dirty="0">
                <a:solidFill>
                  <a:srgbClr val="000000">
                    <a:lumMod val="85000"/>
                    <a:lumOff val="15000"/>
                  </a:srgbClr>
                </a:solidFill>
              </a:rPr>
              <a:t>UAT</a:t>
            </a:r>
          </a:p>
        </p:txBody>
      </p:sp>
      <p:sp>
        <p:nvSpPr>
          <p:cNvPr id="83" name="AutoShape 8"/>
          <p:cNvSpPr>
            <a:spLocks noChangeAspect="1" noChangeArrowheads="1"/>
          </p:cNvSpPr>
          <p:nvPr/>
        </p:nvSpPr>
        <p:spPr bwMode="auto">
          <a:xfrm flipH="1" flipV="1">
            <a:off x="7199266" y="4658477"/>
            <a:ext cx="101416" cy="50999"/>
          </a:xfrm>
          <a:prstGeom prst="triangle">
            <a:avLst>
              <a:gd name="adj" fmla="val 50000"/>
            </a:avLst>
          </a:prstGeom>
          <a:solidFill>
            <a:srgbClr val="AA1133"/>
          </a:solidFill>
          <a:ln w="9525" algn="ctr">
            <a:solidFill>
              <a:srgbClr val="AA1133"/>
            </a:solidFill>
            <a:miter lim="800000"/>
            <a:headEnd/>
            <a:tailEnd/>
          </a:ln>
        </p:spPr>
        <p:txBody>
          <a:bodyPr rot="10800000" lIns="91352" tIns="45679" rIns="91352" bIns="45679" anchor="ctr"/>
          <a:lstStyle/>
          <a:p>
            <a:pPr algn="ctr" eaLnBrk="0" fontAlgn="auto" hangingPunct="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defRPr/>
            </a:pPr>
            <a:endParaRPr lang="en-US" sz="400" kern="0">
              <a:solidFill>
                <a:sysClr val="windowText" lastClr="000000"/>
              </a:solidFill>
              <a:latin typeface="Arial" charset="0"/>
              <a:cs typeface="Arial"/>
            </a:endParaRPr>
          </a:p>
        </p:txBody>
      </p:sp>
      <p:sp>
        <p:nvSpPr>
          <p:cNvPr id="84" name="AutoShape 8"/>
          <p:cNvSpPr>
            <a:spLocks noChangeAspect="1" noChangeArrowheads="1"/>
          </p:cNvSpPr>
          <p:nvPr/>
        </p:nvSpPr>
        <p:spPr bwMode="auto">
          <a:xfrm flipH="1" flipV="1">
            <a:off x="7487301" y="4652454"/>
            <a:ext cx="101416" cy="50999"/>
          </a:xfrm>
          <a:prstGeom prst="triangle">
            <a:avLst>
              <a:gd name="adj" fmla="val 50000"/>
            </a:avLst>
          </a:prstGeom>
          <a:solidFill>
            <a:srgbClr val="AA1133"/>
          </a:solidFill>
          <a:ln w="9525" algn="ctr">
            <a:solidFill>
              <a:srgbClr val="AA1133"/>
            </a:solidFill>
            <a:miter lim="800000"/>
            <a:headEnd/>
            <a:tailEnd/>
          </a:ln>
        </p:spPr>
        <p:txBody>
          <a:bodyPr rot="10800000" lIns="91352" tIns="45679" rIns="91352" bIns="45679" anchor="ctr"/>
          <a:lstStyle/>
          <a:p>
            <a:pPr algn="ctr" eaLnBrk="0" fontAlgn="auto" hangingPunct="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defRPr/>
            </a:pPr>
            <a:endParaRPr lang="en-US" sz="400" kern="0">
              <a:solidFill>
                <a:sysClr val="windowText" lastClr="000000"/>
              </a:solidFill>
              <a:latin typeface="Arial" charset="0"/>
              <a:cs typeface="Arial"/>
            </a:endParaRPr>
          </a:p>
        </p:txBody>
      </p:sp>
      <p:sp>
        <p:nvSpPr>
          <p:cNvPr id="85" name="Text Box 102"/>
          <p:cNvSpPr txBox="1">
            <a:spLocks noChangeArrowheads="1"/>
          </p:cNvSpPr>
          <p:nvPr/>
        </p:nvSpPr>
        <p:spPr bwMode="auto">
          <a:xfrm flipH="1">
            <a:off x="7362769" y="4723167"/>
            <a:ext cx="225537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it-IT" altLang="it-IT" sz="700" b="1" dirty="0">
                <a:solidFill>
                  <a:srgbClr val="000000"/>
                </a:solidFill>
              </a:rPr>
              <a:t>30/03 </a:t>
            </a:r>
          </a:p>
          <a:p>
            <a:pPr eaLnBrk="1" hangingPunct="1"/>
            <a:r>
              <a:rPr lang="it-IT" altLang="it-IT" sz="600" dirty="0">
                <a:solidFill>
                  <a:srgbClr val="000000"/>
                </a:solidFill>
              </a:rPr>
              <a:t>(tbc)</a:t>
            </a:r>
            <a:endParaRPr lang="it-IT" altLang="it-IT" sz="700" dirty="0">
              <a:solidFill>
                <a:srgbClr val="000000"/>
              </a:solidFill>
            </a:endParaRPr>
          </a:p>
        </p:txBody>
      </p:sp>
      <p:sp>
        <p:nvSpPr>
          <p:cNvPr id="86" name="AutoShape 146"/>
          <p:cNvSpPr>
            <a:spLocks noChangeAspect="1" noChangeArrowheads="1"/>
          </p:cNvSpPr>
          <p:nvPr/>
        </p:nvSpPr>
        <p:spPr bwMode="auto">
          <a:xfrm>
            <a:off x="6433055" y="4626303"/>
            <a:ext cx="72000" cy="70123"/>
          </a:xfrm>
          <a:prstGeom prst="star5">
            <a:avLst/>
          </a:prstGeom>
          <a:solidFill>
            <a:srgbClr val="AA1133"/>
          </a:solidFill>
          <a:ln w="9525" algn="ctr">
            <a:solidFill>
              <a:srgbClr val="AA1133"/>
            </a:solidFill>
            <a:miter lim="800000"/>
            <a:headEnd/>
            <a:tailEnd/>
          </a:ln>
          <a:effectLst/>
          <a:extLst/>
        </p:spPr>
        <p:txBody>
          <a:bodyPr lIns="91352" tIns="45679" rIns="91352" bIns="45679" anchor="ctr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defRPr/>
            </a:pPr>
            <a:endParaRPr lang="en-US" sz="500" kern="0">
              <a:solidFill>
                <a:sysClr val="windowText" lastClr="000000"/>
              </a:solidFill>
              <a:cs typeface="Arial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203627" y="4769164"/>
            <a:ext cx="53436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 algn="ctr">
              <a:defRPr sz="600">
                <a:latin typeface="Arial Bold Italic" pitchFamily="34" charset="0"/>
              </a:defRPr>
            </a:lvl1pPr>
          </a:lstStyle>
          <a:p>
            <a:r>
              <a:rPr lang="it-IT" sz="700" b="1" noProof="1">
                <a:solidFill>
                  <a:srgbClr val="000000"/>
                </a:solidFill>
                <a:latin typeface="Aria body"/>
              </a:rPr>
              <a:t>27/02</a:t>
            </a:r>
          </a:p>
          <a:p>
            <a:r>
              <a:rPr lang="it-IT" sz="700" b="1" noProof="1">
                <a:solidFill>
                  <a:srgbClr val="000000"/>
                </a:solidFill>
                <a:latin typeface="Aria body"/>
              </a:rPr>
              <a:t>Avvio UAT</a:t>
            </a:r>
            <a:r>
              <a:rPr lang="it-IT" sz="700" noProof="1">
                <a:solidFill>
                  <a:srgbClr val="000000"/>
                </a:solidFill>
                <a:latin typeface="Aria body"/>
              </a:rPr>
              <a:t> 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798668" y="4816697"/>
            <a:ext cx="45149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 algn="ctr">
              <a:defRPr sz="600">
                <a:latin typeface="Arial Bold Italic" pitchFamily="34" charset="0"/>
              </a:defRPr>
            </a:lvl1pPr>
          </a:lstStyle>
          <a:p>
            <a:r>
              <a:rPr lang="it-IT" sz="700" b="1" noProof="1">
                <a:solidFill>
                  <a:srgbClr val="000000"/>
                </a:solidFill>
                <a:latin typeface="Aria body"/>
              </a:rPr>
              <a:t>Rilascio</a:t>
            </a:r>
          </a:p>
          <a:p>
            <a:r>
              <a:rPr lang="it-IT" sz="700" noProof="1">
                <a:solidFill>
                  <a:srgbClr val="000000"/>
                </a:solidFill>
                <a:latin typeface="Aria body"/>
              </a:rPr>
              <a:t>(go-no go)</a:t>
            </a:r>
            <a:endParaRPr lang="it-IT" sz="700" b="1" noProof="1">
              <a:solidFill>
                <a:srgbClr val="000000"/>
              </a:solidFill>
              <a:latin typeface="Aria body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267200" y="4924419"/>
            <a:ext cx="36315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 algn="ctr">
              <a:defRPr sz="600">
                <a:latin typeface="Arial Bold Italic" pitchFamily="34" charset="0"/>
              </a:defRPr>
            </a:lvl1pPr>
          </a:lstStyle>
          <a:p>
            <a:r>
              <a:rPr lang="it-IT" sz="700" b="1" noProof="1">
                <a:solidFill>
                  <a:srgbClr val="000000"/>
                </a:solidFill>
                <a:latin typeface="Aria body"/>
              </a:rPr>
              <a:t>Go Live</a:t>
            </a:r>
          </a:p>
        </p:txBody>
      </p:sp>
      <p:sp>
        <p:nvSpPr>
          <p:cNvPr id="91" name="AutoShape 8"/>
          <p:cNvSpPr>
            <a:spLocks noChangeAspect="1" noChangeArrowheads="1"/>
          </p:cNvSpPr>
          <p:nvPr/>
        </p:nvSpPr>
        <p:spPr bwMode="auto">
          <a:xfrm flipH="1" flipV="1">
            <a:off x="5977810" y="4643918"/>
            <a:ext cx="123971" cy="62341"/>
          </a:xfrm>
          <a:prstGeom prst="triangle">
            <a:avLst>
              <a:gd name="adj" fmla="val 50000"/>
            </a:avLst>
          </a:prstGeom>
          <a:solidFill>
            <a:srgbClr val="AA1133"/>
          </a:solidFill>
          <a:ln w="9525" algn="ctr">
            <a:solidFill>
              <a:srgbClr val="AA1133"/>
            </a:solidFill>
            <a:miter lim="800000"/>
            <a:headEnd/>
            <a:tailEnd/>
          </a:ln>
        </p:spPr>
        <p:txBody>
          <a:bodyPr rot="10800000" lIns="91352" tIns="45679" rIns="91352" bIns="45679" anchor="ctr"/>
          <a:lstStyle/>
          <a:p>
            <a:pPr algn="ctr" eaLnBrk="0" fontAlgn="auto" hangingPunct="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defRPr/>
            </a:pPr>
            <a:endParaRPr lang="en-US" sz="400" kern="0">
              <a:solidFill>
                <a:sysClr val="windowText" lastClr="000000"/>
              </a:solidFill>
              <a:latin typeface="Arial" charset="0"/>
              <a:cs typeface="Arial"/>
            </a:endParaRPr>
          </a:p>
        </p:txBody>
      </p:sp>
      <p:sp>
        <p:nvSpPr>
          <p:cNvPr id="94" name="Text Box 102"/>
          <p:cNvSpPr txBox="1">
            <a:spLocks noChangeArrowheads="1"/>
          </p:cNvSpPr>
          <p:nvPr/>
        </p:nvSpPr>
        <p:spPr bwMode="auto">
          <a:xfrm flipH="1">
            <a:off x="1838440" y="3574179"/>
            <a:ext cx="225597" cy="94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it-IT" altLang="it-IT" sz="600" b="1" dirty="0">
                <a:solidFill>
                  <a:srgbClr val="000000"/>
                </a:solidFill>
              </a:rPr>
              <a:t>11/11</a:t>
            </a:r>
            <a:endParaRPr lang="it-IT" altLang="it-IT" sz="700" b="1" dirty="0">
              <a:solidFill>
                <a:srgbClr val="000000"/>
              </a:solidFill>
            </a:endParaRPr>
          </a:p>
        </p:txBody>
      </p:sp>
      <p:sp>
        <p:nvSpPr>
          <p:cNvPr id="96" name="Text Box 102"/>
          <p:cNvSpPr txBox="1">
            <a:spLocks noChangeArrowheads="1"/>
          </p:cNvSpPr>
          <p:nvPr/>
        </p:nvSpPr>
        <p:spPr bwMode="auto">
          <a:xfrm flipH="1">
            <a:off x="7137175" y="4731542"/>
            <a:ext cx="225597" cy="94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it-IT" altLang="it-IT" sz="600" b="1" dirty="0">
                <a:solidFill>
                  <a:srgbClr val="FF0000"/>
                </a:solidFill>
              </a:rPr>
              <a:t>TBD</a:t>
            </a:r>
            <a:endParaRPr lang="it-IT" altLang="it-IT" sz="700" b="1" dirty="0">
              <a:solidFill>
                <a:srgbClr val="FF000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135519" y="4800381"/>
            <a:ext cx="107869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 algn="ctr">
              <a:defRPr sz="600">
                <a:latin typeface="Arial Bold Italic" pitchFamily="34" charset="0"/>
              </a:defRPr>
            </a:lvl1pPr>
          </a:lstStyle>
          <a:p>
            <a:pPr algn="r"/>
            <a:r>
              <a:rPr lang="it-IT" sz="700" b="1" noProof="1">
                <a:solidFill>
                  <a:srgbClr val="000000"/>
                </a:solidFill>
                <a:latin typeface="Aria body"/>
              </a:rPr>
              <a:t>Invio flusso di output di prova </a:t>
            </a:r>
            <a:r>
              <a:rPr lang="it-IT" sz="700" noProof="1">
                <a:solidFill>
                  <a:srgbClr val="000000"/>
                </a:solidFill>
                <a:latin typeface="Aria body"/>
              </a:rPr>
              <a:t>(Eweb, CMC, QdC)</a:t>
            </a:r>
          </a:p>
        </p:txBody>
      </p:sp>
      <p:sp>
        <p:nvSpPr>
          <p:cNvPr id="98" name="Text Box 102"/>
          <p:cNvSpPr txBox="1">
            <a:spLocks noChangeArrowheads="1"/>
          </p:cNvSpPr>
          <p:nvPr/>
        </p:nvSpPr>
        <p:spPr bwMode="auto">
          <a:xfrm flipH="1">
            <a:off x="5921426" y="4700029"/>
            <a:ext cx="22553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it-IT" altLang="it-IT" sz="700" b="1" dirty="0">
                <a:solidFill>
                  <a:srgbClr val="FF0000"/>
                </a:solidFill>
              </a:rPr>
              <a:t>20/02 </a:t>
            </a:r>
          </a:p>
        </p:txBody>
      </p:sp>
      <p:sp>
        <p:nvSpPr>
          <p:cNvPr id="99" name="AutoShape 8"/>
          <p:cNvSpPr>
            <a:spLocks noChangeAspect="1" noChangeArrowheads="1"/>
          </p:cNvSpPr>
          <p:nvPr/>
        </p:nvSpPr>
        <p:spPr bwMode="auto">
          <a:xfrm flipH="1" flipV="1">
            <a:off x="3307830" y="4641752"/>
            <a:ext cx="123971" cy="62341"/>
          </a:xfrm>
          <a:prstGeom prst="triangle">
            <a:avLst>
              <a:gd name="adj" fmla="val 50000"/>
            </a:avLst>
          </a:prstGeom>
          <a:solidFill>
            <a:srgbClr val="AA1133"/>
          </a:solidFill>
          <a:ln w="9525" algn="ctr">
            <a:solidFill>
              <a:srgbClr val="AA1133"/>
            </a:solidFill>
            <a:miter lim="800000"/>
            <a:headEnd/>
            <a:tailEnd/>
          </a:ln>
        </p:spPr>
        <p:txBody>
          <a:bodyPr rot="10800000" lIns="91352" tIns="45679" rIns="91352" bIns="45679" anchor="ctr"/>
          <a:lstStyle/>
          <a:p>
            <a:pPr algn="ctr" eaLnBrk="0" fontAlgn="auto" hangingPunct="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defRPr/>
            </a:pPr>
            <a:endParaRPr lang="en-US" sz="400" kern="0">
              <a:solidFill>
                <a:sysClr val="windowText" lastClr="000000"/>
              </a:solidFill>
              <a:latin typeface="Arial" charset="0"/>
              <a:cs typeface="Arial"/>
            </a:endParaRPr>
          </a:p>
        </p:txBody>
      </p:sp>
      <p:sp>
        <p:nvSpPr>
          <p:cNvPr id="101" name="Text Box 102"/>
          <p:cNvSpPr txBox="1">
            <a:spLocks noChangeArrowheads="1"/>
          </p:cNvSpPr>
          <p:nvPr/>
        </p:nvSpPr>
        <p:spPr bwMode="auto">
          <a:xfrm flipH="1">
            <a:off x="3268862" y="4709478"/>
            <a:ext cx="22553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it-IT" altLang="it-IT" sz="700" b="1" dirty="0">
                <a:solidFill>
                  <a:srgbClr val="000000"/>
                </a:solidFill>
              </a:rPr>
              <a:t>15/12 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959795" y="4813303"/>
            <a:ext cx="841179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 algn="ctr">
              <a:defRPr sz="600">
                <a:latin typeface="Arial Bold Italic" pitchFamily="34" charset="0"/>
              </a:defRPr>
            </a:lvl1pPr>
          </a:lstStyle>
          <a:p>
            <a:pPr algn="l"/>
            <a:r>
              <a:rPr lang="it-IT" sz="700" b="1" noProof="1">
                <a:solidFill>
                  <a:srgbClr val="000000"/>
                </a:solidFill>
                <a:latin typeface="Aria body"/>
              </a:rPr>
              <a:t>Avvio caricamento flussi in sviluppo e produzione</a:t>
            </a:r>
          </a:p>
        </p:txBody>
      </p:sp>
      <p:sp>
        <p:nvSpPr>
          <p:cNvPr id="106" name="AutoShape 149"/>
          <p:cNvSpPr>
            <a:spLocks noChangeArrowheads="1"/>
          </p:cNvSpPr>
          <p:nvPr/>
        </p:nvSpPr>
        <p:spPr bwMode="auto">
          <a:xfrm>
            <a:off x="3219532" y="4130727"/>
            <a:ext cx="98790" cy="118325"/>
          </a:xfrm>
          <a:prstGeom prst="downArrow">
            <a:avLst>
              <a:gd name="adj1" fmla="val 50000"/>
              <a:gd name="adj2" fmla="val 34921"/>
            </a:avLst>
          </a:prstGeom>
          <a:solidFill>
            <a:srgbClr val="AA1133"/>
          </a:solidFill>
          <a:ln w="9525" algn="ctr">
            <a:solidFill>
              <a:srgbClr val="AA1133"/>
            </a:solidFill>
            <a:miter lim="800000"/>
            <a:headEnd/>
            <a:tailEnd/>
          </a:ln>
        </p:spPr>
        <p:txBody>
          <a:bodyPr lIns="91407" tIns="45704" rIns="91407" bIns="45704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kern="0">
              <a:solidFill>
                <a:sysClr val="windowText" lastClr="000000"/>
              </a:solidFill>
              <a:latin typeface="Arial" charset="0"/>
              <a:cs typeface="Arial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071860" y="4325256"/>
            <a:ext cx="680928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 algn="ctr">
              <a:defRPr sz="600">
                <a:latin typeface="Arial Bold Italic" pitchFamily="34" charset="0"/>
              </a:defRPr>
            </a:lvl1pPr>
          </a:lstStyle>
          <a:p>
            <a:r>
              <a:rPr lang="it-IT" sz="700" b="1" noProof="1">
                <a:solidFill>
                  <a:srgbClr val="000000"/>
                </a:solidFill>
                <a:latin typeface="Aria body"/>
              </a:rPr>
              <a:t>Consegna AFU</a:t>
            </a:r>
          </a:p>
        </p:txBody>
      </p:sp>
      <p:sp>
        <p:nvSpPr>
          <p:cNvPr id="109" name="Text Box 102"/>
          <p:cNvSpPr txBox="1">
            <a:spLocks noChangeArrowheads="1"/>
          </p:cNvSpPr>
          <p:nvPr/>
        </p:nvSpPr>
        <p:spPr bwMode="auto">
          <a:xfrm flipH="1">
            <a:off x="3114920" y="4231246"/>
            <a:ext cx="477896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it-IT" altLang="it-IT" sz="700" b="1" dirty="0">
                <a:solidFill>
                  <a:srgbClr val="FF0000"/>
                </a:solidFill>
              </a:rPr>
              <a:t>13/12</a:t>
            </a:r>
          </a:p>
        </p:txBody>
      </p:sp>
      <p:sp>
        <p:nvSpPr>
          <p:cNvPr id="145" name="Pentagon 144"/>
          <p:cNvSpPr/>
          <p:nvPr/>
        </p:nvSpPr>
        <p:spPr bwMode="auto">
          <a:xfrm>
            <a:off x="2364398" y="5450588"/>
            <a:ext cx="4278007" cy="211646"/>
          </a:xfrm>
          <a:prstGeom prst="homePlate">
            <a:avLst>
              <a:gd name="adj" fmla="val 19553"/>
            </a:avLst>
          </a:prstGeom>
          <a:solidFill>
            <a:srgbClr val="AEC5F8"/>
          </a:solidFill>
          <a:ln w="3175" algn="ctr">
            <a:solidFill>
              <a:srgbClr val="002060"/>
            </a:solidFill>
            <a:miter lim="800000"/>
            <a:headEnd/>
            <a:tailEnd/>
          </a:ln>
          <a:effectLst>
            <a:outerShdw blurRad="508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square" lIns="84377" tIns="42188" rIns="84377" bIns="42188" anchor="ctr">
            <a:noAutofit/>
          </a:bodyPr>
          <a:lstStyle/>
          <a:p>
            <a:pPr algn="ctr"/>
            <a:r>
              <a:rPr lang="en-US" sz="600" b="1" i="1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Sviluppo</a:t>
            </a:r>
            <a:r>
              <a:rPr lang="en-US" sz="600" b="1" i="1" dirty="0">
                <a:solidFill>
                  <a:srgbClr val="000000">
                    <a:lumMod val="85000"/>
                    <a:lumOff val="15000"/>
                  </a:srgbClr>
                </a:solidFill>
              </a:rPr>
              <a:t> &amp; Unit Test</a:t>
            </a:r>
          </a:p>
        </p:txBody>
      </p:sp>
      <p:sp>
        <p:nvSpPr>
          <p:cNvPr id="146" name="Pentagon 145"/>
          <p:cNvSpPr/>
          <p:nvPr/>
        </p:nvSpPr>
        <p:spPr bwMode="auto">
          <a:xfrm>
            <a:off x="6659834" y="5444221"/>
            <a:ext cx="1008000" cy="222965"/>
          </a:xfrm>
          <a:prstGeom prst="homePlate">
            <a:avLst>
              <a:gd name="adj" fmla="val 19553"/>
            </a:avLst>
          </a:prstGeom>
          <a:solidFill>
            <a:srgbClr val="AEC5F8"/>
          </a:solidFill>
          <a:ln w="3175" algn="ctr">
            <a:solidFill>
              <a:srgbClr val="002060"/>
            </a:solidFill>
            <a:miter lim="800000"/>
            <a:headEnd/>
            <a:tailEnd/>
          </a:ln>
          <a:effectLst>
            <a:outerShdw blurRad="508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square" lIns="84377" tIns="42188" rIns="84377" bIns="42188" anchor="ctr">
            <a:noAutofit/>
          </a:bodyPr>
          <a:lstStyle/>
          <a:p>
            <a:pPr algn="ctr"/>
            <a:r>
              <a:rPr lang="en-US" sz="600" b="1" i="1" dirty="0">
                <a:solidFill>
                  <a:srgbClr val="000000">
                    <a:lumMod val="85000"/>
                    <a:lumOff val="15000"/>
                  </a:srgbClr>
                </a:solidFill>
              </a:rPr>
              <a:t>Integration Test</a:t>
            </a:r>
          </a:p>
        </p:txBody>
      </p:sp>
      <p:sp>
        <p:nvSpPr>
          <p:cNvPr id="147" name="Pentagon 146"/>
          <p:cNvSpPr/>
          <p:nvPr/>
        </p:nvSpPr>
        <p:spPr bwMode="auto">
          <a:xfrm>
            <a:off x="7696090" y="5436247"/>
            <a:ext cx="1116000" cy="217489"/>
          </a:xfrm>
          <a:prstGeom prst="homePlate">
            <a:avLst>
              <a:gd name="adj" fmla="val 19553"/>
            </a:avLst>
          </a:prstGeom>
          <a:solidFill>
            <a:srgbClr val="AEC5F8"/>
          </a:solidFill>
          <a:ln w="3175" algn="ctr">
            <a:solidFill>
              <a:srgbClr val="002060"/>
            </a:solidFill>
            <a:miter lim="800000"/>
            <a:headEnd/>
            <a:tailEnd/>
          </a:ln>
          <a:effectLst>
            <a:outerShdw blurRad="508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square" lIns="84377" tIns="42188" rIns="84377" bIns="42188" anchor="ctr">
            <a:noAutofit/>
          </a:bodyPr>
          <a:lstStyle/>
          <a:p>
            <a:pPr algn="ctr"/>
            <a:r>
              <a:rPr lang="en-US" sz="600" b="1" i="1" dirty="0">
                <a:solidFill>
                  <a:srgbClr val="000000">
                    <a:lumMod val="85000"/>
                    <a:lumOff val="15000"/>
                  </a:srgbClr>
                </a:solidFill>
              </a:rPr>
              <a:t>UAT</a:t>
            </a:r>
          </a:p>
        </p:txBody>
      </p:sp>
      <p:sp>
        <p:nvSpPr>
          <p:cNvPr id="148" name="AutoShape 8"/>
          <p:cNvSpPr>
            <a:spLocks noChangeAspect="1" noChangeArrowheads="1"/>
          </p:cNvSpPr>
          <p:nvPr/>
        </p:nvSpPr>
        <p:spPr bwMode="auto">
          <a:xfrm flipH="1" flipV="1">
            <a:off x="8423049" y="5626932"/>
            <a:ext cx="101416" cy="50999"/>
          </a:xfrm>
          <a:prstGeom prst="triangle">
            <a:avLst>
              <a:gd name="adj" fmla="val 50000"/>
            </a:avLst>
          </a:prstGeom>
          <a:solidFill>
            <a:srgbClr val="AA1133"/>
          </a:solidFill>
          <a:ln w="9525" algn="ctr">
            <a:solidFill>
              <a:srgbClr val="AA1133"/>
            </a:solidFill>
            <a:miter lim="800000"/>
            <a:headEnd/>
            <a:tailEnd/>
          </a:ln>
        </p:spPr>
        <p:txBody>
          <a:bodyPr rot="10800000" lIns="91352" tIns="45679" rIns="91352" bIns="45679" anchor="ctr"/>
          <a:lstStyle/>
          <a:p>
            <a:pPr algn="ctr" eaLnBrk="0" fontAlgn="auto" hangingPunct="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defRPr/>
            </a:pPr>
            <a:endParaRPr lang="en-US" sz="400" kern="0">
              <a:solidFill>
                <a:sysClr val="windowText" lastClr="000000"/>
              </a:solidFill>
              <a:latin typeface="Arial" charset="0"/>
              <a:cs typeface="Arial"/>
            </a:endParaRPr>
          </a:p>
        </p:txBody>
      </p:sp>
      <p:sp>
        <p:nvSpPr>
          <p:cNvPr id="149" name="AutoShape 8"/>
          <p:cNvSpPr>
            <a:spLocks noChangeAspect="1" noChangeArrowheads="1"/>
          </p:cNvSpPr>
          <p:nvPr/>
        </p:nvSpPr>
        <p:spPr bwMode="auto">
          <a:xfrm flipH="1" flipV="1">
            <a:off x="8711084" y="5620909"/>
            <a:ext cx="101416" cy="50999"/>
          </a:xfrm>
          <a:prstGeom prst="triangle">
            <a:avLst>
              <a:gd name="adj" fmla="val 50000"/>
            </a:avLst>
          </a:prstGeom>
          <a:solidFill>
            <a:srgbClr val="AA1133"/>
          </a:solidFill>
          <a:ln w="9525" algn="ctr">
            <a:solidFill>
              <a:srgbClr val="AA1133"/>
            </a:solidFill>
            <a:miter lim="800000"/>
            <a:headEnd/>
            <a:tailEnd/>
          </a:ln>
        </p:spPr>
        <p:txBody>
          <a:bodyPr rot="10800000" lIns="91352" tIns="45679" rIns="91352" bIns="45679" anchor="ctr"/>
          <a:lstStyle/>
          <a:p>
            <a:pPr algn="ctr" eaLnBrk="0" fontAlgn="auto" hangingPunct="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defRPr/>
            </a:pPr>
            <a:endParaRPr lang="en-US" sz="400" kern="0">
              <a:solidFill>
                <a:sysClr val="windowText" lastClr="000000"/>
              </a:solidFill>
              <a:latin typeface="Arial" charset="0"/>
              <a:cs typeface="Arial"/>
            </a:endParaRPr>
          </a:p>
        </p:txBody>
      </p:sp>
      <p:sp>
        <p:nvSpPr>
          <p:cNvPr id="150" name="Text Box 102"/>
          <p:cNvSpPr txBox="1">
            <a:spLocks noChangeArrowheads="1"/>
          </p:cNvSpPr>
          <p:nvPr/>
        </p:nvSpPr>
        <p:spPr bwMode="auto">
          <a:xfrm flipH="1">
            <a:off x="8586550" y="5691623"/>
            <a:ext cx="225539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it-IT" altLang="it-IT" sz="700" b="1" dirty="0">
                <a:solidFill>
                  <a:srgbClr val="000000"/>
                </a:solidFill>
              </a:rPr>
              <a:t>30/04 </a:t>
            </a:r>
          </a:p>
          <a:p>
            <a:pPr eaLnBrk="1" hangingPunct="1"/>
            <a:r>
              <a:rPr lang="it-IT" altLang="it-IT" sz="600" dirty="0">
                <a:solidFill>
                  <a:srgbClr val="000000"/>
                </a:solidFill>
              </a:rPr>
              <a:t>(tbc)</a:t>
            </a:r>
            <a:endParaRPr lang="it-IT" altLang="it-IT" sz="700" dirty="0">
              <a:solidFill>
                <a:srgbClr val="000000"/>
              </a:solidFill>
            </a:endParaRPr>
          </a:p>
        </p:txBody>
      </p:sp>
      <p:sp>
        <p:nvSpPr>
          <p:cNvPr id="151" name="AutoShape 146"/>
          <p:cNvSpPr>
            <a:spLocks noChangeAspect="1" noChangeArrowheads="1"/>
          </p:cNvSpPr>
          <p:nvPr/>
        </p:nvSpPr>
        <p:spPr bwMode="auto">
          <a:xfrm>
            <a:off x="7656838" y="5594758"/>
            <a:ext cx="72000" cy="70123"/>
          </a:xfrm>
          <a:prstGeom prst="star5">
            <a:avLst/>
          </a:prstGeom>
          <a:solidFill>
            <a:srgbClr val="AA1133"/>
          </a:solidFill>
          <a:ln w="9525" algn="ctr">
            <a:solidFill>
              <a:srgbClr val="AA1133"/>
            </a:solidFill>
            <a:miter lim="800000"/>
            <a:headEnd/>
            <a:tailEnd/>
          </a:ln>
          <a:effectLst/>
          <a:extLst/>
        </p:spPr>
        <p:txBody>
          <a:bodyPr lIns="91352" tIns="45679" rIns="91352" bIns="45679" anchor="ctr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defRPr/>
            </a:pPr>
            <a:endParaRPr lang="en-US" sz="500" kern="0">
              <a:solidFill>
                <a:sysClr val="windowText" lastClr="000000"/>
              </a:solidFill>
              <a:cs typeface="Arial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7313109" y="5779954"/>
            <a:ext cx="534363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 algn="ctr">
              <a:defRPr sz="600">
                <a:latin typeface="Arial Bold Italic" pitchFamily="34" charset="0"/>
              </a:defRPr>
            </a:lvl1pPr>
          </a:lstStyle>
          <a:p>
            <a:pPr algn="r"/>
            <a:r>
              <a:rPr lang="it-IT" sz="700" b="1" noProof="1">
                <a:solidFill>
                  <a:srgbClr val="000000"/>
                </a:solidFill>
                <a:latin typeface="Aria body"/>
              </a:rPr>
              <a:t>Avvio UAT</a:t>
            </a:r>
            <a:r>
              <a:rPr lang="it-IT" sz="700" noProof="1">
                <a:solidFill>
                  <a:srgbClr val="000000"/>
                </a:solidFill>
                <a:latin typeface="Aria body"/>
              </a:rPr>
              <a:t> </a:t>
            </a:r>
          </a:p>
        </p:txBody>
      </p:sp>
      <p:sp>
        <p:nvSpPr>
          <p:cNvPr id="153" name="Text Box 102"/>
          <p:cNvSpPr txBox="1">
            <a:spLocks noChangeArrowheads="1"/>
          </p:cNvSpPr>
          <p:nvPr/>
        </p:nvSpPr>
        <p:spPr bwMode="auto">
          <a:xfrm flipH="1">
            <a:off x="7617330" y="5693694"/>
            <a:ext cx="22559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it-IT" altLang="it-IT" sz="700" b="1" dirty="0">
                <a:solidFill>
                  <a:srgbClr val="FF0000"/>
                </a:solidFill>
              </a:rPr>
              <a:t>03/04</a:t>
            </a:r>
            <a:endParaRPr lang="it-IT" altLang="it-IT" sz="800" b="1" dirty="0">
              <a:solidFill>
                <a:srgbClr val="FF0000"/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8022451" y="5785152"/>
            <a:ext cx="45149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 algn="ctr">
              <a:defRPr sz="600">
                <a:latin typeface="Arial Bold Italic" pitchFamily="34" charset="0"/>
              </a:defRPr>
            </a:lvl1pPr>
          </a:lstStyle>
          <a:p>
            <a:r>
              <a:rPr lang="it-IT" sz="700" b="1" noProof="1">
                <a:solidFill>
                  <a:srgbClr val="000000"/>
                </a:solidFill>
                <a:latin typeface="Aria body"/>
              </a:rPr>
              <a:t>Rilascio</a:t>
            </a:r>
          </a:p>
          <a:p>
            <a:r>
              <a:rPr lang="it-IT" sz="700" noProof="1">
                <a:solidFill>
                  <a:srgbClr val="000000"/>
                </a:solidFill>
                <a:latin typeface="Aria body"/>
              </a:rPr>
              <a:t>(go-no go)</a:t>
            </a:r>
            <a:endParaRPr lang="it-IT" sz="700" b="1" noProof="1">
              <a:solidFill>
                <a:srgbClr val="000000"/>
              </a:solidFill>
              <a:latin typeface="Aria body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8490983" y="5892874"/>
            <a:ext cx="36315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 algn="ctr">
              <a:defRPr sz="600">
                <a:latin typeface="Arial Bold Italic" pitchFamily="34" charset="0"/>
              </a:defRPr>
            </a:lvl1pPr>
          </a:lstStyle>
          <a:p>
            <a:r>
              <a:rPr lang="it-IT" sz="700" b="1" noProof="1">
                <a:solidFill>
                  <a:srgbClr val="000000"/>
                </a:solidFill>
                <a:latin typeface="Aria body"/>
              </a:rPr>
              <a:t>Go Live</a:t>
            </a:r>
          </a:p>
        </p:txBody>
      </p:sp>
      <p:sp>
        <p:nvSpPr>
          <p:cNvPr id="156" name="AutoShape 8"/>
          <p:cNvSpPr>
            <a:spLocks noChangeAspect="1" noChangeArrowheads="1"/>
          </p:cNvSpPr>
          <p:nvPr/>
        </p:nvSpPr>
        <p:spPr bwMode="auto">
          <a:xfrm flipH="1" flipV="1">
            <a:off x="7127179" y="5630006"/>
            <a:ext cx="123971" cy="62341"/>
          </a:xfrm>
          <a:prstGeom prst="triangle">
            <a:avLst>
              <a:gd name="adj" fmla="val 50000"/>
            </a:avLst>
          </a:prstGeom>
          <a:solidFill>
            <a:srgbClr val="AA1133"/>
          </a:solidFill>
          <a:ln w="9525" algn="ctr">
            <a:solidFill>
              <a:srgbClr val="AA1133"/>
            </a:solidFill>
            <a:miter lim="800000"/>
            <a:headEnd/>
            <a:tailEnd/>
          </a:ln>
        </p:spPr>
        <p:txBody>
          <a:bodyPr rot="10800000" lIns="91352" tIns="45679" rIns="91352" bIns="45679" anchor="ctr"/>
          <a:lstStyle/>
          <a:p>
            <a:pPr algn="ctr" eaLnBrk="0" fontAlgn="auto" hangingPunct="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defRPr/>
            </a:pPr>
            <a:endParaRPr lang="en-US" sz="400" kern="0">
              <a:solidFill>
                <a:sysClr val="windowText" lastClr="000000"/>
              </a:solidFill>
              <a:latin typeface="Arial" charset="0"/>
              <a:cs typeface="Arial"/>
            </a:endParaRPr>
          </a:p>
        </p:txBody>
      </p:sp>
      <p:sp>
        <p:nvSpPr>
          <p:cNvPr id="159" name="Text Box 102"/>
          <p:cNvSpPr txBox="1">
            <a:spLocks noChangeArrowheads="1"/>
          </p:cNvSpPr>
          <p:nvPr/>
        </p:nvSpPr>
        <p:spPr bwMode="auto">
          <a:xfrm flipH="1">
            <a:off x="8360958" y="5699997"/>
            <a:ext cx="225597" cy="94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it-IT" altLang="it-IT" sz="600" b="1" dirty="0">
                <a:solidFill>
                  <a:srgbClr val="FF0000"/>
                </a:solidFill>
              </a:rPr>
              <a:t>TBD</a:t>
            </a:r>
            <a:endParaRPr lang="it-IT" altLang="it-IT" sz="700" b="1" dirty="0">
              <a:solidFill>
                <a:srgbClr val="FF0000"/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6775477" y="5890187"/>
            <a:ext cx="73676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 algn="ctr">
              <a:defRPr sz="600">
                <a:latin typeface="Arial Bold Italic" pitchFamily="34" charset="0"/>
              </a:defRPr>
            </a:lvl1pPr>
          </a:lstStyle>
          <a:p>
            <a:pPr algn="r"/>
            <a:r>
              <a:rPr lang="it-IT" sz="700" b="1" noProof="1">
                <a:solidFill>
                  <a:srgbClr val="000000"/>
                </a:solidFill>
                <a:latin typeface="Aria body"/>
              </a:rPr>
              <a:t>Invio flusso di output di prova</a:t>
            </a:r>
            <a:endParaRPr lang="it-IT" sz="700" noProof="1">
              <a:solidFill>
                <a:srgbClr val="000000"/>
              </a:solidFill>
              <a:latin typeface="Aria body"/>
            </a:endParaRPr>
          </a:p>
        </p:txBody>
      </p:sp>
      <p:sp>
        <p:nvSpPr>
          <p:cNvPr id="161" name="Text Box 102"/>
          <p:cNvSpPr txBox="1">
            <a:spLocks noChangeArrowheads="1"/>
          </p:cNvSpPr>
          <p:nvPr/>
        </p:nvSpPr>
        <p:spPr bwMode="auto">
          <a:xfrm flipH="1">
            <a:off x="7070794" y="5724217"/>
            <a:ext cx="503646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it-IT" altLang="it-IT" sz="700" b="1" dirty="0">
                <a:solidFill>
                  <a:srgbClr val="FF0000"/>
                </a:solidFill>
              </a:rPr>
              <a:t>24/03</a:t>
            </a:r>
          </a:p>
        </p:txBody>
      </p:sp>
      <p:sp>
        <p:nvSpPr>
          <p:cNvPr id="166" name="AutoShape 149"/>
          <p:cNvSpPr>
            <a:spLocks noChangeArrowheads="1"/>
          </p:cNvSpPr>
          <p:nvPr/>
        </p:nvSpPr>
        <p:spPr bwMode="auto">
          <a:xfrm>
            <a:off x="5156971" y="5551037"/>
            <a:ext cx="98790" cy="118325"/>
          </a:xfrm>
          <a:prstGeom prst="downArrow">
            <a:avLst>
              <a:gd name="adj1" fmla="val 50000"/>
              <a:gd name="adj2" fmla="val 34921"/>
            </a:avLst>
          </a:prstGeom>
          <a:solidFill>
            <a:srgbClr val="AA1133"/>
          </a:solidFill>
          <a:ln w="9525" algn="ctr">
            <a:solidFill>
              <a:srgbClr val="AA1133"/>
            </a:solidFill>
            <a:miter lim="800000"/>
            <a:headEnd/>
            <a:tailEnd/>
          </a:ln>
        </p:spPr>
        <p:txBody>
          <a:bodyPr lIns="91407" tIns="45704" rIns="91407" bIns="45704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kern="0">
              <a:solidFill>
                <a:sysClr val="windowText" lastClr="000000"/>
              </a:solidFill>
              <a:latin typeface="Arial" charset="0"/>
              <a:cs typeface="Arial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5015649" y="5730326"/>
            <a:ext cx="680928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 algn="ctr">
              <a:defRPr sz="600">
                <a:latin typeface="Arial Bold Italic" pitchFamily="34" charset="0"/>
              </a:defRPr>
            </a:lvl1pPr>
          </a:lstStyle>
          <a:p>
            <a:r>
              <a:rPr lang="it-IT" sz="700" b="1" noProof="1">
                <a:solidFill>
                  <a:srgbClr val="000000"/>
                </a:solidFill>
                <a:latin typeface="Aria body"/>
              </a:rPr>
              <a:t>Consegna AFU</a:t>
            </a:r>
          </a:p>
        </p:txBody>
      </p:sp>
      <p:sp>
        <p:nvSpPr>
          <p:cNvPr id="168" name="Text Box 102"/>
          <p:cNvSpPr txBox="1">
            <a:spLocks noChangeArrowheads="1"/>
          </p:cNvSpPr>
          <p:nvPr/>
        </p:nvSpPr>
        <p:spPr bwMode="auto">
          <a:xfrm flipH="1">
            <a:off x="5126020" y="5651556"/>
            <a:ext cx="231811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it-IT" altLang="it-IT" sz="700" b="1" dirty="0">
                <a:solidFill>
                  <a:srgbClr val="FF0000"/>
                </a:solidFill>
              </a:rPr>
              <a:t>31/01</a:t>
            </a:r>
          </a:p>
        </p:txBody>
      </p:sp>
      <p:sp>
        <p:nvSpPr>
          <p:cNvPr id="182" name="Rectangle 91"/>
          <p:cNvSpPr>
            <a:spLocks noChangeArrowheads="1"/>
          </p:cNvSpPr>
          <p:nvPr/>
        </p:nvSpPr>
        <p:spPr bwMode="auto">
          <a:xfrm>
            <a:off x="546140" y="5347477"/>
            <a:ext cx="1025146" cy="357370"/>
          </a:xfrm>
          <a:prstGeom prst="accentCallout2">
            <a:avLst>
              <a:gd name="adj1" fmla="val 6296"/>
              <a:gd name="adj2" fmla="val 103453"/>
              <a:gd name="adj3" fmla="val 1497"/>
              <a:gd name="adj4" fmla="val 117058"/>
              <a:gd name="adj5" fmla="val 31691"/>
              <a:gd name="adj6" fmla="val 173067"/>
            </a:avLst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square" lIns="36000" tIns="36000" rIns="36000" bIns="36000" anchor="ctr" anchorCtr="0">
            <a:noAutofit/>
          </a:bodyPr>
          <a:lstStyle/>
          <a:p>
            <a:pPr>
              <a:tabLst>
                <a:tab pos="88900" algn="l"/>
              </a:tabLst>
            </a:pPr>
            <a:r>
              <a:rPr lang="it-IT" sz="700" b="1" i="1" dirty="0">
                <a:solidFill>
                  <a:srgbClr val="002060"/>
                </a:solidFill>
              </a:rPr>
              <a:t>21/11: Ricezione BRB </a:t>
            </a:r>
            <a:r>
              <a:rPr lang="it-IT" sz="700" i="1" dirty="0">
                <a:solidFill>
                  <a:srgbClr val="002060"/>
                </a:solidFill>
              </a:rPr>
              <a:t>Modello CIB</a:t>
            </a:r>
          </a:p>
        </p:txBody>
      </p:sp>
      <p:sp>
        <p:nvSpPr>
          <p:cNvPr id="183" name="5-Point Star 182"/>
          <p:cNvSpPr/>
          <p:nvPr/>
        </p:nvSpPr>
        <p:spPr bwMode="auto">
          <a:xfrm flipH="1">
            <a:off x="1687521" y="5293800"/>
            <a:ext cx="120663" cy="113017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18000" tIns="44450" rIns="18000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85725" marR="0" indent="-857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Char char="§"/>
              <a:tabLst/>
            </a:pPr>
            <a:endParaRPr kumimoji="0" lang="it-IT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6" name="Text Box 96"/>
          <p:cNvSpPr txBox="1">
            <a:spLocks noChangeArrowheads="1"/>
          </p:cNvSpPr>
          <p:nvPr/>
        </p:nvSpPr>
        <p:spPr bwMode="auto">
          <a:xfrm>
            <a:off x="1254344" y="1347968"/>
            <a:ext cx="197826" cy="137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3231" tIns="33231" rIns="33231" bIns="33231" anchor="ctr" anchorCtr="0">
            <a:no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it-IT" sz="1662" dirty="0">
              <a:solidFill>
                <a:srgbClr val="000000"/>
              </a:solidFill>
            </a:endParaRPr>
          </a:p>
        </p:txBody>
      </p:sp>
      <p:sp>
        <p:nvSpPr>
          <p:cNvPr id="189" name="Text Box 96"/>
          <p:cNvSpPr txBox="1">
            <a:spLocks noChangeArrowheads="1"/>
          </p:cNvSpPr>
          <p:nvPr/>
        </p:nvSpPr>
        <p:spPr bwMode="auto">
          <a:xfrm>
            <a:off x="1873361" y="3468824"/>
            <a:ext cx="197826" cy="137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3231" tIns="33231" rIns="33231" bIns="33231" anchor="ctr" anchorCtr="0">
            <a:no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46" dirty="0">
                <a:solidFill>
                  <a:srgbClr val="00FF00"/>
                </a:solidFill>
                <a:sym typeface="Wingdings" pitchFamily="2" charset="2"/>
              </a:rPr>
              <a:t></a:t>
            </a:r>
            <a:endParaRPr lang="it-IT" sz="1662" dirty="0">
              <a:solidFill>
                <a:srgbClr val="000000"/>
              </a:solidFill>
            </a:endParaRPr>
          </a:p>
        </p:txBody>
      </p:sp>
      <p:sp>
        <p:nvSpPr>
          <p:cNvPr id="190" name="Text Box 96"/>
          <p:cNvSpPr txBox="1">
            <a:spLocks noChangeArrowheads="1"/>
          </p:cNvSpPr>
          <p:nvPr/>
        </p:nvSpPr>
        <p:spPr bwMode="auto">
          <a:xfrm>
            <a:off x="3038493" y="3433949"/>
            <a:ext cx="172133" cy="132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3231" tIns="33231" rIns="33231" bIns="33231" anchor="ctr" anchorCtr="0">
            <a:no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46" dirty="0">
                <a:solidFill>
                  <a:srgbClr val="00FF00"/>
                </a:solidFill>
                <a:sym typeface="Wingdings" pitchFamily="2" charset="2"/>
              </a:rPr>
              <a:t></a:t>
            </a:r>
            <a:endParaRPr lang="it-IT" sz="1662" dirty="0">
              <a:solidFill>
                <a:srgbClr val="000000"/>
              </a:solidFill>
            </a:endParaRPr>
          </a:p>
        </p:txBody>
      </p:sp>
      <p:sp>
        <p:nvSpPr>
          <p:cNvPr id="137" name="TextBox 116"/>
          <p:cNvSpPr txBox="1">
            <a:spLocks noChangeArrowheads="1"/>
          </p:cNvSpPr>
          <p:nvPr/>
        </p:nvSpPr>
        <p:spPr bwMode="auto">
          <a:xfrm rot="-5400000">
            <a:off x="-334277" y="2480381"/>
            <a:ext cx="93345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it-IT" sz="1000" b="1" dirty="0"/>
              <a:t> BIR / BIB</a:t>
            </a:r>
            <a:endParaRPr lang="en-US" sz="1000" b="1" dirty="0"/>
          </a:p>
        </p:txBody>
      </p:sp>
      <p:cxnSp>
        <p:nvCxnSpPr>
          <p:cNvPr id="138" name="Connettore 1 3"/>
          <p:cNvCxnSpPr/>
          <p:nvPr/>
        </p:nvCxnSpPr>
        <p:spPr>
          <a:xfrm>
            <a:off x="277788" y="3017209"/>
            <a:ext cx="860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Pentagon 138"/>
          <p:cNvSpPr/>
          <p:nvPr/>
        </p:nvSpPr>
        <p:spPr bwMode="auto">
          <a:xfrm>
            <a:off x="289728" y="2352424"/>
            <a:ext cx="612000" cy="222965"/>
          </a:xfrm>
          <a:prstGeom prst="homePlate">
            <a:avLst>
              <a:gd name="adj" fmla="val 19553"/>
            </a:avLst>
          </a:prstGeom>
          <a:solidFill>
            <a:srgbClr val="AEC5F8"/>
          </a:solidFill>
          <a:ln w="3175" algn="ctr">
            <a:solidFill>
              <a:srgbClr val="002060"/>
            </a:solidFill>
            <a:miter lim="800000"/>
            <a:headEnd/>
            <a:tailEnd/>
          </a:ln>
          <a:effectLst>
            <a:outerShdw blurRad="508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square" lIns="84377" tIns="42188" rIns="84377" bIns="42188" anchor="ctr">
            <a:noAutofit/>
          </a:bodyPr>
          <a:lstStyle/>
          <a:p>
            <a:pPr algn="ctr"/>
            <a:r>
              <a:rPr lang="en-US" sz="600" b="1" i="1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Sviluppo</a:t>
            </a:r>
            <a:r>
              <a:rPr lang="en-US" sz="600" b="1" i="1" dirty="0">
                <a:solidFill>
                  <a:srgbClr val="000000">
                    <a:lumMod val="85000"/>
                    <a:lumOff val="15000"/>
                  </a:srgbClr>
                </a:solidFill>
              </a:rPr>
              <a:t> &amp; Unit Test</a:t>
            </a:r>
          </a:p>
        </p:txBody>
      </p:sp>
      <p:sp>
        <p:nvSpPr>
          <p:cNvPr id="140" name="Pentagon 139"/>
          <p:cNvSpPr/>
          <p:nvPr/>
        </p:nvSpPr>
        <p:spPr bwMode="auto">
          <a:xfrm>
            <a:off x="903814" y="2364060"/>
            <a:ext cx="468000" cy="226195"/>
          </a:xfrm>
          <a:prstGeom prst="homePlate">
            <a:avLst>
              <a:gd name="adj" fmla="val 19553"/>
            </a:avLst>
          </a:prstGeom>
          <a:solidFill>
            <a:srgbClr val="AEC5F8"/>
          </a:solidFill>
          <a:ln w="3175" algn="ctr">
            <a:solidFill>
              <a:srgbClr val="002060"/>
            </a:solidFill>
            <a:miter lim="800000"/>
            <a:headEnd/>
            <a:tailEnd/>
          </a:ln>
          <a:effectLst>
            <a:outerShdw blurRad="508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square" lIns="84377" tIns="42188" rIns="84377" bIns="42188" anchor="ctr">
            <a:noAutofit/>
          </a:bodyPr>
          <a:lstStyle/>
          <a:p>
            <a:pPr algn="ctr"/>
            <a:r>
              <a:rPr lang="en-US" sz="600" i="1" dirty="0">
                <a:solidFill>
                  <a:srgbClr val="000000">
                    <a:lumMod val="85000"/>
                    <a:lumOff val="15000"/>
                  </a:srgbClr>
                </a:solidFill>
              </a:rPr>
              <a:t>Integration Test</a:t>
            </a:r>
          </a:p>
        </p:txBody>
      </p:sp>
      <p:sp>
        <p:nvSpPr>
          <p:cNvPr id="141" name="Pentagon 140"/>
          <p:cNvSpPr/>
          <p:nvPr/>
        </p:nvSpPr>
        <p:spPr bwMode="auto">
          <a:xfrm>
            <a:off x="1332486" y="2364925"/>
            <a:ext cx="792000" cy="217489"/>
          </a:xfrm>
          <a:prstGeom prst="homePlate">
            <a:avLst>
              <a:gd name="adj" fmla="val 19553"/>
            </a:avLst>
          </a:prstGeom>
          <a:solidFill>
            <a:srgbClr val="AEC5F8"/>
          </a:solidFill>
          <a:ln w="3175" algn="ctr">
            <a:solidFill>
              <a:srgbClr val="002060"/>
            </a:solidFill>
            <a:miter lim="800000"/>
            <a:headEnd/>
            <a:tailEnd/>
          </a:ln>
          <a:effectLst>
            <a:outerShdw blurRad="508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square" lIns="84377" tIns="42188" rIns="84377" bIns="42188" anchor="ctr">
            <a:noAutofit/>
          </a:bodyPr>
          <a:lstStyle/>
          <a:p>
            <a:pPr algn="ctr"/>
            <a:r>
              <a:rPr lang="en-US" sz="600" b="1" i="1" dirty="0">
                <a:solidFill>
                  <a:srgbClr val="000000">
                    <a:lumMod val="85000"/>
                    <a:lumOff val="15000"/>
                  </a:srgbClr>
                </a:solidFill>
              </a:rPr>
              <a:t>UAT</a:t>
            </a:r>
          </a:p>
        </p:txBody>
      </p:sp>
      <p:sp>
        <p:nvSpPr>
          <p:cNvPr id="143" name="Text Box 102"/>
          <p:cNvSpPr txBox="1">
            <a:spLocks noChangeArrowheads="1"/>
          </p:cNvSpPr>
          <p:nvPr/>
        </p:nvSpPr>
        <p:spPr bwMode="auto">
          <a:xfrm flipH="1">
            <a:off x="1790364" y="2624046"/>
            <a:ext cx="225597" cy="94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it-IT" altLang="it-IT" sz="600" b="1" dirty="0">
                <a:solidFill>
                  <a:srgbClr val="000000"/>
                </a:solidFill>
              </a:rPr>
              <a:t>10/11</a:t>
            </a:r>
            <a:endParaRPr lang="it-IT" altLang="it-IT" sz="700" b="1" dirty="0">
              <a:solidFill>
                <a:srgbClr val="000000"/>
              </a:solidFill>
            </a:endParaRPr>
          </a:p>
        </p:txBody>
      </p:sp>
      <p:sp>
        <p:nvSpPr>
          <p:cNvPr id="144" name="AutoShape 8"/>
          <p:cNvSpPr>
            <a:spLocks noChangeAspect="1" noChangeArrowheads="1"/>
          </p:cNvSpPr>
          <p:nvPr/>
        </p:nvSpPr>
        <p:spPr bwMode="auto">
          <a:xfrm flipH="1" flipV="1">
            <a:off x="1865063" y="2584679"/>
            <a:ext cx="101416" cy="50999"/>
          </a:xfrm>
          <a:prstGeom prst="triangle">
            <a:avLst>
              <a:gd name="adj" fmla="val 50000"/>
            </a:avLst>
          </a:prstGeom>
          <a:solidFill>
            <a:srgbClr val="AA1133"/>
          </a:solidFill>
          <a:ln w="9525" algn="ctr">
            <a:solidFill>
              <a:srgbClr val="AA1133"/>
            </a:solidFill>
            <a:miter lim="800000"/>
            <a:headEnd/>
            <a:tailEnd/>
          </a:ln>
        </p:spPr>
        <p:txBody>
          <a:bodyPr rot="10800000" lIns="91352" tIns="45679" rIns="91352" bIns="45679" anchor="ctr"/>
          <a:lstStyle/>
          <a:p>
            <a:pPr algn="ctr" eaLnBrk="0" fontAlgn="auto" hangingPunct="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defRPr/>
            </a:pPr>
            <a:endParaRPr lang="en-US" sz="400" kern="0">
              <a:solidFill>
                <a:sysClr val="windowText" lastClr="000000"/>
              </a:solidFill>
              <a:latin typeface="Arial" charset="0"/>
              <a:cs typeface="Arial"/>
            </a:endParaRPr>
          </a:p>
        </p:txBody>
      </p:sp>
      <p:sp>
        <p:nvSpPr>
          <p:cNvPr id="158" name="AutoShape 8"/>
          <p:cNvSpPr>
            <a:spLocks noChangeAspect="1" noChangeArrowheads="1"/>
          </p:cNvSpPr>
          <p:nvPr/>
        </p:nvSpPr>
        <p:spPr bwMode="auto">
          <a:xfrm flipH="1" flipV="1">
            <a:off x="2057848" y="2578656"/>
            <a:ext cx="101416" cy="50999"/>
          </a:xfrm>
          <a:prstGeom prst="triangle">
            <a:avLst>
              <a:gd name="adj" fmla="val 50000"/>
            </a:avLst>
          </a:prstGeom>
          <a:solidFill>
            <a:srgbClr val="AA1133"/>
          </a:solidFill>
          <a:ln w="9525" algn="ctr">
            <a:solidFill>
              <a:srgbClr val="AA1133"/>
            </a:solidFill>
            <a:miter lim="800000"/>
            <a:headEnd/>
            <a:tailEnd/>
          </a:ln>
        </p:spPr>
        <p:txBody>
          <a:bodyPr rot="10800000" lIns="91352" tIns="45679" rIns="91352" bIns="45679" anchor="ctr"/>
          <a:lstStyle/>
          <a:p>
            <a:pPr algn="ctr" eaLnBrk="0" fontAlgn="auto" hangingPunct="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defRPr/>
            </a:pPr>
            <a:endParaRPr lang="en-US" sz="400" kern="0">
              <a:solidFill>
                <a:sysClr val="windowText" lastClr="000000"/>
              </a:solidFill>
              <a:latin typeface="Arial" charset="0"/>
              <a:cs typeface="Arial"/>
            </a:endParaRPr>
          </a:p>
        </p:txBody>
      </p:sp>
      <p:sp>
        <p:nvSpPr>
          <p:cNvPr id="162" name="Text Box 102"/>
          <p:cNvSpPr txBox="1">
            <a:spLocks noChangeArrowheads="1"/>
          </p:cNvSpPr>
          <p:nvPr/>
        </p:nvSpPr>
        <p:spPr bwMode="auto">
          <a:xfrm flipH="1">
            <a:off x="2035059" y="2624046"/>
            <a:ext cx="225597" cy="94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it-IT" altLang="it-IT" sz="600" b="1" dirty="0">
                <a:solidFill>
                  <a:srgbClr val="000000"/>
                </a:solidFill>
              </a:rPr>
              <a:t>14/11</a:t>
            </a:r>
            <a:endParaRPr lang="it-IT" altLang="it-IT" sz="700" b="1" dirty="0">
              <a:solidFill>
                <a:srgbClr val="000000"/>
              </a:solidFill>
            </a:endParaRPr>
          </a:p>
        </p:txBody>
      </p:sp>
      <p:sp>
        <p:nvSpPr>
          <p:cNvPr id="163" name="AutoShape 146"/>
          <p:cNvSpPr>
            <a:spLocks noChangeAspect="1" noChangeArrowheads="1"/>
          </p:cNvSpPr>
          <p:nvPr/>
        </p:nvSpPr>
        <p:spPr bwMode="auto">
          <a:xfrm>
            <a:off x="1309672" y="2552505"/>
            <a:ext cx="72000" cy="70123"/>
          </a:xfrm>
          <a:prstGeom prst="star5">
            <a:avLst/>
          </a:prstGeom>
          <a:solidFill>
            <a:srgbClr val="AA1133"/>
          </a:solidFill>
          <a:ln w="9525" algn="ctr">
            <a:solidFill>
              <a:srgbClr val="AA1133"/>
            </a:solidFill>
            <a:miter lim="800000"/>
            <a:headEnd/>
            <a:tailEnd/>
          </a:ln>
          <a:effectLst/>
          <a:extLst/>
        </p:spPr>
        <p:txBody>
          <a:bodyPr lIns="91352" tIns="45679" rIns="91352" bIns="45679" anchor="ctr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defRPr/>
            </a:pPr>
            <a:endParaRPr lang="en-US" sz="500" kern="0">
              <a:solidFill>
                <a:sysClr val="windowText" lastClr="000000"/>
              </a:solidFill>
              <a:cs typeface="Arial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1169773" y="2743484"/>
            <a:ext cx="3407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 algn="ctr">
              <a:defRPr sz="600">
                <a:latin typeface="Arial Bold Italic" pitchFamily="34" charset="0"/>
              </a:defRPr>
            </a:lvl1pPr>
          </a:lstStyle>
          <a:p>
            <a:r>
              <a:rPr lang="it-IT" sz="700" b="1" noProof="1">
                <a:solidFill>
                  <a:srgbClr val="000000"/>
                </a:solidFill>
                <a:latin typeface="Aria body"/>
              </a:rPr>
              <a:t>Avvio UAT</a:t>
            </a:r>
          </a:p>
        </p:txBody>
      </p:sp>
      <p:sp>
        <p:nvSpPr>
          <p:cNvPr id="165" name="Text Box 102"/>
          <p:cNvSpPr txBox="1">
            <a:spLocks noChangeArrowheads="1"/>
          </p:cNvSpPr>
          <p:nvPr/>
        </p:nvSpPr>
        <p:spPr bwMode="auto">
          <a:xfrm flipH="1">
            <a:off x="1270164" y="2638741"/>
            <a:ext cx="225597" cy="94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it-IT" altLang="it-IT" sz="600" b="1" dirty="0">
                <a:solidFill>
                  <a:srgbClr val="000000"/>
                </a:solidFill>
              </a:rPr>
              <a:t>24/10</a:t>
            </a:r>
            <a:endParaRPr lang="it-IT" altLang="it-IT" sz="700" b="1" dirty="0">
              <a:solidFill>
                <a:srgbClr val="000000"/>
              </a:solidFill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1564619" y="2743484"/>
            <a:ext cx="45149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 algn="ctr">
              <a:defRPr sz="600">
                <a:latin typeface="Arial Bold Italic" pitchFamily="34" charset="0"/>
              </a:defRPr>
            </a:lvl1pPr>
          </a:lstStyle>
          <a:p>
            <a:r>
              <a:rPr lang="it-IT" sz="700" b="1" noProof="1">
                <a:solidFill>
                  <a:srgbClr val="000000"/>
                </a:solidFill>
                <a:latin typeface="Aria body"/>
              </a:rPr>
              <a:t>Rilascio</a:t>
            </a:r>
          </a:p>
          <a:p>
            <a:r>
              <a:rPr lang="it-IT" sz="700" noProof="1">
                <a:solidFill>
                  <a:srgbClr val="000000"/>
                </a:solidFill>
                <a:latin typeface="Aria body"/>
              </a:rPr>
              <a:t>(go-no go)</a:t>
            </a:r>
            <a:endParaRPr lang="it-IT" sz="700" b="1" noProof="1">
              <a:solidFill>
                <a:srgbClr val="000000"/>
              </a:solidFill>
              <a:latin typeface="Aria body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2047211" y="2763857"/>
            <a:ext cx="34070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 algn="ctr">
              <a:defRPr sz="600">
                <a:latin typeface="Arial Bold Italic" pitchFamily="34" charset="0"/>
              </a:defRPr>
            </a:lvl1pPr>
          </a:lstStyle>
          <a:p>
            <a:r>
              <a:rPr lang="it-IT" sz="700" b="1" noProof="1">
                <a:solidFill>
                  <a:srgbClr val="000000"/>
                </a:solidFill>
                <a:latin typeface="Aria body"/>
              </a:rPr>
              <a:t>Go Live</a:t>
            </a:r>
          </a:p>
        </p:txBody>
      </p:sp>
      <p:sp>
        <p:nvSpPr>
          <p:cNvPr id="173" name="Text Box 96"/>
          <p:cNvSpPr txBox="1">
            <a:spLocks noChangeArrowheads="1"/>
          </p:cNvSpPr>
          <p:nvPr/>
        </p:nvSpPr>
        <p:spPr bwMode="auto">
          <a:xfrm>
            <a:off x="1254344" y="2510010"/>
            <a:ext cx="197826" cy="137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3231" tIns="33231" rIns="33231" bIns="33231" anchor="ctr" anchorCtr="0">
            <a:no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46" dirty="0">
                <a:solidFill>
                  <a:srgbClr val="00FF00"/>
                </a:solidFill>
                <a:sym typeface="Wingdings" pitchFamily="2" charset="2"/>
              </a:rPr>
              <a:t></a:t>
            </a:r>
            <a:endParaRPr lang="it-IT" sz="1662" dirty="0">
              <a:solidFill>
                <a:srgbClr val="000000"/>
              </a:solidFill>
            </a:endParaRPr>
          </a:p>
        </p:txBody>
      </p:sp>
      <p:sp>
        <p:nvSpPr>
          <p:cNvPr id="175" name="Text Box 96"/>
          <p:cNvSpPr txBox="1">
            <a:spLocks noChangeArrowheads="1"/>
          </p:cNvSpPr>
          <p:nvPr/>
        </p:nvSpPr>
        <p:spPr bwMode="auto">
          <a:xfrm>
            <a:off x="1794011" y="2551203"/>
            <a:ext cx="197826" cy="137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3231" tIns="33231" rIns="33231" bIns="33231" anchor="ctr" anchorCtr="0">
            <a:no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46" dirty="0">
                <a:solidFill>
                  <a:srgbClr val="00FF00"/>
                </a:solidFill>
                <a:sym typeface="Wingdings" pitchFamily="2" charset="2"/>
              </a:rPr>
              <a:t></a:t>
            </a:r>
            <a:endParaRPr lang="it-IT" sz="1662" dirty="0">
              <a:solidFill>
                <a:srgbClr val="000000"/>
              </a:solidFill>
            </a:endParaRPr>
          </a:p>
        </p:txBody>
      </p:sp>
      <p:sp>
        <p:nvSpPr>
          <p:cNvPr id="191" name="Text Box 96"/>
          <p:cNvSpPr txBox="1">
            <a:spLocks noChangeArrowheads="1"/>
          </p:cNvSpPr>
          <p:nvPr/>
        </p:nvSpPr>
        <p:spPr bwMode="auto">
          <a:xfrm>
            <a:off x="1995648" y="2536969"/>
            <a:ext cx="197826" cy="137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3231" tIns="33231" rIns="33231" bIns="33231" anchor="ctr" anchorCtr="0">
            <a:no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46" dirty="0">
                <a:solidFill>
                  <a:srgbClr val="00FF00"/>
                </a:solidFill>
                <a:sym typeface="Wingdings" pitchFamily="2" charset="2"/>
              </a:rPr>
              <a:t></a:t>
            </a:r>
            <a:endParaRPr lang="it-IT" sz="1662" dirty="0">
              <a:solidFill>
                <a:srgbClr val="000000"/>
              </a:solidFill>
            </a:endParaRPr>
          </a:p>
        </p:txBody>
      </p:sp>
      <p:sp>
        <p:nvSpPr>
          <p:cNvPr id="192" name="AutoShape 146"/>
          <p:cNvSpPr>
            <a:spLocks noChangeAspect="1" noChangeArrowheads="1"/>
          </p:cNvSpPr>
          <p:nvPr/>
        </p:nvSpPr>
        <p:spPr bwMode="auto">
          <a:xfrm>
            <a:off x="4302377" y="1217574"/>
            <a:ext cx="72000" cy="70123"/>
          </a:xfrm>
          <a:prstGeom prst="star5">
            <a:avLst/>
          </a:prstGeom>
          <a:solidFill>
            <a:srgbClr val="AA1133"/>
          </a:solidFill>
          <a:ln w="9525" algn="ctr">
            <a:solidFill>
              <a:srgbClr val="AA1133"/>
            </a:solidFill>
            <a:miter lim="800000"/>
            <a:headEnd/>
            <a:tailEnd/>
          </a:ln>
          <a:effectLst/>
          <a:extLst/>
        </p:spPr>
        <p:txBody>
          <a:bodyPr lIns="91352" tIns="45679" rIns="91352" bIns="45679" anchor="ctr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defRPr/>
            </a:pPr>
            <a:endParaRPr lang="en-US" sz="500" kern="0">
              <a:solidFill>
                <a:sysClr val="windowText" lastClr="000000"/>
              </a:solidFill>
              <a:cs typeface="Arial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3882286" y="1328509"/>
            <a:ext cx="856073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 algn="ctr">
              <a:defRPr sz="600">
                <a:latin typeface="Arial Bold Italic" pitchFamily="34" charset="0"/>
              </a:defRPr>
            </a:lvl1pPr>
          </a:lstStyle>
          <a:p>
            <a:r>
              <a:rPr lang="it-IT" sz="700" noProof="1">
                <a:solidFill>
                  <a:srgbClr val="000000"/>
                </a:solidFill>
                <a:latin typeface="Aria body"/>
              </a:rPr>
              <a:t>10/01</a:t>
            </a:r>
          </a:p>
          <a:p>
            <a:r>
              <a:rPr lang="it-IT" sz="700" noProof="1">
                <a:solidFill>
                  <a:srgbClr val="000000"/>
                </a:solidFill>
                <a:latin typeface="Aria body"/>
              </a:rPr>
              <a:t>Avvio UAT</a:t>
            </a:r>
          </a:p>
          <a:p>
            <a:r>
              <a:rPr lang="it-IT" sz="700" noProof="1">
                <a:solidFill>
                  <a:srgbClr val="000000"/>
                </a:solidFill>
                <a:latin typeface="Aria body"/>
              </a:rPr>
              <a:t>Esperienziali</a:t>
            </a:r>
          </a:p>
        </p:txBody>
      </p:sp>
      <p:sp>
        <p:nvSpPr>
          <p:cNvPr id="194" name="AutoShape 146"/>
          <p:cNvSpPr>
            <a:spLocks noChangeAspect="1" noChangeArrowheads="1"/>
          </p:cNvSpPr>
          <p:nvPr/>
        </p:nvSpPr>
        <p:spPr bwMode="auto">
          <a:xfrm>
            <a:off x="3263087" y="1251442"/>
            <a:ext cx="72000" cy="70123"/>
          </a:xfrm>
          <a:prstGeom prst="star5">
            <a:avLst/>
          </a:prstGeom>
          <a:solidFill>
            <a:srgbClr val="AA1133"/>
          </a:solidFill>
          <a:ln w="9525" algn="ctr">
            <a:solidFill>
              <a:srgbClr val="AA1133"/>
            </a:solidFill>
            <a:miter lim="800000"/>
            <a:headEnd/>
            <a:tailEnd/>
          </a:ln>
          <a:effectLst/>
          <a:extLst/>
        </p:spPr>
        <p:txBody>
          <a:bodyPr lIns="91352" tIns="45679" rIns="91352" bIns="45679" anchor="ctr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defRPr/>
            </a:pPr>
            <a:endParaRPr lang="en-US" sz="500" kern="0">
              <a:solidFill>
                <a:sysClr val="windowText" lastClr="000000"/>
              </a:solidFill>
              <a:cs typeface="Arial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3014467" y="1345443"/>
            <a:ext cx="608755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 algn="ctr">
              <a:defRPr sz="600">
                <a:latin typeface="Arial Bold Italic" pitchFamily="34" charset="0"/>
              </a:defRPr>
            </a:lvl1pPr>
          </a:lstStyle>
          <a:p>
            <a:r>
              <a:rPr lang="it-IT" sz="700" noProof="1">
                <a:solidFill>
                  <a:srgbClr val="000000"/>
                </a:solidFill>
                <a:latin typeface="Aria body"/>
              </a:rPr>
              <a:t>12/12</a:t>
            </a:r>
          </a:p>
          <a:p>
            <a:r>
              <a:rPr lang="it-IT" sz="700" noProof="1">
                <a:solidFill>
                  <a:srgbClr val="000000"/>
                </a:solidFill>
                <a:latin typeface="Aria body"/>
              </a:rPr>
              <a:t>Avvio UAT NOPG Blu</a:t>
            </a:r>
          </a:p>
        </p:txBody>
      </p:sp>
      <p:sp>
        <p:nvSpPr>
          <p:cNvPr id="196" name="AutoShape 146"/>
          <p:cNvSpPr>
            <a:spLocks noChangeAspect="1" noChangeArrowheads="1"/>
          </p:cNvSpPr>
          <p:nvPr/>
        </p:nvSpPr>
        <p:spPr bwMode="auto">
          <a:xfrm>
            <a:off x="2598068" y="1251443"/>
            <a:ext cx="72000" cy="70123"/>
          </a:xfrm>
          <a:prstGeom prst="star5">
            <a:avLst/>
          </a:prstGeom>
          <a:solidFill>
            <a:srgbClr val="AA1133"/>
          </a:solidFill>
          <a:ln w="9525" algn="ctr">
            <a:solidFill>
              <a:srgbClr val="AA1133"/>
            </a:solidFill>
            <a:miter lim="800000"/>
            <a:headEnd/>
            <a:tailEnd/>
          </a:ln>
          <a:effectLst/>
          <a:extLst/>
        </p:spPr>
        <p:txBody>
          <a:bodyPr lIns="91352" tIns="45679" rIns="91352" bIns="45679" anchor="ctr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defRPr/>
            </a:pPr>
            <a:endParaRPr lang="en-US" sz="500" kern="0">
              <a:solidFill>
                <a:sysClr val="windowText" lastClr="000000"/>
              </a:solidFill>
              <a:cs typeface="Arial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2314813" y="1345444"/>
            <a:ext cx="608755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 algn="ctr">
              <a:defRPr sz="600">
                <a:latin typeface="Arial Bold Italic" pitchFamily="34" charset="0"/>
              </a:defRPr>
            </a:lvl1pPr>
          </a:lstStyle>
          <a:p>
            <a:r>
              <a:rPr lang="it-IT" sz="700" noProof="1">
                <a:solidFill>
                  <a:srgbClr val="000000"/>
                </a:solidFill>
                <a:latin typeface="Aria body"/>
              </a:rPr>
              <a:t>29/11</a:t>
            </a:r>
          </a:p>
          <a:p>
            <a:r>
              <a:rPr lang="it-IT" sz="700" noProof="1">
                <a:solidFill>
                  <a:srgbClr val="000000"/>
                </a:solidFill>
                <a:latin typeface="Aria body"/>
              </a:rPr>
              <a:t>Avvio UAT Indicatore 82</a:t>
            </a:r>
          </a:p>
        </p:txBody>
      </p:sp>
      <p:sp>
        <p:nvSpPr>
          <p:cNvPr id="198" name="AutoShape 146"/>
          <p:cNvSpPr>
            <a:spLocks noChangeAspect="1" noChangeArrowheads="1"/>
          </p:cNvSpPr>
          <p:nvPr/>
        </p:nvSpPr>
        <p:spPr bwMode="auto">
          <a:xfrm>
            <a:off x="3041415" y="1251442"/>
            <a:ext cx="72000" cy="70123"/>
          </a:xfrm>
          <a:prstGeom prst="star5">
            <a:avLst/>
          </a:prstGeom>
          <a:solidFill>
            <a:srgbClr val="AA1133"/>
          </a:solidFill>
          <a:ln w="9525" algn="ctr">
            <a:solidFill>
              <a:srgbClr val="AA1133"/>
            </a:solidFill>
            <a:miter lim="800000"/>
            <a:headEnd/>
            <a:tailEnd/>
          </a:ln>
          <a:effectLst/>
          <a:extLst/>
        </p:spPr>
        <p:txBody>
          <a:bodyPr lIns="91352" tIns="45679" rIns="91352" bIns="45679" anchor="ctr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defRPr/>
            </a:pPr>
            <a:endParaRPr lang="en-US" sz="500" kern="0">
              <a:solidFill>
                <a:sysClr val="windowText" lastClr="000000"/>
              </a:solidFill>
              <a:cs typeface="Arial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2758160" y="1705657"/>
            <a:ext cx="608755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 algn="ctr">
              <a:defRPr sz="600">
                <a:latin typeface="Arial Bold Italic" pitchFamily="34" charset="0"/>
              </a:defRPr>
            </a:lvl1pPr>
          </a:lstStyle>
          <a:p>
            <a:r>
              <a:rPr lang="it-IT" sz="700" noProof="1">
                <a:solidFill>
                  <a:srgbClr val="000000"/>
                </a:solidFill>
                <a:latin typeface="Aria body"/>
              </a:rPr>
              <a:t>07/12</a:t>
            </a:r>
          </a:p>
          <a:p>
            <a:r>
              <a:rPr lang="it-IT" sz="700" noProof="1">
                <a:solidFill>
                  <a:srgbClr val="000000"/>
                </a:solidFill>
                <a:latin typeface="Aria body"/>
              </a:rPr>
              <a:t>Avvio UAT Esperienziali</a:t>
            </a:r>
          </a:p>
        </p:txBody>
      </p:sp>
      <p:cxnSp>
        <p:nvCxnSpPr>
          <p:cNvPr id="200" name="Connettore 1 3"/>
          <p:cNvCxnSpPr/>
          <p:nvPr/>
        </p:nvCxnSpPr>
        <p:spPr>
          <a:xfrm>
            <a:off x="3071860" y="1331383"/>
            <a:ext cx="0" cy="34813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nettore 1 3"/>
          <p:cNvCxnSpPr/>
          <p:nvPr/>
        </p:nvCxnSpPr>
        <p:spPr>
          <a:xfrm>
            <a:off x="2249292" y="1355206"/>
            <a:ext cx="0" cy="34813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AutoShape 146"/>
          <p:cNvSpPr>
            <a:spLocks noChangeAspect="1" noChangeArrowheads="1"/>
          </p:cNvSpPr>
          <p:nvPr/>
        </p:nvSpPr>
        <p:spPr bwMode="auto">
          <a:xfrm>
            <a:off x="5465844" y="1217860"/>
            <a:ext cx="72000" cy="70123"/>
          </a:xfrm>
          <a:prstGeom prst="star5">
            <a:avLst/>
          </a:prstGeom>
          <a:solidFill>
            <a:srgbClr val="AA1133"/>
          </a:solidFill>
          <a:ln w="9525" algn="ctr">
            <a:solidFill>
              <a:srgbClr val="AA1133"/>
            </a:solidFill>
            <a:miter lim="800000"/>
            <a:headEnd/>
            <a:tailEnd/>
          </a:ln>
          <a:effectLst/>
          <a:extLst/>
        </p:spPr>
        <p:txBody>
          <a:bodyPr lIns="91352" tIns="45679" rIns="91352" bIns="45679" anchor="ctr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defRPr/>
            </a:pPr>
            <a:endParaRPr lang="en-US" sz="500" kern="0">
              <a:solidFill>
                <a:sysClr val="windowText" lastClr="000000"/>
              </a:solidFill>
              <a:cs typeface="Arial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5049838" y="1328795"/>
            <a:ext cx="943861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 algn="ctr">
              <a:defRPr sz="600">
                <a:latin typeface="Arial Bold Italic" pitchFamily="34" charset="0"/>
              </a:defRPr>
            </a:lvl1pPr>
          </a:lstStyle>
          <a:p>
            <a:r>
              <a:rPr lang="it-IT" sz="700" noProof="1">
                <a:solidFill>
                  <a:srgbClr val="000000"/>
                </a:solidFill>
                <a:latin typeface="Aria body"/>
              </a:rPr>
              <a:t>06/02</a:t>
            </a:r>
          </a:p>
          <a:p>
            <a:r>
              <a:rPr lang="it-IT" sz="700" noProof="1">
                <a:solidFill>
                  <a:srgbClr val="000000"/>
                </a:solidFill>
                <a:latin typeface="Aria body"/>
              </a:rPr>
              <a:t>Avvio UAT</a:t>
            </a:r>
          </a:p>
          <a:p>
            <a:r>
              <a:rPr lang="it-IT" sz="700" noProof="1">
                <a:solidFill>
                  <a:srgbClr val="000000"/>
                </a:solidFill>
                <a:latin typeface="Aria body"/>
              </a:rPr>
              <a:t>Override</a:t>
            </a:r>
          </a:p>
        </p:txBody>
      </p:sp>
      <p:sp>
        <p:nvSpPr>
          <p:cNvPr id="205" name="AutoShape 8"/>
          <p:cNvSpPr>
            <a:spLocks noChangeAspect="1" noChangeArrowheads="1"/>
          </p:cNvSpPr>
          <p:nvPr/>
        </p:nvSpPr>
        <p:spPr bwMode="auto">
          <a:xfrm flipV="1">
            <a:off x="3419162" y="1145673"/>
            <a:ext cx="100359" cy="69919"/>
          </a:xfrm>
          <a:prstGeom prst="triangle">
            <a:avLst>
              <a:gd name="adj" fmla="val 50000"/>
            </a:avLst>
          </a:prstGeom>
          <a:solidFill>
            <a:srgbClr val="AA1133"/>
          </a:solidFill>
          <a:ln w="9525" algn="ctr">
            <a:solidFill>
              <a:srgbClr val="AA1133"/>
            </a:solidFill>
            <a:miter lim="800000"/>
            <a:headEnd/>
            <a:tailEnd/>
          </a:ln>
        </p:spPr>
        <p:txBody>
          <a:bodyPr rot="10800000" lIns="91352" tIns="45679" rIns="91352" bIns="45679" anchor="ctr"/>
          <a:lstStyle/>
          <a:p>
            <a:pPr algn="ctr" eaLnBrk="0" fontAlgn="auto" hangingPunct="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defRPr/>
            </a:pPr>
            <a:endParaRPr lang="en-US" sz="600" kern="0">
              <a:solidFill>
                <a:sysClr val="windowText" lastClr="000000"/>
              </a:solidFill>
              <a:latin typeface="Arial" charset="0"/>
              <a:cs typeface="Arial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3153119" y="1024899"/>
            <a:ext cx="608755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 algn="ctr">
              <a:defRPr sz="600">
                <a:latin typeface="Arial Bold Italic" pitchFamily="34" charset="0"/>
              </a:defRPr>
            </a:lvl1pPr>
          </a:lstStyle>
          <a:p>
            <a:r>
              <a:rPr lang="it-IT" sz="700" b="1" noProof="1">
                <a:solidFill>
                  <a:srgbClr val="000000"/>
                </a:solidFill>
                <a:latin typeface="Aria body"/>
              </a:rPr>
              <a:t>16/12</a:t>
            </a:r>
          </a:p>
        </p:txBody>
      </p:sp>
      <p:sp>
        <p:nvSpPr>
          <p:cNvPr id="207" name="AutoShape 8"/>
          <p:cNvSpPr>
            <a:spLocks noChangeAspect="1" noChangeArrowheads="1"/>
          </p:cNvSpPr>
          <p:nvPr/>
        </p:nvSpPr>
        <p:spPr bwMode="auto">
          <a:xfrm flipV="1">
            <a:off x="2760074" y="1145509"/>
            <a:ext cx="100359" cy="69919"/>
          </a:xfrm>
          <a:prstGeom prst="triangle">
            <a:avLst>
              <a:gd name="adj" fmla="val 50000"/>
            </a:avLst>
          </a:prstGeom>
          <a:solidFill>
            <a:srgbClr val="AA1133"/>
          </a:solidFill>
          <a:ln w="9525" algn="ctr">
            <a:solidFill>
              <a:srgbClr val="AA1133"/>
            </a:solidFill>
            <a:miter lim="800000"/>
            <a:headEnd/>
            <a:tailEnd/>
          </a:ln>
        </p:spPr>
        <p:txBody>
          <a:bodyPr rot="10800000" lIns="91352" tIns="45679" rIns="91352" bIns="45679" anchor="ctr"/>
          <a:lstStyle/>
          <a:p>
            <a:pPr algn="ctr" eaLnBrk="0" fontAlgn="auto" hangingPunct="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defRPr/>
            </a:pPr>
            <a:endParaRPr lang="en-US" sz="600" kern="0">
              <a:solidFill>
                <a:sysClr val="windowText" lastClr="000000"/>
              </a:solidFill>
              <a:latin typeface="Arial" charset="0"/>
              <a:cs typeface="Arial"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2494031" y="1024735"/>
            <a:ext cx="608755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 algn="ctr">
              <a:defRPr sz="600">
                <a:latin typeface="Arial Bold Italic" pitchFamily="34" charset="0"/>
              </a:defRPr>
            </a:lvl1pPr>
          </a:lstStyle>
          <a:p>
            <a:r>
              <a:rPr lang="it-IT" sz="700" b="1" noProof="1">
                <a:solidFill>
                  <a:srgbClr val="000000"/>
                </a:solidFill>
                <a:latin typeface="Aria body"/>
              </a:rPr>
              <a:t>02/12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401959" y="1026710"/>
            <a:ext cx="1690423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 algn="ctr">
              <a:defRPr sz="600">
                <a:latin typeface="Arial Bold Italic" pitchFamily="34" charset="0"/>
              </a:defRPr>
            </a:lvl1pPr>
          </a:lstStyle>
          <a:p>
            <a:r>
              <a:rPr lang="it-IT" sz="700" b="1" noProof="1">
                <a:solidFill>
                  <a:srgbClr val="000000"/>
                </a:solidFill>
                <a:latin typeface="Aria body"/>
              </a:rPr>
              <a:t>GIORNO DI RILASCIO IN PRODUZIONE</a:t>
            </a:r>
          </a:p>
        </p:txBody>
      </p:sp>
      <p:sp>
        <p:nvSpPr>
          <p:cNvPr id="210" name="AutoShape 7"/>
          <p:cNvSpPr>
            <a:spLocks noChangeAspect="1" noChangeArrowheads="1"/>
          </p:cNvSpPr>
          <p:nvPr/>
        </p:nvSpPr>
        <p:spPr bwMode="auto">
          <a:xfrm>
            <a:off x="2913857" y="1111038"/>
            <a:ext cx="98790" cy="119669"/>
          </a:xfrm>
          <a:prstGeom prst="diamond">
            <a:avLst/>
          </a:prstGeom>
          <a:solidFill>
            <a:srgbClr val="AA1133"/>
          </a:solidFill>
          <a:ln w="9525" algn="ctr">
            <a:solidFill>
              <a:srgbClr val="AA1133"/>
            </a:solidFill>
            <a:miter lim="800000"/>
            <a:headEnd/>
            <a:tailEnd/>
          </a:ln>
        </p:spPr>
        <p:txBody>
          <a:bodyPr lIns="91352" tIns="45679" rIns="91352" bIns="45679" anchor="ctr"/>
          <a:lstStyle/>
          <a:p>
            <a:pPr algn="ctr" eaLnBrk="0" fontAlgn="auto" hangingPunct="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defRPr/>
            </a:pPr>
            <a:endParaRPr lang="en-US" sz="500" kern="0">
              <a:solidFill>
                <a:sysClr val="windowText" lastClr="000000"/>
              </a:solidFill>
              <a:latin typeface="Arial" charset="0"/>
              <a:cs typeface="Arial"/>
            </a:endParaRPr>
          </a:p>
        </p:txBody>
      </p:sp>
      <p:cxnSp>
        <p:nvCxnSpPr>
          <p:cNvPr id="211" name="Connettore 1 3"/>
          <p:cNvCxnSpPr>
            <a:stCxn id="210" idx="3"/>
            <a:endCxn id="212" idx="3"/>
          </p:cNvCxnSpPr>
          <p:nvPr/>
        </p:nvCxnSpPr>
        <p:spPr>
          <a:xfrm flipH="1">
            <a:off x="2015465" y="1170873"/>
            <a:ext cx="997182" cy="46002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/>
          <p:cNvSpPr txBox="1"/>
          <p:nvPr/>
        </p:nvSpPr>
        <p:spPr>
          <a:xfrm>
            <a:off x="1406710" y="1469310"/>
            <a:ext cx="608755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 algn="ctr">
              <a:defRPr sz="600">
                <a:latin typeface="Arial Bold Italic" pitchFamily="34" charset="0"/>
              </a:defRPr>
            </a:lvl1pPr>
          </a:lstStyle>
          <a:p>
            <a:r>
              <a:rPr lang="it-IT" sz="700" noProof="1">
                <a:solidFill>
                  <a:srgbClr val="000000"/>
                </a:solidFill>
                <a:latin typeface="Aria body"/>
              </a:rPr>
              <a:t>07/12</a:t>
            </a:r>
          </a:p>
          <a:p>
            <a:r>
              <a:rPr lang="it-IT" sz="700" noProof="1">
                <a:solidFill>
                  <a:srgbClr val="000000"/>
                </a:solidFill>
                <a:latin typeface="Aria body"/>
              </a:rPr>
              <a:t>Modificare query ETL</a:t>
            </a:r>
          </a:p>
        </p:txBody>
      </p:sp>
      <p:sp>
        <p:nvSpPr>
          <p:cNvPr id="213" name="AutoShape 146"/>
          <p:cNvSpPr>
            <a:spLocks noChangeAspect="1" noChangeArrowheads="1"/>
          </p:cNvSpPr>
          <p:nvPr/>
        </p:nvSpPr>
        <p:spPr bwMode="auto">
          <a:xfrm>
            <a:off x="3721789" y="1681730"/>
            <a:ext cx="127016" cy="123704"/>
          </a:xfrm>
          <a:prstGeom prst="star5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lIns="91352" tIns="45679" rIns="91352" bIns="45679" anchor="ctr"/>
          <a:lstStyle/>
          <a:p>
            <a:pPr algn="ctr" eaLnBrk="0" fontAlgn="auto" hangingPunct="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defRPr/>
            </a:pPr>
            <a:endParaRPr lang="en-US" sz="500" kern="0">
              <a:solidFill>
                <a:sysClr val="windowText" lastClr="000000"/>
              </a:solidFill>
              <a:latin typeface="Arial" charset="0"/>
              <a:cs typeface="Arial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3493738" y="1815042"/>
            <a:ext cx="669631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 algn="ctr">
              <a:defRPr sz="600">
                <a:latin typeface="Arial Bold Italic" pitchFamily="34" charset="0"/>
              </a:defRPr>
            </a:lvl1pPr>
          </a:lstStyle>
          <a:p>
            <a:r>
              <a:rPr lang="it-IT" sz="700" noProof="1">
                <a:solidFill>
                  <a:srgbClr val="000000"/>
                </a:solidFill>
                <a:latin typeface="Aria body"/>
              </a:rPr>
              <a:t>22/12</a:t>
            </a:r>
          </a:p>
          <a:p>
            <a:r>
              <a:rPr lang="it-IT" sz="700" noProof="1">
                <a:solidFill>
                  <a:srgbClr val="000000"/>
                </a:solidFill>
                <a:latin typeface="Aria body"/>
              </a:rPr>
              <a:t>BRB Modelli segmento Privati</a:t>
            </a:r>
          </a:p>
        </p:txBody>
      </p:sp>
      <p:sp>
        <p:nvSpPr>
          <p:cNvPr id="215" name="AutoShape 146"/>
          <p:cNvSpPr>
            <a:spLocks noChangeAspect="1" noChangeArrowheads="1"/>
          </p:cNvSpPr>
          <p:nvPr/>
        </p:nvSpPr>
        <p:spPr bwMode="auto">
          <a:xfrm>
            <a:off x="7591870" y="1674640"/>
            <a:ext cx="127016" cy="123704"/>
          </a:xfrm>
          <a:prstGeom prst="star5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lIns="91352" tIns="45679" rIns="91352" bIns="45679" anchor="ctr"/>
          <a:lstStyle/>
          <a:p>
            <a:pPr algn="ctr" eaLnBrk="0" fontAlgn="auto" hangingPunct="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defRPr/>
            </a:pPr>
            <a:endParaRPr lang="en-US" sz="500" kern="0">
              <a:solidFill>
                <a:sysClr val="windowText" lastClr="000000"/>
              </a:solidFill>
              <a:latin typeface="Arial" charset="0"/>
              <a:cs typeface="Arial"/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7308403" y="1807952"/>
            <a:ext cx="669631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 algn="ctr">
              <a:defRPr sz="600">
                <a:latin typeface="Arial Bold Italic" pitchFamily="34" charset="0"/>
              </a:defRPr>
            </a:lvl1pPr>
          </a:lstStyle>
          <a:p>
            <a:r>
              <a:rPr lang="it-IT" sz="700" noProof="1">
                <a:solidFill>
                  <a:srgbClr val="000000"/>
                </a:solidFill>
                <a:latin typeface="Aria body"/>
              </a:rPr>
              <a:t>31/’3</a:t>
            </a:r>
          </a:p>
          <a:p>
            <a:r>
              <a:rPr lang="it-IT" sz="700" noProof="1">
                <a:solidFill>
                  <a:srgbClr val="000000"/>
                </a:solidFill>
                <a:latin typeface="Aria body"/>
              </a:rPr>
              <a:t>BRB Modelli SME retail</a:t>
            </a:r>
          </a:p>
        </p:txBody>
      </p:sp>
      <p:sp>
        <p:nvSpPr>
          <p:cNvPr id="218" name="Text Box 10"/>
          <p:cNvSpPr txBox="1">
            <a:spLocks noChangeArrowheads="1"/>
          </p:cNvSpPr>
          <p:nvPr/>
        </p:nvSpPr>
        <p:spPr bwMode="auto">
          <a:xfrm>
            <a:off x="6319007" y="116810"/>
            <a:ext cx="382618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600" kern="0" dirty="0">
                <a:solidFill>
                  <a:srgbClr val="000000"/>
                </a:solidFill>
                <a:cs typeface="Arial"/>
              </a:rPr>
              <a:t>Avvio UAT</a:t>
            </a:r>
          </a:p>
        </p:txBody>
      </p:sp>
      <p:sp>
        <p:nvSpPr>
          <p:cNvPr id="219" name="AutoShape 146"/>
          <p:cNvSpPr>
            <a:spLocks noChangeAspect="1" noChangeArrowheads="1"/>
          </p:cNvSpPr>
          <p:nvPr/>
        </p:nvSpPr>
        <p:spPr bwMode="auto">
          <a:xfrm>
            <a:off x="6126130" y="87229"/>
            <a:ext cx="127016" cy="123704"/>
          </a:xfrm>
          <a:prstGeom prst="star5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lIns="91352" tIns="45679" rIns="91352" bIns="45679" anchor="ctr"/>
          <a:lstStyle/>
          <a:p>
            <a:pPr algn="ctr" eaLnBrk="0" fontAlgn="auto" hangingPunct="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defRPr/>
            </a:pPr>
            <a:endParaRPr lang="en-US" sz="500" kern="0">
              <a:solidFill>
                <a:sysClr val="windowText" lastClr="000000"/>
              </a:solidFill>
              <a:latin typeface="Arial" charset="0"/>
              <a:cs typeface="Arial"/>
            </a:endParaRPr>
          </a:p>
        </p:txBody>
      </p:sp>
      <p:sp>
        <p:nvSpPr>
          <p:cNvPr id="220" name="AutoShape 8"/>
          <p:cNvSpPr>
            <a:spLocks noChangeAspect="1" noChangeArrowheads="1"/>
          </p:cNvSpPr>
          <p:nvPr/>
        </p:nvSpPr>
        <p:spPr bwMode="auto">
          <a:xfrm flipV="1">
            <a:off x="6830591" y="119398"/>
            <a:ext cx="100359" cy="69919"/>
          </a:xfrm>
          <a:prstGeom prst="triangle">
            <a:avLst>
              <a:gd name="adj" fmla="val 50000"/>
            </a:avLst>
          </a:prstGeom>
          <a:solidFill>
            <a:srgbClr val="AA1133"/>
          </a:solidFill>
          <a:ln w="9525" algn="ctr">
            <a:solidFill>
              <a:srgbClr val="AA1133"/>
            </a:solidFill>
            <a:miter lim="800000"/>
            <a:headEnd/>
            <a:tailEnd/>
          </a:ln>
        </p:spPr>
        <p:txBody>
          <a:bodyPr rot="10800000" lIns="91352" tIns="45679" rIns="91352" bIns="45679" anchor="ctr"/>
          <a:lstStyle/>
          <a:p>
            <a:pPr algn="ctr" eaLnBrk="0" fontAlgn="auto" hangingPunct="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defRPr/>
            </a:pPr>
            <a:endParaRPr lang="en-US" sz="600" kern="0">
              <a:solidFill>
                <a:sysClr val="windowText" lastClr="000000"/>
              </a:solidFill>
              <a:latin typeface="Arial" charset="0"/>
              <a:cs typeface="Arial"/>
            </a:endParaRPr>
          </a:p>
        </p:txBody>
      </p:sp>
      <p:sp>
        <p:nvSpPr>
          <p:cNvPr id="221" name="Text Box 10"/>
          <p:cNvSpPr txBox="1">
            <a:spLocks noChangeArrowheads="1"/>
          </p:cNvSpPr>
          <p:nvPr/>
        </p:nvSpPr>
        <p:spPr bwMode="auto">
          <a:xfrm>
            <a:off x="7023414" y="75290"/>
            <a:ext cx="46302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600" kern="0" dirty="0">
                <a:solidFill>
                  <a:srgbClr val="000000"/>
                </a:solidFill>
                <a:cs typeface="Arial"/>
              </a:rPr>
              <a:t>Passaggio in produzione</a:t>
            </a:r>
          </a:p>
        </p:txBody>
      </p:sp>
      <p:sp>
        <p:nvSpPr>
          <p:cNvPr id="134" name="Text Box 96"/>
          <p:cNvSpPr txBox="1">
            <a:spLocks noChangeArrowheads="1"/>
          </p:cNvSpPr>
          <p:nvPr/>
        </p:nvSpPr>
        <p:spPr bwMode="auto">
          <a:xfrm>
            <a:off x="2649030" y="3433949"/>
            <a:ext cx="172133" cy="132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3231" tIns="33231" rIns="33231" bIns="33231" anchor="ctr" anchorCtr="0">
            <a:no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46" dirty="0">
                <a:solidFill>
                  <a:srgbClr val="00FF00"/>
                </a:solidFill>
                <a:sym typeface="Wingdings" pitchFamily="2" charset="2"/>
              </a:rPr>
              <a:t></a:t>
            </a:r>
            <a:endParaRPr lang="it-IT" sz="1662" dirty="0">
              <a:solidFill>
                <a:srgbClr val="000000"/>
              </a:solidFill>
            </a:endParaRPr>
          </a:p>
        </p:txBody>
      </p:sp>
      <p:sp>
        <p:nvSpPr>
          <p:cNvPr id="135" name="Text Box 96"/>
          <p:cNvSpPr txBox="1">
            <a:spLocks noChangeArrowheads="1"/>
          </p:cNvSpPr>
          <p:nvPr/>
        </p:nvSpPr>
        <p:spPr bwMode="auto">
          <a:xfrm>
            <a:off x="3173962" y="4136681"/>
            <a:ext cx="172133" cy="132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3231" tIns="33231" rIns="33231" bIns="33231" anchor="ctr" anchorCtr="0">
            <a:no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46" dirty="0">
                <a:solidFill>
                  <a:srgbClr val="00FF00"/>
                </a:solidFill>
                <a:sym typeface="Wingdings" pitchFamily="2" charset="2"/>
              </a:rPr>
              <a:t></a:t>
            </a:r>
            <a:endParaRPr lang="it-IT" sz="1662" dirty="0">
              <a:solidFill>
                <a:srgbClr val="000000"/>
              </a:solidFill>
            </a:endParaRPr>
          </a:p>
        </p:txBody>
      </p:sp>
      <p:sp>
        <p:nvSpPr>
          <p:cNvPr id="136" name="Text Box 96"/>
          <p:cNvSpPr txBox="1">
            <a:spLocks noChangeArrowheads="1"/>
          </p:cNvSpPr>
          <p:nvPr/>
        </p:nvSpPr>
        <p:spPr bwMode="auto">
          <a:xfrm>
            <a:off x="2022489" y="3433949"/>
            <a:ext cx="172133" cy="132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3231" tIns="33231" rIns="33231" bIns="33231" anchor="ctr" anchorCtr="0">
            <a:no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46" dirty="0">
                <a:solidFill>
                  <a:srgbClr val="00FF00"/>
                </a:solidFill>
                <a:sym typeface="Wingdings" pitchFamily="2" charset="2"/>
              </a:rPr>
              <a:t></a:t>
            </a:r>
            <a:endParaRPr lang="it-IT" sz="1662" dirty="0">
              <a:solidFill>
                <a:srgbClr val="000000"/>
              </a:solidFill>
            </a:endParaRPr>
          </a:p>
        </p:txBody>
      </p:sp>
      <p:sp>
        <p:nvSpPr>
          <p:cNvPr id="142" name="Pentagon 141"/>
          <p:cNvSpPr/>
          <p:nvPr/>
        </p:nvSpPr>
        <p:spPr bwMode="auto">
          <a:xfrm>
            <a:off x="4058917" y="2355160"/>
            <a:ext cx="792000" cy="217489"/>
          </a:xfrm>
          <a:prstGeom prst="homePlate">
            <a:avLst>
              <a:gd name="adj" fmla="val 19553"/>
            </a:avLst>
          </a:prstGeom>
          <a:solidFill>
            <a:srgbClr val="AEC5F8"/>
          </a:solidFill>
          <a:ln w="3175" algn="ctr">
            <a:solidFill>
              <a:srgbClr val="002060"/>
            </a:solidFill>
            <a:miter lim="800000"/>
            <a:headEnd/>
            <a:tailEnd/>
          </a:ln>
          <a:effectLst>
            <a:outerShdw blurRad="508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square" lIns="84377" tIns="42188" rIns="84377" bIns="42188" anchor="ctr">
            <a:noAutofit/>
          </a:bodyPr>
          <a:lstStyle/>
          <a:p>
            <a:pPr algn="ctr"/>
            <a:r>
              <a:rPr lang="en-US" sz="600" b="1" i="1" dirty="0">
                <a:solidFill>
                  <a:srgbClr val="000000">
                    <a:lumMod val="85000"/>
                    <a:lumOff val="15000"/>
                  </a:srgbClr>
                </a:solidFill>
              </a:rPr>
              <a:t>BIB – AQR Trigger</a:t>
            </a:r>
          </a:p>
        </p:txBody>
      </p:sp>
      <p:sp>
        <p:nvSpPr>
          <p:cNvPr id="157" name="Text Box 102"/>
          <p:cNvSpPr txBox="1">
            <a:spLocks noChangeArrowheads="1"/>
          </p:cNvSpPr>
          <p:nvPr/>
        </p:nvSpPr>
        <p:spPr bwMode="auto">
          <a:xfrm flipH="1">
            <a:off x="4190676" y="2656616"/>
            <a:ext cx="387643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it-IT" altLang="it-IT" sz="600" b="1" dirty="0">
                <a:solidFill>
                  <a:srgbClr val="000000"/>
                </a:solidFill>
              </a:rPr>
              <a:t>10/01</a:t>
            </a:r>
          </a:p>
          <a:p>
            <a:pPr eaLnBrk="1" hangingPunct="1"/>
            <a:r>
              <a:rPr lang="it-IT" altLang="it-IT" sz="600" b="1" dirty="0">
                <a:solidFill>
                  <a:srgbClr val="000000"/>
                </a:solidFill>
              </a:rPr>
              <a:t>Avvio UAT</a:t>
            </a:r>
            <a:endParaRPr lang="it-IT" altLang="it-IT" sz="700" b="1" dirty="0">
              <a:solidFill>
                <a:srgbClr val="000000"/>
              </a:solidFill>
            </a:endParaRPr>
          </a:p>
        </p:txBody>
      </p:sp>
      <p:sp>
        <p:nvSpPr>
          <p:cNvPr id="170" name="AutoShape 8"/>
          <p:cNvSpPr>
            <a:spLocks noChangeAspect="1" noChangeArrowheads="1"/>
          </p:cNvSpPr>
          <p:nvPr/>
        </p:nvSpPr>
        <p:spPr bwMode="auto">
          <a:xfrm flipH="1" flipV="1">
            <a:off x="4784279" y="2585825"/>
            <a:ext cx="101416" cy="50999"/>
          </a:xfrm>
          <a:prstGeom prst="triangle">
            <a:avLst>
              <a:gd name="adj" fmla="val 50000"/>
            </a:avLst>
          </a:prstGeom>
          <a:solidFill>
            <a:srgbClr val="AA1133"/>
          </a:solidFill>
          <a:ln w="9525" algn="ctr">
            <a:solidFill>
              <a:srgbClr val="AA1133"/>
            </a:solidFill>
            <a:miter lim="800000"/>
            <a:headEnd/>
            <a:tailEnd/>
          </a:ln>
        </p:spPr>
        <p:txBody>
          <a:bodyPr rot="10800000" lIns="91352" tIns="45679" rIns="91352" bIns="45679" anchor="ctr"/>
          <a:lstStyle/>
          <a:p>
            <a:pPr algn="ctr" eaLnBrk="0" fontAlgn="auto" hangingPunct="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defRPr/>
            </a:pPr>
            <a:endParaRPr lang="en-US" sz="400" kern="0">
              <a:solidFill>
                <a:sysClr val="windowText" lastClr="000000"/>
              </a:solidFill>
              <a:latin typeface="Arial" charset="0"/>
              <a:cs typeface="Arial"/>
            </a:endParaRPr>
          </a:p>
        </p:txBody>
      </p:sp>
      <p:sp>
        <p:nvSpPr>
          <p:cNvPr id="174" name="Text Box 102"/>
          <p:cNvSpPr txBox="1">
            <a:spLocks noChangeArrowheads="1"/>
          </p:cNvSpPr>
          <p:nvPr/>
        </p:nvSpPr>
        <p:spPr bwMode="auto">
          <a:xfrm flipH="1">
            <a:off x="4761489" y="2656616"/>
            <a:ext cx="364530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it-IT" altLang="it-IT" sz="600" b="1" dirty="0">
                <a:solidFill>
                  <a:srgbClr val="000000"/>
                </a:solidFill>
              </a:rPr>
              <a:t>20/01</a:t>
            </a:r>
          </a:p>
          <a:p>
            <a:r>
              <a:rPr lang="it-IT" sz="700" b="1" noProof="1">
                <a:solidFill>
                  <a:srgbClr val="000000"/>
                </a:solidFill>
                <a:latin typeface="Aria body"/>
              </a:rPr>
              <a:t>Go Live</a:t>
            </a:r>
          </a:p>
        </p:txBody>
      </p:sp>
      <p:sp>
        <p:nvSpPr>
          <p:cNvPr id="181" name="AutoShape 146"/>
          <p:cNvSpPr>
            <a:spLocks noChangeAspect="1" noChangeArrowheads="1"/>
          </p:cNvSpPr>
          <p:nvPr/>
        </p:nvSpPr>
        <p:spPr bwMode="auto">
          <a:xfrm>
            <a:off x="4243549" y="2572308"/>
            <a:ext cx="72000" cy="70123"/>
          </a:xfrm>
          <a:prstGeom prst="star5">
            <a:avLst/>
          </a:prstGeom>
          <a:solidFill>
            <a:srgbClr val="AA1133"/>
          </a:solidFill>
          <a:ln w="9525" algn="ctr">
            <a:solidFill>
              <a:srgbClr val="AA1133"/>
            </a:solidFill>
            <a:miter lim="800000"/>
            <a:headEnd/>
            <a:tailEnd/>
          </a:ln>
          <a:effectLst/>
          <a:extLst/>
        </p:spPr>
        <p:txBody>
          <a:bodyPr lIns="91352" tIns="45679" rIns="91352" bIns="45679" anchor="ctr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defRPr/>
            </a:pPr>
            <a:endParaRPr lang="en-US" sz="500" kern="0">
              <a:solidFill>
                <a:sysClr val="windowText" lastClr="000000"/>
              </a:solidFill>
              <a:cs typeface="Arial"/>
            </a:endParaRPr>
          </a:p>
        </p:txBody>
      </p:sp>
      <p:sp>
        <p:nvSpPr>
          <p:cNvPr id="184" name="AutoShape 146"/>
          <p:cNvSpPr>
            <a:spLocks noChangeAspect="1" noChangeArrowheads="1"/>
          </p:cNvSpPr>
          <p:nvPr/>
        </p:nvSpPr>
        <p:spPr bwMode="auto">
          <a:xfrm rot="10800000">
            <a:off x="6202456" y="1217860"/>
            <a:ext cx="72000" cy="70123"/>
          </a:xfrm>
          <a:prstGeom prst="triangle">
            <a:avLst/>
          </a:prstGeom>
          <a:solidFill>
            <a:srgbClr val="AA1133"/>
          </a:solidFill>
          <a:ln w="9525" algn="ctr">
            <a:solidFill>
              <a:srgbClr val="AA1133"/>
            </a:solidFill>
            <a:miter lim="800000"/>
            <a:headEnd/>
            <a:tailEnd/>
          </a:ln>
          <a:effectLst/>
          <a:extLst/>
        </p:spPr>
        <p:txBody>
          <a:bodyPr lIns="91352" tIns="45679" rIns="91352" bIns="45679" anchor="ctr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defRPr/>
            </a:pPr>
            <a:endParaRPr lang="en-US" sz="500" kern="0">
              <a:solidFill>
                <a:sysClr val="windowText" lastClr="000000"/>
              </a:solidFill>
              <a:cs typeface="Arial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5761049" y="1345729"/>
            <a:ext cx="94386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 algn="ctr">
              <a:defRPr sz="600">
                <a:latin typeface="Arial Bold Italic" pitchFamily="34" charset="0"/>
              </a:defRPr>
            </a:lvl1pPr>
          </a:lstStyle>
          <a:p>
            <a:r>
              <a:rPr lang="it-IT" sz="700" noProof="1">
                <a:solidFill>
                  <a:srgbClr val="000000"/>
                </a:solidFill>
                <a:latin typeface="Aria body"/>
              </a:rPr>
              <a:t>24/02</a:t>
            </a:r>
          </a:p>
          <a:p>
            <a:r>
              <a:rPr lang="it-IT" sz="700" noProof="1">
                <a:solidFill>
                  <a:srgbClr val="000000"/>
                </a:solidFill>
                <a:latin typeface="Aria body"/>
              </a:rPr>
              <a:t>Go Live</a:t>
            </a:r>
          </a:p>
        </p:txBody>
      </p:sp>
      <p:sp>
        <p:nvSpPr>
          <p:cNvPr id="187" name="AutoShape 146"/>
          <p:cNvSpPr>
            <a:spLocks noChangeAspect="1" noChangeArrowheads="1"/>
          </p:cNvSpPr>
          <p:nvPr/>
        </p:nvSpPr>
        <p:spPr bwMode="auto">
          <a:xfrm>
            <a:off x="4556378" y="1217574"/>
            <a:ext cx="72000" cy="70123"/>
          </a:xfrm>
          <a:prstGeom prst="star5">
            <a:avLst/>
          </a:prstGeom>
          <a:solidFill>
            <a:srgbClr val="AA1133"/>
          </a:solidFill>
          <a:ln w="9525" algn="ctr">
            <a:solidFill>
              <a:srgbClr val="AA1133"/>
            </a:solidFill>
            <a:miter lim="800000"/>
            <a:headEnd/>
            <a:tailEnd/>
          </a:ln>
          <a:effectLst/>
          <a:extLst/>
        </p:spPr>
        <p:txBody>
          <a:bodyPr lIns="91352" tIns="45679" rIns="91352" bIns="45679" anchor="ctr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defRPr/>
            </a:pPr>
            <a:endParaRPr lang="en-US" sz="500" kern="0">
              <a:solidFill>
                <a:sysClr val="windowText" lastClr="000000"/>
              </a:solidFill>
              <a:cs typeface="Arial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4305621" y="1548644"/>
            <a:ext cx="85607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 algn="ctr">
              <a:defRPr sz="600">
                <a:latin typeface="Arial Bold Italic" pitchFamily="34" charset="0"/>
              </a:defRPr>
            </a:lvl1pPr>
          </a:lstStyle>
          <a:p>
            <a:r>
              <a:rPr lang="it-IT" sz="700" noProof="1">
                <a:solidFill>
                  <a:srgbClr val="000000"/>
                </a:solidFill>
                <a:latin typeface="Aria body"/>
              </a:rPr>
              <a:t>16/01</a:t>
            </a:r>
          </a:p>
          <a:p>
            <a:r>
              <a:rPr lang="it-IT" sz="700" noProof="1">
                <a:solidFill>
                  <a:srgbClr val="000000"/>
                </a:solidFill>
                <a:latin typeface="Aria body"/>
              </a:rPr>
              <a:t>Avvio UAT BR212</a:t>
            </a:r>
          </a:p>
        </p:txBody>
      </p:sp>
      <p:sp>
        <p:nvSpPr>
          <p:cNvPr id="204" name="AutoShape 146"/>
          <p:cNvSpPr>
            <a:spLocks noChangeAspect="1" noChangeArrowheads="1"/>
          </p:cNvSpPr>
          <p:nvPr/>
        </p:nvSpPr>
        <p:spPr bwMode="auto">
          <a:xfrm rot="10800000">
            <a:off x="4827319" y="1217574"/>
            <a:ext cx="72000" cy="70123"/>
          </a:xfrm>
          <a:prstGeom prst="triangle">
            <a:avLst/>
          </a:prstGeom>
          <a:solidFill>
            <a:srgbClr val="AA1133"/>
          </a:solidFill>
          <a:ln w="9525" algn="ctr">
            <a:solidFill>
              <a:srgbClr val="AA1133"/>
            </a:solidFill>
            <a:miter lim="800000"/>
            <a:headEnd/>
            <a:tailEnd/>
          </a:ln>
          <a:effectLst/>
          <a:extLst/>
        </p:spPr>
        <p:txBody>
          <a:bodyPr lIns="91352" tIns="45679" rIns="91352" bIns="45679" anchor="ctr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defRPr/>
            </a:pPr>
            <a:endParaRPr lang="en-US" sz="500" kern="0">
              <a:solidFill>
                <a:sysClr val="windowText" lastClr="000000"/>
              </a:solidFill>
              <a:cs typeface="Arial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4677917" y="1328509"/>
            <a:ext cx="39936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 algn="ctr">
              <a:defRPr sz="600">
                <a:latin typeface="Arial Bold Italic" pitchFamily="34" charset="0"/>
              </a:defRPr>
            </a:lvl1pPr>
          </a:lstStyle>
          <a:p>
            <a:r>
              <a:rPr lang="it-IT" sz="700" noProof="1">
                <a:solidFill>
                  <a:srgbClr val="000000"/>
                </a:solidFill>
                <a:latin typeface="Aria body"/>
              </a:rPr>
              <a:t>20/01</a:t>
            </a:r>
          </a:p>
          <a:p>
            <a:r>
              <a:rPr lang="it-IT" sz="700" noProof="1">
                <a:solidFill>
                  <a:srgbClr val="000000"/>
                </a:solidFill>
                <a:latin typeface="Aria body"/>
              </a:rPr>
              <a:t>Go Live</a:t>
            </a:r>
          </a:p>
        </p:txBody>
      </p:sp>
      <p:cxnSp>
        <p:nvCxnSpPr>
          <p:cNvPr id="223" name="Connettore 1 3"/>
          <p:cNvCxnSpPr>
            <a:stCxn id="187" idx="1"/>
          </p:cNvCxnSpPr>
          <p:nvPr/>
        </p:nvCxnSpPr>
        <p:spPr>
          <a:xfrm>
            <a:off x="4556378" y="1244359"/>
            <a:ext cx="119516" cy="35667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Rectangle 91"/>
          <p:cNvSpPr>
            <a:spLocks noChangeArrowheads="1"/>
          </p:cNvSpPr>
          <p:nvPr/>
        </p:nvSpPr>
        <p:spPr bwMode="auto">
          <a:xfrm flipH="1">
            <a:off x="6665285" y="3970684"/>
            <a:ext cx="909155" cy="339114"/>
          </a:xfrm>
          <a:prstGeom prst="accentCallout2">
            <a:avLst>
              <a:gd name="adj1" fmla="val 6296"/>
              <a:gd name="adj2" fmla="val 103453"/>
              <a:gd name="adj3" fmla="val 9327"/>
              <a:gd name="adj4" fmla="val 117729"/>
              <a:gd name="adj5" fmla="val 145387"/>
              <a:gd name="adj6" fmla="val 212958"/>
            </a:avLst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square" lIns="36000" tIns="36000" rIns="36000" bIns="36000" anchor="ctr" anchorCtr="0">
            <a:noAutofit/>
          </a:bodyPr>
          <a:lstStyle/>
          <a:p>
            <a:pPr>
              <a:tabLst>
                <a:tab pos="88900" algn="l"/>
              </a:tabLst>
            </a:pPr>
            <a:r>
              <a:rPr lang="it-IT" sz="700" b="1" i="1" dirty="0">
                <a:solidFill>
                  <a:srgbClr val="002060"/>
                </a:solidFill>
              </a:rPr>
              <a:t>12/02: Disponibilità flusso </a:t>
            </a:r>
            <a:r>
              <a:rPr lang="it-IT" sz="700" i="1" dirty="0">
                <a:solidFill>
                  <a:srgbClr val="002060"/>
                </a:solidFill>
              </a:rPr>
              <a:t>con dati </a:t>
            </a:r>
            <a:r>
              <a:rPr lang="it-IT" sz="700" b="1" i="1" dirty="0">
                <a:solidFill>
                  <a:srgbClr val="002060"/>
                </a:solidFill>
              </a:rPr>
              <a:t>certificati</a:t>
            </a:r>
          </a:p>
        </p:txBody>
      </p:sp>
      <p:sp>
        <p:nvSpPr>
          <p:cNvPr id="225" name="5-Point Star 224"/>
          <p:cNvSpPr/>
          <p:nvPr/>
        </p:nvSpPr>
        <p:spPr bwMode="auto">
          <a:xfrm>
            <a:off x="6499325" y="3952893"/>
            <a:ext cx="121127" cy="106469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18000" tIns="44450" rIns="18000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85725" marR="0" indent="-857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Char char="§"/>
              <a:tabLst/>
            </a:pPr>
            <a:endParaRPr kumimoji="0" lang="it-IT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6" name="Rectangle 91"/>
          <p:cNvSpPr>
            <a:spLocks noChangeArrowheads="1"/>
          </p:cNvSpPr>
          <p:nvPr/>
        </p:nvSpPr>
        <p:spPr bwMode="auto">
          <a:xfrm flipH="1">
            <a:off x="7984683" y="4943170"/>
            <a:ext cx="909155" cy="339114"/>
          </a:xfrm>
          <a:prstGeom prst="accentCallout2">
            <a:avLst>
              <a:gd name="adj1" fmla="val 6296"/>
              <a:gd name="adj2" fmla="val 103453"/>
              <a:gd name="adj3" fmla="val 9327"/>
              <a:gd name="adj4" fmla="val 117729"/>
              <a:gd name="adj5" fmla="val 145387"/>
              <a:gd name="adj6" fmla="val 212958"/>
            </a:avLst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square" lIns="36000" tIns="36000" rIns="36000" bIns="36000" anchor="ctr" anchorCtr="0">
            <a:noAutofit/>
          </a:bodyPr>
          <a:lstStyle/>
          <a:p>
            <a:pPr>
              <a:tabLst>
                <a:tab pos="88900" algn="l"/>
              </a:tabLst>
            </a:pPr>
            <a:r>
              <a:rPr lang="it-IT" sz="700" b="1" i="1" dirty="0">
                <a:solidFill>
                  <a:srgbClr val="002060"/>
                </a:solidFill>
              </a:rPr>
              <a:t>17/03: Disponibilità flusso </a:t>
            </a:r>
            <a:r>
              <a:rPr lang="it-IT" sz="700" i="1" dirty="0">
                <a:solidFill>
                  <a:srgbClr val="002060"/>
                </a:solidFill>
              </a:rPr>
              <a:t>con dati </a:t>
            </a:r>
            <a:r>
              <a:rPr lang="it-IT" sz="700" b="1" i="1" dirty="0">
                <a:solidFill>
                  <a:srgbClr val="002060"/>
                </a:solidFill>
              </a:rPr>
              <a:t>certificati</a:t>
            </a:r>
          </a:p>
        </p:txBody>
      </p:sp>
      <p:sp>
        <p:nvSpPr>
          <p:cNvPr id="227" name="5-Point Star 226"/>
          <p:cNvSpPr/>
          <p:nvPr/>
        </p:nvSpPr>
        <p:spPr bwMode="auto">
          <a:xfrm>
            <a:off x="7818723" y="4925379"/>
            <a:ext cx="121127" cy="106469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18000" tIns="44450" rIns="18000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85725" marR="0" indent="-857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Char char="§"/>
              <a:tabLst/>
            </a:pPr>
            <a:endParaRPr kumimoji="0" lang="it-IT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8" name="Text Box 154"/>
          <p:cNvSpPr txBox="1">
            <a:spLocks noChangeArrowheads="1"/>
          </p:cNvSpPr>
          <p:nvPr/>
        </p:nvSpPr>
        <p:spPr bwMode="auto">
          <a:xfrm>
            <a:off x="3015545" y="1194246"/>
            <a:ext cx="21600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FF1111"/>
                </a:solidFill>
                <a:latin typeface="Agency FB" pitchFamily="34" charset="0"/>
                <a:sym typeface="Wingdings" pitchFamily="2" charset="2"/>
              </a:rPr>
              <a:t></a:t>
            </a:r>
            <a:endParaRPr lang="it-IT" sz="2000" dirty="0">
              <a:solidFill>
                <a:srgbClr val="FF1111"/>
              </a:solidFill>
              <a:latin typeface="Agency FB" pitchFamily="34" charset="0"/>
              <a:sym typeface="Wingdings" pitchFamily="2" charset="2"/>
            </a:endParaRPr>
          </a:p>
        </p:txBody>
      </p:sp>
      <p:sp>
        <p:nvSpPr>
          <p:cNvPr id="229" name="Text Box 154"/>
          <p:cNvSpPr txBox="1">
            <a:spLocks noChangeArrowheads="1"/>
          </p:cNvSpPr>
          <p:nvPr/>
        </p:nvSpPr>
        <p:spPr bwMode="auto">
          <a:xfrm>
            <a:off x="3285346" y="4565180"/>
            <a:ext cx="21600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FF1111"/>
                </a:solidFill>
                <a:latin typeface="Agency FB" pitchFamily="34" charset="0"/>
                <a:sym typeface="Wingdings" pitchFamily="2" charset="2"/>
              </a:rPr>
              <a:t></a:t>
            </a:r>
            <a:endParaRPr lang="it-IT" sz="2000" dirty="0">
              <a:solidFill>
                <a:srgbClr val="FF1111"/>
              </a:solidFill>
              <a:latin typeface="Agency FB" pitchFamily="34" charset="0"/>
              <a:sym typeface="Wingdings" pitchFamily="2" charset="2"/>
            </a:endParaRPr>
          </a:p>
        </p:txBody>
      </p:sp>
      <p:sp>
        <p:nvSpPr>
          <p:cNvPr id="231" name="AutoShape 7"/>
          <p:cNvSpPr>
            <a:spLocks noChangeAspect="1" noChangeArrowheads="1"/>
          </p:cNvSpPr>
          <p:nvPr/>
        </p:nvSpPr>
        <p:spPr bwMode="auto">
          <a:xfrm>
            <a:off x="5584629" y="3514276"/>
            <a:ext cx="98790" cy="119670"/>
          </a:xfrm>
          <a:prstGeom prst="diamond">
            <a:avLst/>
          </a:prstGeom>
          <a:solidFill>
            <a:srgbClr val="3366FF"/>
          </a:solidFill>
          <a:ln w="9525" algn="ctr">
            <a:solidFill>
              <a:srgbClr val="3366FF"/>
            </a:solidFill>
            <a:miter lim="800000"/>
            <a:headEnd/>
            <a:tailEnd/>
          </a:ln>
        </p:spPr>
        <p:txBody>
          <a:bodyPr lIns="91352" tIns="45679" rIns="91352" bIns="45679" anchor="ctr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defRPr/>
            </a:pPr>
            <a:endParaRPr lang="en-US" sz="500" kern="0">
              <a:solidFill>
                <a:sysClr val="windowText" lastClr="000000"/>
              </a:solidFill>
              <a:cs typeface="Arial"/>
            </a:endParaRPr>
          </a:p>
        </p:txBody>
      </p:sp>
      <p:sp>
        <p:nvSpPr>
          <p:cNvPr id="232" name="Text Box 102"/>
          <p:cNvSpPr txBox="1">
            <a:spLocks noChangeArrowheads="1"/>
          </p:cNvSpPr>
          <p:nvPr/>
        </p:nvSpPr>
        <p:spPr bwMode="auto">
          <a:xfrm>
            <a:off x="5561695" y="3657187"/>
            <a:ext cx="76754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it-IT"/>
            </a:defPPr>
            <a:lvl1pPr>
              <a:defRPr sz="800" b="1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it-IT" altLang="it-IT" dirty="0">
                <a:solidFill>
                  <a:srgbClr val="FF0000"/>
                </a:solidFill>
              </a:rPr>
              <a:t>17/02</a:t>
            </a:r>
          </a:p>
          <a:p>
            <a:r>
              <a:rPr lang="it-IT" b="0" noProof="1">
                <a:solidFill>
                  <a:srgbClr val="FF0000"/>
                </a:solidFill>
                <a:latin typeface="Aria body"/>
              </a:rPr>
              <a:t>TCK Casi di test</a:t>
            </a:r>
            <a:endParaRPr lang="it-IT" b="0" dirty="0">
              <a:solidFill>
                <a:srgbClr val="FF0000"/>
              </a:solidFill>
              <a:latin typeface="Arial"/>
            </a:endParaRPr>
          </a:p>
        </p:txBody>
      </p:sp>
      <p:cxnSp>
        <p:nvCxnSpPr>
          <p:cNvPr id="234" name="Connettore 1 3"/>
          <p:cNvCxnSpPr/>
          <p:nvPr/>
        </p:nvCxnSpPr>
        <p:spPr>
          <a:xfrm>
            <a:off x="5634110" y="3913378"/>
            <a:ext cx="302018" cy="56647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AutoShape 7"/>
          <p:cNvSpPr>
            <a:spLocks noChangeAspect="1" noChangeArrowheads="1"/>
          </p:cNvSpPr>
          <p:nvPr/>
        </p:nvSpPr>
        <p:spPr bwMode="auto">
          <a:xfrm>
            <a:off x="5995162" y="5851534"/>
            <a:ext cx="98790" cy="119670"/>
          </a:xfrm>
          <a:prstGeom prst="diamond">
            <a:avLst/>
          </a:prstGeom>
          <a:solidFill>
            <a:srgbClr val="3366FF"/>
          </a:solidFill>
          <a:ln w="9525" algn="ctr">
            <a:solidFill>
              <a:srgbClr val="3366FF"/>
            </a:solidFill>
            <a:miter lim="800000"/>
            <a:headEnd/>
            <a:tailEnd/>
          </a:ln>
        </p:spPr>
        <p:txBody>
          <a:bodyPr lIns="91352" tIns="45679" rIns="91352" bIns="45679" anchor="ctr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defRPr/>
            </a:pPr>
            <a:endParaRPr lang="en-US" sz="500" kern="0">
              <a:solidFill>
                <a:sysClr val="windowText" lastClr="000000"/>
              </a:solidFill>
              <a:cs typeface="Arial"/>
            </a:endParaRPr>
          </a:p>
        </p:txBody>
      </p:sp>
      <p:sp>
        <p:nvSpPr>
          <p:cNvPr id="236" name="Text Box 102"/>
          <p:cNvSpPr txBox="1">
            <a:spLocks noChangeArrowheads="1"/>
          </p:cNvSpPr>
          <p:nvPr/>
        </p:nvSpPr>
        <p:spPr bwMode="auto">
          <a:xfrm>
            <a:off x="5972228" y="5994445"/>
            <a:ext cx="7801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it-IT"/>
            </a:defPPr>
            <a:lvl1pPr>
              <a:defRPr sz="800" b="1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it-IT" altLang="it-IT" dirty="0">
                <a:solidFill>
                  <a:srgbClr val="FF0000"/>
                </a:solidFill>
              </a:rPr>
              <a:t>23/03</a:t>
            </a:r>
          </a:p>
          <a:p>
            <a:r>
              <a:rPr lang="it-IT" b="0" noProof="1">
                <a:solidFill>
                  <a:srgbClr val="FF0000"/>
                </a:solidFill>
                <a:latin typeface="Aria body"/>
              </a:rPr>
              <a:t>TCK Casi di test</a:t>
            </a:r>
            <a:endParaRPr lang="it-IT" b="0" dirty="0">
              <a:solidFill>
                <a:srgbClr val="FF0000"/>
              </a:solidFill>
              <a:latin typeface="Arial"/>
            </a:endParaRPr>
          </a:p>
          <a:p>
            <a:endParaRPr lang="it-IT" altLang="it-IT" dirty="0">
              <a:solidFill>
                <a:srgbClr val="FF0000"/>
              </a:solidFill>
            </a:endParaRPr>
          </a:p>
        </p:txBody>
      </p:sp>
      <p:cxnSp>
        <p:nvCxnSpPr>
          <p:cNvPr id="238" name="Connettore 1 3"/>
          <p:cNvCxnSpPr>
            <a:endCxn id="146" idx="2"/>
          </p:cNvCxnSpPr>
          <p:nvPr/>
        </p:nvCxnSpPr>
        <p:spPr>
          <a:xfrm flipV="1">
            <a:off x="6138717" y="5667186"/>
            <a:ext cx="1003319" cy="22049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597931" y="3068179"/>
            <a:ext cx="936000" cy="54000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</a:rPr>
              <a:t>Valorizzazione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</a:rPr>
              <a:t> Result First Risk Matrix</a:t>
            </a:r>
          </a:p>
          <a:p>
            <a:endParaRPr lang="it-IT" sz="1000" dirty="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6486571" y="3627893"/>
            <a:ext cx="111360" cy="8156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578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402976"/>
              </p:ext>
            </p:extLst>
          </p:nvPr>
        </p:nvGraphicFramePr>
        <p:xfrm>
          <a:off x="284095" y="634928"/>
          <a:ext cx="8626527" cy="527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2361">
                  <a:extLst>
                    <a:ext uri="{9D8B030D-6E8A-4147-A177-3AD203B41FA5}">
                      <a16:colId xmlns:a16="http://schemas.microsoft.com/office/drawing/2014/main" val="4292034333"/>
                    </a:ext>
                  </a:extLst>
                </a:gridCol>
                <a:gridCol w="1232361">
                  <a:extLst>
                    <a:ext uri="{9D8B030D-6E8A-4147-A177-3AD203B41FA5}">
                      <a16:colId xmlns:a16="http://schemas.microsoft.com/office/drawing/2014/main" val="545803821"/>
                    </a:ext>
                  </a:extLst>
                </a:gridCol>
                <a:gridCol w="1232361">
                  <a:extLst>
                    <a:ext uri="{9D8B030D-6E8A-4147-A177-3AD203B41FA5}">
                      <a16:colId xmlns:a16="http://schemas.microsoft.com/office/drawing/2014/main" val="1496518891"/>
                    </a:ext>
                  </a:extLst>
                </a:gridCol>
                <a:gridCol w="1232361">
                  <a:extLst>
                    <a:ext uri="{9D8B030D-6E8A-4147-A177-3AD203B41FA5}">
                      <a16:colId xmlns:a16="http://schemas.microsoft.com/office/drawing/2014/main" val="2428837122"/>
                    </a:ext>
                  </a:extLst>
                </a:gridCol>
                <a:gridCol w="1232361">
                  <a:extLst>
                    <a:ext uri="{9D8B030D-6E8A-4147-A177-3AD203B41FA5}">
                      <a16:colId xmlns:a16="http://schemas.microsoft.com/office/drawing/2014/main" val="622053673"/>
                    </a:ext>
                  </a:extLst>
                </a:gridCol>
                <a:gridCol w="1232361">
                  <a:extLst>
                    <a:ext uri="{9D8B030D-6E8A-4147-A177-3AD203B41FA5}">
                      <a16:colId xmlns:a16="http://schemas.microsoft.com/office/drawing/2014/main" val="2486918977"/>
                    </a:ext>
                  </a:extLst>
                </a:gridCol>
                <a:gridCol w="1232361">
                  <a:extLst>
                    <a:ext uri="{9D8B030D-6E8A-4147-A177-3AD203B41FA5}">
                      <a16:colId xmlns:a16="http://schemas.microsoft.com/office/drawing/2014/main" val="85696899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/>
                        <a:t>Dicembre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/>
                        <a:t>Gennaio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/>
                        <a:t>Febbraio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/>
                        <a:t>Marzo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/>
                        <a:t>Aprile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/>
                        <a:t>Maggio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/>
                        <a:t>Giugno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0125212"/>
                  </a:ext>
                </a:extLst>
              </a:tr>
              <a:tr h="496800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102962"/>
                  </a:ext>
                </a:extLst>
              </a:tr>
            </a:tbl>
          </a:graphicData>
        </a:graphic>
      </p:graphicFrame>
      <p:sp>
        <p:nvSpPr>
          <p:cNvPr id="217" name="Pentagon 216"/>
          <p:cNvSpPr/>
          <p:nvPr/>
        </p:nvSpPr>
        <p:spPr bwMode="auto">
          <a:xfrm>
            <a:off x="1317178" y="1761591"/>
            <a:ext cx="5017813" cy="237567"/>
          </a:xfrm>
          <a:prstGeom prst="homePlate">
            <a:avLst>
              <a:gd name="adj" fmla="val 19553"/>
            </a:avLst>
          </a:prstGeom>
          <a:solidFill>
            <a:srgbClr val="AEC5F8"/>
          </a:solidFill>
          <a:ln w="3175" algn="ctr">
            <a:solidFill>
              <a:srgbClr val="002060"/>
            </a:solidFill>
            <a:miter lim="800000"/>
            <a:headEnd/>
            <a:tailEnd/>
          </a:ln>
          <a:effectLst>
            <a:outerShdw blurRad="508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square" lIns="84377" tIns="42188" rIns="84377" bIns="42188" anchor="ctr">
            <a:noAutofit/>
          </a:bodyPr>
          <a:lstStyle/>
          <a:p>
            <a:pPr algn="ctr"/>
            <a:r>
              <a:rPr lang="en-US" sz="600" b="1" i="1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Sviluppo</a:t>
            </a:r>
            <a:r>
              <a:rPr lang="en-US" sz="600" b="1" i="1" dirty="0">
                <a:solidFill>
                  <a:srgbClr val="000000">
                    <a:lumMod val="85000"/>
                    <a:lumOff val="15000"/>
                  </a:srgbClr>
                </a:solidFill>
              </a:rPr>
              <a:t> &amp; Unit Test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EWS ISP – Master </a:t>
            </a:r>
            <a:r>
              <a:rPr lang="it-IT" dirty="0" err="1"/>
              <a:t>plan</a:t>
            </a:r>
            <a:endParaRPr lang="it-IT" dirty="0"/>
          </a:p>
        </p:txBody>
      </p:sp>
      <p:sp>
        <p:nvSpPr>
          <p:cNvPr id="4" name="Text Box 96"/>
          <p:cNvSpPr txBox="1">
            <a:spLocks noChangeArrowheads="1"/>
          </p:cNvSpPr>
          <p:nvPr/>
        </p:nvSpPr>
        <p:spPr bwMode="auto">
          <a:xfrm>
            <a:off x="8292619" y="37083"/>
            <a:ext cx="118823" cy="15210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sym typeface="Wingdings" pitchFamily="2" charset="2"/>
              </a:rPr>
              <a:t></a:t>
            </a:r>
            <a:endParaRPr lang="it-IT" dirty="0"/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8480164" y="13393"/>
            <a:ext cx="620031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600" kern="0" dirty="0">
                <a:solidFill>
                  <a:srgbClr val="000000"/>
                </a:solidFill>
                <a:cs typeface="Arial"/>
              </a:rPr>
              <a:t>Milestone Raggiunta</a:t>
            </a:r>
          </a:p>
        </p:txBody>
      </p:sp>
      <p:sp>
        <p:nvSpPr>
          <p:cNvPr id="6" name="Text Box 154"/>
          <p:cNvSpPr txBox="1">
            <a:spLocks noChangeArrowheads="1"/>
          </p:cNvSpPr>
          <p:nvPr/>
        </p:nvSpPr>
        <p:spPr bwMode="auto">
          <a:xfrm>
            <a:off x="8272340" y="187566"/>
            <a:ext cx="21600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FF1111"/>
                </a:solidFill>
                <a:latin typeface="Agency FB" pitchFamily="34" charset="0"/>
                <a:sym typeface="Wingdings" pitchFamily="2" charset="2"/>
              </a:rPr>
              <a:t></a:t>
            </a:r>
            <a:endParaRPr lang="it-IT" sz="2000" dirty="0">
              <a:solidFill>
                <a:srgbClr val="FF1111"/>
              </a:solidFill>
              <a:latin typeface="Agency FB" pitchFamily="34" charset="0"/>
              <a:sym typeface="Wingdings" pitchFamily="2" charset="2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8480164" y="189337"/>
            <a:ext cx="76579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600" kern="0" dirty="0">
                <a:solidFill>
                  <a:srgbClr val="000000"/>
                </a:solidFill>
                <a:cs typeface="Arial"/>
              </a:rPr>
              <a:t>Milestone non rispettata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7729064" y="322174"/>
            <a:ext cx="382618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600" kern="0" dirty="0">
                <a:solidFill>
                  <a:srgbClr val="000000"/>
                </a:solidFill>
                <a:cs typeface="Arial"/>
              </a:rPr>
              <a:t>Avvio UAT</a:t>
            </a:r>
          </a:p>
        </p:txBody>
      </p:sp>
      <p:sp>
        <p:nvSpPr>
          <p:cNvPr id="15" name="AutoShape 146"/>
          <p:cNvSpPr>
            <a:spLocks noChangeAspect="1" noChangeArrowheads="1"/>
          </p:cNvSpPr>
          <p:nvPr/>
        </p:nvSpPr>
        <p:spPr bwMode="auto">
          <a:xfrm>
            <a:off x="7536187" y="292593"/>
            <a:ext cx="127016" cy="123704"/>
          </a:xfrm>
          <a:prstGeom prst="star5">
            <a:avLst/>
          </a:prstGeom>
          <a:solidFill>
            <a:srgbClr val="AA1133"/>
          </a:solidFill>
          <a:ln w="9525" algn="ctr">
            <a:solidFill>
              <a:srgbClr val="AA1133"/>
            </a:solidFill>
            <a:miter lim="800000"/>
            <a:headEnd/>
            <a:tailEnd/>
          </a:ln>
          <a:effectLst/>
          <a:extLst/>
        </p:spPr>
        <p:txBody>
          <a:bodyPr lIns="91352" tIns="45679" rIns="91352" bIns="45679" anchor="ctr"/>
          <a:lstStyle/>
          <a:p>
            <a:pPr algn="ctr" eaLnBrk="0" fontAlgn="auto" hangingPunct="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defRPr/>
            </a:pPr>
            <a:endParaRPr lang="en-US" sz="500" kern="0">
              <a:solidFill>
                <a:sysClr val="windowText" lastClr="000000"/>
              </a:solidFill>
              <a:latin typeface="Arial" charset="0"/>
              <a:cs typeface="Arial"/>
            </a:endParaRPr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7719655" y="61321"/>
            <a:ext cx="583336" cy="155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600" kern="0" dirty="0">
                <a:solidFill>
                  <a:srgbClr val="000000"/>
                </a:solidFill>
                <a:cs typeface="Arial"/>
              </a:rPr>
              <a:t>Inizio</a:t>
            </a:r>
            <a:br>
              <a:rPr lang="it-IT" sz="600" kern="0" dirty="0">
                <a:solidFill>
                  <a:srgbClr val="000000"/>
                </a:solidFill>
                <a:cs typeface="Arial"/>
              </a:rPr>
            </a:br>
            <a:r>
              <a:rPr lang="it-IT" sz="600" kern="0" dirty="0">
                <a:solidFill>
                  <a:srgbClr val="000000"/>
                </a:solidFill>
                <a:cs typeface="Arial"/>
              </a:rPr>
              <a:t>System Test</a:t>
            </a:r>
          </a:p>
        </p:txBody>
      </p:sp>
      <p:sp>
        <p:nvSpPr>
          <p:cNvPr id="17" name="AutoShape 7"/>
          <p:cNvSpPr>
            <a:spLocks noChangeAspect="1" noChangeArrowheads="1"/>
          </p:cNvSpPr>
          <p:nvPr/>
        </p:nvSpPr>
        <p:spPr bwMode="auto">
          <a:xfrm>
            <a:off x="7536187" y="108383"/>
            <a:ext cx="98790" cy="119669"/>
          </a:xfrm>
          <a:prstGeom prst="diamond">
            <a:avLst/>
          </a:prstGeom>
          <a:solidFill>
            <a:srgbClr val="AA1133"/>
          </a:solidFill>
          <a:ln w="9525" algn="ctr">
            <a:solidFill>
              <a:srgbClr val="AA1133"/>
            </a:solidFill>
            <a:miter lim="800000"/>
            <a:headEnd/>
            <a:tailEnd/>
          </a:ln>
        </p:spPr>
        <p:txBody>
          <a:bodyPr lIns="91352" tIns="45679" rIns="91352" bIns="45679" anchor="ctr"/>
          <a:lstStyle/>
          <a:p>
            <a:pPr algn="ctr" eaLnBrk="0" fontAlgn="auto" hangingPunct="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defRPr/>
            </a:pPr>
            <a:endParaRPr lang="en-US" sz="500" kern="0">
              <a:solidFill>
                <a:sysClr val="windowText" lastClr="000000"/>
              </a:solidFill>
              <a:latin typeface="Arial" charset="0"/>
              <a:cs typeface="Arial"/>
            </a:endParaRPr>
          </a:p>
        </p:txBody>
      </p:sp>
      <p:sp>
        <p:nvSpPr>
          <p:cNvPr id="18" name="AutoShape 149"/>
          <p:cNvSpPr>
            <a:spLocks noChangeArrowheads="1"/>
          </p:cNvSpPr>
          <p:nvPr/>
        </p:nvSpPr>
        <p:spPr bwMode="auto">
          <a:xfrm>
            <a:off x="6849356" y="330242"/>
            <a:ext cx="98790" cy="118325"/>
          </a:xfrm>
          <a:prstGeom prst="downArrow">
            <a:avLst>
              <a:gd name="adj1" fmla="val 50000"/>
              <a:gd name="adj2" fmla="val 34921"/>
            </a:avLst>
          </a:prstGeom>
          <a:solidFill>
            <a:srgbClr val="AA1133"/>
          </a:solidFill>
          <a:ln w="9525" algn="ctr">
            <a:solidFill>
              <a:srgbClr val="AA1133"/>
            </a:solidFill>
            <a:miter lim="800000"/>
            <a:headEnd/>
            <a:tailEnd/>
          </a:ln>
        </p:spPr>
        <p:txBody>
          <a:bodyPr lIns="91407" tIns="45704" rIns="91407" bIns="45704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kern="0">
              <a:solidFill>
                <a:sysClr val="windowText" lastClr="000000"/>
              </a:solidFill>
              <a:latin typeface="Arial" charset="0"/>
              <a:cs typeface="Arial"/>
            </a:endParaRPr>
          </a:p>
        </p:txBody>
      </p:sp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7023415" y="279147"/>
            <a:ext cx="42652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600" kern="0" dirty="0">
                <a:solidFill>
                  <a:srgbClr val="000000"/>
                </a:solidFill>
                <a:cs typeface="Arial"/>
              </a:rPr>
              <a:t>condivisione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600" kern="0" dirty="0">
                <a:solidFill>
                  <a:srgbClr val="000000"/>
                </a:solidFill>
                <a:cs typeface="Arial"/>
              </a:rPr>
              <a:t>AFU</a:t>
            </a:r>
          </a:p>
        </p:txBody>
      </p:sp>
      <p:sp>
        <p:nvSpPr>
          <p:cNvPr id="24" name="Rectangle 155"/>
          <p:cNvSpPr>
            <a:spLocks noChangeArrowheads="1"/>
          </p:cNvSpPr>
          <p:nvPr/>
        </p:nvSpPr>
        <p:spPr bwMode="auto">
          <a:xfrm>
            <a:off x="6129594" y="304695"/>
            <a:ext cx="106631" cy="91433"/>
          </a:xfrm>
          <a:prstGeom prst="rect">
            <a:avLst/>
          </a:prstGeom>
          <a:solidFill>
            <a:srgbClr val="AA1133"/>
          </a:solidFill>
          <a:ln w="9525" algn="ctr">
            <a:solidFill>
              <a:srgbClr val="AA1133"/>
            </a:solidFill>
            <a:miter lim="800000"/>
            <a:headEnd/>
            <a:tailEnd/>
          </a:ln>
        </p:spPr>
        <p:txBody>
          <a:bodyPr lIns="91407" tIns="45704" rIns="91407" bIns="45704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kern="0">
              <a:solidFill>
                <a:sysClr val="windowText" lastClr="000000"/>
              </a:solidFill>
              <a:latin typeface="Arial" charset="0"/>
              <a:cs typeface="Arial"/>
            </a:endParaRPr>
          </a:p>
        </p:txBody>
      </p:sp>
      <p:sp>
        <p:nvSpPr>
          <p:cNvPr id="25" name="Text Box 10"/>
          <p:cNvSpPr txBox="1">
            <a:spLocks noChangeArrowheads="1"/>
          </p:cNvSpPr>
          <p:nvPr/>
        </p:nvSpPr>
        <p:spPr bwMode="auto">
          <a:xfrm>
            <a:off x="6303654" y="279146"/>
            <a:ext cx="51354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600" kern="0">
                <a:solidFill>
                  <a:srgbClr val="000000"/>
                </a:solidFill>
                <a:cs typeface="Arial"/>
              </a:rPr>
              <a:t>Vincoli esterni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600" kern="0">
                <a:solidFill>
                  <a:srgbClr val="000000"/>
                </a:solidFill>
                <a:cs typeface="Arial"/>
              </a:rPr>
              <a:t>a ISGS</a:t>
            </a:r>
          </a:p>
        </p:txBody>
      </p:sp>
      <p:sp>
        <p:nvSpPr>
          <p:cNvPr id="33" name="AutoShape 32"/>
          <p:cNvSpPr>
            <a:spLocks noChangeAspect="1" noChangeArrowheads="1"/>
          </p:cNvSpPr>
          <p:nvPr/>
        </p:nvSpPr>
        <p:spPr bwMode="auto">
          <a:xfrm>
            <a:off x="8316416" y="367368"/>
            <a:ext cx="106749" cy="149695"/>
          </a:xfrm>
          <a:prstGeom prst="triangle">
            <a:avLst>
              <a:gd name="adj" fmla="val 50000"/>
            </a:avLst>
          </a:prstGeom>
          <a:solidFill>
            <a:srgbClr val="00B050"/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lIns="46800" tIns="46800" rIns="46800" bIns="46800" anchor="ctr"/>
          <a:lstStyle/>
          <a:p>
            <a:endParaRPr lang="en-GB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Text Box 9"/>
          <p:cNvSpPr txBox="1">
            <a:spLocks noChangeArrowheads="1"/>
          </p:cNvSpPr>
          <p:nvPr/>
        </p:nvSpPr>
        <p:spPr bwMode="auto">
          <a:xfrm>
            <a:off x="8472914" y="364963"/>
            <a:ext cx="58960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600" kern="0" dirty="0">
                <a:solidFill>
                  <a:srgbClr val="000000"/>
                </a:solidFill>
                <a:cs typeface="Arial"/>
              </a:rPr>
              <a:t>attivazione operatività</a:t>
            </a:r>
          </a:p>
        </p:txBody>
      </p:sp>
      <p:sp>
        <p:nvSpPr>
          <p:cNvPr id="35" name="TextBox 116"/>
          <p:cNvSpPr txBox="1">
            <a:spLocks noChangeArrowheads="1"/>
          </p:cNvSpPr>
          <p:nvPr/>
        </p:nvSpPr>
        <p:spPr bwMode="auto">
          <a:xfrm rot="-5400000">
            <a:off x="-328284" y="1578689"/>
            <a:ext cx="93345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it-IT" sz="1000" b="1" dirty="0"/>
              <a:t>ITALIA</a:t>
            </a:r>
            <a:endParaRPr lang="en-US" sz="1000" b="1" dirty="0"/>
          </a:p>
        </p:txBody>
      </p:sp>
      <p:sp>
        <p:nvSpPr>
          <p:cNvPr id="36" name="TextBox 116"/>
          <p:cNvSpPr txBox="1">
            <a:spLocks noChangeArrowheads="1"/>
          </p:cNvSpPr>
          <p:nvPr/>
        </p:nvSpPr>
        <p:spPr bwMode="auto">
          <a:xfrm rot="-5400000">
            <a:off x="-393323" y="3396326"/>
            <a:ext cx="106353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/>
              <a:t>ALEX BANK</a:t>
            </a:r>
          </a:p>
        </p:txBody>
      </p:sp>
      <p:cxnSp>
        <p:nvCxnSpPr>
          <p:cNvPr id="37" name="Connettore 1 3"/>
          <p:cNvCxnSpPr/>
          <p:nvPr/>
        </p:nvCxnSpPr>
        <p:spPr>
          <a:xfrm>
            <a:off x="277788" y="2130519"/>
            <a:ext cx="860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116"/>
          <p:cNvSpPr txBox="1">
            <a:spLocks noChangeArrowheads="1"/>
          </p:cNvSpPr>
          <p:nvPr/>
        </p:nvSpPr>
        <p:spPr bwMode="auto">
          <a:xfrm rot="-5400000">
            <a:off x="-324383" y="4517301"/>
            <a:ext cx="92565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it-IT" sz="1000" b="1" dirty="0"/>
              <a:t>CIB</a:t>
            </a:r>
            <a:endParaRPr lang="en-US" sz="1000" b="1" dirty="0"/>
          </a:p>
        </p:txBody>
      </p:sp>
      <p:cxnSp>
        <p:nvCxnSpPr>
          <p:cNvPr id="40" name="Connettore 1 3"/>
          <p:cNvCxnSpPr/>
          <p:nvPr/>
        </p:nvCxnSpPr>
        <p:spPr>
          <a:xfrm flipV="1">
            <a:off x="272796" y="5166812"/>
            <a:ext cx="8604000" cy="1953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1 3"/>
          <p:cNvCxnSpPr/>
          <p:nvPr/>
        </p:nvCxnSpPr>
        <p:spPr>
          <a:xfrm flipV="1">
            <a:off x="273815" y="3998986"/>
            <a:ext cx="8604000" cy="1953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entagon 41"/>
          <p:cNvSpPr/>
          <p:nvPr/>
        </p:nvSpPr>
        <p:spPr bwMode="auto">
          <a:xfrm>
            <a:off x="307060" y="1016210"/>
            <a:ext cx="6053928" cy="216364"/>
          </a:xfrm>
          <a:prstGeom prst="homePlate">
            <a:avLst>
              <a:gd name="adj" fmla="val 19553"/>
            </a:avLst>
          </a:prstGeom>
          <a:solidFill>
            <a:srgbClr val="AEC5F8"/>
          </a:solidFill>
          <a:ln w="3175" algn="ctr">
            <a:solidFill>
              <a:srgbClr val="002060"/>
            </a:solidFill>
            <a:miter lim="800000"/>
            <a:headEnd/>
            <a:tailEnd/>
          </a:ln>
          <a:effectLst>
            <a:outerShdw blurRad="508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square" lIns="84377" tIns="42188" rIns="84377" bIns="42188" anchor="ctr">
            <a:noAutofit/>
          </a:bodyPr>
          <a:lstStyle/>
          <a:p>
            <a:pPr algn="ctr"/>
            <a:r>
              <a:rPr lang="en-US" sz="600" b="1" i="1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Sviluppo</a:t>
            </a:r>
            <a:r>
              <a:rPr lang="en-US" sz="600" b="1" i="1" dirty="0">
                <a:solidFill>
                  <a:srgbClr val="000000">
                    <a:lumMod val="85000"/>
                    <a:lumOff val="15000"/>
                  </a:srgbClr>
                </a:solidFill>
              </a:rPr>
              <a:t> &amp; Unit Test</a:t>
            </a:r>
          </a:p>
        </p:txBody>
      </p:sp>
      <p:grpSp>
        <p:nvGrpSpPr>
          <p:cNvPr id="76" name="Gruppo 409"/>
          <p:cNvGrpSpPr>
            <a:grpSpLocks/>
          </p:cNvGrpSpPr>
          <p:nvPr/>
        </p:nvGrpSpPr>
        <p:grpSpPr bwMode="auto">
          <a:xfrm>
            <a:off x="1582514" y="956734"/>
            <a:ext cx="471487" cy="5643418"/>
            <a:chOff x="4881790" y="1405270"/>
            <a:chExt cx="626609" cy="4989655"/>
          </a:xfrm>
        </p:grpSpPr>
        <p:sp>
          <p:nvSpPr>
            <p:cNvPr id="77" name="Line 46"/>
            <p:cNvSpPr>
              <a:spLocks noChangeShapeType="1"/>
            </p:cNvSpPr>
            <p:nvPr/>
          </p:nvSpPr>
          <p:spPr bwMode="auto">
            <a:xfrm flipV="1">
              <a:off x="5172937" y="1405270"/>
              <a:ext cx="0" cy="472708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kern="0">
                <a:solidFill>
                  <a:sysClr val="windowText" lastClr="000000"/>
                </a:solidFill>
                <a:latin typeface="Arial" charset="0"/>
                <a:cs typeface="Arial"/>
              </a:endParaRPr>
            </a:p>
          </p:txBody>
        </p:sp>
        <p:sp>
          <p:nvSpPr>
            <p:cNvPr id="78" name="Text Box 59"/>
            <p:cNvSpPr txBox="1">
              <a:spLocks noChangeArrowheads="1"/>
            </p:cNvSpPr>
            <p:nvPr/>
          </p:nvSpPr>
          <p:spPr bwMode="auto">
            <a:xfrm>
              <a:off x="4881790" y="6173040"/>
              <a:ext cx="626609" cy="221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3399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sz="1000" b="1" kern="0" dirty="0">
                  <a:solidFill>
                    <a:srgbClr val="FF0000"/>
                  </a:solidFill>
                  <a:cs typeface="Arial"/>
                </a:rPr>
                <a:t>Oggi</a:t>
              </a:r>
              <a:endParaRPr lang="en-US" sz="1000" b="1" kern="0" dirty="0">
                <a:solidFill>
                  <a:srgbClr val="FF0000"/>
                </a:solidFill>
                <a:cs typeface="Arial"/>
              </a:endParaRPr>
            </a:p>
          </p:txBody>
        </p:sp>
      </p:grpSp>
      <p:sp>
        <p:nvSpPr>
          <p:cNvPr id="79" name="Pentagon 78"/>
          <p:cNvSpPr/>
          <p:nvPr/>
        </p:nvSpPr>
        <p:spPr bwMode="auto">
          <a:xfrm>
            <a:off x="303543" y="3448500"/>
            <a:ext cx="2420147" cy="231926"/>
          </a:xfrm>
          <a:prstGeom prst="homePlate">
            <a:avLst>
              <a:gd name="adj" fmla="val 19553"/>
            </a:avLst>
          </a:prstGeom>
          <a:solidFill>
            <a:srgbClr val="AEC5F8"/>
          </a:solidFill>
          <a:ln w="3175" algn="ctr">
            <a:solidFill>
              <a:srgbClr val="002060"/>
            </a:solidFill>
            <a:miter lim="800000"/>
            <a:headEnd/>
            <a:tailEnd/>
          </a:ln>
          <a:effectLst>
            <a:outerShdw blurRad="508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square" lIns="84377" tIns="42188" rIns="84377" bIns="42188" anchor="ctr">
            <a:noAutofit/>
          </a:bodyPr>
          <a:lstStyle/>
          <a:p>
            <a:pPr algn="ctr"/>
            <a:r>
              <a:rPr lang="en-US" sz="600" b="1" i="1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Sviluppo</a:t>
            </a:r>
            <a:r>
              <a:rPr lang="en-US" sz="600" b="1" i="1" dirty="0">
                <a:solidFill>
                  <a:srgbClr val="000000">
                    <a:lumMod val="85000"/>
                    <a:lumOff val="15000"/>
                  </a:srgbClr>
                </a:solidFill>
              </a:rPr>
              <a:t> &amp; Unit Test</a:t>
            </a:r>
          </a:p>
        </p:txBody>
      </p:sp>
      <p:sp>
        <p:nvSpPr>
          <p:cNvPr id="80" name="Pentagon 79"/>
          <p:cNvSpPr/>
          <p:nvPr/>
        </p:nvSpPr>
        <p:spPr bwMode="auto">
          <a:xfrm>
            <a:off x="2754551" y="3442133"/>
            <a:ext cx="1227404" cy="221869"/>
          </a:xfrm>
          <a:prstGeom prst="homePlate">
            <a:avLst>
              <a:gd name="adj" fmla="val 19553"/>
            </a:avLst>
          </a:prstGeom>
          <a:solidFill>
            <a:srgbClr val="AEC5F8"/>
          </a:solidFill>
          <a:ln w="3175" algn="ctr">
            <a:solidFill>
              <a:srgbClr val="002060"/>
            </a:solidFill>
            <a:miter lim="800000"/>
            <a:headEnd/>
            <a:tailEnd/>
          </a:ln>
          <a:effectLst>
            <a:outerShdw blurRad="508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square" lIns="84377" tIns="42188" rIns="84377" bIns="42188" anchor="ctr">
            <a:noAutofit/>
          </a:bodyPr>
          <a:lstStyle/>
          <a:p>
            <a:pPr algn="ctr"/>
            <a:r>
              <a:rPr lang="en-US" sz="600" b="1" i="1" dirty="0">
                <a:solidFill>
                  <a:srgbClr val="000000">
                    <a:lumMod val="85000"/>
                    <a:lumOff val="15000"/>
                  </a:srgbClr>
                </a:solidFill>
              </a:rPr>
              <a:t>Integration Test</a:t>
            </a:r>
          </a:p>
        </p:txBody>
      </p:sp>
      <p:sp>
        <p:nvSpPr>
          <p:cNvPr id="81" name="Pentagon 80"/>
          <p:cNvSpPr/>
          <p:nvPr/>
        </p:nvSpPr>
        <p:spPr bwMode="auto">
          <a:xfrm>
            <a:off x="4021207" y="3451792"/>
            <a:ext cx="1116000" cy="217489"/>
          </a:xfrm>
          <a:prstGeom prst="homePlate">
            <a:avLst>
              <a:gd name="adj" fmla="val 19553"/>
            </a:avLst>
          </a:prstGeom>
          <a:solidFill>
            <a:srgbClr val="AEC5F8"/>
          </a:solidFill>
          <a:ln w="3175" algn="ctr">
            <a:solidFill>
              <a:srgbClr val="002060"/>
            </a:solidFill>
            <a:miter lim="800000"/>
            <a:headEnd/>
            <a:tailEnd/>
          </a:ln>
          <a:effectLst>
            <a:outerShdw blurRad="508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square" lIns="84377" tIns="42188" rIns="84377" bIns="42188" anchor="ctr">
            <a:noAutofit/>
          </a:bodyPr>
          <a:lstStyle/>
          <a:p>
            <a:pPr algn="ctr"/>
            <a:r>
              <a:rPr lang="en-US" sz="600" b="1" i="1" dirty="0">
                <a:solidFill>
                  <a:srgbClr val="000000">
                    <a:lumMod val="85000"/>
                    <a:lumOff val="15000"/>
                  </a:srgbClr>
                </a:solidFill>
              </a:rPr>
              <a:t>UAT</a:t>
            </a:r>
          </a:p>
        </p:txBody>
      </p:sp>
      <p:sp>
        <p:nvSpPr>
          <p:cNvPr id="83" name="AutoShape 8"/>
          <p:cNvSpPr>
            <a:spLocks noChangeAspect="1" noChangeArrowheads="1"/>
          </p:cNvSpPr>
          <p:nvPr/>
        </p:nvSpPr>
        <p:spPr bwMode="auto">
          <a:xfrm flipH="1" flipV="1">
            <a:off x="4748166" y="3642477"/>
            <a:ext cx="101416" cy="50999"/>
          </a:xfrm>
          <a:prstGeom prst="triangle">
            <a:avLst>
              <a:gd name="adj" fmla="val 50000"/>
            </a:avLst>
          </a:prstGeom>
          <a:solidFill>
            <a:srgbClr val="AA1133"/>
          </a:solidFill>
          <a:ln w="9525" algn="ctr">
            <a:solidFill>
              <a:srgbClr val="AA1133"/>
            </a:solidFill>
            <a:miter lim="800000"/>
            <a:headEnd/>
            <a:tailEnd/>
          </a:ln>
        </p:spPr>
        <p:txBody>
          <a:bodyPr rot="10800000" lIns="91352" tIns="45679" rIns="91352" bIns="45679" anchor="ctr"/>
          <a:lstStyle/>
          <a:p>
            <a:pPr algn="ctr" eaLnBrk="0" fontAlgn="auto" hangingPunct="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defRPr/>
            </a:pPr>
            <a:endParaRPr lang="en-US" sz="400" kern="0">
              <a:solidFill>
                <a:sysClr val="windowText" lastClr="000000"/>
              </a:solidFill>
              <a:latin typeface="Arial" charset="0"/>
              <a:cs typeface="Arial"/>
            </a:endParaRPr>
          </a:p>
        </p:txBody>
      </p:sp>
      <p:sp>
        <p:nvSpPr>
          <p:cNvPr id="84" name="AutoShape 8"/>
          <p:cNvSpPr>
            <a:spLocks noChangeAspect="1" noChangeArrowheads="1"/>
          </p:cNvSpPr>
          <p:nvPr/>
        </p:nvSpPr>
        <p:spPr bwMode="auto">
          <a:xfrm flipH="1" flipV="1">
            <a:off x="5036201" y="3636454"/>
            <a:ext cx="101416" cy="50999"/>
          </a:xfrm>
          <a:prstGeom prst="triangle">
            <a:avLst>
              <a:gd name="adj" fmla="val 50000"/>
            </a:avLst>
          </a:prstGeom>
          <a:solidFill>
            <a:srgbClr val="AA1133"/>
          </a:solidFill>
          <a:ln w="9525" algn="ctr">
            <a:solidFill>
              <a:srgbClr val="AA1133"/>
            </a:solidFill>
            <a:miter lim="800000"/>
            <a:headEnd/>
            <a:tailEnd/>
          </a:ln>
        </p:spPr>
        <p:txBody>
          <a:bodyPr rot="10800000" lIns="91352" tIns="45679" rIns="91352" bIns="45679" anchor="ctr"/>
          <a:lstStyle/>
          <a:p>
            <a:pPr algn="ctr" eaLnBrk="0" fontAlgn="auto" hangingPunct="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defRPr/>
            </a:pPr>
            <a:endParaRPr lang="en-US" sz="400" kern="0">
              <a:solidFill>
                <a:sysClr val="windowText" lastClr="000000"/>
              </a:solidFill>
              <a:latin typeface="Arial" charset="0"/>
              <a:cs typeface="Arial"/>
            </a:endParaRPr>
          </a:p>
        </p:txBody>
      </p:sp>
      <p:sp>
        <p:nvSpPr>
          <p:cNvPr id="85" name="Text Box 102"/>
          <p:cNvSpPr txBox="1">
            <a:spLocks noChangeArrowheads="1"/>
          </p:cNvSpPr>
          <p:nvPr/>
        </p:nvSpPr>
        <p:spPr bwMode="auto">
          <a:xfrm flipH="1">
            <a:off x="4911669" y="3707167"/>
            <a:ext cx="225537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it-IT" altLang="it-IT" sz="700" b="1" dirty="0">
                <a:solidFill>
                  <a:srgbClr val="000000"/>
                </a:solidFill>
              </a:rPr>
              <a:t>30/03 </a:t>
            </a:r>
          </a:p>
          <a:p>
            <a:pPr eaLnBrk="1" hangingPunct="1"/>
            <a:r>
              <a:rPr lang="it-IT" altLang="it-IT" sz="600" dirty="0">
                <a:solidFill>
                  <a:srgbClr val="000000"/>
                </a:solidFill>
              </a:rPr>
              <a:t>(tbc)</a:t>
            </a:r>
            <a:endParaRPr lang="it-IT" altLang="it-IT" sz="700" dirty="0">
              <a:solidFill>
                <a:srgbClr val="000000"/>
              </a:solidFill>
            </a:endParaRPr>
          </a:p>
        </p:txBody>
      </p:sp>
      <p:sp>
        <p:nvSpPr>
          <p:cNvPr id="86" name="AutoShape 146"/>
          <p:cNvSpPr>
            <a:spLocks noChangeAspect="1" noChangeArrowheads="1"/>
          </p:cNvSpPr>
          <p:nvPr/>
        </p:nvSpPr>
        <p:spPr bwMode="auto">
          <a:xfrm>
            <a:off x="3981955" y="3610303"/>
            <a:ext cx="72000" cy="70123"/>
          </a:xfrm>
          <a:prstGeom prst="star5">
            <a:avLst/>
          </a:prstGeom>
          <a:solidFill>
            <a:srgbClr val="AA1133"/>
          </a:solidFill>
          <a:ln w="9525" algn="ctr">
            <a:solidFill>
              <a:srgbClr val="AA1133"/>
            </a:solidFill>
            <a:miter lim="800000"/>
            <a:headEnd/>
            <a:tailEnd/>
          </a:ln>
          <a:effectLst/>
          <a:extLst/>
        </p:spPr>
        <p:txBody>
          <a:bodyPr lIns="91352" tIns="45679" rIns="91352" bIns="45679" anchor="ctr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defRPr/>
            </a:pPr>
            <a:endParaRPr lang="en-US" sz="500" kern="0">
              <a:solidFill>
                <a:sysClr val="windowText" lastClr="000000"/>
              </a:solidFill>
              <a:cs typeface="Arial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752527" y="3753164"/>
            <a:ext cx="53436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 algn="ctr">
              <a:defRPr sz="600">
                <a:latin typeface="Arial Bold Italic" pitchFamily="34" charset="0"/>
              </a:defRPr>
            </a:lvl1pPr>
          </a:lstStyle>
          <a:p>
            <a:r>
              <a:rPr lang="it-IT" sz="700" b="1" noProof="1">
                <a:solidFill>
                  <a:srgbClr val="000000"/>
                </a:solidFill>
                <a:latin typeface="Aria body"/>
              </a:rPr>
              <a:t>27/02</a:t>
            </a:r>
          </a:p>
          <a:p>
            <a:r>
              <a:rPr lang="it-IT" sz="700" b="1" noProof="1">
                <a:solidFill>
                  <a:srgbClr val="000000"/>
                </a:solidFill>
                <a:latin typeface="Aria body"/>
              </a:rPr>
              <a:t>Avvio UAT</a:t>
            </a:r>
            <a:r>
              <a:rPr lang="it-IT" sz="700" noProof="1">
                <a:solidFill>
                  <a:srgbClr val="000000"/>
                </a:solidFill>
                <a:latin typeface="Aria body"/>
              </a:rPr>
              <a:t> 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4347568" y="3800697"/>
            <a:ext cx="45149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 algn="ctr">
              <a:defRPr sz="600">
                <a:latin typeface="Arial Bold Italic" pitchFamily="34" charset="0"/>
              </a:defRPr>
            </a:lvl1pPr>
          </a:lstStyle>
          <a:p>
            <a:r>
              <a:rPr lang="it-IT" sz="700" b="1" noProof="1">
                <a:solidFill>
                  <a:srgbClr val="000000"/>
                </a:solidFill>
                <a:latin typeface="Aria body"/>
              </a:rPr>
              <a:t>Rilascio</a:t>
            </a:r>
          </a:p>
          <a:p>
            <a:r>
              <a:rPr lang="it-IT" sz="700" noProof="1">
                <a:solidFill>
                  <a:srgbClr val="000000"/>
                </a:solidFill>
                <a:latin typeface="Aria body"/>
              </a:rPr>
              <a:t>(go-no go)</a:t>
            </a:r>
            <a:endParaRPr lang="it-IT" sz="700" b="1" noProof="1">
              <a:solidFill>
                <a:srgbClr val="000000"/>
              </a:solidFill>
              <a:latin typeface="Aria body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816100" y="3908419"/>
            <a:ext cx="36315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 algn="ctr">
              <a:defRPr sz="600">
                <a:latin typeface="Arial Bold Italic" pitchFamily="34" charset="0"/>
              </a:defRPr>
            </a:lvl1pPr>
          </a:lstStyle>
          <a:p>
            <a:r>
              <a:rPr lang="it-IT" sz="700" b="1" noProof="1">
                <a:solidFill>
                  <a:srgbClr val="000000"/>
                </a:solidFill>
                <a:latin typeface="Aria body"/>
              </a:rPr>
              <a:t>Go Live</a:t>
            </a:r>
          </a:p>
        </p:txBody>
      </p:sp>
      <p:sp>
        <p:nvSpPr>
          <p:cNvPr id="91" name="AutoShape 8"/>
          <p:cNvSpPr>
            <a:spLocks noChangeAspect="1" noChangeArrowheads="1"/>
          </p:cNvSpPr>
          <p:nvPr/>
        </p:nvSpPr>
        <p:spPr bwMode="auto">
          <a:xfrm flipH="1" flipV="1">
            <a:off x="3526710" y="3627918"/>
            <a:ext cx="123971" cy="62341"/>
          </a:xfrm>
          <a:prstGeom prst="triangle">
            <a:avLst>
              <a:gd name="adj" fmla="val 50000"/>
            </a:avLst>
          </a:prstGeom>
          <a:solidFill>
            <a:srgbClr val="AA1133"/>
          </a:solidFill>
          <a:ln w="9525" algn="ctr">
            <a:solidFill>
              <a:srgbClr val="AA1133"/>
            </a:solidFill>
            <a:miter lim="800000"/>
            <a:headEnd/>
            <a:tailEnd/>
          </a:ln>
        </p:spPr>
        <p:txBody>
          <a:bodyPr rot="10800000" lIns="91352" tIns="45679" rIns="91352" bIns="45679" anchor="ctr"/>
          <a:lstStyle/>
          <a:p>
            <a:pPr algn="ctr" eaLnBrk="0" fontAlgn="auto" hangingPunct="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defRPr/>
            </a:pPr>
            <a:endParaRPr lang="en-US" sz="400" kern="0">
              <a:solidFill>
                <a:sysClr val="windowText" lastClr="000000"/>
              </a:solidFill>
              <a:latin typeface="Arial" charset="0"/>
              <a:cs typeface="Arial"/>
            </a:endParaRPr>
          </a:p>
        </p:txBody>
      </p:sp>
      <p:sp>
        <p:nvSpPr>
          <p:cNvPr id="96" name="Text Box 102"/>
          <p:cNvSpPr txBox="1">
            <a:spLocks noChangeArrowheads="1"/>
          </p:cNvSpPr>
          <p:nvPr/>
        </p:nvSpPr>
        <p:spPr bwMode="auto">
          <a:xfrm flipH="1">
            <a:off x="4686075" y="3715542"/>
            <a:ext cx="225597" cy="94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it-IT" altLang="it-IT" sz="600" b="1" dirty="0">
                <a:solidFill>
                  <a:srgbClr val="FF0000"/>
                </a:solidFill>
              </a:rPr>
              <a:t>TBD</a:t>
            </a:r>
            <a:endParaRPr lang="it-IT" altLang="it-IT" sz="700" b="1" dirty="0">
              <a:solidFill>
                <a:srgbClr val="FF000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684419" y="3784381"/>
            <a:ext cx="107869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 algn="ctr">
              <a:defRPr sz="600">
                <a:latin typeface="Arial Bold Italic" pitchFamily="34" charset="0"/>
              </a:defRPr>
            </a:lvl1pPr>
          </a:lstStyle>
          <a:p>
            <a:pPr algn="r"/>
            <a:r>
              <a:rPr lang="it-IT" sz="700" b="1" noProof="1">
                <a:solidFill>
                  <a:srgbClr val="000000"/>
                </a:solidFill>
                <a:latin typeface="Aria body"/>
              </a:rPr>
              <a:t>Invio flusso di output di prova </a:t>
            </a:r>
            <a:r>
              <a:rPr lang="it-IT" sz="700" noProof="1">
                <a:solidFill>
                  <a:srgbClr val="000000"/>
                </a:solidFill>
                <a:latin typeface="Aria body"/>
              </a:rPr>
              <a:t>(Eweb, CMC, QdC)</a:t>
            </a:r>
          </a:p>
        </p:txBody>
      </p:sp>
      <p:sp>
        <p:nvSpPr>
          <p:cNvPr id="98" name="Text Box 102"/>
          <p:cNvSpPr txBox="1">
            <a:spLocks noChangeArrowheads="1"/>
          </p:cNvSpPr>
          <p:nvPr/>
        </p:nvSpPr>
        <p:spPr bwMode="auto">
          <a:xfrm flipH="1">
            <a:off x="3470326" y="3684029"/>
            <a:ext cx="22553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it-IT" altLang="it-IT" sz="700" b="1" dirty="0">
                <a:solidFill>
                  <a:srgbClr val="FF0000"/>
                </a:solidFill>
              </a:rPr>
              <a:t>20/02 </a:t>
            </a:r>
          </a:p>
        </p:txBody>
      </p:sp>
      <p:sp>
        <p:nvSpPr>
          <p:cNvPr id="99" name="AutoShape 8"/>
          <p:cNvSpPr>
            <a:spLocks noChangeAspect="1" noChangeArrowheads="1"/>
          </p:cNvSpPr>
          <p:nvPr/>
        </p:nvSpPr>
        <p:spPr bwMode="auto">
          <a:xfrm flipH="1" flipV="1">
            <a:off x="856730" y="3625752"/>
            <a:ext cx="123971" cy="62341"/>
          </a:xfrm>
          <a:prstGeom prst="triangle">
            <a:avLst>
              <a:gd name="adj" fmla="val 50000"/>
            </a:avLst>
          </a:prstGeom>
          <a:solidFill>
            <a:srgbClr val="AA1133"/>
          </a:solidFill>
          <a:ln w="9525" algn="ctr">
            <a:solidFill>
              <a:srgbClr val="AA1133"/>
            </a:solidFill>
            <a:miter lim="800000"/>
            <a:headEnd/>
            <a:tailEnd/>
          </a:ln>
        </p:spPr>
        <p:txBody>
          <a:bodyPr rot="10800000" lIns="91352" tIns="45679" rIns="91352" bIns="45679" anchor="ctr"/>
          <a:lstStyle/>
          <a:p>
            <a:pPr algn="ctr" eaLnBrk="0" fontAlgn="auto" hangingPunct="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defRPr/>
            </a:pPr>
            <a:endParaRPr lang="en-US" sz="400" kern="0">
              <a:solidFill>
                <a:sysClr val="windowText" lastClr="000000"/>
              </a:solidFill>
              <a:latin typeface="Arial" charset="0"/>
              <a:cs typeface="Arial"/>
            </a:endParaRPr>
          </a:p>
        </p:txBody>
      </p:sp>
      <p:sp>
        <p:nvSpPr>
          <p:cNvPr id="101" name="Text Box 102"/>
          <p:cNvSpPr txBox="1">
            <a:spLocks noChangeArrowheads="1"/>
          </p:cNvSpPr>
          <p:nvPr/>
        </p:nvSpPr>
        <p:spPr bwMode="auto">
          <a:xfrm flipH="1">
            <a:off x="817762" y="3693478"/>
            <a:ext cx="22553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it-IT" altLang="it-IT" sz="700" b="1" dirty="0">
                <a:solidFill>
                  <a:srgbClr val="000000"/>
                </a:solidFill>
              </a:rPr>
              <a:t>15/12 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508695" y="3797303"/>
            <a:ext cx="841179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 algn="ctr">
              <a:defRPr sz="600">
                <a:latin typeface="Arial Bold Italic" pitchFamily="34" charset="0"/>
              </a:defRPr>
            </a:lvl1pPr>
          </a:lstStyle>
          <a:p>
            <a:pPr algn="l"/>
            <a:r>
              <a:rPr lang="it-IT" sz="700" b="1" noProof="1">
                <a:solidFill>
                  <a:srgbClr val="000000"/>
                </a:solidFill>
                <a:latin typeface="Aria body"/>
              </a:rPr>
              <a:t>Avvio caricamento flussi in sviluppo e produzione</a:t>
            </a:r>
          </a:p>
        </p:txBody>
      </p:sp>
      <p:sp>
        <p:nvSpPr>
          <p:cNvPr id="106" name="AutoShape 149"/>
          <p:cNvSpPr>
            <a:spLocks noChangeArrowheads="1"/>
          </p:cNvSpPr>
          <p:nvPr/>
        </p:nvSpPr>
        <p:spPr bwMode="auto">
          <a:xfrm>
            <a:off x="768432" y="3114727"/>
            <a:ext cx="98790" cy="118325"/>
          </a:xfrm>
          <a:prstGeom prst="downArrow">
            <a:avLst>
              <a:gd name="adj1" fmla="val 50000"/>
              <a:gd name="adj2" fmla="val 34921"/>
            </a:avLst>
          </a:prstGeom>
          <a:solidFill>
            <a:srgbClr val="AA1133"/>
          </a:solidFill>
          <a:ln w="9525" algn="ctr">
            <a:solidFill>
              <a:srgbClr val="AA1133"/>
            </a:solidFill>
            <a:miter lim="800000"/>
            <a:headEnd/>
            <a:tailEnd/>
          </a:ln>
        </p:spPr>
        <p:txBody>
          <a:bodyPr lIns="91407" tIns="45704" rIns="91407" bIns="45704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kern="0">
              <a:solidFill>
                <a:sysClr val="windowText" lastClr="000000"/>
              </a:solidFill>
              <a:latin typeface="Arial" charset="0"/>
              <a:cs typeface="Arial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20760" y="3309256"/>
            <a:ext cx="680928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 algn="ctr">
              <a:defRPr sz="600">
                <a:latin typeface="Arial Bold Italic" pitchFamily="34" charset="0"/>
              </a:defRPr>
            </a:lvl1pPr>
          </a:lstStyle>
          <a:p>
            <a:r>
              <a:rPr lang="it-IT" sz="700" b="1" noProof="1">
                <a:solidFill>
                  <a:srgbClr val="000000"/>
                </a:solidFill>
                <a:latin typeface="Aria body"/>
              </a:rPr>
              <a:t>Consegna AFU</a:t>
            </a:r>
          </a:p>
        </p:txBody>
      </p:sp>
      <p:sp>
        <p:nvSpPr>
          <p:cNvPr id="109" name="Text Box 102"/>
          <p:cNvSpPr txBox="1">
            <a:spLocks noChangeArrowheads="1"/>
          </p:cNvSpPr>
          <p:nvPr/>
        </p:nvSpPr>
        <p:spPr bwMode="auto">
          <a:xfrm flipH="1">
            <a:off x="663820" y="3215246"/>
            <a:ext cx="477896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it-IT" altLang="it-IT" sz="700" b="1" dirty="0">
                <a:solidFill>
                  <a:srgbClr val="FF0000"/>
                </a:solidFill>
              </a:rPr>
              <a:t>13/12</a:t>
            </a:r>
          </a:p>
        </p:txBody>
      </p:sp>
      <p:sp>
        <p:nvSpPr>
          <p:cNvPr id="145" name="Pentagon 144"/>
          <p:cNvSpPr/>
          <p:nvPr/>
        </p:nvSpPr>
        <p:spPr bwMode="auto">
          <a:xfrm>
            <a:off x="303543" y="4434588"/>
            <a:ext cx="3887762" cy="200968"/>
          </a:xfrm>
          <a:prstGeom prst="homePlate">
            <a:avLst>
              <a:gd name="adj" fmla="val 19553"/>
            </a:avLst>
          </a:prstGeom>
          <a:solidFill>
            <a:srgbClr val="AEC5F8"/>
          </a:solidFill>
          <a:ln w="3175" algn="ctr">
            <a:solidFill>
              <a:srgbClr val="002060"/>
            </a:solidFill>
            <a:miter lim="800000"/>
            <a:headEnd/>
            <a:tailEnd/>
          </a:ln>
          <a:effectLst>
            <a:outerShdw blurRad="508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square" lIns="84377" tIns="42188" rIns="84377" bIns="42188" anchor="ctr">
            <a:noAutofit/>
          </a:bodyPr>
          <a:lstStyle/>
          <a:p>
            <a:pPr algn="ctr"/>
            <a:r>
              <a:rPr lang="en-US" sz="600" b="1" i="1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Sviluppo</a:t>
            </a:r>
            <a:r>
              <a:rPr lang="en-US" sz="600" b="1" i="1" dirty="0">
                <a:solidFill>
                  <a:srgbClr val="000000">
                    <a:lumMod val="85000"/>
                    <a:lumOff val="15000"/>
                  </a:srgbClr>
                </a:solidFill>
              </a:rPr>
              <a:t> &amp; Unit Test</a:t>
            </a:r>
          </a:p>
        </p:txBody>
      </p:sp>
      <p:sp>
        <p:nvSpPr>
          <p:cNvPr id="146" name="Pentagon 145"/>
          <p:cNvSpPr/>
          <p:nvPr/>
        </p:nvSpPr>
        <p:spPr bwMode="auto">
          <a:xfrm>
            <a:off x="4208734" y="4428221"/>
            <a:ext cx="1008000" cy="222965"/>
          </a:xfrm>
          <a:prstGeom prst="homePlate">
            <a:avLst>
              <a:gd name="adj" fmla="val 19553"/>
            </a:avLst>
          </a:prstGeom>
          <a:solidFill>
            <a:srgbClr val="AEC5F8"/>
          </a:solidFill>
          <a:ln w="3175" algn="ctr">
            <a:solidFill>
              <a:srgbClr val="002060"/>
            </a:solidFill>
            <a:miter lim="800000"/>
            <a:headEnd/>
            <a:tailEnd/>
          </a:ln>
          <a:effectLst>
            <a:outerShdw blurRad="508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square" lIns="84377" tIns="42188" rIns="84377" bIns="42188" anchor="ctr">
            <a:noAutofit/>
          </a:bodyPr>
          <a:lstStyle/>
          <a:p>
            <a:pPr algn="ctr"/>
            <a:r>
              <a:rPr lang="en-US" sz="600" b="1" i="1" dirty="0">
                <a:solidFill>
                  <a:srgbClr val="000000">
                    <a:lumMod val="85000"/>
                    <a:lumOff val="15000"/>
                  </a:srgbClr>
                </a:solidFill>
              </a:rPr>
              <a:t>Integration Test</a:t>
            </a:r>
          </a:p>
        </p:txBody>
      </p:sp>
      <p:sp>
        <p:nvSpPr>
          <p:cNvPr id="147" name="Pentagon 146"/>
          <p:cNvSpPr/>
          <p:nvPr/>
        </p:nvSpPr>
        <p:spPr bwMode="auto">
          <a:xfrm>
            <a:off x="5244990" y="4420247"/>
            <a:ext cx="1116000" cy="217489"/>
          </a:xfrm>
          <a:prstGeom prst="homePlate">
            <a:avLst>
              <a:gd name="adj" fmla="val 19553"/>
            </a:avLst>
          </a:prstGeom>
          <a:solidFill>
            <a:srgbClr val="AEC5F8"/>
          </a:solidFill>
          <a:ln w="3175" algn="ctr">
            <a:solidFill>
              <a:srgbClr val="002060"/>
            </a:solidFill>
            <a:miter lim="800000"/>
            <a:headEnd/>
            <a:tailEnd/>
          </a:ln>
          <a:effectLst>
            <a:outerShdw blurRad="508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square" lIns="84377" tIns="42188" rIns="84377" bIns="42188" anchor="ctr">
            <a:noAutofit/>
          </a:bodyPr>
          <a:lstStyle/>
          <a:p>
            <a:pPr algn="ctr"/>
            <a:r>
              <a:rPr lang="en-US" sz="600" b="1" i="1" dirty="0">
                <a:solidFill>
                  <a:srgbClr val="000000">
                    <a:lumMod val="85000"/>
                    <a:lumOff val="15000"/>
                  </a:srgbClr>
                </a:solidFill>
              </a:rPr>
              <a:t>UAT</a:t>
            </a:r>
          </a:p>
        </p:txBody>
      </p:sp>
      <p:sp>
        <p:nvSpPr>
          <p:cNvPr id="148" name="AutoShape 8"/>
          <p:cNvSpPr>
            <a:spLocks noChangeAspect="1" noChangeArrowheads="1"/>
          </p:cNvSpPr>
          <p:nvPr/>
        </p:nvSpPr>
        <p:spPr bwMode="auto">
          <a:xfrm flipH="1" flipV="1">
            <a:off x="5971949" y="4610932"/>
            <a:ext cx="101416" cy="50999"/>
          </a:xfrm>
          <a:prstGeom prst="triangle">
            <a:avLst>
              <a:gd name="adj" fmla="val 50000"/>
            </a:avLst>
          </a:prstGeom>
          <a:solidFill>
            <a:srgbClr val="AA1133"/>
          </a:solidFill>
          <a:ln w="9525" algn="ctr">
            <a:solidFill>
              <a:srgbClr val="AA1133"/>
            </a:solidFill>
            <a:miter lim="800000"/>
            <a:headEnd/>
            <a:tailEnd/>
          </a:ln>
        </p:spPr>
        <p:txBody>
          <a:bodyPr rot="10800000" lIns="91352" tIns="45679" rIns="91352" bIns="45679" anchor="ctr"/>
          <a:lstStyle/>
          <a:p>
            <a:pPr algn="ctr" eaLnBrk="0" fontAlgn="auto" hangingPunct="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defRPr/>
            </a:pPr>
            <a:endParaRPr lang="en-US" sz="400" kern="0">
              <a:solidFill>
                <a:sysClr val="windowText" lastClr="000000"/>
              </a:solidFill>
              <a:latin typeface="Arial" charset="0"/>
              <a:cs typeface="Arial"/>
            </a:endParaRPr>
          </a:p>
        </p:txBody>
      </p:sp>
      <p:sp>
        <p:nvSpPr>
          <p:cNvPr id="149" name="AutoShape 8"/>
          <p:cNvSpPr>
            <a:spLocks noChangeAspect="1" noChangeArrowheads="1"/>
          </p:cNvSpPr>
          <p:nvPr/>
        </p:nvSpPr>
        <p:spPr bwMode="auto">
          <a:xfrm flipH="1" flipV="1">
            <a:off x="6259984" y="4604909"/>
            <a:ext cx="101416" cy="50999"/>
          </a:xfrm>
          <a:prstGeom prst="triangle">
            <a:avLst>
              <a:gd name="adj" fmla="val 50000"/>
            </a:avLst>
          </a:prstGeom>
          <a:solidFill>
            <a:srgbClr val="AA1133"/>
          </a:solidFill>
          <a:ln w="9525" algn="ctr">
            <a:solidFill>
              <a:srgbClr val="AA1133"/>
            </a:solidFill>
            <a:miter lim="800000"/>
            <a:headEnd/>
            <a:tailEnd/>
          </a:ln>
        </p:spPr>
        <p:txBody>
          <a:bodyPr rot="10800000" lIns="91352" tIns="45679" rIns="91352" bIns="45679" anchor="ctr"/>
          <a:lstStyle/>
          <a:p>
            <a:pPr algn="ctr" eaLnBrk="0" fontAlgn="auto" hangingPunct="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defRPr/>
            </a:pPr>
            <a:endParaRPr lang="en-US" sz="400" kern="0">
              <a:solidFill>
                <a:sysClr val="windowText" lastClr="000000"/>
              </a:solidFill>
              <a:latin typeface="Arial" charset="0"/>
              <a:cs typeface="Arial"/>
            </a:endParaRPr>
          </a:p>
        </p:txBody>
      </p:sp>
      <p:sp>
        <p:nvSpPr>
          <p:cNvPr id="150" name="Text Box 102"/>
          <p:cNvSpPr txBox="1">
            <a:spLocks noChangeArrowheads="1"/>
          </p:cNvSpPr>
          <p:nvPr/>
        </p:nvSpPr>
        <p:spPr bwMode="auto">
          <a:xfrm flipH="1">
            <a:off x="6135450" y="4675623"/>
            <a:ext cx="225539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it-IT" altLang="it-IT" sz="700" b="1" dirty="0">
                <a:solidFill>
                  <a:srgbClr val="000000"/>
                </a:solidFill>
              </a:rPr>
              <a:t>30/04 </a:t>
            </a:r>
          </a:p>
          <a:p>
            <a:pPr eaLnBrk="1" hangingPunct="1"/>
            <a:r>
              <a:rPr lang="it-IT" altLang="it-IT" sz="600" dirty="0">
                <a:solidFill>
                  <a:srgbClr val="000000"/>
                </a:solidFill>
              </a:rPr>
              <a:t>(tbc)</a:t>
            </a:r>
            <a:endParaRPr lang="it-IT" altLang="it-IT" sz="700" dirty="0">
              <a:solidFill>
                <a:srgbClr val="000000"/>
              </a:solidFill>
            </a:endParaRPr>
          </a:p>
        </p:txBody>
      </p:sp>
      <p:sp>
        <p:nvSpPr>
          <p:cNvPr id="151" name="AutoShape 146"/>
          <p:cNvSpPr>
            <a:spLocks noChangeAspect="1" noChangeArrowheads="1"/>
          </p:cNvSpPr>
          <p:nvPr/>
        </p:nvSpPr>
        <p:spPr bwMode="auto">
          <a:xfrm>
            <a:off x="5205738" y="4578758"/>
            <a:ext cx="72000" cy="70123"/>
          </a:xfrm>
          <a:prstGeom prst="star5">
            <a:avLst/>
          </a:prstGeom>
          <a:solidFill>
            <a:srgbClr val="AA1133"/>
          </a:solidFill>
          <a:ln w="9525" algn="ctr">
            <a:solidFill>
              <a:srgbClr val="AA1133"/>
            </a:solidFill>
            <a:miter lim="800000"/>
            <a:headEnd/>
            <a:tailEnd/>
          </a:ln>
          <a:effectLst/>
          <a:extLst/>
        </p:spPr>
        <p:txBody>
          <a:bodyPr lIns="91352" tIns="45679" rIns="91352" bIns="45679" anchor="ctr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defRPr/>
            </a:pPr>
            <a:endParaRPr lang="en-US" sz="500" kern="0">
              <a:solidFill>
                <a:sysClr val="windowText" lastClr="000000"/>
              </a:solidFill>
              <a:cs typeface="Arial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4862009" y="4763954"/>
            <a:ext cx="534363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 algn="ctr">
              <a:defRPr sz="600">
                <a:latin typeface="Arial Bold Italic" pitchFamily="34" charset="0"/>
              </a:defRPr>
            </a:lvl1pPr>
          </a:lstStyle>
          <a:p>
            <a:pPr algn="r"/>
            <a:r>
              <a:rPr lang="it-IT" sz="700" b="1" noProof="1">
                <a:solidFill>
                  <a:srgbClr val="000000"/>
                </a:solidFill>
                <a:latin typeface="Aria body"/>
              </a:rPr>
              <a:t>Avvio UAT</a:t>
            </a:r>
            <a:r>
              <a:rPr lang="it-IT" sz="700" noProof="1">
                <a:solidFill>
                  <a:srgbClr val="000000"/>
                </a:solidFill>
                <a:latin typeface="Aria body"/>
              </a:rPr>
              <a:t> </a:t>
            </a:r>
          </a:p>
        </p:txBody>
      </p:sp>
      <p:sp>
        <p:nvSpPr>
          <p:cNvPr id="153" name="Text Box 102"/>
          <p:cNvSpPr txBox="1">
            <a:spLocks noChangeArrowheads="1"/>
          </p:cNvSpPr>
          <p:nvPr/>
        </p:nvSpPr>
        <p:spPr bwMode="auto">
          <a:xfrm flipH="1">
            <a:off x="5166230" y="4677694"/>
            <a:ext cx="22559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it-IT" altLang="it-IT" sz="700" b="1" dirty="0">
                <a:solidFill>
                  <a:srgbClr val="FF0000"/>
                </a:solidFill>
              </a:rPr>
              <a:t>03/04</a:t>
            </a:r>
            <a:endParaRPr lang="it-IT" altLang="it-IT" sz="800" b="1" dirty="0">
              <a:solidFill>
                <a:srgbClr val="FF0000"/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5571351" y="4769152"/>
            <a:ext cx="45149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 algn="ctr">
              <a:defRPr sz="600">
                <a:latin typeface="Arial Bold Italic" pitchFamily="34" charset="0"/>
              </a:defRPr>
            </a:lvl1pPr>
          </a:lstStyle>
          <a:p>
            <a:r>
              <a:rPr lang="it-IT" sz="700" b="1" noProof="1">
                <a:solidFill>
                  <a:srgbClr val="000000"/>
                </a:solidFill>
                <a:latin typeface="Aria body"/>
              </a:rPr>
              <a:t>Rilascio</a:t>
            </a:r>
          </a:p>
          <a:p>
            <a:r>
              <a:rPr lang="it-IT" sz="700" noProof="1">
                <a:solidFill>
                  <a:srgbClr val="000000"/>
                </a:solidFill>
                <a:latin typeface="Aria body"/>
              </a:rPr>
              <a:t>(go-no go)</a:t>
            </a:r>
            <a:endParaRPr lang="it-IT" sz="700" b="1" noProof="1">
              <a:solidFill>
                <a:srgbClr val="000000"/>
              </a:solidFill>
              <a:latin typeface="Aria body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6039883" y="4876874"/>
            <a:ext cx="36315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 algn="ctr">
              <a:defRPr sz="600">
                <a:latin typeface="Arial Bold Italic" pitchFamily="34" charset="0"/>
              </a:defRPr>
            </a:lvl1pPr>
          </a:lstStyle>
          <a:p>
            <a:r>
              <a:rPr lang="it-IT" sz="700" b="1" noProof="1">
                <a:solidFill>
                  <a:srgbClr val="000000"/>
                </a:solidFill>
                <a:latin typeface="Aria body"/>
              </a:rPr>
              <a:t>Go Live</a:t>
            </a:r>
          </a:p>
        </p:txBody>
      </p:sp>
      <p:sp>
        <p:nvSpPr>
          <p:cNvPr id="156" name="AutoShape 8"/>
          <p:cNvSpPr>
            <a:spLocks noChangeAspect="1" noChangeArrowheads="1"/>
          </p:cNvSpPr>
          <p:nvPr/>
        </p:nvSpPr>
        <p:spPr bwMode="auto">
          <a:xfrm flipH="1" flipV="1">
            <a:off x="4676079" y="4614006"/>
            <a:ext cx="123971" cy="62341"/>
          </a:xfrm>
          <a:prstGeom prst="triangle">
            <a:avLst>
              <a:gd name="adj" fmla="val 50000"/>
            </a:avLst>
          </a:prstGeom>
          <a:solidFill>
            <a:srgbClr val="AA1133"/>
          </a:solidFill>
          <a:ln w="9525" algn="ctr">
            <a:solidFill>
              <a:srgbClr val="AA1133"/>
            </a:solidFill>
            <a:miter lim="800000"/>
            <a:headEnd/>
            <a:tailEnd/>
          </a:ln>
        </p:spPr>
        <p:txBody>
          <a:bodyPr rot="10800000" lIns="91352" tIns="45679" rIns="91352" bIns="45679" anchor="ctr"/>
          <a:lstStyle/>
          <a:p>
            <a:pPr algn="ctr" eaLnBrk="0" fontAlgn="auto" hangingPunct="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defRPr/>
            </a:pPr>
            <a:endParaRPr lang="en-US" sz="400" kern="0">
              <a:solidFill>
                <a:sysClr val="windowText" lastClr="000000"/>
              </a:solidFill>
              <a:latin typeface="Arial" charset="0"/>
              <a:cs typeface="Arial"/>
            </a:endParaRPr>
          </a:p>
        </p:txBody>
      </p:sp>
      <p:sp>
        <p:nvSpPr>
          <p:cNvPr id="159" name="Text Box 102"/>
          <p:cNvSpPr txBox="1">
            <a:spLocks noChangeArrowheads="1"/>
          </p:cNvSpPr>
          <p:nvPr/>
        </p:nvSpPr>
        <p:spPr bwMode="auto">
          <a:xfrm flipH="1">
            <a:off x="5909858" y="4683997"/>
            <a:ext cx="225597" cy="94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it-IT" altLang="it-IT" sz="600" b="1" dirty="0">
                <a:solidFill>
                  <a:srgbClr val="FF0000"/>
                </a:solidFill>
              </a:rPr>
              <a:t>TBD</a:t>
            </a:r>
            <a:endParaRPr lang="it-IT" altLang="it-IT" sz="700" b="1" dirty="0">
              <a:solidFill>
                <a:srgbClr val="FF0000"/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4324377" y="4874187"/>
            <a:ext cx="73676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 algn="ctr">
              <a:defRPr sz="600">
                <a:latin typeface="Arial Bold Italic" pitchFamily="34" charset="0"/>
              </a:defRPr>
            </a:lvl1pPr>
          </a:lstStyle>
          <a:p>
            <a:pPr algn="r"/>
            <a:r>
              <a:rPr lang="it-IT" sz="700" b="1" noProof="1">
                <a:solidFill>
                  <a:srgbClr val="000000"/>
                </a:solidFill>
                <a:latin typeface="Aria body"/>
              </a:rPr>
              <a:t>Invio flusso di output di prova</a:t>
            </a:r>
            <a:endParaRPr lang="it-IT" sz="700" noProof="1">
              <a:solidFill>
                <a:srgbClr val="000000"/>
              </a:solidFill>
              <a:latin typeface="Aria body"/>
            </a:endParaRPr>
          </a:p>
        </p:txBody>
      </p:sp>
      <p:sp>
        <p:nvSpPr>
          <p:cNvPr id="161" name="Text Box 102"/>
          <p:cNvSpPr txBox="1">
            <a:spLocks noChangeArrowheads="1"/>
          </p:cNvSpPr>
          <p:nvPr/>
        </p:nvSpPr>
        <p:spPr bwMode="auto">
          <a:xfrm flipH="1">
            <a:off x="4619694" y="4708217"/>
            <a:ext cx="503646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it-IT" altLang="it-IT" sz="700" b="1" dirty="0">
                <a:solidFill>
                  <a:srgbClr val="FF0000"/>
                </a:solidFill>
              </a:rPr>
              <a:t>24/03</a:t>
            </a:r>
          </a:p>
        </p:txBody>
      </p:sp>
      <p:sp>
        <p:nvSpPr>
          <p:cNvPr id="166" name="AutoShape 149"/>
          <p:cNvSpPr>
            <a:spLocks noChangeArrowheads="1"/>
          </p:cNvSpPr>
          <p:nvPr/>
        </p:nvSpPr>
        <p:spPr bwMode="auto">
          <a:xfrm>
            <a:off x="2705871" y="4535037"/>
            <a:ext cx="98790" cy="118325"/>
          </a:xfrm>
          <a:prstGeom prst="downArrow">
            <a:avLst>
              <a:gd name="adj1" fmla="val 50000"/>
              <a:gd name="adj2" fmla="val 34921"/>
            </a:avLst>
          </a:prstGeom>
          <a:solidFill>
            <a:srgbClr val="AA1133"/>
          </a:solidFill>
          <a:ln w="9525" algn="ctr">
            <a:solidFill>
              <a:srgbClr val="AA1133"/>
            </a:solidFill>
            <a:miter lim="800000"/>
            <a:headEnd/>
            <a:tailEnd/>
          </a:ln>
        </p:spPr>
        <p:txBody>
          <a:bodyPr lIns="91407" tIns="45704" rIns="91407" bIns="45704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kern="0">
              <a:solidFill>
                <a:sysClr val="windowText" lastClr="000000"/>
              </a:solidFill>
              <a:latin typeface="Arial" charset="0"/>
              <a:cs typeface="Arial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2564549" y="4714326"/>
            <a:ext cx="680928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 algn="ctr">
              <a:defRPr sz="600">
                <a:latin typeface="Arial Bold Italic" pitchFamily="34" charset="0"/>
              </a:defRPr>
            </a:lvl1pPr>
          </a:lstStyle>
          <a:p>
            <a:r>
              <a:rPr lang="it-IT" sz="700" b="1" noProof="1">
                <a:solidFill>
                  <a:srgbClr val="000000"/>
                </a:solidFill>
                <a:latin typeface="Aria body"/>
              </a:rPr>
              <a:t>Consegna AFU</a:t>
            </a:r>
          </a:p>
        </p:txBody>
      </p:sp>
      <p:sp>
        <p:nvSpPr>
          <p:cNvPr id="168" name="Text Box 102"/>
          <p:cNvSpPr txBox="1">
            <a:spLocks noChangeArrowheads="1"/>
          </p:cNvSpPr>
          <p:nvPr/>
        </p:nvSpPr>
        <p:spPr bwMode="auto">
          <a:xfrm flipH="1">
            <a:off x="2674920" y="4635556"/>
            <a:ext cx="231811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it-IT" altLang="it-IT" sz="700" b="1" dirty="0">
                <a:solidFill>
                  <a:srgbClr val="FF0000"/>
                </a:solidFill>
              </a:rPr>
              <a:t>31/01</a:t>
            </a:r>
          </a:p>
        </p:txBody>
      </p:sp>
      <p:sp>
        <p:nvSpPr>
          <p:cNvPr id="137" name="TextBox 116"/>
          <p:cNvSpPr txBox="1">
            <a:spLocks noChangeArrowheads="1"/>
          </p:cNvSpPr>
          <p:nvPr/>
        </p:nvSpPr>
        <p:spPr bwMode="auto">
          <a:xfrm rot="-5400000">
            <a:off x="-328284" y="2390737"/>
            <a:ext cx="93345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it-IT" sz="1000" b="1" dirty="0"/>
              <a:t> BIR / KOPER</a:t>
            </a:r>
            <a:endParaRPr lang="en-US" sz="1000" b="1" dirty="0"/>
          </a:p>
        </p:txBody>
      </p:sp>
      <p:cxnSp>
        <p:nvCxnSpPr>
          <p:cNvPr id="138" name="Connettore 1 3"/>
          <p:cNvCxnSpPr/>
          <p:nvPr/>
        </p:nvCxnSpPr>
        <p:spPr>
          <a:xfrm>
            <a:off x="277788" y="3017209"/>
            <a:ext cx="860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AutoShape 146"/>
          <p:cNvSpPr>
            <a:spLocks noChangeAspect="1" noChangeArrowheads="1"/>
          </p:cNvSpPr>
          <p:nvPr/>
        </p:nvSpPr>
        <p:spPr bwMode="auto">
          <a:xfrm>
            <a:off x="1851277" y="1217574"/>
            <a:ext cx="72000" cy="70123"/>
          </a:xfrm>
          <a:prstGeom prst="star5">
            <a:avLst/>
          </a:prstGeom>
          <a:solidFill>
            <a:srgbClr val="AA1133"/>
          </a:solidFill>
          <a:ln w="9525" algn="ctr">
            <a:solidFill>
              <a:srgbClr val="AA1133"/>
            </a:solidFill>
            <a:miter lim="800000"/>
            <a:headEnd/>
            <a:tailEnd/>
          </a:ln>
          <a:effectLst/>
          <a:extLst/>
        </p:spPr>
        <p:txBody>
          <a:bodyPr lIns="91352" tIns="45679" rIns="91352" bIns="45679" anchor="ctr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defRPr/>
            </a:pPr>
            <a:endParaRPr lang="en-US" sz="500" kern="0">
              <a:solidFill>
                <a:sysClr val="windowText" lastClr="000000"/>
              </a:solidFill>
              <a:cs typeface="Arial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1431186" y="1328509"/>
            <a:ext cx="856073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 algn="ctr">
              <a:defRPr sz="600">
                <a:latin typeface="Arial Bold Italic" pitchFamily="34" charset="0"/>
              </a:defRPr>
            </a:lvl1pPr>
          </a:lstStyle>
          <a:p>
            <a:r>
              <a:rPr lang="it-IT" sz="700" noProof="1">
                <a:solidFill>
                  <a:srgbClr val="000000"/>
                </a:solidFill>
                <a:latin typeface="Aria body"/>
              </a:rPr>
              <a:t>10/01</a:t>
            </a:r>
          </a:p>
          <a:p>
            <a:r>
              <a:rPr lang="it-IT" sz="700" noProof="1">
                <a:solidFill>
                  <a:srgbClr val="000000"/>
                </a:solidFill>
                <a:latin typeface="Aria body"/>
              </a:rPr>
              <a:t>Avvio UAT</a:t>
            </a:r>
          </a:p>
          <a:p>
            <a:r>
              <a:rPr lang="it-IT" sz="700" noProof="1">
                <a:solidFill>
                  <a:srgbClr val="000000"/>
                </a:solidFill>
                <a:latin typeface="Aria body"/>
              </a:rPr>
              <a:t>Esperienziali</a:t>
            </a:r>
          </a:p>
        </p:txBody>
      </p:sp>
      <p:sp>
        <p:nvSpPr>
          <p:cNvPr id="194" name="AutoShape 146"/>
          <p:cNvSpPr>
            <a:spLocks noChangeAspect="1" noChangeArrowheads="1"/>
          </p:cNvSpPr>
          <p:nvPr/>
        </p:nvSpPr>
        <p:spPr bwMode="auto">
          <a:xfrm>
            <a:off x="811987" y="1251442"/>
            <a:ext cx="72000" cy="70123"/>
          </a:xfrm>
          <a:prstGeom prst="star5">
            <a:avLst/>
          </a:prstGeom>
          <a:solidFill>
            <a:srgbClr val="AA1133"/>
          </a:solidFill>
          <a:ln w="9525" algn="ctr">
            <a:solidFill>
              <a:srgbClr val="AA1133"/>
            </a:solidFill>
            <a:miter lim="800000"/>
            <a:headEnd/>
            <a:tailEnd/>
          </a:ln>
          <a:effectLst/>
          <a:extLst/>
        </p:spPr>
        <p:txBody>
          <a:bodyPr lIns="91352" tIns="45679" rIns="91352" bIns="45679" anchor="ctr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defRPr/>
            </a:pPr>
            <a:endParaRPr lang="en-US" sz="500" kern="0">
              <a:solidFill>
                <a:sysClr val="windowText" lastClr="000000"/>
              </a:solidFill>
              <a:cs typeface="Arial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563367" y="1345443"/>
            <a:ext cx="608755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 algn="ctr">
              <a:defRPr sz="600">
                <a:latin typeface="Arial Bold Italic" pitchFamily="34" charset="0"/>
              </a:defRPr>
            </a:lvl1pPr>
          </a:lstStyle>
          <a:p>
            <a:r>
              <a:rPr lang="it-IT" sz="700" noProof="1">
                <a:solidFill>
                  <a:srgbClr val="000000"/>
                </a:solidFill>
                <a:latin typeface="Aria body"/>
              </a:rPr>
              <a:t>12/12</a:t>
            </a:r>
          </a:p>
          <a:p>
            <a:r>
              <a:rPr lang="it-IT" sz="700" noProof="1">
                <a:solidFill>
                  <a:srgbClr val="000000"/>
                </a:solidFill>
                <a:latin typeface="Aria body"/>
              </a:rPr>
              <a:t>Avvio UAT NOPG Blu</a:t>
            </a:r>
          </a:p>
        </p:txBody>
      </p:sp>
      <p:sp>
        <p:nvSpPr>
          <p:cNvPr id="198" name="AutoShape 146"/>
          <p:cNvSpPr>
            <a:spLocks noChangeAspect="1" noChangeArrowheads="1"/>
          </p:cNvSpPr>
          <p:nvPr/>
        </p:nvSpPr>
        <p:spPr bwMode="auto">
          <a:xfrm>
            <a:off x="590315" y="1251442"/>
            <a:ext cx="72000" cy="70123"/>
          </a:xfrm>
          <a:prstGeom prst="star5">
            <a:avLst/>
          </a:prstGeom>
          <a:solidFill>
            <a:srgbClr val="AA1133"/>
          </a:solidFill>
          <a:ln w="9525" algn="ctr">
            <a:solidFill>
              <a:srgbClr val="AA1133"/>
            </a:solidFill>
            <a:miter lim="800000"/>
            <a:headEnd/>
            <a:tailEnd/>
          </a:ln>
          <a:effectLst/>
          <a:extLst/>
        </p:spPr>
        <p:txBody>
          <a:bodyPr lIns="91352" tIns="45679" rIns="91352" bIns="45679" anchor="ctr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defRPr/>
            </a:pPr>
            <a:endParaRPr lang="en-US" sz="500" kern="0">
              <a:solidFill>
                <a:sysClr val="windowText" lastClr="000000"/>
              </a:solidFill>
              <a:cs typeface="Arial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307060" y="1705657"/>
            <a:ext cx="608755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 algn="ctr">
              <a:defRPr sz="600">
                <a:latin typeface="Arial Bold Italic" pitchFamily="34" charset="0"/>
              </a:defRPr>
            </a:lvl1pPr>
          </a:lstStyle>
          <a:p>
            <a:r>
              <a:rPr lang="it-IT" sz="700" noProof="1">
                <a:solidFill>
                  <a:srgbClr val="000000"/>
                </a:solidFill>
                <a:latin typeface="Aria body"/>
              </a:rPr>
              <a:t>07/12</a:t>
            </a:r>
          </a:p>
          <a:p>
            <a:r>
              <a:rPr lang="it-IT" sz="700" noProof="1">
                <a:solidFill>
                  <a:srgbClr val="000000"/>
                </a:solidFill>
                <a:latin typeface="Aria body"/>
              </a:rPr>
              <a:t>Avvio UAT Esperienziali</a:t>
            </a:r>
          </a:p>
        </p:txBody>
      </p:sp>
      <p:cxnSp>
        <p:nvCxnSpPr>
          <p:cNvPr id="200" name="Connettore 1 3"/>
          <p:cNvCxnSpPr/>
          <p:nvPr/>
        </p:nvCxnSpPr>
        <p:spPr>
          <a:xfrm>
            <a:off x="620760" y="1331383"/>
            <a:ext cx="0" cy="34813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AutoShape 146"/>
          <p:cNvSpPr>
            <a:spLocks noChangeAspect="1" noChangeArrowheads="1"/>
          </p:cNvSpPr>
          <p:nvPr/>
        </p:nvSpPr>
        <p:spPr bwMode="auto">
          <a:xfrm>
            <a:off x="3014744" y="1217860"/>
            <a:ext cx="72000" cy="70123"/>
          </a:xfrm>
          <a:prstGeom prst="star5">
            <a:avLst/>
          </a:prstGeom>
          <a:solidFill>
            <a:srgbClr val="AA1133"/>
          </a:solidFill>
          <a:ln w="9525" algn="ctr">
            <a:solidFill>
              <a:srgbClr val="AA1133"/>
            </a:solidFill>
            <a:miter lim="800000"/>
            <a:headEnd/>
            <a:tailEnd/>
          </a:ln>
          <a:effectLst/>
          <a:extLst/>
        </p:spPr>
        <p:txBody>
          <a:bodyPr lIns="91352" tIns="45679" rIns="91352" bIns="45679" anchor="ctr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defRPr/>
            </a:pPr>
            <a:endParaRPr lang="en-US" sz="500" kern="0">
              <a:solidFill>
                <a:sysClr val="windowText" lastClr="000000"/>
              </a:solidFill>
              <a:cs typeface="Arial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2598738" y="1328795"/>
            <a:ext cx="943861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 algn="ctr">
              <a:defRPr sz="600">
                <a:latin typeface="Arial Bold Italic" pitchFamily="34" charset="0"/>
              </a:defRPr>
            </a:lvl1pPr>
          </a:lstStyle>
          <a:p>
            <a:r>
              <a:rPr lang="it-IT" sz="700" noProof="1">
                <a:solidFill>
                  <a:srgbClr val="000000"/>
                </a:solidFill>
                <a:latin typeface="Aria body"/>
              </a:rPr>
              <a:t>06/02</a:t>
            </a:r>
          </a:p>
          <a:p>
            <a:r>
              <a:rPr lang="it-IT" sz="700" noProof="1">
                <a:solidFill>
                  <a:srgbClr val="000000"/>
                </a:solidFill>
                <a:latin typeface="Aria body"/>
              </a:rPr>
              <a:t>Avvio UAT</a:t>
            </a:r>
          </a:p>
          <a:p>
            <a:r>
              <a:rPr lang="it-IT" sz="700" noProof="1">
                <a:solidFill>
                  <a:srgbClr val="000000"/>
                </a:solidFill>
                <a:latin typeface="Aria body"/>
              </a:rPr>
              <a:t>Override</a:t>
            </a:r>
          </a:p>
        </p:txBody>
      </p:sp>
      <p:sp>
        <p:nvSpPr>
          <p:cNvPr id="205" name="AutoShape 8"/>
          <p:cNvSpPr>
            <a:spLocks noChangeAspect="1" noChangeArrowheads="1"/>
          </p:cNvSpPr>
          <p:nvPr/>
        </p:nvSpPr>
        <p:spPr bwMode="auto">
          <a:xfrm flipV="1">
            <a:off x="968062" y="1145673"/>
            <a:ext cx="100359" cy="69919"/>
          </a:xfrm>
          <a:prstGeom prst="triangle">
            <a:avLst>
              <a:gd name="adj" fmla="val 50000"/>
            </a:avLst>
          </a:prstGeom>
          <a:solidFill>
            <a:srgbClr val="AA1133"/>
          </a:solidFill>
          <a:ln w="9525" algn="ctr">
            <a:solidFill>
              <a:srgbClr val="AA1133"/>
            </a:solidFill>
            <a:miter lim="800000"/>
            <a:headEnd/>
            <a:tailEnd/>
          </a:ln>
        </p:spPr>
        <p:txBody>
          <a:bodyPr rot="10800000" lIns="91352" tIns="45679" rIns="91352" bIns="45679" anchor="ctr"/>
          <a:lstStyle/>
          <a:p>
            <a:pPr algn="ctr" eaLnBrk="0" fontAlgn="auto" hangingPunct="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defRPr/>
            </a:pPr>
            <a:endParaRPr lang="en-US" sz="600" kern="0">
              <a:solidFill>
                <a:sysClr val="windowText" lastClr="000000"/>
              </a:solidFill>
              <a:latin typeface="Arial" charset="0"/>
              <a:cs typeface="Arial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702019" y="1024899"/>
            <a:ext cx="608755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 algn="ctr">
              <a:defRPr sz="600">
                <a:latin typeface="Arial Bold Italic" pitchFamily="34" charset="0"/>
              </a:defRPr>
            </a:lvl1pPr>
          </a:lstStyle>
          <a:p>
            <a:r>
              <a:rPr lang="it-IT" sz="700" b="1" noProof="1">
                <a:solidFill>
                  <a:srgbClr val="000000"/>
                </a:solidFill>
                <a:latin typeface="Aria body"/>
              </a:rPr>
              <a:t>16/12</a:t>
            </a:r>
          </a:p>
        </p:txBody>
      </p:sp>
      <p:sp>
        <p:nvSpPr>
          <p:cNvPr id="207" name="AutoShape 8"/>
          <p:cNvSpPr>
            <a:spLocks noChangeAspect="1" noChangeArrowheads="1"/>
          </p:cNvSpPr>
          <p:nvPr/>
        </p:nvSpPr>
        <p:spPr bwMode="auto">
          <a:xfrm flipV="1">
            <a:off x="308974" y="1145509"/>
            <a:ext cx="100359" cy="69919"/>
          </a:xfrm>
          <a:prstGeom prst="triangle">
            <a:avLst>
              <a:gd name="adj" fmla="val 50000"/>
            </a:avLst>
          </a:prstGeom>
          <a:solidFill>
            <a:srgbClr val="AA1133"/>
          </a:solidFill>
          <a:ln w="9525" algn="ctr">
            <a:solidFill>
              <a:srgbClr val="AA1133"/>
            </a:solidFill>
            <a:miter lim="800000"/>
            <a:headEnd/>
            <a:tailEnd/>
          </a:ln>
        </p:spPr>
        <p:txBody>
          <a:bodyPr rot="10800000" lIns="91352" tIns="45679" rIns="91352" bIns="45679" anchor="ctr"/>
          <a:lstStyle/>
          <a:p>
            <a:pPr algn="ctr" eaLnBrk="0" fontAlgn="auto" hangingPunct="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defRPr/>
            </a:pPr>
            <a:endParaRPr lang="en-US" sz="600" kern="0">
              <a:solidFill>
                <a:sysClr val="windowText" lastClr="000000"/>
              </a:solidFill>
              <a:latin typeface="Arial" charset="0"/>
              <a:cs typeface="Arial"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42931" y="1024735"/>
            <a:ext cx="608755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 algn="ctr">
              <a:defRPr sz="600">
                <a:latin typeface="Arial Bold Italic" pitchFamily="34" charset="0"/>
              </a:defRPr>
            </a:lvl1pPr>
          </a:lstStyle>
          <a:p>
            <a:r>
              <a:rPr lang="it-IT" sz="700" b="1" noProof="1">
                <a:solidFill>
                  <a:srgbClr val="000000"/>
                </a:solidFill>
                <a:latin typeface="Aria body"/>
              </a:rPr>
              <a:t>02/12</a:t>
            </a:r>
          </a:p>
        </p:txBody>
      </p:sp>
      <p:sp>
        <p:nvSpPr>
          <p:cNvPr id="210" name="AutoShape 7"/>
          <p:cNvSpPr>
            <a:spLocks noChangeAspect="1" noChangeArrowheads="1"/>
          </p:cNvSpPr>
          <p:nvPr/>
        </p:nvSpPr>
        <p:spPr bwMode="auto">
          <a:xfrm>
            <a:off x="462757" y="1111038"/>
            <a:ext cx="98790" cy="119669"/>
          </a:xfrm>
          <a:prstGeom prst="diamond">
            <a:avLst/>
          </a:prstGeom>
          <a:solidFill>
            <a:srgbClr val="AA1133"/>
          </a:solidFill>
          <a:ln w="9525" algn="ctr">
            <a:solidFill>
              <a:srgbClr val="AA1133"/>
            </a:solidFill>
            <a:miter lim="800000"/>
            <a:headEnd/>
            <a:tailEnd/>
          </a:ln>
        </p:spPr>
        <p:txBody>
          <a:bodyPr lIns="91352" tIns="45679" rIns="91352" bIns="45679" anchor="ctr"/>
          <a:lstStyle/>
          <a:p>
            <a:pPr algn="ctr" eaLnBrk="0" fontAlgn="auto" hangingPunct="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defRPr/>
            </a:pPr>
            <a:endParaRPr lang="en-US" sz="500" kern="0">
              <a:solidFill>
                <a:sysClr val="windowText" lastClr="000000"/>
              </a:solidFill>
              <a:latin typeface="Arial" charset="0"/>
              <a:cs typeface="Arial"/>
            </a:endParaRPr>
          </a:p>
        </p:txBody>
      </p:sp>
      <p:sp>
        <p:nvSpPr>
          <p:cNvPr id="213" name="AutoShape 146"/>
          <p:cNvSpPr>
            <a:spLocks noChangeAspect="1" noChangeArrowheads="1"/>
          </p:cNvSpPr>
          <p:nvPr/>
        </p:nvSpPr>
        <p:spPr bwMode="auto">
          <a:xfrm>
            <a:off x="1270689" y="1681730"/>
            <a:ext cx="127016" cy="123704"/>
          </a:xfrm>
          <a:prstGeom prst="star5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lIns="91352" tIns="45679" rIns="91352" bIns="45679" anchor="ctr"/>
          <a:lstStyle/>
          <a:p>
            <a:pPr algn="ctr" eaLnBrk="0" fontAlgn="auto" hangingPunct="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defRPr/>
            </a:pPr>
            <a:endParaRPr lang="en-US" sz="500" kern="0">
              <a:solidFill>
                <a:sysClr val="windowText" lastClr="000000"/>
              </a:solidFill>
              <a:latin typeface="Arial" charset="0"/>
              <a:cs typeface="Arial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1042638" y="1815042"/>
            <a:ext cx="669631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 algn="ctr">
              <a:defRPr sz="600">
                <a:latin typeface="Arial Bold Italic" pitchFamily="34" charset="0"/>
              </a:defRPr>
            </a:lvl1pPr>
          </a:lstStyle>
          <a:p>
            <a:r>
              <a:rPr lang="it-IT" sz="700" noProof="1">
                <a:solidFill>
                  <a:srgbClr val="000000"/>
                </a:solidFill>
                <a:latin typeface="Aria body"/>
              </a:rPr>
              <a:t>22/12</a:t>
            </a:r>
          </a:p>
          <a:p>
            <a:r>
              <a:rPr lang="it-IT" sz="700" noProof="1">
                <a:solidFill>
                  <a:srgbClr val="000000"/>
                </a:solidFill>
                <a:latin typeface="Aria body"/>
              </a:rPr>
              <a:t>BRB Modelli segmento Privati</a:t>
            </a:r>
          </a:p>
        </p:txBody>
      </p:sp>
      <p:sp>
        <p:nvSpPr>
          <p:cNvPr id="215" name="AutoShape 146"/>
          <p:cNvSpPr>
            <a:spLocks noChangeAspect="1" noChangeArrowheads="1"/>
          </p:cNvSpPr>
          <p:nvPr/>
        </p:nvSpPr>
        <p:spPr bwMode="auto">
          <a:xfrm>
            <a:off x="5140770" y="1674640"/>
            <a:ext cx="127016" cy="123704"/>
          </a:xfrm>
          <a:prstGeom prst="star5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lIns="91352" tIns="45679" rIns="91352" bIns="45679" anchor="ctr"/>
          <a:lstStyle/>
          <a:p>
            <a:pPr algn="ctr" eaLnBrk="0" fontAlgn="auto" hangingPunct="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defRPr/>
            </a:pPr>
            <a:endParaRPr lang="en-US" sz="500" kern="0">
              <a:solidFill>
                <a:sysClr val="windowText" lastClr="000000"/>
              </a:solidFill>
              <a:latin typeface="Arial" charset="0"/>
              <a:cs typeface="Arial"/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4857303" y="1807952"/>
            <a:ext cx="669631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 algn="ctr">
              <a:defRPr sz="600">
                <a:latin typeface="Arial Bold Italic" pitchFamily="34" charset="0"/>
              </a:defRPr>
            </a:lvl1pPr>
          </a:lstStyle>
          <a:p>
            <a:r>
              <a:rPr lang="it-IT" sz="700" noProof="1">
                <a:solidFill>
                  <a:srgbClr val="000000"/>
                </a:solidFill>
                <a:latin typeface="Aria body"/>
              </a:rPr>
              <a:t>31/’3</a:t>
            </a:r>
          </a:p>
          <a:p>
            <a:r>
              <a:rPr lang="it-IT" sz="700" noProof="1">
                <a:solidFill>
                  <a:srgbClr val="000000"/>
                </a:solidFill>
                <a:latin typeface="Aria body"/>
              </a:rPr>
              <a:t>BRB Modelli SME retail</a:t>
            </a:r>
          </a:p>
        </p:txBody>
      </p:sp>
      <p:sp>
        <p:nvSpPr>
          <p:cNvPr id="218" name="Text Box 10"/>
          <p:cNvSpPr txBox="1">
            <a:spLocks noChangeArrowheads="1"/>
          </p:cNvSpPr>
          <p:nvPr/>
        </p:nvSpPr>
        <p:spPr bwMode="auto">
          <a:xfrm>
            <a:off x="6319007" y="116810"/>
            <a:ext cx="382618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600" kern="0" dirty="0">
                <a:solidFill>
                  <a:srgbClr val="000000"/>
                </a:solidFill>
                <a:cs typeface="Arial"/>
              </a:rPr>
              <a:t>Avvio UAT</a:t>
            </a:r>
          </a:p>
        </p:txBody>
      </p:sp>
      <p:sp>
        <p:nvSpPr>
          <p:cNvPr id="219" name="AutoShape 146"/>
          <p:cNvSpPr>
            <a:spLocks noChangeAspect="1" noChangeArrowheads="1"/>
          </p:cNvSpPr>
          <p:nvPr/>
        </p:nvSpPr>
        <p:spPr bwMode="auto">
          <a:xfrm>
            <a:off x="6126130" y="87229"/>
            <a:ext cx="127016" cy="123704"/>
          </a:xfrm>
          <a:prstGeom prst="star5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lIns="91352" tIns="45679" rIns="91352" bIns="45679" anchor="ctr"/>
          <a:lstStyle/>
          <a:p>
            <a:pPr algn="ctr" eaLnBrk="0" fontAlgn="auto" hangingPunct="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defRPr/>
            </a:pPr>
            <a:endParaRPr lang="en-US" sz="500" kern="0">
              <a:solidFill>
                <a:sysClr val="windowText" lastClr="000000"/>
              </a:solidFill>
              <a:latin typeface="Arial" charset="0"/>
              <a:cs typeface="Arial"/>
            </a:endParaRPr>
          </a:p>
        </p:txBody>
      </p:sp>
      <p:sp>
        <p:nvSpPr>
          <p:cNvPr id="220" name="AutoShape 8"/>
          <p:cNvSpPr>
            <a:spLocks noChangeAspect="1" noChangeArrowheads="1"/>
          </p:cNvSpPr>
          <p:nvPr/>
        </p:nvSpPr>
        <p:spPr bwMode="auto">
          <a:xfrm flipV="1">
            <a:off x="6830591" y="119398"/>
            <a:ext cx="100359" cy="69919"/>
          </a:xfrm>
          <a:prstGeom prst="triangle">
            <a:avLst>
              <a:gd name="adj" fmla="val 50000"/>
            </a:avLst>
          </a:prstGeom>
          <a:solidFill>
            <a:srgbClr val="AA1133"/>
          </a:solidFill>
          <a:ln w="9525" algn="ctr">
            <a:solidFill>
              <a:srgbClr val="AA1133"/>
            </a:solidFill>
            <a:miter lim="800000"/>
            <a:headEnd/>
            <a:tailEnd/>
          </a:ln>
        </p:spPr>
        <p:txBody>
          <a:bodyPr rot="10800000" lIns="91352" tIns="45679" rIns="91352" bIns="45679" anchor="ctr"/>
          <a:lstStyle/>
          <a:p>
            <a:pPr algn="ctr" eaLnBrk="0" fontAlgn="auto" hangingPunct="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defRPr/>
            </a:pPr>
            <a:endParaRPr lang="en-US" sz="600" kern="0">
              <a:solidFill>
                <a:sysClr val="windowText" lastClr="000000"/>
              </a:solidFill>
              <a:latin typeface="Arial" charset="0"/>
              <a:cs typeface="Arial"/>
            </a:endParaRPr>
          </a:p>
        </p:txBody>
      </p:sp>
      <p:sp>
        <p:nvSpPr>
          <p:cNvPr id="221" name="Text Box 10"/>
          <p:cNvSpPr txBox="1">
            <a:spLocks noChangeArrowheads="1"/>
          </p:cNvSpPr>
          <p:nvPr/>
        </p:nvSpPr>
        <p:spPr bwMode="auto">
          <a:xfrm>
            <a:off x="7023414" y="75290"/>
            <a:ext cx="46302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600" kern="0" dirty="0">
                <a:solidFill>
                  <a:srgbClr val="000000"/>
                </a:solidFill>
                <a:cs typeface="Arial"/>
              </a:rPr>
              <a:t>Passaggio in produzione</a:t>
            </a:r>
          </a:p>
        </p:txBody>
      </p:sp>
      <p:sp>
        <p:nvSpPr>
          <p:cNvPr id="135" name="Text Box 96"/>
          <p:cNvSpPr txBox="1">
            <a:spLocks noChangeArrowheads="1"/>
          </p:cNvSpPr>
          <p:nvPr/>
        </p:nvSpPr>
        <p:spPr bwMode="auto">
          <a:xfrm>
            <a:off x="722862" y="3120681"/>
            <a:ext cx="172133" cy="132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3231" tIns="33231" rIns="33231" bIns="33231" anchor="ctr" anchorCtr="0">
            <a:no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46" dirty="0">
                <a:solidFill>
                  <a:srgbClr val="00FF00"/>
                </a:solidFill>
                <a:sym typeface="Wingdings" pitchFamily="2" charset="2"/>
              </a:rPr>
              <a:t></a:t>
            </a:r>
            <a:endParaRPr lang="it-IT" sz="1662" dirty="0">
              <a:solidFill>
                <a:srgbClr val="000000"/>
              </a:solidFill>
            </a:endParaRPr>
          </a:p>
        </p:txBody>
      </p:sp>
      <p:sp>
        <p:nvSpPr>
          <p:cNvPr id="142" name="Pentagon 141"/>
          <p:cNvSpPr/>
          <p:nvPr/>
        </p:nvSpPr>
        <p:spPr bwMode="auto">
          <a:xfrm>
            <a:off x="1607817" y="2355160"/>
            <a:ext cx="792000" cy="217489"/>
          </a:xfrm>
          <a:prstGeom prst="homePlate">
            <a:avLst>
              <a:gd name="adj" fmla="val 19553"/>
            </a:avLst>
          </a:prstGeom>
          <a:solidFill>
            <a:srgbClr val="AEC5F8"/>
          </a:solidFill>
          <a:ln w="3175" algn="ctr">
            <a:solidFill>
              <a:srgbClr val="002060"/>
            </a:solidFill>
            <a:miter lim="800000"/>
            <a:headEnd/>
            <a:tailEnd/>
          </a:ln>
          <a:effectLst>
            <a:outerShdw blurRad="508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square" lIns="84377" tIns="42188" rIns="84377" bIns="42188" anchor="ctr">
            <a:noAutofit/>
          </a:bodyPr>
          <a:lstStyle/>
          <a:p>
            <a:pPr algn="ctr"/>
            <a:r>
              <a:rPr lang="en-US" sz="600" b="1" i="1" dirty="0">
                <a:solidFill>
                  <a:srgbClr val="000000">
                    <a:lumMod val="85000"/>
                    <a:lumOff val="15000"/>
                  </a:srgbClr>
                </a:solidFill>
              </a:rPr>
              <a:t>UAT </a:t>
            </a:r>
            <a:r>
              <a:rPr lang="en-US" sz="600" b="1" i="1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Indicatori</a:t>
            </a:r>
            <a:r>
              <a:rPr lang="en-US" sz="600" b="1" i="1" dirty="0">
                <a:solidFill>
                  <a:srgbClr val="000000">
                    <a:lumMod val="85000"/>
                    <a:lumOff val="15000"/>
                  </a:srgbClr>
                </a:solidFill>
              </a:rPr>
              <a:t> No </a:t>
            </a:r>
            <a:r>
              <a:rPr lang="en-US" sz="600" b="1" i="1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modello</a:t>
            </a:r>
            <a:endParaRPr lang="en-US" sz="600" b="1" i="1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157" name="Text Box 102"/>
          <p:cNvSpPr txBox="1">
            <a:spLocks noChangeArrowheads="1"/>
          </p:cNvSpPr>
          <p:nvPr/>
        </p:nvSpPr>
        <p:spPr bwMode="auto">
          <a:xfrm flipH="1">
            <a:off x="1739576" y="2656616"/>
            <a:ext cx="387643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it-IT" altLang="it-IT" sz="600" b="1" dirty="0">
                <a:solidFill>
                  <a:srgbClr val="000000"/>
                </a:solidFill>
              </a:rPr>
              <a:t>10/01</a:t>
            </a:r>
          </a:p>
          <a:p>
            <a:pPr eaLnBrk="1" hangingPunct="1"/>
            <a:r>
              <a:rPr lang="it-IT" altLang="it-IT" sz="600" b="1" dirty="0">
                <a:solidFill>
                  <a:srgbClr val="000000"/>
                </a:solidFill>
              </a:rPr>
              <a:t>Avvio UAT</a:t>
            </a:r>
            <a:endParaRPr lang="it-IT" altLang="it-IT" sz="700" b="1" dirty="0">
              <a:solidFill>
                <a:srgbClr val="000000"/>
              </a:solidFill>
            </a:endParaRPr>
          </a:p>
        </p:txBody>
      </p:sp>
      <p:sp>
        <p:nvSpPr>
          <p:cNvPr id="170" name="AutoShape 8"/>
          <p:cNvSpPr>
            <a:spLocks noChangeAspect="1" noChangeArrowheads="1"/>
          </p:cNvSpPr>
          <p:nvPr/>
        </p:nvSpPr>
        <p:spPr bwMode="auto">
          <a:xfrm flipH="1" flipV="1">
            <a:off x="2333179" y="2585825"/>
            <a:ext cx="101416" cy="50999"/>
          </a:xfrm>
          <a:prstGeom prst="triangle">
            <a:avLst>
              <a:gd name="adj" fmla="val 50000"/>
            </a:avLst>
          </a:prstGeom>
          <a:solidFill>
            <a:srgbClr val="AA1133"/>
          </a:solidFill>
          <a:ln w="9525" algn="ctr">
            <a:solidFill>
              <a:srgbClr val="AA1133"/>
            </a:solidFill>
            <a:miter lim="800000"/>
            <a:headEnd/>
            <a:tailEnd/>
          </a:ln>
        </p:spPr>
        <p:txBody>
          <a:bodyPr rot="10800000" lIns="91352" tIns="45679" rIns="91352" bIns="45679" anchor="ctr"/>
          <a:lstStyle/>
          <a:p>
            <a:pPr algn="ctr" eaLnBrk="0" fontAlgn="auto" hangingPunct="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defRPr/>
            </a:pPr>
            <a:endParaRPr lang="en-US" sz="400" kern="0">
              <a:solidFill>
                <a:sysClr val="windowText" lastClr="000000"/>
              </a:solidFill>
              <a:latin typeface="Arial" charset="0"/>
              <a:cs typeface="Arial"/>
            </a:endParaRPr>
          </a:p>
        </p:txBody>
      </p:sp>
      <p:sp>
        <p:nvSpPr>
          <p:cNvPr id="174" name="Text Box 102"/>
          <p:cNvSpPr txBox="1">
            <a:spLocks noChangeArrowheads="1"/>
          </p:cNvSpPr>
          <p:nvPr/>
        </p:nvSpPr>
        <p:spPr bwMode="auto">
          <a:xfrm flipH="1">
            <a:off x="2310389" y="2656616"/>
            <a:ext cx="364530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it-IT" altLang="it-IT" sz="600" b="1" dirty="0">
                <a:solidFill>
                  <a:srgbClr val="000000"/>
                </a:solidFill>
              </a:rPr>
              <a:t>20/01</a:t>
            </a:r>
          </a:p>
          <a:p>
            <a:r>
              <a:rPr lang="it-IT" sz="700" b="1" noProof="1">
                <a:solidFill>
                  <a:srgbClr val="000000"/>
                </a:solidFill>
                <a:latin typeface="Aria body"/>
              </a:rPr>
              <a:t>Go Live</a:t>
            </a:r>
          </a:p>
        </p:txBody>
      </p:sp>
      <p:sp>
        <p:nvSpPr>
          <p:cNvPr id="181" name="AutoShape 146"/>
          <p:cNvSpPr>
            <a:spLocks noChangeAspect="1" noChangeArrowheads="1"/>
          </p:cNvSpPr>
          <p:nvPr/>
        </p:nvSpPr>
        <p:spPr bwMode="auto">
          <a:xfrm>
            <a:off x="1792449" y="2572308"/>
            <a:ext cx="72000" cy="70123"/>
          </a:xfrm>
          <a:prstGeom prst="star5">
            <a:avLst/>
          </a:prstGeom>
          <a:solidFill>
            <a:srgbClr val="AA1133"/>
          </a:solidFill>
          <a:ln w="9525" algn="ctr">
            <a:solidFill>
              <a:srgbClr val="AA1133"/>
            </a:solidFill>
            <a:miter lim="800000"/>
            <a:headEnd/>
            <a:tailEnd/>
          </a:ln>
          <a:effectLst/>
          <a:extLst/>
        </p:spPr>
        <p:txBody>
          <a:bodyPr lIns="91352" tIns="45679" rIns="91352" bIns="45679" anchor="ctr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defRPr/>
            </a:pPr>
            <a:endParaRPr lang="en-US" sz="500" kern="0">
              <a:solidFill>
                <a:sysClr val="windowText" lastClr="000000"/>
              </a:solidFill>
              <a:cs typeface="Arial"/>
            </a:endParaRPr>
          </a:p>
        </p:txBody>
      </p:sp>
      <p:sp>
        <p:nvSpPr>
          <p:cNvPr id="184" name="AutoShape 146"/>
          <p:cNvSpPr>
            <a:spLocks noChangeAspect="1" noChangeArrowheads="1"/>
          </p:cNvSpPr>
          <p:nvPr/>
        </p:nvSpPr>
        <p:spPr bwMode="auto">
          <a:xfrm rot="10800000">
            <a:off x="3751356" y="1217860"/>
            <a:ext cx="72000" cy="70123"/>
          </a:xfrm>
          <a:prstGeom prst="triangle">
            <a:avLst/>
          </a:prstGeom>
          <a:solidFill>
            <a:srgbClr val="AA1133"/>
          </a:solidFill>
          <a:ln w="9525" algn="ctr">
            <a:solidFill>
              <a:srgbClr val="AA1133"/>
            </a:solidFill>
            <a:miter lim="800000"/>
            <a:headEnd/>
            <a:tailEnd/>
          </a:ln>
          <a:effectLst/>
          <a:extLst/>
        </p:spPr>
        <p:txBody>
          <a:bodyPr lIns="91352" tIns="45679" rIns="91352" bIns="45679" anchor="ctr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defRPr/>
            </a:pPr>
            <a:endParaRPr lang="en-US" sz="500" kern="0">
              <a:solidFill>
                <a:sysClr val="windowText" lastClr="000000"/>
              </a:solidFill>
              <a:cs typeface="Arial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3309949" y="1345729"/>
            <a:ext cx="94386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 algn="ctr">
              <a:defRPr sz="600">
                <a:latin typeface="Arial Bold Italic" pitchFamily="34" charset="0"/>
              </a:defRPr>
            </a:lvl1pPr>
          </a:lstStyle>
          <a:p>
            <a:r>
              <a:rPr lang="it-IT" sz="700" noProof="1">
                <a:solidFill>
                  <a:srgbClr val="000000"/>
                </a:solidFill>
                <a:latin typeface="Aria body"/>
              </a:rPr>
              <a:t>24/02</a:t>
            </a:r>
          </a:p>
          <a:p>
            <a:r>
              <a:rPr lang="it-IT" sz="700" noProof="1">
                <a:solidFill>
                  <a:srgbClr val="000000"/>
                </a:solidFill>
                <a:latin typeface="Aria body"/>
              </a:rPr>
              <a:t>Go Live</a:t>
            </a:r>
          </a:p>
        </p:txBody>
      </p:sp>
      <p:sp>
        <p:nvSpPr>
          <p:cNvPr id="187" name="AutoShape 146"/>
          <p:cNvSpPr>
            <a:spLocks noChangeAspect="1" noChangeArrowheads="1"/>
          </p:cNvSpPr>
          <p:nvPr/>
        </p:nvSpPr>
        <p:spPr bwMode="auto">
          <a:xfrm>
            <a:off x="2105278" y="1217574"/>
            <a:ext cx="72000" cy="70123"/>
          </a:xfrm>
          <a:prstGeom prst="star5">
            <a:avLst/>
          </a:prstGeom>
          <a:solidFill>
            <a:srgbClr val="AA1133"/>
          </a:solidFill>
          <a:ln w="9525" algn="ctr">
            <a:solidFill>
              <a:srgbClr val="AA1133"/>
            </a:solidFill>
            <a:miter lim="800000"/>
            <a:headEnd/>
            <a:tailEnd/>
          </a:ln>
          <a:effectLst/>
          <a:extLst/>
        </p:spPr>
        <p:txBody>
          <a:bodyPr lIns="91352" tIns="45679" rIns="91352" bIns="45679" anchor="ctr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defRPr/>
            </a:pPr>
            <a:endParaRPr lang="en-US" sz="500" kern="0">
              <a:solidFill>
                <a:sysClr val="windowText" lastClr="000000"/>
              </a:solidFill>
              <a:cs typeface="Arial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1854521" y="1548644"/>
            <a:ext cx="85607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 algn="ctr">
              <a:defRPr sz="600">
                <a:latin typeface="Arial Bold Italic" pitchFamily="34" charset="0"/>
              </a:defRPr>
            </a:lvl1pPr>
          </a:lstStyle>
          <a:p>
            <a:r>
              <a:rPr lang="it-IT" sz="700" noProof="1">
                <a:solidFill>
                  <a:srgbClr val="000000"/>
                </a:solidFill>
                <a:latin typeface="Aria body"/>
              </a:rPr>
              <a:t>16/01</a:t>
            </a:r>
          </a:p>
          <a:p>
            <a:r>
              <a:rPr lang="it-IT" sz="700" noProof="1">
                <a:solidFill>
                  <a:srgbClr val="000000"/>
                </a:solidFill>
                <a:latin typeface="Aria body"/>
              </a:rPr>
              <a:t>Avvio UAT BR212</a:t>
            </a:r>
          </a:p>
        </p:txBody>
      </p:sp>
      <p:sp>
        <p:nvSpPr>
          <p:cNvPr id="204" name="AutoShape 146"/>
          <p:cNvSpPr>
            <a:spLocks noChangeAspect="1" noChangeArrowheads="1"/>
          </p:cNvSpPr>
          <p:nvPr/>
        </p:nvSpPr>
        <p:spPr bwMode="auto">
          <a:xfrm rot="10800000">
            <a:off x="2376219" y="1217574"/>
            <a:ext cx="72000" cy="70123"/>
          </a:xfrm>
          <a:prstGeom prst="triangle">
            <a:avLst/>
          </a:prstGeom>
          <a:solidFill>
            <a:srgbClr val="AA1133"/>
          </a:solidFill>
          <a:ln w="9525" algn="ctr">
            <a:solidFill>
              <a:srgbClr val="AA1133"/>
            </a:solidFill>
            <a:miter lim="800000"/>
            <a:headEnd/>
            <a:tailEnd/>
          </a:ln>
          <a:effectLst/>
          <a:extLst/>
        </p:spPr>
        <p:txBody>
          <a:bodyPr lIns="91352" tIns="45679" rIns="91352" bIns="45679" anchor="ctr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defRPr/>
            </a:pPr>
            <a:endParaRPr lang="en-US" sz="500" kern="0">
              <a:solidFill>
                <a:sysClr val="windowText" lastClr="000000"/>
              </a:solidFill>
              <a:cs typeface="Arial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2226817" y="1328509"/>
            <a:ext cx="39936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 algn="ctr">
              <a:defRPr sz="600">
                <a:latin typeface="Arial Bold Italic" pitchFamily="34" charset="0"/>
              </a:defRPr>
            </a:lvl1pPr>
          </a:lstStyle>
          <a:p>
            <a:r>
              <a:rPr lang="it-IT" sz="700" noProof="1">
                <a:solidFill>
                  <a:srgbClr val="000000"/>
                </a:solidFill>
                <a:latin typeface="Aria body"/>
              </a:rPr>
              <a:t>20/01</a:t>
            </a:r>
          </a:p>
          <a:p>
            <a:r>
              <a:rPr lang="it-IT" sz="700" noProof="1">
                <a:solidFill>
                  <a:srgbClr val="000000"/>
                </a:solidFill>
                <a:latin typeface="Aria body"/>
              </a:rPr>
              <a:t>Go Live</a:t>
            </a:r>
          </a:p>
        </p:txBody>
      </p:sp>
      <p:cxnSp>
        <p:nvCxnSpPr>
          <p:cNvPr id="223" name="Connettore 1 3"/>
          <p:cNvCxnSpPr>
            <a:stCxn id="187" idx="1"/>
          </p:cNvCxnSpPr>
          <p:nvPr/>
        </p:nvCxnSpPr>
        <p:spPr>
          <a:xfrm>
            <a:off x="2105278" y="1244359"/>
            <a:ext cx="119516" cy="35667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Rectangle 91"/>
          <p:cNvSpPr>
            <a:spLocks noChangeArrowheads="1"/>
          </p:cNvSpPr>
          <p:nvPr/>
        </p:nvSpPr>
        <p:spPr bwMode="auto">
          <a:xfrm flipH="1">
            <a:off x="4214185" y="2954684"/>
            <a:ext cx="909155" cy="339114"/>
          </a:xfrm>
          <a:prstGeom prst="accentCallout2">
            <a:avLst>
              <a:gd name="adj1" fmla="val 6296"/>
              <a:gd name="adj2" fmla="val 103453"/>
              <a:gd name="adj3" fmla="val 9327"/>
              <a:gd name="adj4" fmla="val 117729"/>
              <a:gd name="adj5" fmla="val 145387"/>
              <a:gd name="adj6" fmla="val 212958"/>
            </a:avLst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square" lIns="36000" tIns="36000" rIns="36000" bIns="36000" anchor="ctr" anchorCtr="0">
            <a:noAutofit/>
          </a:bodyPr>
          <a:lstStyle/>
          <a:p>
            <a:pPr>
              <a:tabLst>
                <a:tab pos="88900" algn="l"/>
              </a:tabLst>
            </a:pPr>
            <a:r>
              <a:rPr lang="it-IT" sz="700" b="1" i="1" dirty="0">
                <a:solidFill>
                  <a:srgbClr val="002060"/>
                </a:solidFill>
              </a:rPr>
              <a:t>12/02: Disponibilità flusso </a:t>
            </a:r>
            <a:r>
              <a:rPr lang="it-IT" sz="700" i="1" dirty="0">
                <a:solidFill>
                  <a:srgbClr val="002060"/>
                </a:solidFill>
              </a:rPr>
              <a:t>con dati </a:t>
            </a:r>
            <a:r>
              <a:rPr lang="it-IT" sz="700" b="1" i="1" dirty="0">
                <a:solidFill>
                  <a:srgbClr val="002060"/>
                </a:solidFill>
              </a:rPr>
              <a:t>certificati</a:t>
            </a:r>
          </a:p>
        </p:txBody>
      </p:sp>
      <p:sp>
        <p:nvSpPr>
          <p:cNvPr id="225" name="5-Point Star 224"/>
          <p:cNvSpPr/>
          <p:nvPr/>
        </p:nvSpPr>
        <p:spPr bwMode="auto">
          <a:xfrm>
            <a:off x="4048225" y="2936893"/>
            <a:ext cx="121127" cy="106469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18000" tIns="44450" rIns="18000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85725" marR="0" indent="-857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Char char="§"/>
              <a:tabLst/>
            </a:pPr>
            <a:endParaRPr kumimoji="0" lang="it-IT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6" name="Rectangle 91"/>
          <p:cNvSpPr>
            <a:spLocks noChangeArrowheads="1"/>
          </p:cNvSpPr>
          <p:nvPr/>
        </p:nvSpPr>
        <p:spPr bwMode="auto">
          <a:xfrm flipH="1">
            <a:off x="5533583" y="3927170"/>
            <a:ext cx="909155" cy="339114"/>
          </a:xfrm>
          <a:prstGeom prst="accentCallout2">
            <a:avLst>
              <a:gd name="adj1" fmla="val 6296"/>
              <a:gd name="adj2" fmla="val 103453"/>
              <a:gd name="adj3" fmla="val 9327"/>
              <a:gd name="adj4" fmla="val 117729"/>
              <a:gd name="adj5" fmla="val 145387"/>
              <a:gd name="adj6" fmla="val 212958"/>
            </a:avLst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square" lIns="36000" tIns="36000" rIns="36000" bIns="36000" anchor="ctr" anchorCtr="0">
            <a:noAutofit/>
          </a:bodyPr>
          <a:lstStyle/>
          <a:p>
            <a:pPr>
              <a:tabLst>
                <a:tab pos="88900" algn="l"/>
              </a:tabLst>
            </a:pPr>
            <a:r>
              <a:rPr lang="it-IT" sz="700" b="1" i="1" dirty="0">
                <a:solidFill>
                  <a:srgbClr val="002060"/>
                </a:solidFill>
              </a:rPr>
              <a:t>17/03: Disponibilità flusso </a:t>
            </a:r>
            <a:r>
              <a:rPr lang="it-IT" sz="700" i="1" dirty="0">
                <a:solidFill>
                  <a:srgbClr val="002060"/>
                </a:solidFill>
              </a:rPr>
              <a:t>con dati </a:t>
            </a:r>
            <a:r>
              <a:rPr lang="it-IT" sz="700" b="1" i="1" dirty="0">
                <a:solidFill>
                  <a:srgbClr val="002060"/>
                </a:solidFill>
              </a:rPr>
              <a:t>certificati</a:t>
            </a:r>
          </a:p>
        </p:txBody>
      </p:sp>
      <p:sp>
        <p:nvSpPr>
          <p:cNvPr id="227" name="5-Point Star 226"/>
          <p:cNvSpPr/>
          <p:nvPr/>
        </p:nvSpPr>
        <p:spPr bwMode="auto">
          <a:xfrm>
            <a:off x="5367623" y="3909379"/>
            <a:ext cx="121127" cy="106469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18000" tIns="44450" rIns="18000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85725" marR="0" indent="-857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Char char="§"/>
              <a:tabLst/>
            </a:pPr>
            <a:endParaRPr kumimoji="0" lang="it-IT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8" name="Text Box 154"/>
          <p:cNvSpPr txBox="1">
            <a:spLocks noChangeArrowheads="1"/>
          </p:cNvSpPr>
          <p:nvPr/>
        </p:nvSpPr>
        <p:spPr bwMode="auto">
          <a:xfrm>
            <a:off x="564445" y="1194246"/>
            <a:ext cx="21600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FF1111"/>
                </a:solidFill>
                <a:latin typeface="Agency FB" pitchFamily="34" charset="0"/>
                <a:sym typeface="Wingdings" pitchFamily="2" charset="2"/>
              </a:rPr>
              <a:t></a:t>
            </a:r>
            <a:endParaRPr lang="it-IT" sz="2000" dirty="0">
              <a:solidFill>
                <a:srgbClr val="FF1111"/>
              </a:solidFill>
              <a:latin typeface="Agency FB" pitchFamily="34" charset="0"/>
              <a:sym typeface="Wingdings" pitchFamily="2" charset="2"/>
            </a:endParaRPr>
          </a:p>
        </p:txBody>
      </p:sp>
      <p:sp>
        <p:nvSpPr>
          <p:cNvPr id="229" name="Text Box 154"/>
          <p:cNvSpPr txBox="1">
            <a:spLocks noChangeArrowheads="1"/>
          </p:cNvSpPr>
          <p:nvPr/>
        </p:nvSpPr>
        <p:spPr bwMode="auto">
          <a:xfrm>
            <a:off x="834246" y="3549180"/>
            <a:ext cx="21600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FF1111"/>
                </a:solidFill>
                <a:latin typeface="Agency FB" pitchFamily="34" charset="0"/>
                <a:sym typeface="Wingdings" pitchFamily="2" charset="2"/>
              </a:rPr>
              <a:t></a:t>
            </a:r>
            <a:endParaRPr lang="it-IT" sz="2000" dirty="0">
              <a:solidFill>
                <a:srgbClr val="FF1111"/>
              </a:solidFill>
              <a:latin typeface="Agency FB" pitchFamily="34" charset="0"/>
              <a:sym typeface="Wingdings" pitchFamily="2" charset="2"/>
            </a:endParaRPr>
          </a:p>
        </p:txBody>
      </p:sp>
      <p:sp>
        <p:nvSpPr>
          <p:cNvPr id="231" name="AutoShape 7"/>
          <p:cNvSpPr>
            <a:spLocks noChangeAspect="1" noChangeArrowheads="1"/>
          </p:cNvSpPr>
          <p:nvPr/>
        </p:nvSpPr>
        <p:spPr bwMode="auto">
          <a:xfrm>
            <a:off x="3133529" y="2498276"/>
            <a:ext cx="98790" cy="119670"/>
          </a:xfrm>
          <a:prstGeom prst="diamond">
            <a:avLst/>
          </a:prstGeom>
          <a:solidFill>
            <a:srgbClr val="3366FF"/>
          </a:solidFill>
          <a:ln w="9525" algn="ctr">
            <a:solidFill>
              <a:srgbClr val="3366FF"/>
            </a:solidFill>
            <a:miter lim="800000"/>
            <a:headEnd/>
            <a:tailEnd/>
          </a:ln>
        </p:spPr>
        <p:txBody>
          <a:bodyPr lIns="91352" tIns="45679" rIns="91352" bIns="45679" anchor="ctr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defRPr/>
            </a:pPr>
            <a:endParaRPr lang="en-US" sz="500" kern="0">
              <a:solidFill>
                <a:sysClr val="windowText" lastClr="000000"/>
              </a:solidFill>
              <a:cs typeface="Arial"/>
            </a:endParaRPr>
          </a:p>
        </p:txBody>
      </p:sp>
      <p:sp>
        <p:nvSpPr>
          <p:cNvPr id="232" name="Text Box 102"/>
          <p:cNvSpPr txBox="1">
            <a:spLocks noChangeArrowheads="1"/>
          </p:cNvSpPr>
          <p:nvPr/>
        </p:nvSpPr>
        <p:spPr bwMode="auto">
          <a:xfrm>
            <a:off x="3110595" y="2641187"/>
            <a:ext cx="76754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it-IT"/>
            </a:defPPr>
            <a:lvl1pPr>
              <a:defRPr sz="800" b="1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it-IT" altLang="it-IT" dirty="0">
                <a:solidFill>
                  <a:srgbClr val="FF0000"/>
                </a:solidFill>
              </a:rPr>
              <a:t>17/02</a:t>
            </a:r>
          </a:p>
          <a:p>
            <a:r>
              <a:rPr lang="it-IT" b="0" noProof="1">
                <a:solidFill>
                  <a:srgbClr val="FF0000"/>
                </a:solidFill>
                <a:latin typeface="Aria body"/>
              </a:rPr>
              <a:t>TCK Casi di test</a:t>
            </a:r>
            <a:endParaRPr lang="it-IT" b="0" dirty="0">
              <a:solidFill>
                <a:srgbClr val="FF0000"/>
              </a:solidFill>
              <a:latin typeface="Arial"/>
            </a:endParaRPr>
          </a:p>
        </p:txBody>
      </p:sp>
      <p:cxnSp>
        <p:nvCxnSpPr>
          <p:cNvPr id="234" name="Connettore 1 3"/>
          <p:cNvCxnSpPr/>
          <p:nvPr/>
        </p:nvCxnSpPr>
        <p:spPr>
          <a:xfrm>
            <a:off x="3183010" y="2897378"/>
            <a:ext cx="302018" cy="56647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AutoShape 7"/>
          <p:cNvSpPr>
            <a:spLocks noChangeAspect="1" noChangeArrowheads="1"/>
          </p:cNvSpPr>
          <p:nvPr/>
        </p:nvSpPr>
        <p:spPr bwMode="auto">
          <a:xfrm>
            <a:off x="3544062" y="4835534"/>
            <a:ext cx="98790" cy="119670"/>
          </a:xfrm>
          <a:prstGeom prst="diamond">
            <a:avLst/>
          </a:prstGeom>
          <a:solidFill>
            <a:srgbClr val="3366FF"/>
          </a:solidFill>
          <a:ln w="9525" algn="ctr">
            <a:solidFill>
              <a:srgbClr val="3366FF"/>
            </a:solidFill>
            <a:miter lim="800000"/>
            <a:headEnd/>
            <a:tailEnd/>
          </a:ln>
        </p:spPr>
        <p:txBody>
          <a:bodyPr lIns="91352" tIns="45679" rIns="91352" bIns="45679" anchor="ctr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defRPr/>
            </a:pPr>
            <a:endParaRPr lang="en-US" sz="500" kern="0">
              <a:solidFill>
                <a:sysClr val="windowText" lastClr="000000"/>
              </a:solidFill>
              <a:cs typeface="Arial"/>
            </a:endParaRPr>
          </a:p>
        </p:txBody>
      </p:sp>
      <p:sp>
        <p:nvSpPr>
          <p:cNvPr id="236" name="Text Box 102"/>
          <p:cNvSpPr txBox="1">
            <a:spLocks noChangeArrowheads="1"/>
          </p:cNvSpPr>
          <p:nvPr/>
        </p:nvSpPr>
        <p:spPr bwMode="auto">
          <a:xfrm>
            <a:off x="5972228" y="4978445"/>
            <a:ext cx="7801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it-IT"/>
            </a:defPPr>
            <a:lvl1pPr>
              <a:defRPr sz="800" b="1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it-IT" altLang="it-IT" dirty="0">
                <a:solidFill>
                  <a:srgbClr val="FF0000"/>
                </a:solidFill>
              </a:rPr>
              <a:t>23/03</a:t>
            </a:r>
          </a:p>
          <a:p>
            <a:r>
              <a:rPr lang="it-IT" b="0" noProof="1">
                <a:solidFill>
                  <a:srgbClr val="FF0000"/>
                </a:solidFill>
                <a:latin typeface="Aria body"/>
              </a:rPr>
              <a:t>TCK Casi di test</a:t>
            </a:r>
            <a:endParaRPr lang="it-IT" b="0" dirty="0">
              <a:solidFill>
                <a:srgbClr val="FF0000"/>
              </a:solidFill>
              <a:latin typeface="Arial"/>
            </a:endParaRPr>
          </a:p>
          <a:p>
            <a:endParaRPr lang="it-IT" altLang="it-IT" dirty="0">
              <a:solidFill>
                <a:srgbClr val="FF0000"/>
              </a:solidFill>
            </a:endParaRPr>
          </a:p>
        </p:txBody>
      </p:sp>
      <p:cxnSp>
        <p:nvCxnSpPr>
          <p:cNvPr id="238" name="Connettore 1 3"/>
          <p:cNvCxnSpPr>
            <a:endCxn id="146" idx="2"/>
          </p:cNvCxnSpPr>
          <p:nvPr/>
        </p:nvCxnSpPr>
        <p:spPr>
          <a:xfrm flipV="1">
            <a:off x="3687617" y="4651186"/>
            <a:ext cx="1003319" cy="22049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169352" y="2255840"/>
            <a:ext cx="936000" cy="54000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</a:rPr>
              <a:t>Valorizzazione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</a:rPr>
              <a:t> Result First Risk Matrix</a:t>
            </a:r>
          </a:p>
          <a:p>
            <a:endParaRPr lang="it-IT" sz="1000" dirty="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035471" y="2611893"/>
            <a:ext cx="111360" cy="8156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9" name="TextBox 116"/>
          <p:cNvSpPr txBox="1">
            <a:spLocks noChangeArrowheads="1"/>
          </p:cNvSpPr>
          <p:nvPr/>
        </p:nvSpPr>
        <p:spPr bwMode="auto">
          <a:xfrm rot="-5400000">
            <a:off x="-324383" y="5455081"/>
            <a:ext cx="92565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it-IT" sz="1000" b="1" dirty="0"/>
              <a:t>ISPRO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414659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16"/>
          <p:cNvSpPr txBox="1">
            <a:spLocks noChangeArrowheads="1"/>
          </p:cNvSpPr>
          <p:nvPr/>
        </p:nvSpPr>
        <p:spPr bwMode="auto">
          <a:xfrm rot="-5400000">
            <a:off x="-287369" y="2840421"/>
            <a:ext cx="92565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it-IT" sz="1000" b="1" dirty="0"/>
              <a:t>CIB</a:t>
            </a:r>
            <a:endParaRPr lang="en-US" sz="1000" b="1" dirty="0"/>
          </a:p>
        </p:txBody>
      </p:sp>
      <p:cxnSp>
        <p:nvCxnSpPr>
          <p:cNvPr id="6" name="Connettore 1 3"/>
          <p:cNvCxnSpPr/>
          <p:nvPr/>
        </p:nvCxnSpPr>
        <p:spPr>
          <a:xfrm flipV="1">
            <a:off x="262966" y="2312986"/>
            <a:ext cx="8604000" cy="1953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entagon 6"/>
          <p:cNvSpPr/>
          <p:nvPr/>
        </p:nvSpPr>
        <p:spPr bwMode="auto">
          <a:xfrm>
            <a:off x="420403" y="1494090"/>
            <a:ext cx="2268000" cy="184638"/>
          </a:xfrm>
          <a:prstGeom prst="homePlate">
            <a:avLst>
              <a:gd name="adj" fmla="val 19553"/>
            </a:avLst>
          </a:prstGeom>
          <a:solidFill>
            <a:srgbClr val="AEC5F8"/>
          </a:solidFill>
          <a:ln w="3175" algn="ctr">
            <a:solidFill>
              <a:srgbClr val="002060"/>
            </a:solidFill>
            <a:miter lim="800000"/>
            <a:headEnd/>
            <a:tailEnd/>
          </a:ln>
          <a:effectLst>
            <a:outerShdw blurRad="508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square" lIns="84377" tIns="42188" rIns="84377" bIns="42188" anchor="ctr">
            <a:noAutofit/>
          </a:bodyPr>
          <a:lstStyle/>
          <a:p>
            <a:pPr algn="ctr"/>
            <a:r>
              <a:rPr lang="en-US" sz="600" b="1" i="1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Sviluppo</a:t>
            </a:r>
            <a:r>
              <a:rPr lang="en-US" sz="600" b="1" i="1" dirty="0">
                <a:solidFill>
                  <a:srgbClr val="000000">
                    <a:lumMod val="85000"/>
                    <a:lumOff val="15000"/>
                  </a:srgbClr>
                </a:solidFill>
              </a:rPr>
              <a:t> &amp; Unit Test</a:t>
            </a:r>
          </a:p>
        </p:txBody>
      </p:sp>
      <p:sp>
        <p:nvSpPr>
          <p:cNvPr id="8" name="Pentagon 7"/>
          <p:cNvSpPr/>
          <p:nvPr/>
        </p:nvSpPr>
        <p:spPr bwMode="auto">
          <a:xfrm>
            <a:off x="2698424" y="1487723"/>
            <a:ext cx="1080000" cy="222965"/>
          </a:xfrm>
          <a:prstGeom prst="homePlate">
            <a:avLst>
              <a:gd name="adj" fmla="val 19553"/>
            </a:avLst>
          </a:prstGeom>
          <a:solidFill>
            <a:srgbClr val="AEC5F8"/>
          </a:solidFill>
          <a:ln w="3175" algn="ctr">
            <a:solidFill>
              <a:srgbClr val="002060"/>
            </a:solidFill>
            <a:miter lim="800000"/>
            <a:headEnd/>
            <a:tailEnd/>
          </a:ln>
          <a:effectLst>
            <a:outerShdw blurRad="508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square" lIns="84377" tIns="42188" rIns="84377" bIns="42188" anchor="ctr">
            <a:noAutofit/>
          </a:bodyPr>
          <a:lstStyle/>
          <a:p>
            <a:pPr algn="ctr"/>
            <a:r>
              <a:rPr lang="en-US" sz="600" b="1" i="1" dirty="0">
                <a:solidFill>
                  <a:srgbClr val="000000">
                    <a:lumMod val="85000"/>
                    <a:lumOff val="15000"/>
                  </a:srgbClr>
                </a:solidFill>
              </a:rPr>
              <a:t>Integration Test</a:t>
            </a:r>
          </a:p>
        </p:txBody>
      </p:sp>
      <p:sp>
        <p:nvSpPr>
          <p:cNvPr id="9" name="Pentagon 8"/>
          <p:cNvSpPr/>
          <p:nvPr/>
        </p:nvSpPr>
        <p:spPr bwMode="auto">
          <a:xfrm>
            <a:off x="3858042" y="1703508"/>
            <a:ext cx="1440000" cy="217489"/>
          </a:xfrm>
          <a:prstGeom prst="homePlate">
            <a:avLst>
              <a:gd name="adj" fmla="val 19553"/>
            </a:avLst>
          </a:prstGeom>
          <a:solidFill>
            <a:srgbClr val="AEC5F8"/>
          </a:solidFill>
          <a:ln w="3175" algn="ctr">
            <a:solidFill>
              <a:srgbClr val="002060"/>
            </a:solidFill>
            <a:miter lim="800000"/>
            <a:headEnd/>
            <a:tailEnd/>
          </a:ln>
          <a:effectLst>
            <a:outerShdw blurRad="508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square" lIns="84377" tIns="42188" rIns="84377" bIns="42188" anchor="ctr">
            <a:noAutofit/>
          </a:bodyPr>
          <a:lstStyle/>
          <a:p>
            <a:pPr algn="ctr"/>
            <a:r>
              <a:rPr lang="en-US" sz="600" b="1" i="1" dirty="0">
                <a:solidFill>
                  <a:srgbClr val="000000">
                    <a:lumMod val="85000"/>
                    <a:lumOff val="15000"/>
                  </a:srgbClr>
                </a:solidFill>
              </a:rPr>
              <a:t>UAT</a:t>
            </a:r>
          </a:p>
        </p:txBody>
      </p:sp>
      <p:sp>
        <p:nvSpPr>
          <p:cNvPr id="10" name="AutoShape 8"/>
          <p:cNvSpPr>
            <a:spLocks noChangeAspect="1" noChangeArrowheads="1"/>
          </p:cNvSpPr>
          <p:nvPr/>
        </p:nvSpPr>
        <p:spPr bwMode="auto">
          <a:xfrm flipH="1" flipV="1">
            <a:off x="5035164" y="1894193"/>
            <a:ext cx="101416" cy="50999"/>
          </a:xfrm>
          <a:prstGeom prst="triangle">
            <a:avLst>
              <a:gd name="adj" fmla="val 50000"/>
            </a:avLst>
          </a:prstGeom>
          <a:solidFill>
            <a:srgbClr val="AA1133"/>
          </a:solidFill>
          <a:ln w="9525" algn="ctr">
            <a:solidFill>
              <a:srgbClr val="AA1133"/>
            </a:solidFill>
            <a:miter lim="800000"/>
            <a:headEnd/>
            <a:tailEnd/>
          </a:ln>
        </p:spPr>
        <p:txBody>
          <a:bodyPr rot="10800000" lIns="91352" tIns="45679" rIns="91352" bIns="45679" anchor="ctr"/>
          <a:lstStyle/>
          <a:p>
            <a:pPr algn="ctr" eaLnBrk="0" fontAlgn="auto" hangingPunct="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defRPr/>
            </a:pPr>
            <a:endParaRPr lang="en-US" sz="400" kern="0">
              <a:solidFill>
                <a:sysClr val="windowText" lastClr="000000"/>
              </a:solidFill>
              <a:latin typeface="Arial" charset="0"/>
              <a:cs typeface="Arial"/>
            </a:endParaRPr>
          </a:p>
        </p:txBody>
      </p:sp>
      <p:sp>
        <p:nvSpPr>
          <p:cNvPr id="11" name="AutoShape 8"/>
          <p:cNvSpPr>
            <a:spLocks noChangeAspect="1" noChangeArrowheads="1"/>
          </p:cNvSpPr>
          <p:nvPr/>
        </p:nvSpPr>
        <p:spPr bwMode="auto">
          <a:xfrm flipH="1" flipV="1">
            <a:off x="5236764" y="1888170"/>
            <a:ext cx="101416" cy="50999"/>
          </a:xfrm>
          <a:prstGeom prst="triangle">
            <a:avLst>
              <a:gd name="adj" fmla="val 50000"/>
            </a:avLst>
          </a:prstGeom>
          <a:solidFill>
            <a:srgbClr val="AA1133"/>
          </a:solidFill>
          <a:ln w="9525" algn="ctr">
            <a:solidFill>
              <a:srgbClr val="AA1133"/>
            </a:solidFill>
            <a:miter lim="800000"/>
            <a:headEnd/>
            <a:tailEnd/>
          </a:ln>
        </p:spPr>
        <p:txBody>
          <a:bodyPr rot="10800000" lIns="91352" tIns="45679" rIns="91352" bIns="45679" anchor="ctr"/>
          <a:lstStyle/>
          <a:p>
            <a:pPr algn="ctr" eaLnBrk="0" fontAlgn="auto" hangingPunct="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defRPr/>
            </a:pPr>
            <a:endParaRPr lang="en-US" sz="400" kern="0">
              <a:solidFill>
                <a:sysClr val="windowText" lastClr="000000"/>
              </a:solidFill>
              <a:latin typeface="Arial" charset="0"/>
              <a:cs typeface="Arial"/>
            </a:endParaRPr>
          </a:p>
        </p:txBody>
      </p:sp>
      <p:sp>
        <p:nvSpPr>
          <p:cNvPr id="12" name="Text Box 102"/>
          <p:cNvSpPr txBox="1">
            <a:spLocks noChangeArrowheads="1"/>
          </p:cNvSpPr>
          <p:nvPr/>
        </p:nvSpPr>
        <p:spPr bwMode="auto">
          <a:xfrm flipH="1">
            <a:off x="5235062" y="1958883"/>
            <a:ext cx="22553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it-IT" altLang="it-IT" sz="700" b="1" dirty="0">
                <a:solidFill>
                  <a:srgbClr val="000000"/>
                </a:solidFill>
              </a:rPr>
              <a:t>03/04</a:t>
            </a:r>
          </a:p>
        </p:txBody>
      </p:sp>
      <p:sp>
        <p:nvSpPr>
          <p:cNvPr id="13" name="AutoShape 146"/>
          <p:cNvSpPr>
            <a:spLocks noChangeAspect="1" noChangeArrowheads="1"/>
          </p:cNvSpPr>
          <p:nvPr/>
        </p:nvSpPr>
        <p:spPr bwMode="auto">
          <a:xfrm>
            <a:off x="3841325" y="1862019"/>
            <a:ext cx="72000" cy="70123"/>
          </a:xfrm>
          <a:prstGeom prst="star5">
            <a:avLst/>
          </a:prstGeom>
          <a:solidFill>
            <a:srgbClr val="AA1133"/>
          </a:solidFill>
          <a:ln w="9525" algn="ctr">
            <a:solidFill>
              <a:srgbClr val="AA1133"/>
            </a:solidFill>
            <a:miter lim="800000"/>
            <a:headEnd/>
            <a:tailEnd/>
          </a:ln>
          <a:effectLst/>
          <a:extLst/>
        </p:spPr>
        <p:txBody>
          <a:bodyPr lIns="91352" tIns="45679" rIns="91352" bIns="45679" anchor="ctr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defRPr/>
            </a:pPr>
            <a:endParaRPr lang="en-US" sz="500" kern="0">
              <a:solidFill>
                <a:sysClr val="windowText" lastClr="000000"/>
              </a:solidFill>
              <a:cs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86496" y="2064149"/>
            <a:ext cx="534363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 algn="ctr">
              <a:defRPr sz="600">
                <a:latin typeface="Arial Bold Italic" pitchFamily="34" charset="0"/>
              </a:defRPr>
            </a:lvl1pPr>
          </a:lstStyle>
          <a:p>
            <a:pPr algn="r"/>
            <a:r>
              <a:rPr lang="it-IT" sz="700" b="1" noProof="1">
                <a:solidFill>
                  <a:srgbClr val="000000"/>
                </a:solidFill>
                <a:latin typeface="Aria body"/>
              </a:rPr>
              <a:t>Avvio UAT</a:t>
            </a:r>
            <a:r>
              <a:rPr lang="it-IT" sz="700" noProof="1">
                <a:solidFill>
                  <a:srgbClr val="000000"/>
                </a:solidFill>
                <a:latin typeface="Aria body"/>
              </a:rPr>
              <a:t> </a:t>
            </a:r>
          </a:p>
        </p:txBody>
      </p:sp>
      <p:sp>
        <p:nvSpPr>
          <p:cNvPr id="15" name="Text Box 102"/>
          <p:cNvSpPr txBox="1">
            <a:spLocks noChangeArrowheads="1"/>
          </p:cNvSpPr>
          <p:nvPr/>
        </p:nvSpPr>
        <p:spPr bwMode="auto">
          <a:xfrm flipH="1">
            <a:off x="3801816" y="1960955"/>
            <a:ext cx="22559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it-IT" altLang="it-IT" sz="700" b="1" dirty="0"/>
              <a:t>27/02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17873" y="2076831"/>
            <a:ext cx="45149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 algn="ctr">
              <a:defRPr sz="600">
                <a:latin typeface="Arial Bold Italic" pitchFamily="34" charset="0"/>
              </a:defRPr>
            </a:lvl1pPr>
          </a:lstStyle>
          <a:p>
            <a:pPr algn="r"/>
            <a:r>
              <a:rPr lang="it-IT" sz="700" b="1" noProof="1">
                <a:solidFill>
                  <a:srgbClr val="000000"/>
                </a:solidFill>
                <a:latin typeface="Aria body"/>
              </a:rPr>
              <a:t>Rilascio</a:t>
            </a:r>
          </a:p>
          <a:p>
            <a:pPr algn="r"/>
            <a:r>
              <a:rPr lang="it-IT" sz="700" noProof="1">
                <a:solidFill>
                  <a:srgbClr val="000000"/>
                </a:solidFill>
                <a:latin typeface="Aria body"/>
              </a:rPr>
              <a:t>(go-no go)</a:t>
            </a:r>
            <a:endParaRPr lang="it-IT" sz="700" b="1" noProof="1">
              <a:solidFill>
                <a:srgbClr val="000000"/>
              </a:solidFill>
              <a:latin typeface="Aria body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13263" y="2064582"/>
            <a:ext cx="36315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 algn="ctr">
              <a:defRPr sz="600">
                <a:latin typeface="Arial Bold Italic" pitchFamily="34" charset="0"/>
              </a:defRPr>
            </a:lvl1pPr>
          </a:lstStyle>
          <a:p>
            <a:r>
              <a:rPr lang="it-IT" sz="700" b="1" noProof="1">
                <a:solidFill>
                  <a:srgbClr val="000000"/>
                </a:solidFill>
                <a:latin typeface="Aria body"/>
              </a:rPr>
              <a:t>Go Live</a:t>
            </a:r>
          </a:p>
        </p:txBody>
      </p:sp>
      <p:sp>
        <p:nvSpPr>
          <p:cNvPr id="18" name="AutoShape 8"/>
          <p:cNvSpPr>
            <a:spLocks noChangeAspect="1" noChangeArrowheads="1"/>
          </p:cNvSpPr>
          <p:nvPr/>
        </p:nvSpPr>
        <p:spPr bwMode="auto">
          <a:xfrm flipH="1" flipV="1">
            <a:off x="3296437" y="1673508"/>
            <a:ext cx="123971" cy="62341"/>
          </a:xfrm>
          <a:prstGeom prst="triangle">
            <a:avLst>
              <a:gd name="adj" fmla="val 50000"/>
            </a:avLst>
          </a:prstGeom>
          <a:solidFill>
            <a:srgbClr val="AA1133"/>
          </a:solidFill>
          <a:ln w="9525" algn="ctr">
            <a:solidFill>
              <a:srgbClr val="AA1133"/>
            </a:solidFill>
            <a:miter lim="800000"/>
            <a:headEnd/>
            <a:tailEnd/>
          </a:ln>
        </p:spPr>
        <p:txBody>
          <a:bodyPr rot="10800000" lIns="91352" tIns="45679" rIns="91352" bIns="45679" anchor="ctr"/>
          <a:lstStyle/>
          <a:p>
            <a:pPr algn="ctr" eaLnBrk="0" fontAlgn="auto" hangingPunct="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defRPr/>
            </a:pPr>
            <a:endParaRPr lang="en-US" sz="400" kern="0">
              <a:solidFill>
                <a:sysClr val="windowText" lastClr="000000"/>
              </a:solidFill>
              <a:latin typeface="Arial" charset="0"/>
              <a:cs typeface="Arial"/>
            </a:endParaRPr>
          </a:p>
        </p:txBody>
      </p:sp>
      <p:sp>
        <p:nvSpPr>
          <p:cNvPr id="19" name="Pentagon 18"/>
          <p:cNvSpPr/>
          <p:nvPr/>
        </p:nvSpPr>
        <p:spPr bwMode="auto">
          <a:xfrm>
            <a:off x="419837" y="992706"/>
            <a:ext cx="1548000" cy="217489"/>
          </a:xfrm>
          <a:prstGeom prst="homePlate">
            <a:avLst>
              <a:gd name="adj" fmla="val 19553"/>
            </a:avLst>
          </a:prstGeom>
          <a:solidFill>
            <a:srgbClr val="AEC5F8"/>
          </a:solidFill>
          <a:ln w="3175" algn="ctr">
            <a:solidFill>
              <a:srgbClr val="002060"/>
            </a:solidFill>
            <a:miter lim="800000"/>
            <a:headEnd/>
            <a:tailEnd/>
          </a:ln>
          <a:effectLst>
            <a:outerShdw blurRad="508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square" lIns="84377" tIns="42188" rIns="84377" bIns="42188" anchor="ctr">
            <a:noAutofit/>
          </a:bodyPr>
          <a:lstStyle/>
          <a:p>
            <a:pPr algn="ctr"/>
            <a:r>
              <a:rPr lang="en-US" sz="600" b="1" i="1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Analisi</a:t>
            </a:r>
            <a:r>
              <a:rPr lang="en-US" sz="600" b="1" i="1" dirty="0">
                <a:solidFill>
                  <a:srgbClr val="000000">
                    <a:lumMod val="85000"/>
                    <a:lumOff val="15000"/>
                  </a:srgbClr>
                </a:solidFill>
              </a:rPr>
              <a:t> </a:t>
            </a:r>
            <a:r>
              <a:rPr lang="en-US" sz="600" b="1" i="1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funzionale</a:t>
            </a:r>
            <a:r>
              <a:rPr lang="en-US" sz="600" b="1" i="1" dirty="0">
                <a:solidFill>
                  <a:srgbClr val="000000">
                    <a:lumMod val="85000"/>
                    <a:lumOff val="15000"/>
                  </a:srgbClr>
                </a:solidFill>
              </a:rPr>
              <a:t> e </a:t>
            </a:r>
            <a:r>
              <a:rPr lang="en-US" sz="600" b="1" i="1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tecnica</a:t>
            </a:r>
            <a:endParaRPr lang="en-US" sz="600" b="1" i="1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20" name="Pentagon 19"/>
          <p:cNvSpPr/>
          <p:nvPr/>
        </p:nvSpPr>
        <p:spPr bwMode="auto">
          <a:xfrm>
            <a:off x="1955785" y="996533"/>
            <a:ext cx="720000" cy="217489"/>
          </a:xfrm>
          <a:prstGeom prst="homePlate">
            <a:avLst>
              <a:gd name="adj" fmla="val 19553"/>
            </a:avLst>
          </a:prstGeom>
          <a:solidFill>
            <a:schemeClr val="accent5">
              <a:lumMod val="20000"/>
              <a:lumOff val="80000"/>
            </a:schemeClr>
          </a:solidFill>
          <a:ln w="3175" algn="ctr">
            <a:solidFill>
              <a:srgbClr val="002060"/>
            </a:solidFill>
            <a:prstDash val="dash"/>
            <a:miter lim="800000"/>
            <a:headEnd/>
            <a:tailEnd/>
          </a:ln>
          <a:effectLst>
            <a:outerShdw blurRad="508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square" lIns="84377" tIns="42188" rIns="84377" bIns="42188" anchor="ctr">
            <a:noAutofit/>
          </a:bodyPr>
          <a:lstStyle/>
          <a:p>
            <a:pPr algn="ctr"/>
            <a:endParaRPr lang="en-US" sz="600" b="1" i="1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21" name="Text Box 102"/>
          <p:cNvSpPr txBox="1">
            <a:spLocks noChangeArrowheads="1"/>
          </p:cNvSpPr>
          <p:nvPr/>
        </p:nvSpPr>
        <p:spPr bwMode="auto">
          <a:xfrm flipH="1">
            <a:off x="4945778" y="1967258"/>
            <a:ext cx="22559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it-IT" altLang="it-IT" sz="700" b="1" dirty="0"/>
              <a:t>31/03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450485" y="1829971"/>
            <a:ext cx="107869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 algn="ctr">
              <a:defRPr sz="600">
                <a:latin typeface="Arial Bold Italic" pitchFamily="34" charset="0"/>
              </a:defRPr>
            </a:lvl1pPr>
          </a:lstStyle>
          <a:p>
            <a:pPr algn="r"/>
            <a:r>
              <a:rPr lang="it-IT" sz="700" b="1" noProof="1">
                <a:solidFill>
                  <a:srgbClr val="000000"/>
                </a:solidFill>
                <a:latin typeface="Aria body"/>
              </a:rPr>
              <a:t>Invio flusso di output di prova </a:t>
            </a:r>
            <a:r>
              <a:rPr lang="it-IT" sz="700" noProof="1">
                <a:solidFill>
                  <a:srgbClr val="000000"/>
                </a:solidFill>
                <a:latin typeface="Aria body"/>
              </a:rPr>
              <a:t>(Eweb, CMC, QdC)</a:t>
            </a:r>
          </a:p>
        </p:txBody>
      </p:sp>
      <p:sp>
        <p:nvSpPr>
          <p:cNvPr id="23" name="Text Box 102"/>
          <p:cNvSpPr txBox="1">
            <a:spLocks noChangeArrowheads="1"/>
          </p:cNvSpPr>
          <p:nvPr/>
        </p:nvSpPr>
        <p:spPr bwMode="auto">
          <a:xfrm flipH="1">
            <a:off x="3253701" y="1729619"/>
            <a:ext cx="22553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it-IT" altLang="it-IT" sz="700" b="1" dirty="0"/>
              <a:t>15/02 </a:t>
            </a:r>
          </a:p>
        </p:txBody>
      </p:sp>
      <p:sp>
        <p:nvSpPr>
          <p:cNvPr id="24" name="AutoShape 8"/>
          <p:cNvSpPr>
            <a:spLocks noChangeAspect="1" noChangeArrowheads="1"/>
          </p:cNvSpPr>
          <p:nvPr/>
        </p:nvSpPr>
        <p:spPr bwMode="auto">
          <a:xfrm flipH="1" flipV="1">
            <a:off x="800603" y="1671342"/>
            <a:ext cx="123971" cy="62341"/>
          </a:xfrm>
          <a:prstGeom prst="triangle">
            <a:avLst>
              <a:gd name="adj" fmla="val 50000"/>
            </a:avLst>
          </a:prstGeom>
          <a:solidFill>
            <a:srgbClr val="AA1133"/>
          </a:solidFill>
          <a:ln w="9525" algn="ctr">
            <a:solidFill>
              <a:srgbClr val="AA1133"/>
            </a:solidFill>
            <a:miter lim="800000"/>
            <a:headEnd/>
            <a:tailEnd/>
          </a:ln>
        </p:spPr>
        <p:txBody>
          <a:bodyPr rot="10800000" lIns="91352" tIns="45679" rIns="91352" bIns="45679" anchor="ctr"/>
          <a:lstStyle/>
          <a:p>
            <a:pPr algn="ctr" eaLnBrk="0" fontAlgn="auto" hangingPunct="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defRPr/>
            </a:pPr>
            <a:endParaRPr lang="en-US" sz="400" kern="0">
              <a:solidFill>
                <a:sysClr val="windowText" lastClr="000000"/>
              </a:solidFill>
              <a:latin typeface="Arial" charset="0"/>
              <a:cs typeface="Arial"/>
            </a:endParaRPr>
          </a:p>
        </p:txBody>
      </p:sp>
      <p:sp>
        <p:nvSpPr>
          <p:cNvPr id="25" name="Text Box 102"/>
          <p:cNvSpPr txBox="1">
            <a:spLocks noChangeArrowheads="1"/>
          </p:cNvSpPr>
          <p:nvPr/>
        </p:nvSpPr>
        <p:spPr bwMode="auto">
          <a:xfrm flipH="1">
            <a:off x="761635" y="1739068"/>
            <a:ext cx="22553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it-IT" altLang="it-IT" sz="700" b="1" dirty="0">
                <a:solidFill>
                  <a:srgbClr val="000000"/>
                </a:solidFill>
              </a:rPr>
              <a:t>15/12 </a:t>
            </a:r>
          </a:p>
        </p:txBody>
      </p:sp>
      <p:sp>
        <p:nvSpPr>
          <p:cNvPr id="26" name="Rectangle 91"/>
          <p:cNvSpPr>
            <a:spLocks noChangeArrowheads="1"/>
          </p:cNvSpPr>
          <p:nvPr/>
        </p:nvSpPr>
        <p:spPr bwMode="auto">
          <a:xfrm flipH="1">
            <a:off x="4077120" y="1036255"/>
            <a:ext cx="1771502" cy="229773"/>
          </a:xfrm>
          <a:prstGeom prst="accentCallout2">
            <a:avLst>
              <a:gd name="adj1" fmla="val 6296"/>
              <a:gd name="adj2" fmla="val 103453"/>
              <a:gd name="adj3" fmla="val 1497"/>
              <a:gd name="adj4" fmla="val 117058"/>
              <a:gd name="adj5" fmla="val 270889"/>
              <a:gd name="adj6" fmla="val 280723"/>
            </a:avLst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square" lIns="36000" tIns="36000" rIns="36000" bIns="36000" anchor="ctr" anchorCtr="0">
            <a:noAutofit/>
          </a:bodyPr>
          <a:lstStyle/>
          <a:p>
            <a:pPr>
              <a:tabLst>
                <a:tab pos="88900" algn="l"/>
              </a:tabLst>
            </a:pPr>
            <a:r>
              <a:rPr lang="it-IT" sz="700" b="1" i="1" dirty="0">
                <a:solidFill>
                  <a:srgbClr val="002060"/>
                </a:solidFill>
              </a:rPr>
              <a:t>15/12: Disponibilità flusso </a:t>
            </a:r>
            <a:r>
              <a:rPr lang="it-IT" sz="700" i="1" dirty="0">
                <a:solidFill>
                  <a:srgbClr val="002060"/>
                </a:solidFill>
              </a:rPr>
              <a:t>con dati prova</a:t>
            </a:r>
          </a:p>
        </p:txBody>
      </p:sp>
      <p:sp>
        <p:nvSpPr>
          <p:cNvPr id="27" name="5-Point Star 26"/>
          <p:cNvSpPr/>
          <p:nvPr/>
        </p:nvSpPr>
        <p:spPr bwMode="auto">
          <a:xfrm flipH="1">
            <a:off x="3933179" y="1074531"/>
            <a:ext cx="134819" cy="106469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18000" tIns="44450" rIns="18000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85725" marR="0" indent="-857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Char char="§"/>
              <a:tabLst/>
            </a:pPr>
            <a:endParaRPr kumimoji="0" lang="it-IT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40354" y="1825959"/>
            <a:ext cx="1119610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 algn="ctr">
              <a:defRPr sz="600">
                <a:latin typeface="Arial Bold Italic" pitchFamily="34" charset="0"/>
              </a:defRPr>
            </a:lvl1pPr>
          </a:lstStyle>
          <a:p>
            <a:pPr algn="l"/>
            <a:r>
              <a:rPr lang="it-IT" sz="700" b="1" noProof="1">
                <a:solidFill>
                  <a:srgbClr val="000000"/>
                </a:solidFill>
                <a:latin typeface="Aria body"/>
              </a:rPr>
              <a:t>Avvio caricamento flussi in sviluppo e produzione mail di report</a:t>
            </a:r>
            <a:endParaRPr lang="it-IT" sz="700" noProof="1">
              <a:solidFill>
                <a:srgbClr val="000000"/>
              </a:solidFill>
              <a:latin typeface="Aria body"/>
            </a:endParaRPr>
          </a:p>
        </p:txBody>
      </p:sp>
      <p:sp>
        <p:nvSpPr>
          <p:cNvPr id="29" name="AutoShape 149"/>
          <p:cNvSpPr>
            <a:spLocks noChangeArrowheads="1"/>
          </p:cNvSpPr>
          <p:nvPr/>
        </p:nvSpPr>
        <p:spPr bwMode="auto">
          <a:xfrm>
            <a:off x="792737" y="1160317"/>
            <a:ext cx="98790" cy="118325"/>
          </a:xfrm>
          <a:prstGeom prst="downArrow">
            <a:avLst>
              <a:gd name="adj1" fmla="val 50000"/>
              <a:gd name="adj2" fmla="val 34921"/>
            </a:avLst>
          </a:prstGeom>
          <a:solidFill>
            <a:srgbClr val="AA1133"/>
          </a:solidFill>
          <a:ln w="9525" algn="ctr">
            <a:solidFill>
              <a:srgbClr val="AA1133"/>
            </a:solidFill>
            <a:miter lim="800000"/>
            <a:headEnd/>
            <a:tailEnd/>
          </a:ln>
        </p:spPr>
        <p:txBody>
          <a:bodyPr lIns="91407" tIns="45704" rIns="91407" bIns="45704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kern="0">
              <a:solidFill>
                <a:sysClr val="windowText" lastClr="000000"/>
              </a:solidFill>
              <a:latin typeface="Arial" charset="0"/>
              <a:cs typeface="Arial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3164" y="1354846"/>
            <a:ext cx="680928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 algn="ctr">
              <a:defRPr sz="600">
                <a:latin typeface="Arial Bold Italic" pitchFamily="34" charset="0"/>
              </a:defRPr>
            </a:lvl1pPr>
          </a:lstStyle>
          <a:p>
            <a:r>
              <a:rPr lang="it-IT" sz="700" b="1" noProof="1">
                <a:solidFill>
                  <a:srgbClr val="000000"/>
                </a:solidFill>
                <a:latin typeface="Aria body"/>
              </a:rPr>
              <a:t>Consegna AFU</a:t>
            </a:r>
          </a:p>
        </p:txBody>
      </p:sp>
      <p:sp>
        <p:nvSpPr>
          <p:cNvPr id="31" name="Text Box 102"/>
          <p:cNvSpPr txBox="1">
            <a:spLocks noChangeArrowheads="1"/>
          </p:cNvSpPr>
          <p:nvPr/>
        </p:nvSpPr>
        <p:spPr bwMode="auto">
          <a:xfrm flipH="1">
            <a:off x="726224" y="1260836"/>
            <a:ext cx="477896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it-IT" altLang="it-IT" sz="700" b="1" dirty="0">
                <a:solidFill>
                  <a:srgbClr val="FF0000"/>
                </a:solidFill>
              </a:rPr>
              <a:t>13/12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623551" y="1360235"/>
            <a:ext cx="680928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 algn="ctr">
              <a:defRPr sz="600">
                <a:latin typeface="Arial Bold Italic" pitchFamily="34" charset="0"/>
              </a:defRPr>
            </a:lvl1pPr>
          </a:lstStyle>
          <a:p>
            <a:r>
              <a:rPr lang="it-IT" sz="700" b="1" noProof="1">
                <a:solidFill>
                  <a:srgbClr val="000000"/>
                </a:solidFill>
                <a:latin typeface="Aria body"/>
              </a:rPr>
              <a:t>Consegna ATE</a:t>
            </a:r>
          </a:p>
        </p:txBody>
      </p:sp>
      <p:sp>
        <p:nvSpPr>
          <p:cNvPr id="33" name="Rectangle 91"/>
          <p:cNvSpPr>
            <a:spLocks noChangeArrowheads="1"/>
          </p:cNvSpPr>
          <p:nvPr/>
        </p:nvSpPr>
        <p:spPr bwMode="auto">
          <a:xfrm flipH="1">
            <a:off x="4088746" y="1386914"/>
            <a:ext cx="2275352" cy="210025"/>
          </a:xfrm>
          <a:prstGeom prst="accentCallout2">
            <a:avLst>
              <a:gd name="adj1" fmla="val 6296"/>
              <a:gd name="adj2" fmla="val 103453"/>
              <a:gd name="adj3" fmla="val 11199"/>
              <a:gd name="adj4" fmla="val 137286"/>
              <a:gd name="adj5" fmla="val 143418"/>
              <a:gd name="adj6" fmla="val 148056"/>
            </a:avLst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square" lIns="36000" tIns="36000" rIns="36000" bIns="36000" anchor="ctr" anchorCtr="0">
            <a:noAutofit/>
          </a:bodyPr>
          <a:lstStyle/>
          <a:p>
            <a:pPr>
              <a:tabLst>
                <a:tab pos="88900" algn="l"/>
              </a:tabLst>
            </a:pPr>
            <a:r>
              <a:rPr lang="it-IT" sz="700" b="1" i="1" dirty="0">
                <a:solidFill>
                  <a:srgbClr val="002060"/>
                </a:solidFill>
              </a:rPr>
              <a:t>12/02: Disponibilità flusso </a:t>
            </a:r>
            <a:r>
              <a:rPr lang="it-IT" sz="700" i="1" dirty="0">
                <a:solidFill>
                  <a:srgbClr val="002060"/>
                </a:solidFill>
              </a:rPr>
              <a:t>con dati </a:t>
            </a:r>
            <a:r>
              <a:rPr lang="it-IT" sz="700" b="1" i="1" dirty="0">
                <a:solidFill>
                  <a:srgbClr val="002060"/>
                </a:solidFill>
              </a:rPr>
              <a:t>certificati</a:t>
            </a:r>
          </a:p>
        </p:txBody>
      </p:sp>
      <p:sp>
        <p:nvSpPr>
          <p:cNvPr id="34" name="5-Point Star 33"/>
          <p:cNvSpPr/>
          <p:nvPr/>
        </p:nvSpPr>
        <p:spPr bwMode="auto">
          <a:xfrm>
            <a:off x="3951054" y="1428429"/>
            <a:ext cx="121127" cy="106469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18000" tIns="44450" rIns="18000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85725" marR="0" indent="-857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Char char="§"/>
              <a:tabLst/>
            </a:pPr>
            <a:endParaRPr kumimoji="0" lang="it-IT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Pentagon 34"/>
          <p:cNvSpPr/>
          <p:nvPr/>
        </p:nvSpPr>
        <p:spPr bwMode="auto">
          <a:xfrm>
            <a:off x="2793501" y="2825367"/>
            <a:ext cx="1440000" cy="216417"/>
          </a:xfrm>
          <a:prstGeom prst="homePlate">
            <a:avLst>
              <a:gd name="adj" fmla="val 19553"/>
            </a:avLst>
          </a:prstGeom>
          <a:solidFill>
            <a:srgbClr val="AEC5F8"/>
          </a:solidFill>
          <a:ln w="3175" algn="ctr">
            <a:solidFill>
              <a:srgbClr val="002060"/>
            </a:solidFill>
            <a:miter lim="800000"/>
            <a:headEnd/>
            <a:tailEnd/>
          </a:ln>
          <a:effectLst>
            <a:outerShdw blurRad="508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square" lIns="84377" tIns="42188" rIns="84377" bIns="42188" anchor="ctr">
            <a:noAutofit/>
          </a:bodyPr>
          <a:lstStyle/>
          <a:p>
            <a:pPr algn="ctr"/>
            <a:r>
              <a:rPr lang="en-US" sz="600" b="1" i="1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Sviluppo</a:t>
            </a:r>
            <a:r>
              <a:rPr lang="en-US" sz="600" b="1" i="1" dirty="0">
                <a:solidFill>
                  <a:srgbClr val="000000">
                    <a:lumMod val="85000"/>
                    <a:lumOff val="15000"/>
                  </a:srgbClr>
                </a:solidFill>
              </a:rPr>
              <a:t> &amp; Unit Test</a:t>
            </a:r>
          </a:p>
        </p:txBody>
      </p:sp>
      <p:sp>
        <p:nvSpPr>
          <p:cNvPr id="36" name="Pentagon 35"/>
          <p:cNvSpPr/>
          <p:nvPr/>
        </p:nvSpPr>
        <p:spPr bwMode="auto">
          <a:xfrm>
            <a:off x="4250930" y="2819001"/>
            <a:ext cx="1008000" cy="222965"/>
          </a:xfrm>
          <a:prstGeom prst="homePlate">
            <a:avLst>
              <a:gd name="adj" fmla="val 19553"/>
            </a:avLst>
          </a:prstGeom>
          <a:solidFill>
            <a:srgbClr val="AEC5F8"/>
          </a:solidFill>
          <a:ln w="3175" algn="ctr">
            <a:solidFill>
              <a:srgbClr val="002060"/>
            </a:solidFill>
            <a:miter lim="800000"/>
            <a:headEnd/>
            <a:tailEnd/>
          </a:ln>
          <a:effectLst>
            <a:outerShdw blurRad="508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square" lIns="84377" tIns="42188" rIns="84377" bIns="42188" anchor="ctr">
            <a:noAutofit/>
          </a:bodyPr>
          <a:lstStyle/>
          <a:p>
            <a:pPr algn="ctr"/>
            <a:r>
              <a:rPr lang="en-US" sz="600" b="1" i="1" dirty="0">
                <a:solidFill>
                  <a:srgbClr val="000000">
                    <a:lumMod val="85000"/>
                    <a:lumOff val="15000"/>
                  </a:srgbClr>
                </a:solidFill>
              </a:rPr>
              <a:t>Integration Test</a:t>
            </a:r>
          </a:p>
        </p:txBody>
      </p:sp>
      <p:sp>
        <p:nvSpPr>
          <p:cNvPr id="37" name="Pentagon 36"/>
          <p:cNvSpPr/>
          <p:nvPr/>
        </p:nvSpPr>
        <p:spPr bwMode="auto">
          <a:xfrm>
            <a:off x="5287186" y="3077121"/>
            <a:ext cx="1224000" cy="217489"/>
          </a:xfrm>
          <a:prstGeom prst="homePlate">
            <a:avLst>
              <a:gd name="adj" fmla="val 19553"/>
            </a:avLst>
          </a:prstGeom>
          <a:solidFill>
            <a:srgbClr val="AEC5F8"/>
          </a:solidFill>
          <a:ln w="3175" algn="ctr">
            <a:solidFill>
              <a:srgbClr val="002060"/>
            </a:solidFill>
            <a:miter lim="800000"/>
            <a:headEnd/>
            <a:tailEnd/>
          </a:ln>
          <a:effectLst>
            <a:outerShdw blurRad="508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square" lIns="84377" tIns="42188" rIns="84377" bIns="42188" anchor="ctr">
            <a:noAutofit/>
          </a:bodyPr>
          <a:lstStyle/>
          <a:p>
            <a:pPr algn="ctr"/>
            <a:r>
              <a:rPr lang="en-US" sz="600" b="1" i="1" dirty="0">
                <a:solidFill>
                  <a:srgbClr val="000000">
                    <a:lumMod val="85000"/>
                    <a:lumOff val="15000"/>
                  </a:srgbClr>
                </a:solidFill>
              </a:rPr>
              <a:t>UAT</a:t>
            </a:r>
          </a:p>
        </p:txBody>
      </p:sp>
      <p:sp>
        <p:nvSpPr>
          <p:cNvPr id="38" name="AutoShape 8"/>
          <p:cNvSpPr>
            <a:spLocks noChangeAspect="1" noChangeArrowheads="1"/>
          </p:cNvSpPr>
          <p:nvPr/>
        </p:nvSpPr>
        <p:spPr bwMode="auto">
          <a:xfrm flipH="1" flipV="1">
            <a:off x="6105587" y="3267806"/>
            <a:ext cx="101416" cy="50999"/>
          </a:xfrm>
          <a:prstGeom prst="triangle">
            <a:avLst>
              <a:gd name="adj" fmla="val 50000"/>
            </a:avLst>
          </a:prstGeom>
          <a:solidFill>
            <a:srgbClr val="AA1133"/>
          </a:solidFill>
          <a:ln w="9525" algn="ctr">
            <a:solidFill>
              <a:srgbClr val="AA1133"/>
            </a:solidFill>
            <a:miter lim="800000"/>
            <a:headEnd/>
            <a:tailEnd/>
          </a:ln>
        </p:spPr>
        <p:txBody>
          <a:bodyPr rot="10800000" lIns="91352" tIns="45679" rIns="91352" bIns="45679" anchor="ctr"/>
          <a:lstStyle/>
          <a:p>
            <a:pPr algn="ctr" eaLnBrk="0" fontAlgn="auto" hangingPunct="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defRPr/>
            </a:pPr>
            <a:endParaRPr lang="en-US" sz="400" kern="0">
              <a:solidFill>
                <a:sysClr val="windowText" lastClr="000000"/>
              </a:solidFill>
              <a:latin typeface="Arial" charset="0"/>
              <a:cs typeface="Arial"/>
            </a:endParaRPr>
          </a:p>
        </p:txBody>
      </p:sp>
      <p:sp>
        <p:nvSpPr>
          <p:cNvPr id="39" name="AutoShape 8"/>
          <p:cNvSpPr>
            <a:spLocks noChangeAspect="1" noChangeArrowheads="1"/>
          </p:cNvSpPr>
          <p:nvPr/>
        </p:nvSpPr>
        <p:spPr bwMode="auto">
          <a:xfrm flipH="1" flipV="1">
            <a:off x="6441326" y="3261783"/>
            <a:ext cx="101416" cy="50999"/>
          </a:xfrm>
          <a:prstGeom prst="triangle">
            <a:avLst>
              <a:gd name="adj" fmla="val 50000"/>
            </a:avLst>
          </a:prstGeom>
          <a:solidFill>
            <a:srgbClr val="AA1133"/>
          </a:solidFill>
          <a:ln w="9525" algn="ctr">
            <a:solidFill>
              <a:srgbClr val="AA1133"/>
            </a:solidFill>
            <a:miter lim="800000"/>
            <a:headEnd/>
            <a:tailEnd/>
          </a:ln>
        </p:spPr>
        <p:txBody>
          <a:bodyPr rot="10800000" lIns="91352" tIns="45679" rIns="91352" bIns="45679" anchor="ctr"/>
          <a:lstStyle/>
          <a:p>
            <a:pPr algn="ctr" eaLnBrk="0" fontAlgn="auto" hangingPunct="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defRPr/>
            </a:pPr>
            <a:endParaRPr lang="en-US" sz="400" kern="0">
              <a:solidFill>
                <a:sysClr val="windowText" lastClr="000000"/>
              </a:solidFill>
              <a:latin typeface="Arial" charset="0"/>
              <a:cs typeface="Arial"/>
            </a:endParaRPr>
          </a:p>
        </p:txBody>
      </p:sp>
      <p:sp>
        <p:nvSpPr>
          <p:cNvPr id="40" name="Text Box 102"/>
          <p:cNvSpPr txBox="1">
            <a:spLocks noChangeArrowheads="1"/>
          </p:cNvSpPr>
          <p:nvPr/>
        </p:nvSpPr>
        <p:spPr bwMode="auto">
          <a:xfrm flipH="1">
            <a:off x="6389337" y="3340458"/>
            <a:ext cx="225539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it-IT" altLang="it-IT" sz="700" b="1" dirty="0">
                <a:solidFill>
                  <a:srgbClr val="000000"/>
                </a:solidFill>
              </a:rPr>
              <a:t>02/05</a:t>
            </a:r>
            <a:endParaRPr lang="it-IT" altLang="it-IT" sz="700" dirty="0">
              <a:solidFill>
                <a:srgbClr val="000000"/>
              </a:solidFill>
            </a:endParaRPr>
          </a:p>
        </p:txBody>
      </p:sp>
      <p:sp>
        <p:nvSpPr>
          <p:cNvPr id="41" name="AutoShape 146"/>
          <p:cNvSpPr>
            <a:spLocks noChangeAspect="1" noChangeArrowheads="1"/>
          </p:cNvSpPr>
          <p:nvPr/>
        </p:nvSpPr>
        <p:spPr bwMode="auto">
          <a:xfrm>
            <a:off x="5247934" y="3235632"/>
            <a:ext cx="72000" cy="70123"/>
          </a:xfrm>
          <a:prstGeom prst="star5">
            <a:avLst/>
          </a:prstGeom>
          <a:solidFill>
            <a:srgbClr val="AA1133"/>
          </a:solidFill>
          <a:ln w="9525" algn="ctr">
            <a:solidFill>
              <a:srgbClr val="AA1133"/>
            </a:solidFill>
            <a:miter lim="800000"/>
            <a:headEnd/>
            <a:tailEnd/>
          </a:ln>
          <a:effectLst/>
          <a:extLst/>
        </p:spPr>
        <p:txBody>
          <a:bodyPr lIns="91352" tIns="45679" rIns="91352" bIns="45679" anchor="ctr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defRPr/>
            </a:pPr>
            <a:endParaRPr lang="en-US" sz="500" kern="0">
              <a:solidFill>
                <a:sysClr val="windowText" lastClr="000000"/>
              </a:solidFill>
              <a:cs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904205" y="3437762"/>
            <a:ext cx="534363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 algn="ctr">
              <a:defRPr sz="600">
                <a:latin typeface="Arial Bold Italic" pitchFamily="34" charset="0"/>
              </a:defRPr>
            </a:lvl1pPr>
          </a:lstStyle>
          <a:p>
            <a:pPr algn="r"/>
            <a:r>
              <a:rPr lang="it-IT" sz="700" b="1" noProof="1">
                <a:solidFill>
                  <a:srgbClr val="000000"/>
                </a:solidFill>
                <a:latin typeface="Aria body"/>
              </a:rPr>
              <a:t>Avvio UAT</a:t>
            </a:r>
            <a:r>
              <a:rPr lang="it-IT" sz="700" noProof="1">
                <a:solidFill>
                  <a:srgbClr val="000000"/>
                </a:solidFill>
                <a:latin typeface="Aria body"/>
              </a:rPr>
              <a:t> </a:t>
            </a:r>
          </a:p>
        </p:txBody>
      </p:sp>
      <p:sp>
        <p:nvSpPr>
          <p:cNvPr id="43" name="Text Box 102"/>
          <p:cNvSpPr txBox="1">
            <a:spLocks noChangeArrowheads="1"/>
          </p:cNvSpPr>
          <p:nvPr/>
        </p:nvSpPr>
        <p:spPr bwMode="auto">
          <a:xfrm flipH="1">
            <a:off x="5208426" y="3334568"/>
            <a:ext cx="22559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it-IT" altLang="it-IT" sz="700" b="1" dirty="0"/>
              <a:t>05/04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476401" y="3434734"/>
            <a:ext cx="9368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 algn="ctr">
              <a:defRPr sz="600">
                <a:latin typeface="Arial Bold Italic" pitchFamily="34" charset="0"/>
              </a:defRPr>
            </a:lvl1pPr>
          </a:lstStyle>
          <a:p>
            <a:r>
              <a:rPr lang="it-IT" sz="700" b="1" noProof="1">
                <a:solidFill>
                  <a:srgbClr val="000000"/>
                </a:solidFill>
                <a:latin typeface="Aria body"/>
              </a:rPr>
              <a:t>Rilascio in prod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351355" y="3438573"/>
            <a:ext cx="36315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 algn="ctr">
              <a:defRPr sz="600">
                <a:latin typeface="Arial Bold Italic" pitchFamily="34" charset="0"/>
              </a:defRPr>
            </a:lvl1pPr>
          </a:lstStyle>
          <a:p>
            <a:r>
              <a:rPr lang="it-IT" sz="700" b="1" noProof="1">
                <a:solidFill>
                  <a:srgbClr val="000000"/>
                </a:solidFill>
                <a:latin typeface="Aria body"/>
              </a:rPr>
              <a:t>Go Live</a:t>
            </a:r>
          </a:p>
        </p:txBody>
      </p:sp>
      <p:sp>
        <p:nvSpPr>
          <p:cNvPr id="46" name="AutoShape 8"/>
          <p:cNvSpPr>
            <a:spLocks noChangeAspect="1" noChangeArrowheads="1"/>
          </p:cNvSpPr>
          <p:nvPr/>
        </p:nvSpPr>
        <p:spPr bwMode="auto">
          <a:xfrm flipH="1" flipV="1">
            <a:off x="4652654" y="3004786"/>
            <a:ext cx="123971" cy="62341"/>
          </a:xfrm>
          <a:prstGeom prst="triangle">
            <a:avLst>
              <a:gd name="adj" fmla="val 50000"/>
            </a:avLst>
          </a:prstGeom>
          <a:solidFill>
            <a:srgbClr val="AA1133"/>
          </a:solidFill>
          <a:ln w="9525" algn="ctr">
            <a:solidFill>
              <a:srgbClr val="AA1133"/>
            </a:solidFill>
            <a:miter lim="800000"/>
            <a:headEnd/>
            <a:tailEnd/>
          </a:ln>
        </p:spPr>
        <p:txBody>
          <a:bodyPr rot="10800000" lIns="91352" tIns="45679" rIns="91352" bIns="45679" anchor="ctr"/>
          <a:lstStyle/>
          <a:p>
            <a:pPr algn="ctr" eaLnBrk="0" fontAlgn="auto" hangingPunct="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defRPr/>
            </a:pPr>
            <a:endParaRPr lang="en-US" sz="400" kern="0">
              <a:solidFill>
                <a:sysClr val="windowText" lastClr="000000"/>
              </a:solidFill>
              <a:latin typeface="Arial" charset="0"/>
              <a:cs typeface="Arial"/>
            </a:endParaRPr>
          </a:p>
        </p:txBody>
      </p:sp>
      <p:sp>
        <p:nvSpPr>
          <p:cNvPr id="47" name="Pentagon 46"/>
          <p:cNvSpPr/>
          <p:nvPr/>
        </p:nvSpPr>
        <p:spPr bwMode="auto">
          <a:xfrm>
            <a:off x="318075" y="2366319"/>
            <a:ext cx="3240000" cy="217489"/>
          </a:xfrm>
          <a:prstGeom prst="homePlate">
            <a:avLst>
              <a:gd name="adj" fmla="val 19553"/>
            </a:avLst>
          </a:prstGeom>
          <a:solidFill>
            <a:srgbClr val="AEC5F8"/>
          </a:solidFill>
          <a:ln w="3175" algn="ctr">
            <a:solidFill>
              <a:srgbClr val="002060"/>
            </a:solidFill>
            <a:miter lim="800000"/>
            <a:headEnd/>
            <a:tailEnd/>
          </a:ln>
          <a:effectLst>
            <a:outerShdw blurRad="508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square" lIns="84377" tIns="42188" rIns="84377" bIns="42188" anchor="ctr">
            <a:noAutofit/>
          </a:bodyPr>
          <a:lstStyle/>
          <a:p>
            <a:pPr algn="ctr"/>
            <a:r>
              <a:rPr lang="en-US" sz="600" b="1" i="1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Analisi</a:t>
            </a:r>
            <a:r>
              <a:rPr lang="en-US" sz="600" b="1" i="1" dirty="0">
                <a:solidFill>
                  <a:srgbClr val="000000">
                    <a:lumMod val="85000"/>
                    <a:lumOff val="15000"/>
                  </a:srgbClr>
                </a:solidFill>
              </a:rPr>
              <a:t> </a:t>
            </a:r>
            <a:r>
              <a:rPr lang="en-US" sz="600" b="1" i="1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funzionale</a:t>
            </a:r>
            <a:r>
              <a:rPr lang="en-US" sz="600" b="1" i="1" dirty="0">
                <a:solidFill>
                  <a:srgbClr val="000000">
                    <a:lumMod val="85000"/>
                    <a:lumOff val="15000"/>
                  </a:srgbClr>
                </a:solidFill>
              </a:rPr>
              <a:t> e </a:t>
            </a:r>
            <a:r>
              <a:rPr lang="en-US" sz="600" b="1" i="1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tecnica</a:t>
            </a:r>
            <a:endParaRPr lang="en-US" sz="600" b="1" i="1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48" name="Text Box 102"/>
          <p:cNvSpPr txBox="1">
            <a:spLocks noChangeArrowheads="1"/>
          </p:cNvSpPr>
          <p:nvPr/>
        </p:nvSpPr>
        <p:spPr bwMode="auto">
          <a:xfrm flipH="1">
            <a:off x="6043496" y="3340871"/>
            <a:ext cx="22559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it-IT" altLang="it-IT" sz="700" b="1" dirty="0"/>
              <a:t>28/04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850584" y="3205699"/>
            <a:ext cx="107869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 algn="ctr">
              <a:defRPr sz="600">
                <a:latin typeface="Arial Bold Italic" pitchFamily="34" charset="0"/>
              </a:defRPr>
            </a:lvl1pPr>
          </a:lstStyle>
          <a:p>
            <a:pPr algn="r"/>
            <a:r>
              <a:rPr lang="it-IT" sz="700" b="1" noProof="1">
                <a:solidFill>
                  <a:srgbClr val="000000"/>
                </a:solidFill>
                <a:latin typeface="Aria body"/>
              </a:rPr>
              <a:t>Invio flusso di output di prova </a:t>
            </a:r>
            <a:r>
              <a:rPr lang="it-IT" sz="700" noProof="1">
                <a:solidFill>
                  <a:srgbClr val="000000"/>
                </a:solidFill>
                <a:latin typeface="Aria body"/>
              </a:rPr>
              <a:t>(Eweb, CMC, QdC)</a:t>
            </a:r>
          </a:p>
        </p:txBody>
      </p:sp>
      <p:sp>
        <p:nvSpPr>
          <p:cNvPr id="50" name="Text Box 102"/>
          <p:cNvSpPr txBox="1">
            <a:spLocks noChangeArrowheads="1"/>
          </p:cNvSpPr>
          <p:nvPr/>
        </p:nvSpPr>
        <p:spPr bwMode="auto">
          <a:xfrm flipH="1">
            <a:off x="4596269" y="3098996"/>
            <a:ext cx="267356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it-IT" altLang="it-IT" sz="700" b="1" dirty="0"/>
              <a:t>20/03</a:t>
            </a:r>
            <a:r>
              <a:rPr lang="it-IT" altLang="it-IT" sz="700" b="1" dirty="0">
                <a:solidFill>
                  <a:srgbClr val="FF0000"/>
                </a:solidFill>
              </a:rPr>
              <a:t>  </a:t>
            </a:r>
          </a:p>
        </p:txBody>
      </p:sp>
      <p:sp>
        <p:nvSpPr>
          <p:cNvPr id="51" name="AutoShape 149"/>
          <p:cNvSpPr>
            <a:spLocks noChangeArrowheads="1"/>
          </p:cNvSpPr>
          <p:nvPr/>
        </p:nvSpPr>
        <p:spPr bwMode="auto">
          <a:xfrm>
            <a:off x="2682027" y="2533930"/>
            <a:ext cx="98790" cy="118325"/>
          </a:xfrm>
          <a:prstGeom prst="downArrow">
            <a:avLst>
              <a:gd name="adj1" fmla="val 50000"/>
              <a:gd name="adj2" fmla="val 34921"/>
            </a:avLst>
          </a:prstGeom>
          <a:solidFill>
            <a:srgbClr val="AA1133"/>
          </a:solidFill>
          <a:ln w="9525" algn="ctr">
            <a:solidFill>
              <a:srgbClr val="AA1133"/>
            </a:solidFill>
            <a:miter lim="800000"/>
            <a:headEnd/>
            <a:tailEnd/>
          </a:ln>
        </p:spPr>
        <p:txBody>
          <a:bodyPr lIns="91407" tIns="45704" rIns="91407" bIns="45704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kern="0">
              <a:solidFill>
                <a:sysClr val="windowText" lastClr="000000"/>
              </a:solidFill>
              <a:latin typeface="Arial" charset="0"/>
              <a:cs typeface="Arial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545785" y="2713219"/>
            <a:ext cx="680928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 algn="ctr">
              <a:defRPr sz="600">
                <a:latin typeface="Arial Bold Italic" pitchFamily="34" charset="0"/>
              </a:defRPr>
            </a:lvl1pPr>
          </a:lstStyle>
          <a:p>
            <a:r>
              <a:rPr lang="it-IT" sz="700" b="1" noProof="1">
                <a:solidFill>
                  <a:srgbClr val="000000"/>
                </a:solidFill>
                <a:latin typeface="Aria body"/>
              </a:rPr>
              <a:t>Consegna AFU</a:t>
            </a:r>
          </a:p>
        </p:txBody>
      </p:sp>
      <p:sp>
        <p:nvSpPr>
          <p:cNvPr id="53" name="Text Box 102"/>
          <p:cNvSpPr txBox="1">
            <a:spLocks noChangeArrowheads="1"/>
          </p:cNvSpPr>
          <p:nvPr/>
        </p:nvSpPr>
        <p:spPr bwMode="auto">
          <a:xfrm flipH="1">
            <a:off x="2651076" y="2634449"/>
            <a:ext cx="231811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it-IT" altLang="it-IT" sz="700" b="1" dirty="0">
                <a:solidFill>
                  <a:srgbClr val="FF0000"/>
                </a:solidFill>
              </a:rPr>
              <a:t>31/01</a:t>
            </a:r>
          </a:p>
        </p:txBody>
      </p:sp>
      <p:sp>
        <p:nvSpPr>
          <p:cNvPr id="54" name="AutoShape 149"/>
          <p:cNvSpPr>
            <a:spLocks noChangeArrowheads="1"/>
          </p:cNvSpPr>
          <p:nvPr/>
        </p:nvSpPr>
        <p:spPr bwMode="auto">
          <a:xfrm>
            <a:off x="3514030" y="2529159"/>
            <a:ext cx="98790" cy="118325"/>
          </a:xfrm>
          <a:prstGeom prst="downArrow">
            <a:avLst>
              <a:gd name="adj1" fmla="val 50000"/>
              <a:gd name="adj2" fmla="val 34921"/>
            </a:avLst>
          </a:prstGeom>
          <a:solidFill>
            <a:srgbClr val="AA1133"/>
          </a:solidFill>
          <a:ln w="9525" algn="ctr">
            <a:solidFill>
              <a:srgbClr val="AA1133"/>
            </a:solidFill>
            <a:miter lim="800000"/>
            <a:headEnd/>
            <a:tailEnd/>
          </a:ln>
        </p:spPr>
        <p:txBody>
          <a:bodyPr lIns="91407" tIns="45704" rIns="91407" bIns="45704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kern="0">
              <a:solidFill>
                <a:sysClr val="windowText" lastClr="000000"/>
              </a:solidFill>
              <a:latin typeface="Arial" charset="0"/>
              <a:cs typeface="Arial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372708" y="2708448"/>
            <a:ext cx="680928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 algn="ctr">
              <a:defRPr sz="600">
                <a:latin typeface="Arial Bold Italic" pitchFamily="34" charset="0"/>
              </a:defRPr>
            </a:lvl1pPr>
          </a:lstStyle>
          <a:p>
            <a:r>
              <a:rPr lang="it-IT" sz="700" b="1" noProof="1">
                <a:solidFill>
                  <a:srgbClr val="000000"/>
                </a:solidFill>
                <a:latin typeface="Aria body"/>
              </a:rPr>
              <a:t>Consegna ATE</a:t>
            </a:r>
          </a:p>
        </p:txBody>
      </p:sp>
      <p:sp>
        <p:nvSpPr>
          <p:cNvPr id="56" name="AutoShape 149"/>
          <p:cNvSpPr>
            <a:spLocks noChangeArrowheads="1"/>
          </p:cNvSpPr>
          <p:nvPr/>
        </p:nvSpPr>
        <p:spPr bwMode="auto">
          <a:xfrm>
            <a:off x="1863619" y="1168358"/>
            <a:ext cx="98790" cy="118325"/>
          </a:xfrm>
          <a:prstGeom prst="downArrow">
            <a:avLst>
              <a:gd name="adj1" fmla="val 50000"/>
              <a:gd name="adj2" fmla="val 34921"/>
            </a:avLst>
          </a:prstGeom>
          <a:solidFill>
            <a:srgbClr val="AA1133"/>
          </a:solidFill>
          <a:ln w="9525" algn="ctr">
            <a:solidFill>
              <a:srgbClr val="AA1133"/>
            </a:solidFill>
            <a:miter lim="800000"/>
            <a:headEnd/>
            <a:tailEnd/>
          </a:ln>
        </p:spPr>
        <p:txBody>
          <a:bodyPr lIns="91407" tIns="45704" rIns="91407" bIns="45704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kern="0">
              <a:solidFill>
                <a:sysClr val="windowText" lastClr="000000"/>
              </a:solidFill>
              <a:latin typeface="Arial" charset="0"/>
              <a:cs typeface="Arial"/>
            </a:endParaRPr>
          </a:p>
        </p:txBody>
      </p:sp>
      <p:sp>
        <p:nvSpPr>
          <p:cNvPr id="57" name="Text Box 102"/>
          <p:cNvSpPr txBox="1">
            <a:spLocks noChangeArrowheads="1"/>
          </p:cNvSpPr>
          <p:nvPr/>
        </p:nvSpPr>
        <p:spPr bwMode="auto">
          <a:xfrm flipH="1">
            <a:off x="1727257" y="1268877"/>
            <a:ext cx="496710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it-IT" altLang="it-IT" sz="700" b="1" dirty="0">
                <a:solidFill>
                  <a:srgbClr val="FF0000"/>
                </a:solidFill>
              </a:rPr>
              <a:t>13/01</a:t>
            </a:r>
          </a:p>
        </p:txBody>
      </p:sp>
      <p:sp>
        <p:nvSpPr>
          <p:cNvPr id="58" name="AutoShape 149"/>
          <p:cNvSpPr>
            <a:spLocks noChangeArrowheads="1"/>
          </p:cNvSpPr>
          <p:nvPr/>
        </p:nvSpPr>
        <p:spPr bwMode="auto">
          <a:xfrm>
            <a:off x="2620004" y="1176717"/>
            <a:ext cx="98790" cy="118325"/>
          </a:xfrm>
          <a:prstGeom prst="downArrow">
            <a:avLst>
              <a:gd name="adj1" fmla="val 50000"/>
              <a:gd name="adj2" fmla="val 34921"/>
            </a:avLst>
          </a:prstGeom>
          <a:solidFill>
            <a:srgbClr val="AA1133"/>
          </a:solidFill>
          <a:ln w="9525" algn="ctr">
            <a:solidFill>
              <a:srgbClr val="AA1133"/>
            </a:solidFill>
            <a:miter lim="800000"/>
            <a:headEnd/>
            <a:tailEnd/>
          </a:ln>
        </p:spPr>
        <p:txBody>
          <a:bodyPr lIns="91407" tIns="45704" rIns="91407" bIns="45704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kern="0">
              <a:solidFill>
                <a:sysClr val="windowText" lastClr="000000"/>
              </a:solidFill>
              <a:latin typeface="Arial" charset="0"/>
              <a:cs typeface="Arial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427882" y="1361086"/>
            <a:ext cx="680928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 algn="ctr">
              <a:defRPr sz="600">
                <a:latin typeface="Arial Bold Italic" pitchFamily="34" charset="0"/>
              </a:defRPr>
            </a:lvl1pPr>
          </a:lstStyle>
          <a:p>
            <a:r>
              <a:rPr lang="it-IT" sz="700" b="1" noProof="1">
                <a:solidFill>
                  <a:srgbClr val="000000"/>
                </a:solidFill>
                <a:latin typeface="Aria body"/>
              </a:rPr>
              <a:t>Follow up ATE</a:t>
            </a:r>
          </a:p>
        </p:txBody>
      </p:sp>
      <p:sp>
        <p:nvSpPr>
          <p:cNvPr id="60" name="Text Box 102"/>
          <p:cNvSpPr txBox="1">
            <a:spLocks noChangeArrowheads="1"/>
          </p:cNvSpPr>
          <p:nvPr/>
        </p:nvSpPr>
        <p:spPr bwMode="auto">
          <a:xfrm flipH="1">
            <a:off x="2553493" y="1277236"/>
            <a:ext cx="231811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it-IT" altLang="it-IT" sz="700" b="1" dirty="0">
                <a:solidFill>
                  <a:srgbClr val="FF0000"/>
                </a:solidFill>
              </a:rPr>
              <a:t>31/01</a:t>
            </a:r>
          </a:p>
        </p:txBody>
      </p:sp>
      <p:sp>
        <p:nvSpPr>
          <p:cNvPr id="65" name="Text Box 154"/>
          <p:cNvSpPr txBox="1">
            <a:spLocks noChangeArrowheads="1"/>
          </p:cNvSpPr>
          <p:nvPr/>
        </p:nvSpPr>
        <p:spPr bwMode="auto">
          <a:xfrm>
            <a:off x="3923998" y="973876"/>
            <a:ext cx="216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FF1111"/>
                </a:solidFill>
                <a:latin typeface="Agency FB" pitchFamily="34" charset="0"/>
                <a:sym typeface="Wingdings" pitchFamily="2" charset="2"/>
              </a:rPr>
              <a:t></a:t>
            </a:r>
            <a:endParaRPr lang="it-IT" sz="2000" dirty="0">
              <a:solidFill>
                <a:srgbClr val="FF1111"/>
              </a:solidFill>
              <a:latin typeface="Agency FB" pitchFamily="34" charset="0"/>
              <a:sym typeface="Wingdings" pitchFamily="2" charset="2"/>
            </a:endParaRPr>
          </a:p>
        </p:txBody>
      </p:sp>
      <p:sp>
        <p:nvSpPr>
          <p:cNvPr id="67" name="Text Box 102"/>
          <p:cNvSpPr txBox="1">
            <a:spLocks noChangeArrowheads="1"/>
          </p:cNvSpPr>
          <p:nvPr/>
        </p:nvSpPr>
        <p:spPr bwMode="auto">
          <a:xfrm flipH="1">
            <a:off x="3472361" y="2631462"/>
            <a:ext cx="231811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it-IT" altLang="it-IT" sz="700" b="1" dirty="0">
                <a:solidFill>
                  <a:srgbClr val="FF0000"/>
                </a:solidFill>
              </a:rPr>
              <a:t>17/02</a:t>
            </a:r>
          </a:p>
        </p:txBody>
      </p:sp>
      <p:cxnSp>
        <p:nvCxnSpPr>
          <p:cNvPr id="69" name="Connettore 1 3"/>
          <p:cNvCxnSpPr/>
          <p:nvPr/>
        </p:nvCxnSpPr>
        <p:spPr>
          <a:xfrm flipV="1">
            <a:off x="308456" y="4944269"/>
            <a:ext cx="8604000" cy="1953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116"/>
          <p:cNvSpPr txBox="1">
            <a:spLocks noChangeArrowheads="1"/>
          </p:cNvSpPr>
          <p:nvPr/>
        </p:nvSpPr>
        <p:spPr bwMode="auto">
          <a:xfrm rot="-5400000">
            <a:off x="-312312" y="4290681"/>
            <a:ext cx="92565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/>
              <a:t>ISPRO</a:t>
            </a:r>
          </a:p>
        </p:txBody>
      </p:sp>
      <p:sp>
        <p:nvSpPr>
          <p:cNvPr id="71" name="TextBox 116"/>
          <p:cNvSpPr txBox="1">
            <a:spLocks noChangeArrowheads="1"/>
          </p:cNvSpPr>
          <p:nvPr/>
        </p:nvSpPr>
        <p:spPr bwMode="auto">
          <a:xfrm rot="-5400000">
            <a:off x="-314818" y="5451209"/>
            <a:ext cx="92565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/>
              <a:t>ISBA</a:t>
            </a:r>
          </a:p>
        </p:txBody>
      </p:sp>
      <p:sp>
        <p:nvSpPr>
          <p:cNvPr id="95" name="Pentagon 94"/>
          <p:cNvSpPr/>
          <p:nvPr/>
        </p:nvSpPr>
        <p:spPr bwMode="auto">
          <a:xfrm>
            <a:off x="4035390" y="4165921"/>
            <a:ext cx="1440000" cy="216417"/>
          </a:xfrm>
          <a:prstGeom prst="homePlate">
            <a:avLst>
              <a:gd name="adj" fmla="val 19553"/>
            </a:avLst>
          </a:prstGeom>
          <a:solidFill>
            <a:srgbClr val="AEC5F8"/>
          </a:solidFill>
          <a:ln w="3175" algn="ctr">
            <a:solidFill>
              <a:srgbClr val="002060"/>
            </a:solidFill>
            <a:miter lim="800000"/>
            <a:headEnd/>
            <a:tailEnd/>
          </a:ln>
          <a:effectLst>
            <a:outerShdw blurRad="508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square" lIns="84377" tIns="42188" rIns="84377" bIns="42188" anchor="ctr">
            <a:noAutofit/>
          </a:bodyPr>
          <a:lstStyle/>
          <a:p>
            <a:pPr algn="ctr"/>
            <a:r>
              <a:rPr lang="en-US" sz="600" b="1" i="1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Sviluppo</a:t>
            </a:r>
            <a:r>
              <a:rPr lang="en-US" sz="600" b="1" i="1" dirty="0">
                <a:solidFill>
                  <a:srgbClr val="000000">
                    <a:lumMod val="85000"/>
                    <a:lumOff val="15000"/>
                  </a:srgbClr>
                </a:solidFill>
              </a:rPr>
              <a:t> &amp; Unit Test</a:t>
            </a:r>
          </a:p>
        </p:txBody>
      </p:sp>
      <p:sp>
        <p:nvSpPr>
          <p:cNvPr id="96" name="Pentagon 95"/>
          <p:cNvSpPr/>
          <p:nvPr/>
        </p:nvSpPr>
        <p:spPr bwMode="auto">
          <a:xfrm>
            <a:off x="5492819" y="4159555"/>
            <a:ext cx="1008000" cy="222965"/>
          </a:xfrm>
          <a:prstGeom prst="homePlate">
            <a:avLst>
              <a:gd name="adj" fmla="val 19553"/>
            </a:avLst>
          </a:prstGeom>
          <a:solidFill>
            <a:srgbClr val="AEC5F8"/>
          </a:solidFill>
          <a:ln w="3175" algn="ctr">
            <a:solidFill>
              <a:srgbClr val="002060"/>
            </a:solidFill>
            <a:miter lim="800000"/>
            <a:headEnd/>
            <a:tailEnd/>
          </a:ln>
          <a:effectLst>
            <a:outerShdw blurRad="508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square" lIns="84377" tIns="42188" rIns="84377" bIns="42188" anchor="ctr">
            <a:noAutofit/>
          </a:bodyPr>
          <a:lstStyle/>
          <a:p>
            <a:pPr algn="ctr"/>
            <a:r>
              <a:rPr lang="en-US" sz="600" b="1" i="1" dirty="0">
                <a:solidFill>
                  <a:srgbClr val="000000">
                    <a:lumMod val="85000"/>
                    <a:lumOff val="15000"/>
                  </a:srgbClr>
                </a:solidFill>
              </a:rPr>
              <a:t>Integration Test</a:t>
            </a:r>
          </a:p>
        </p:txBody>
      </p:sp>
      <p:sp>
        <p:nvSpPr>
          <p:cNvPr id="97" name="Pentagon 96"/>
          <p:cNvSpPr/>
          <p:nvPr/>
        </p:nvSpPr>
        <p:spPr bwMode="auto">
          <a:xfrm>
            <a:off x="6529075" y="4417675"/>
            <a:ext cx="1224000" cy="217489"/>
          </a:xfrm>
          <a:prstGeom prst="homePlate">
            <a:avLst>
              <a:gd name="adj" fmla="val 19553"/>
            </a:avLst>
          </a:prstGeom>
          <a:solidFill>
            <a:srgbClr val="AEC5F8"/>
          </a:solidFill>
          <a:ln w="3175" algn="ctr">
            <a:solidFill>
              <a:srgbClr val="002060"/>
            </a:solidFill>
            <a:miter lim="800000"/>
            <a:headEnd/>
            <a:tailEnd/>
          </a:ln>
          <a:effectLst>
            <a:outerShdw blurRad="508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square" lIns="84377" tIns="42188" rIns="84377" bIns="42188" anchor="ctr">
            <a:noAutofit/>
          </a:bodyPr>
          <a:lstStyle/>
          <a:p>
            <a:pPr algn="ctr"/>
            <a:r>
              <a:rPr lang="en-US" sz="600" b="1" i="1" dirty="0">
                <a:solidFill>
                  <a:srgbClr val="000000">
                    <a:lumMod val="85000"/>
                    <a:lumOff val="15000"/>
                  </a:srgbClr>
                </a:solidFill>
              </a:rPr>
              <a:t>UAT</a:t>
            </a:r>
          </a:p>
        </p:txBody>
      </p:sp>
      <p:sp>
        <p:nvSpPr>
          <p:cNvPr id="98" name="AutoShape 8"/>
          <p:cNvSpPr>
            <a:spLocks noChangeAspect="1" noChangeArrowheads="1"/>
          </p:cNvSpPr>
          <p:nvPr/>
        </p:nvSpPr>
        <p:spPr bwMode="auto">
          <a:xfrm flipH="1" flipV="1">
            <a:off x="7527966" y="4608360"/>
            <a:ext cx="101416" cy="50999"/>
          </a:xfrm>
          <a:prstGeom prst="triangle">
            <a:avLst>
              <a:gd name="adj" fmla="val 50000"/>
            </a:avLst>
          </a:prstGeom>
          <a:solidFill>
            <a:srgbClr val="AA1133"/>
          </a:solidFill>
          <a:ln w="9525" algn="ctr">
            <a:solidFill>
              <a:srgbClr val="AA1133"/>
            </a:solidFill>
            <a:miter lim="800000"/>
            <a:headEnd/>
            <a:tailEnd/>
          </a:ln>
        </p:spPr>
        <p:txBody>
          <a:bodyPr rot="10800000" lIns="91352" tIns="45679" rIns="91352" bIns="45679" anchor="ctr"/>
          <a:lstStyle/>
          <a:p>
            <a:pPr algn="ctr" eaLnBrk="0" fontAlgn="auto" hangingPunct="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defRPr/>
            </a:pPr>
            <a:endParaRPr lang="en-US" sz="400" kern="0">
              <a:solidFill>
                <a:sysClr val="windowText" lastClr="000000"/>
              </a:solidFill>
              <a:latin typeface="Arial" charset="0"/>
              <a:cs typeface="Arial"/>
            </a:endParaRPr>
          </a:p>
        </p:txBody>
      </p:sp>
      <p:sp>
        <p:nvSpPr>
          <p:cNvPr id="100" name="Text Box 102"/>
          <p:cNvSpPr txBox="1">
            <a:spLocks noChangeArrowheads="1"/>
          </p:cNvSpPr>
          <p:nvPr/>
        </p:nvSpPr>
        <p:spPr bwMode="auto">
          <a:xfrm flipH="1">
            <a:off x="7711295" y="4673087"/>
            <a:ext cx="585701" cy="124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it-IT" altLang="it-IT" sz="700" b="1" dirty="0">
                <a:solidFill>
                  <a:srgbClr val="FF0000"/>
                </a:solidFill>
              </a:rPr>
              <a:t>05/06 (tbc)</a:t>
            </a:r>
          </a:p>
        </p:txBody>
      </p:sp>
      <p:sp>
        <p:nvSpPr>
          <p:cNvPr id="101" name="AutoShape 146"/>
          <p:cNvSpPr>
            <a:spLocks noChangeAspect="1" noChangeArrowheads="1"/>
          </p:cNvSpPr>
          <p:nvPr/>
        </p:nvSpPr>
        <p:spPr bwMode="auto">
          <a:xfrm>
            <a:off x="6489823" y="4576186"/>
            <a:ext cx="72000" cy="70123"/>
          </a:xfrm>
          <a:prstGeom prst="star5">
            <a:avLst/>
          </a:prstGeom>
          <a:solidFill>
            <a:srgbClr val="AA1133"/>
          </a:solidFill>
          <a:ln w="9525" algn="ctr">
            <a:solidFill>
              <a:srgbClr val="AA1133"/>
            </a:solidFill>
            <a:miter lim="800000"/>
            <a:headEnd/>
            <a:tailEnd/>
          </a:ln>
          <a:effectLst/>
          <a:extLst/>
        </p:spPr>
        <p:txBody>
          <a:bodyPr lIns="91352" tIns="45679" rIns="91352" bIns="45679" anchor="ctr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defRPr/>
            </a:pPr>
            <a:endParaRPr lang="en-US" sz="500" kern="0">
              <a:solidFill>
                <a:sysClr val="windowText" lastClr="000000"/>
              </a:solidFill>
              <a:cs typeface="Arial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371740" y="4778316"/>
            <a:ext cx="534363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 algn="ctr">
              <a:defRPr sz="600">
                <a:latin typeface="Arial Bold Italic" pitchFamily="34" charset="0"/>
              </a:defRPr>
            </a:lvl1pPr>
          </a:lstStyle>
          <a:p>
            <a:pPr algn="l"/>
            <a:r>
              <a:rPr lang="it-IT" sz="700" b="1" noProof="1">
                <a:solidFill>
                  <a:srgbClr val="000000"/>
                </a:solidFill>
                <a:latin typeface="Aria body"/>
              </a:rPr>
              <a:t>Avvio UAT</a:t>
            </a:r>
            <a:r>
              <a:rPr lang="it-IT" sz="700" noProof="1">
                <a:solidFill>
                  <a:srgbClr val="000000"/>
                </a:solidFill>
                <a:latin typeface="Aria body"/>
              </a:rPr>
              <a:t> </a:t>
            </a:r>
          </a:p>
        </p:txBody>
      </p:sp>
      <p:sp>
        <p:nvSpPr>
          <p:cNvPr id="103" name="Text Box 102"/>
          <p:cNvSpPr txBox="1">
            <a:spLocks noChangeArrowheads="1"/>
          </p:cNvSpPr>
          <p:nvPr/>
        </p:nvSpPr>
        <p:spPr bwMode="auto">
          <a:xfrm flipH="1">
            <a:off x="6381699" y="4673130"/>
            <a:ext cx="523311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it-IT" altLang="it-IT" sz="700" b="1" dirty="0">
                <a:solidFill>
                  <a:srgbClr val="FF0000"/>
                </a:solidFill>
              </a:rPr>
              <a:t>08/05 (tbc)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6925282" y="4785570"/>
            <a:ext cx="78102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 algn="ctr">
              <a:defRPr sz="600">
                <a:latin typeface="Arial Bold Italic" pitchFamily="34" charset="0"/>
              </a:defRPr>
            </a:lvl1pPr>
          </a:lstStyle>
          <a:p>
            <a:r>
              <a:rPr lang="it-IT" sz="700" b="1" noProof="1">
                <a:solidFill>
                  <a:srgbClr val="000000"/>
                </a:solidFill>
                <a:latin typeface="Aria body"/>
              </a:rPr>
              <a:t>Rilascio in prod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715470" y="4785513"/>
            <a:ext cx="36315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 algn="ctr">
              <a:defRPr sz="600">
                <a:latin typeface="Arial Bold Italic" pitchFamily="34" charset="0"/>
              </a:defRPr>
            </a:lvl1pPr>
          </a:lstStyle>
          <a:p>
            <a:r>
              <a:rPr lang="it-IT" sz="700" b="1" noProof="1">
                <a:solidFill>
                  <a:srgbClr val="000000"/>
                </a:solidFill>
                <a:latin typeface="Aria body"/>
              </a:rPr>
              <a:t>Go Live</a:t>
            </a:r>
          </a:p>
        </p:txBody>
      </p:sp>
      <p:sp>
        <p:nvSpPr>
          <p:cNvPr id="106" name="AutoShape 8"/>
          <p:cNvSpPr>
            <a:spLocks noChangeAspect="1" noChangeArrowheads="1"/>
          </p:cNvSpPr>
          <p:nvPr/>
        </p:nvSpPr>
        <p:spPr bwMode="auto">
          <a:xfrm flipH="1" flipV="1">
            <a:off x="5948303" y="4345340"/>
            <a:ext cx="123971" cy="62341"/>
          </a:xfrm>
          <a:prstGeom prst="triangle">
            <a:avLst>
              <a:gd name="adj" fmla="val 50000"/>
            </a:avLst>
          </a:prstGeom>
          <a:solidFill>
            <a:srgbClr val="AA1133"/>
          </a:solidFill>
          <a:ln w="9525" algn="ctr">
            <a:solidFill>
              <a:srgbClr val="AA1133"/>
            </a:solidFill>
            <a:miter lim="800000"/>
            <a:headEnd/>
            <a:tailEnd/>
          </a:ln>
        </p:spPr>
        <p:txBody>
          <a:bodyPr rot="10800000" lIns="91352" tIns="45679" rIns="91352" bIns="45679" anchor="ctr"/>
          <a:lstStyle/>
          <a:p>
            <a:pPr algn="ctr" eaLnBrk="0" fontAlgn="auto" hangingPunct="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defRPr/>
            </a:pPr>
            <a:endParaRPr lang="en-US" sz="400" kern="0">
              <a:solidFill>
                <a:sysClr val="windowText" lastClr="000000"/>
              </a:solidFill>
              <a:latin typeface="Arial" charset="0"/>
              <a:cs typeface="Arial"/>
            </a:endParaRPr>
          </a:p>
        </p:txBody>
      </p:sp>
      <p:sp>
        <p:nvSpPr>
          <p:cNvPr id="107" name="Pentagon 106"/>
          <p:cNvSpPr/>
          <p:nvPr/>
        </p:nvSpPr>
        <p:spPr bwMode="auto">
          <a:xfrm>
            <a:off x="1559964" y="3706873"/>
            <a:ext cx="3240000" cy="217489"/>
          </a:xfrm>
          <a:prstGeom prst="homePlate">
            <a:avLst>
              <a:gd name="adj" fmla="val 19553"/>
            </a:avLst>
          </a:prstGeom>
          <a:solidFill>
            <a:srgbClr val="AEC5F8"/>
          </a:solidFill>
          <a:ln w="3175" algn="ctr">
            <a:solidFill>
              <a:srgbClr val="002060"/>
            </a:solidFill>
            <a:miter lim="800000"/>
            <a:headEnd/>
            <a:tailEnd/>
          </a:ln>
          <a:effectLst>
            <a:outerShdw blurRad="508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square" lIns="84377" tIns="42188" rIns="84377" bIns="42188" anchor="ctr">
            <a:noAutofit/>
          </a:bodyPr>
          <a:lstStyle/>
          <a:p>
            <a:pPr algn="ctr"/>
            <a:r>
              <a:rPr lang="en-US" sz="600" b="1" i="1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Analisi</a:t>
            </a:r>
            <a:r>
              <a:rPr lang="en-US" sz="600" b="1" i="1" dirty="0">
                <a:solidFill>
                  <a:srgbClr val="000000">
                    <a:lumMod val="85000"/>
                    <a:lumOff val="15000"/>
                  </a:srgbClr>
                </a:solidFill>
              </a:rPr>
              <a:t> </a:t>
            </a:r>
            <a:r>
              <a:rPr lang="en-US" sz="600" b="1" i="1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funzionale</a:t>
            </a:r>
            <a:r>
              <a:rPr lang="en-US" sz="600" b="1" i="1" dirty="0">
                <a:solidFill>
                  <a:srgbClr val="000000">
                    <a:lumMod val="85000"/>
                    <a:lumOff val="15000"/>
                  </a:srgbClr>
                </a:solidFill>
              </a:rPr>
              <a:t> e </a:t>
            </a:r>
            <a:r>
              <a:rPr lang="en-US" sz="600" b="1" i="1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tecnica</a:t>
            </a:r>
            <a:endParaRPr lang="en-US" sz="600" b="1" i="1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108" name="Text Box 102"/>
          <p:cNvSpPr txBox="1">
            <a:spLocks noChangeArrowheads="1"/>
          </p:cNvSpPr>
          <p:nvPr/>
        </p:nvSpPr>
        <p:spPr bwMode="auto">
          <a:xfrm flipH="1">
            <a:off x="7228610" y="4673130"/>
            <a:ext cx="44168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it-IT" altLang="it-IT" sz="700" b="1" dirty="0">
                <a:solidFill>
                  <a:srgbClr val="FF0000"/>
                </a:solidFill>
              </a:rPr>
              <a:t>31/05 (tbc)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200423" y="4531013"/>
            <a:ext cx="107869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 algn="ctr">
              <a:defRPr sz="600">
                <a:latin typeface="Arial Bold Italic" pitchFamily="34" charset="0"/>
              </a:defRPr>
            </a:lvl1pPr>
          </a:lstStyle>
          <a:p>
            <a:pPr algn="r"/>
            <a:r>
              <a:rPr lang="it-IT" sz="700" b="1" noProof="1">
                <a:solidFill>
                  <a:srgbClr val="000000"/>
                </a:solidFill>
                <a:latin typeface="Aria body"/>
              </a:rPr>
              <a:t>Invio flusso di output di prova </a:t>
            </a:r>
            <a:r>
              <a:rPr lang="it-IT" sz="700" noProof="1">
                <a:solidFill>
                  <a:srgbClr val="000000"/>
                </a:solidFill>
                <a:latin typeface="Aria body"/>
              </a:rPr>
              <a:t>(Eweb, CMC, QdC)</a:t>
            </a:r>
          </a:p>
        </p:txBody>
      </p:sp>
      <p:sp>
        <p:nvSpPr>
          <p:cNvPr id="110" name="Text Box 102"/>
          <p:cNvSpPr txBox="1">
            <a:spLocks noChangeArrowheads="1"/>
          </p:cNvSpPr>
          <p:nvPr/>
        </p:nvSpPr>
        <p:spPr bwMode="auto">
          <a:xfrm flipH="1">
            <a:off x="5833499" y="4424311"/>
            <a:ext cx="470041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it-IT" altLang="it-IT" sz="700" b="1" dirty="0">
                <a:solidFill>
                  <a:srgbClr val="FF0000"/>
                </a:solidFill>
              </a:rPr>
              <a:t>14/04 (tbc)</a:t>
            </a:r>
          </a:p>
        </p:txBody>
      </p:sp>
      <p:sp>
        <p:nvSpPr>
          <p:cNvPr id="111" name="AutoShape 149"/>
          <p:cNvSpPr>
            <a:spLocks noChangeArrowheads="1"/>
          </p:cNvSpPr>
          <p:nvPr/>
        </p:nvSpPr>
        <p:spPr bwMode="auto">
          <a:xfrm>
            <a:off x="3862956" y="3874484"/>
            <a:ext cx="98790" cy="118325"/>
          </a:xfrm>
          <a:prstGeom prst="downArrow">
            <a:avLst>
              <a:gd name="adj1" fmla="val 50000"/>
              <a:gd name="adj2" fmla="val 34921"/>
            </a:avLst>
          </a:prstGeom>
          <a:solidFill>
            <a:srgbClr val="AA1133"/>
          </a:solidFill>
          <a:ln w="9525" algn="ctr">
            <a:solidFill>
              <a:srgbClr val="AA1133"/>
            </a:solidFill>
            <a:miter lim="800000"/>
            <a:headEnd/>
            <a:tailEnd/>
          </a:ln>
        </p:spPr>
        <p:txBody>
          <a:bodyPr lIns="91407" tIns="45704" rIns="91407" bIns="45704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kern="0">
              <a:solidFill>
                <a:sysClr val="windowText" lastClr="000000"/>
              </a:solidFill>
              <a:latin typeface="Arial" charset="0"/>
              <a:cs typeface="Arial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3655594" y="4053773"/>
            <a:ext cx="680928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 algn="ctr">
              <a:defRPr sz="600">
                <a:latin typeface="Arial Bold Italic" pitchFamily="34" charset="0"/>
              </a:defRPr>
            </a:lvl1pPr>
          </a:lstStyle>
          <a:p>
            <a:r>
              <a:rPr lang="it-IT" sz="700" b="1" noProof="1">
                <a:solidFill>
                  <a:srgbClr val="000000"/>
                </a:solidFill>
                <a:latin typeface="Aria body"/>
              </a:rPr>
              <a:t>Consegna AFU</a:t>
            </a:r>
          </a:p>
        </p:txBody>
      </p:sp>
      <p:sp>
        <p:nvSpPr>
          <p:cNvPr id="113" name="Text Box 102"/>
          <p:cNvSpPr txBox="1">
            <a:spLocks noChangeArrowheads="1"/>
          </p:cNvSpPr>
          <p:nvPr/>
        </p:nvSpPr>
        <p:spPr bwMode="auto">
          <a:xfrm flipH="1">
            <a:off x="3832005" y="3975003"/>
            <a:ext cx="231811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it-IT" altLang="it-IT" sz="700" b="1" dirty="0">
                <a:solidFill>
                  <a:srgbClr val="FF0000"/>
                </a:solidFill>
              </a:rPr>
              <a:t>28/02</a:t>
            </a:r>
          </a:p>
        </p:txBody>
      </p:sp>
      <p:sp>
        <p:nvSpPr>
          <p:cNvPr id="114" name="AutoShape 149"/>
          <p:cNvSpPr>
            <a:spLocks noChangeArrowheads="1"/>
          </p:cNvSpPr>
          <p:nvPr/>
        </p:nvSpPr>
        <p:spPr bwMode="auto">
          <a:xfrm>
            <a:off x="4557799" y="3869713"/>
            <a:ext cx="98790" cy="118325"/>
          </a:xfrm>
          <a:prstGeom prst="downArrow">
            <a:avLst>
              <a:gd name="adj1" fmla="val 50000"/>
              <a:gd name="adj2" fmla="val 34921"/>
            </a:avLst>
          </a:prstGeom>
          <a:solidFill>
            <a:srgbClr val="AA1133"/>
          </a:solidFill>
          <a:ln w="9525" algn="ctr">
            <a:solidFill>
              <a:srgbClr val="AA1133"/>
            </a:solidFill>
            <a:miter lim="800000"/>
            <a:headEnd/>
            <a:tailEnd/>
          </a:ln>
        </p:spPr>
        <p:txBody>
          <a:bodyPr lIns="91407" tIns="45704" rIns="91407" bIns="45704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kern="0">
              <a:solidFill>
                <a:sysClr val="windowText" lastClr="000000"/>
              </a:solidFill>
              <a:latin typeface="Arial" charset="0"/>
              <a:cs typeface="Arial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4431717" y="4049002"/>
            <a:ext cx="680928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 algn="ctr">
              <a:defRPr sz="600">
                <a:latin typeface="Arial Bold Italic" pitchFamily="34" charset="0"/>
              </a:defRPr>
            </a:lvl1pPr>
          </a:lstStyle>
          <a:p>
            <a:r>
              <a:rPr lang="it-IT" sz="700" b="1" noProof="1">
                <a:solidFill>
                  <a:srgbClr val="000000"/>
                </a:solidFill>
                <a:latin typeface="Aria body"/>
              </a:rPr>
              <a:t>Consegna ATE</a:t>
            </a:r>
          </a:p>
        </p:txBody>
      </p:sp>
      <p:sp>
        <p:nvSpPr>
          <p:cNvPr id="116" name="Text Box 102"/>
          <p:cNvSpPr txBox="1">
            <a:spLocks noChangeArrowheads="1"/>
          </p:cNvSpPr>
          <p:nvPr/>
        </p:nvSpPr>
        <p:spPr bwMode="auto">
          <a:xfrm flipH="1">
            <a:off x="4516130" y="3972016"/>
            <a:ext cx="231811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it-IT" altLang="it-IT" sz="700" b="1" dirty="0">
                <a:solidFill>
                  <a:srgbClr val="FF0000"/>
                </a:solidFill>
              </a:rPr>
              <a:t>15/03</a:t>
            </a:r>
          </a:p>
        </p:txBody>
      </p:sp>
      <p:sp>
        <p:nvSpPr>
          <p:cNvPr id="139" name="Pentagon 138"/>
          <p:cNvSpPr/>
          <p:nvPr/>
        </p:nvSpPr>
        <p:spPr bwMode="auto">
          <a:xfrm>
            <a:off x="5204548" y="5497593"/>
            <a:ext cx="1440000" cy="216417"/>
          </a:xfrm>
          <a:prstGeom prst="homePlate">
            <a:avLst>
              <a:gd name="adj" fmla="val 19553"/>
            </a:avLst>
          </a:prstGeom>
          <a:solidFill>
            <a:srgbClr val="AEC5F8"/>
          </a:solidFill>
          <a:ln w="3175" algn="ctr">
            <a:solidFill>
              <a:srgbClr val="002060"/>
            </a:solidFill>
            <a:miter lim="800000"/>
            <a:headEnd/>
            <a:tailEnd/>
          </a:ln>
          <a:effectLst>
            <a:outerShdw blurRad="508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square" lIns="84377" tIns="42188" rIns="84377" bIns="42188" anchor="ctr">
            <a:noAutofit/>
          </a:bodyPr>
          <a:lstStyle/>
          <a:p>
            <a:pPr algn="ctr"/>
            <a:r>
              <a:rPr lang="en-US" sz="600" b="1" i="1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Sviluppo</a:t>
            </a:r>
            <a:r>
              <a:rPr lang="en-US" sz="600" b="1" i="1" dirty="0">
                <a:solidFill>
                  <a:srgbClr val="000000">
                    <a:lumMod val="85000"/>
                    <a:lumOff val="15000"/>
                  </a:srgbClr>
                </a:solidFill>
              </a:rPr>
              <a:t> &amp; Unit Test</a:t>
            </a:r>
          </a:p>
        </p:txBody>
      </p:sp>
      <p:sp>
        <p:nvSpPr>
          <p:cNvPr id="140" name="Pentagon 139"/>
          <p:cNvSpPr/>
          <p:nvPr/>
        </p:nvSpPr>
        <p:spPr bwMode="auto">
          <a:xfrm>
            <a:off x="6661977" y="5491227"/>
            <a:ext cx="1224000" cy="222965"/>
          </a:xfrm>
          <a:prstGeom prst="homePlate">
            <a:avLst>
              <a:gd name="adj" fmla="val 19553"/>
            </a:avLst>
          </a:prstGeom>
          <a:solidFill>
            <a:srgbClr val="AEC5F8"/>
          </a:solidFill>
          <a:ln w="3175" algn="ctr">
            <a:solidFill>
              <a:srgbClr val="002060"/>
            </a:solidFill>
            <a:miter lim="800000"/>
            <a:headEnd/>
            <a:tailEnd/>
          </a:ln>
          <a:effectLst>
            <a:outerShdw blurRad="508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square" lIns="84377" tIns="42188" rIns="84377" bIns="42188" anchor="ctr">
            <a:noAutofit/>
          </a:bodyPr>
          <a:lstStyle/>
          <a:p>
            <a:pPr algn="ctr"/>
            <a:r>
              <a:rPr lang="en-US" sz="600" b="1" i="1" dirty="0">
                <a:solidFill>
                  <a:srgbClr val="000000">
                    <a:lumMod val="85000"/>
                    <a:lumOff val="15000"/>
                  </a:srgbClr>
                </a:solidFill>
              </a:rPr>
              <a:t>Integration Test</a:t>
            </a:r>
          </a:p>
        </p:txBody>
      </p:sp>
      <p:sp>
        <p:nvSpPr>
          <p:cNvPr id="141" name="Pentagon 140"/>
          <p:cNvSpPr/>
          <p:nvPr/>
        </p:nvSpPr>
        <p:spPr bwMode="auto">
          <a:xfrm>
            <a:off x="7942593" y="5706819"/>
            <a:ext cx="900000" cy="217489"/>
          </a:xfrm>
          <a:prstGeom prst="homePlate">
            <a:avLst>
              <a:gd name="adj" fmla="val 19553"/>
            </a:avLst>
          </a:prstGeom>
          <a:solidFill>
            <a:srgbClr val="AEC5F8"/>
          </a:solidFill>
          <a:ln w="3175" algn="ctr">
            <a:solidFill>
              <a:srgbClr val="002060"/>
            </a:solidFill>
            <a:miter lim="800000"/>
            <a:headEnd/>
            <a:tailEnd/>
          </a:ln>
          <a:effectLst>
            <a:outerShdw blurRad="508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square" lIns="84377" tIns="42188" rIns="84377" bIns="42188" anchor="ctr">
            <a:noAutofit/>
          </a:bodyPr>
          <a:lstStyle/>
          <a:p>
            <a:pPr algn="ctr"/>
            <a:r>
              <a:rPr lang="en-US" sz="600" b="1" i="1" dirty="0">
                <a:solidFill>
                  <a:srgbClr val="000000">
                    <a:lumMod val="85000"/>
                    <a:lumOff val="15000"/>
                  </a:srgbClr>
                </a:solidFill>
              </a:rPr>
              <a:t>UAT</a:t>
            </a:r>
          </a:p>
        </p:txBody>
      </p:sp>
      <p:sp>
        <p:nvSpPr>
          <p:cNvPr id="142" name="AutoShape 8"/>
          <p:cNvSpPr>
            <a:spLocks noChangeAspect="1" noChangeArrowheads="1"/>
          </p:cNvSpPr>
          <p:nvPr/>
        </p:nvSpPr>
        <p:spPr bwMode="auto">
          <a:xfrm flipH="1" flipV="1">
            <a:off x="8658872" y="5890416"/>
            <a:ext cx="101416" cy="50999"/>
          </a:xfrm>
          <a:prstGeom prst="triangle">
            <a:avLst>
              <a:gd name="adj" fmla="val 50000"/>
            </a:avLst>
          </a:prstGeom>
          <a:solidFill>
            <a:srgbClr val="AA1133"/>
          </a:solidFill>
          <a:ln w="9525" algn="ctr">
            <a:solidFill>
              <a:srgbClr val="AA1133"/>
            </a:solidFill>
            <a:miter lim="800000"/>
            <a:headEnd/>
            <a:tailEnd/>
          </a:ln>
        </p:spPr>
        <p:txBody>
          <a:bodyPr rot="10800000" lIns="91352" tIns="45679" rIns="91352" bIns="45679" anchor="ctr"/>
          <a:lstStyle/>
          <a:p>
            <a:pPr algn="ctr" eaLnBrk="0" fontAlgn="auto" hangingPunct="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defRPr/>
            </a:pPr>
            <a:endParaRPr lang="en-US" sz="400" kern="0">
              <a:solidFill>
                <a:sysClr val="windowText" lastClr="000000"/>
              </a:solidFill>
              <a:latin typeface="Arial" charset="0"/>
              <a:cs typeface="Arial"/>
            </a:endParaRPr>
          </a:p>
        </p:txBody>
      </p:sp>
      <p:sp>
        <p:nvSpPr>
          <p:cNvPr id="143" name="AutoShape 8"/>
          <p:cNvSpPr>
            <a:spLocks noChangeAspect="1" noChangeArrowheads="1"/>
          </p:cNvSpPr>
          <p:nvPr/>
        </p:nvSpPr>
        <p:spPr bwMode="auto">
          <a:xfrm flipH="1" flipV="1">
            <a:off x="8812737" y="5889473"/>
            <a:ext cx="101416" cy="50999"/>
          </a:xfrm>
          <a:prstGeom prst="triangle">
            <a:avLst>
              <a:gd name="adj" fmla="val 50000"/>
            </a:avLst>
          </a:prstGeom>
          <a:solidFill>
            <a:srgbClr val="AA1133"/>
          </a:solidFill>
          <a:ln w="9525" algn="ctr">
            <a:solidFill>
              <a:srgbClr val="AA1133"/>
            </a:solidFill>
            <a:miter lim="800000"/>
            <a:headEnd/>
            <a:tailEnd/>
          </a:ln>
        </p:spPr>
        <p:txBody>
          <a:bodyPr rot="10800000" lIns="91352" tIns="45679" rIns="91352" bIns="45679" anchor="ctr"/>
          <a:lstStyle/>
          <a:p>
            <a:pPr algn="ctr" eaLnBrk="0" fontAlgn="auto" hangingPunct="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defRPr/>
            </a:pPr>
            <a:endParaRPr lang="en-US" sz="400" kern="0">
              <a:solidFill>
                <a:sysClr val="windowText" lastClr="000000"/>
              </a:solidFill>
              <a:latin typeface="Arial" charset="0"/>
              <a:cs typeface="Arial"/>
            </a:endParaRPr>
          </a:p>
        </p:txBody>
      </p:sp>
      <p:sp>
        <p:nvSpPr>
          <p:cNvPr id="144" name="Text Box 102"/>
          <p:cNvSpPr txBox="1">
            <a:spLocks noChangeArrowheads="1"/>
          </p:cNvSpPr>
          <p:nvPr/>
        </p:nvSpPr>
        <p:spPr bwMode="auto">
          <a:xfrm flipH="1">
            <a:off x="8664898" y="5955107"/>
            <a:ext cx="231942" cy="138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 eaLnBrk="1" hangingPunct="1"/>
            <a:r>
              <a:rPr lang="it-IT" altLang="it-IT" sz="700" b="1" dirty="0">
                <a:solidFill>
                  <a:srgbClr val="FF0000"/>
                </a:solidFill>
              </a:rPr>
              <a:t>03/07</a:t>
            </a:r>
            <a:endParaRPr lang="it-IT" altLang="it-IT" sz="700" b="1" dirty="0">
              <a:solidFill>
                <a:srgbClr val="000000"/>
              </a:solidFill>
            </a:endParaRPr>
          </a:p>
        </p:txBody>
      </p:sp>
      <p:sp>
        <p:nvSpPr>
          <p:cNvPr id="145" name="AutoShape 146"/>
          <p:cNvSpPr>
            <a:spLocks noChangeAspect="1" noChangeArrowheads="1"/>
          </p:cNvSpPr>
          <p:nvPr/>
        </p:nvSpPr>
        <p:spPr bwMode="auto">
          <a:xfrm>
            <a:off x="7896292" y="5865772"/>
            <a:ext cx="72000" cy="70123"/>
          </a:xfrm>
          <a:prstGeom prst="star5">
            <a:avLst/>
          </a:prstGeom>
          <a:solidFill>
            <a:srgbClr val="AA1133"/>
          </a:solidFill>
          <a:ln w="9525" algn="ctr">
            <a:solidFill>
              <a:srgbClr val="AA1133"/>
            </a:solidFill>
            <a:miter lim="800000"/>
            <a:headEnd/>
            <a:tailEnd/>
          </a:ln>
          <a:effectLst/>
          <a:extLst/>
        </p:spPr>
        <p:txBody>
          <a:bodyPr lIns="91352" tIns="45679" rIns="91352" bIns="45679" anchor="ctr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defRPr/>
            </a:pPr>
            <a:endParaRPr lang="en-US" sz="500" kern="0">
              <a:solidFill>
                <a:sysClr val="windowText" lastClr="000000"/>
              </a:solidFill>
              <a:cs typeface="Arial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7830344" y="6058929"/>
            <a:ext cx="39504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 algn="ctr">
              <a:defRPr sz="600">
                <a:latin typeface="Arial Bold Italic" pitchFamily="34" charset="0"/>
              </a:defRPr>
            </a:lvl1pPr>
          </a:lstStyle>
          <a:p>
            <a:pPr algn="l"/>
            <a:r>
              <a:rPr lang="it-IT" sz="700" b="1" noProof="1">
                <a:solidFill>
                  <a:srgbClr val="000000"/>
                </a:solidFill>
                <a:latin typeface="Aria body"/>
              </a:rPr>
              <a:t>Avvio UAT</a:t>
            </a:r>
            <a:r>
              <a:rPr lang="it-IT" sz="700" noProof="1">
                <a:solidFill>
                  <a:srgbClr val="000000"/>
                </a:solidFill>
                <a:latin typeface="Aria body"/>
              </a:rPr>
              <a:t> 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8267394" y="6058929"/>
            <a:ext cx="48078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 algn="ctr">
              <a:defRPr sz="600">
                <a:latin typeface="Arial Bold Italic" pitchFamily="34" charset="0"/>
              </a:defRPr>
            </a:lvl1pPr>
          </a:lstStyle>
          <a:p>
            <a:r>
              <a:rPr lang="it-IT" sz="700" b="1" noProof="1">
                <a:solidFill>
                  <a:srgbClr val="000000"/>
                </a:solidFill>
                <a:latin typeface="Aria body"/>
              </a:rPr>
              <a:t>Rilascio</a:t>
            </a:r>
          </a:p>
          <a:p>
            <a:r>
              <a:rPr lang="it-IT" sz="700" noProof="1">
                <a:solidFill>
                  <a:srgbClr val="000000"/>
                </a:solidFill>
                <a:latin typeface="Aria body"/>
              </a:rPr>
              <a:t>In prod</a:t>
            </a:r>
            <a:endParaRPr lang="it-IT" sz="700" b="1" noProof="1">
              <a:solidFill>
                <a:srgbClr val="000000"/>
              </a:solidFill>
              <a:latin typeface="Aria body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8684910" y="6059815"/>
            <a:ext cx="21375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 algn="ctr">
              <a:defRPr sz="600">
                <a:latin typeface="Arial Bold Italic" pitchFamily="34" charset="0"/>
              </a:defRPr>
            </a:lvl1pPr>
          </a:lstStyle>
          <a:p>
            <a:r>
              <a:rPr lang="it-IT" sz="700" b="1" noProof="1">
                <a:solidFill>
                  <a:srgbClr val="000000"/>
                </a:solidFill>
                <a:latin typeface="Aria body"/>
              </a:rPr>
              <a:t>Go Live</a:t>
            </a:r>
          </a:p>
        </p:txBody>
      </p:sp>
      <p:sp>
        <p:nvSpPr>
          <p:cNvPr id="150" name="AutoShape 8"/>
          <p:cNvSpPr>
            <a:spLocks noChangeAspect="1" noChangeArrowheads="1"/>
          </p:cNvSpPr>
          <p:nvPr/>
        </p:nvSpPr>
        <p:spPr bwMode="auto">
          <a:xfrm flipH="1" flipV="1">
            <a:off x="7307291" y="5677012"/>
            <a:ext cx="123971" cy="62341"/>
          </a:xfrm>
          <a:prstGeom prst="triangle">
            <a:avLst>
              <a:gd name="adj" fmla="val 50000"/>
            </a:avLst>
          </a:prstGeom>
          <a:solidFill>
            <a:srgbClr val="AA1133"/>
          </a:solidFill>
          <a:ln w="9525" algn="ctr">
            <a:solidFill>
              <a:srgbClr val="AA1133"/>
            </a:solidFill>
            <a:miter lim="800000"/>
            <a:headEnd/>
            <a:tailEnd/>
          </a:ln>
        </p:spPr>
        <p:txBody>
          <a:bodyPr rot="10800000" lIns="91352" tIns="45679" rIns="91352" bIns="45679" anchor="ctr"/>
          <a:lstStyle/>
          <a:p>
            <a:pPr algn="ctr" eaLnBrk="0" fontAlgn="auto" hangingPunct="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defRPr/>
            </a:pPr>
            <a:endParaRPr lang="en-US" sz="400" kern="0">
              <a:solidFill>
                <a:sysClr val="windowText" lastClr="000000"/>
              </a:solidFill>
              <a:latin typeface="Arial" charset="0"/>
              <a:cs typeface="Arial"/>
            </a:endParaRPr>
          </a:p>
        </p:txBody>
      </p:sp>
      <p:sp>
        <p:nvSpPr>
          <p:cNvPr id="151" name="Pentagon 150"/>
          <p:cNvSpPr/>
          <p:nvPr/>
        </p:nvSpPr>
        <p:spPr bwMode="auto">
          <a:xfrm>
            <a:off x="2729122" y="5038545"/>
            <a:ext cx="3240000" cy="217489"/>
          </a:xfrm>
          <a:prstGeom prst="homePlate">
            <a:avLst>
              <a:gd name="adj" fmla="val 19553"/>
            </a:avLst>
          </a:prstGeom>
          <a:solidFill>
            <a:srgbClr val="AEC5F8"/>
          </a:solidFill>
          <a:ln w="3175" algn="ctr">
            <a:solidFill>
              <a:srgbClr val="002060"/>
            </a:solidFill>
            <a:miter lim="800000"/>
            <a:headEnd/>
            <a:tailEnd/>
          </a:ln>
          <a:effectLst>
            <a:outerShdw blurRad="508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square" lIns="84377" tIns="42188" rIns="84377" bIns="42188" anchor="ctr">
            <a:noAutofit/>
          </a:bodyPr>
          <a:lstStyle/>
          <a:p>
            <a:pPr algn="ctr"/>
            <a:r>
              <a:rPr lang="en-US" sz="600" b="1" i="1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Analisi</a:t>
            </a:r>
            <a:r>
              <a:rPr lang="en-US" sz="600" b="1" i="1" dirty="0">
                <a:solidFill>
                  <a:srgbClr val="000000">
                    <a:lumMod val="85000"/>
                    <a:lumOff val="15000"/>
                  </a:srgbClr>
                </a:solidFill>
              </a:rPr>
              <a:t> </a:t>
            </a:r>
            <a:r>
              <a:rPr lang="en-US" sz="600" b="1" i="1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funzionale</a:t>
            </a:r>
            <a:r>
              <a:rPr lang="en-US" sz="600" b="1" i="1" dirty="0">
                <a:solidFill>
                  <a:srgbClr val="000000">
                    <a:lumMod val="85000"/>
                    <a:lumOff val="15000"/>
                  </a:srgbClr>
                </a:solidFill>
              </a:rPr>
              <a:t> e </a:t>
            </a:r>
            <a:r>
              <a:rPr lang="en-US" sz="600" b="1" i="1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tecnica</a:t>
            </a:r>
            <a:endParaRPr lang="en-US" sz="600" b="1" i="1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152" name="Text Box 102"/>
          <p:cNvSpPr txBox="1">
            <a:spLocks noChangeArrowheads="1"/>
          </p:cNvSpPr>
          <p:nvPr/>
        </p:nvSpPr>
        <p:spPr bwMode="auto">
          <a:xfrm flipH="1">
            <a:off x="8439301" y="5953321"/>
            <a:ext cx="22559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it-IT" altLang="it-IT" sz="700" b="1" dirty="0">
                <a:solidFill>
                  <a:srgbClr val="FF0000"/>
                </a:solidFill>
              </a:rPr>
              <a:t>30/06</a:t>
            </a:r>
            <a:endParaRPr lang="it-IT" altLang="it-IT" sz="800" b="1" dirty="0">
              <a:solidFill>
                <a:srgbClr val="FF0000"/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6598021" y="5853982"/>
            <a:ext cx="107869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 algn="ctr">
              <a:defRPr sz="600">
                <a:latin typeface="Arial Bold Italic" pitchFamily="34" charset="0"/>
              </a:defRPr>
            </a:lvl1pPr>
          </a:lstStyle>
          <a:p>
            <a:pPr algn="r"/>
            <a:r>
              <a:rPr lang="it-IT" sz="700" b="1" noProof="1">
                <a:solidFill>
                  <a:srgbClr val="000000"/>
                </a:solidFill>
                <a:latin typeface="Aria body"/>
              </a:rPr>
              <a:t>Invio flusso di output di prova </a:t>
            </a:r>
            <a:r>
              <a:rPr lang="it-IT" sz="700" noProof="1">
                <a:solidFill>
                  <a:srgbClr val="000000"/>
                </a:solidFill>
                <a:latin typeface="Aria body"/>
              </a:rPr>
              <a:t>(Eweb, CMC, QdC)</a:t>
            </a:r>
          </a:p>
        </p:txBody>
      </p:sp>
      <p:sp>
        <p:nvSpPr>
          <p:cNvPr id="154" name="Text Box 102"/>
          <p:cNvSpPr txBox="1">
            <a:spLocks noChangeArrowheads="1"/>
          </p:cNvSpPr>
          <p:nvPr/>
        </p:nvSpPr>
        <p:spPr bwMode="auto">
          <a:xfrm flipH="1">
            <a:off x="7118254" y="5750903"/>
            <a:ext cx="477178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it-IT" altLang="it-IT" sz="700" b="1" dirty="0">
                <a:solidFill>
                  <a:srgbClr val="FF0000"/>
                </a:solidFill>
              </a:rPr>
              <a:t>25/05 (tbc) </a:t>
            </a:r>
          </a:p>
        </p:txBody>
      </p:sp>
      <p:sp>
        <p:nvSpPr>
          <p:cNvPr id="155" name="AutoShape 149"/>
          <p:cNvSpPr>
            <a:spLocks noChangeArrowheads="1"/>
          </p:cNvSpPr>
          <p:nvPr/>
        </p:nvSpPr>
        <p:spPr bwMode="auto">
          <a:xfrm>
            <a:off x="5159114" y="5206156"/>
            <a:ext cx="98790" cy="118325"/>
          </a:xfrm>
          <a:prstGeom prst="downArrow">
            <a:avLst>
              <a:gd name="adj1" fmla="val 50000"/>
              <a:gd name="adj2" fmla="val 34921"/>
            </a:avLst>
          </a:prstGeom>
          <a:solidFill>
            <a:srgbClr val="AA1133"/>
          </a:solidFill>
          <a:ln w="9525" algn="ctr">
            <a:solidFill>
              <a:srgbClr val="AA1133"/>
            </a:solidFill>
            <a:miter lim="800000"/>
            <a:headEnd/>
            <a:tailEnd/>
          </a:ln>
        </p:spPr>
        <p:txBody>
          <a:bodyPr lIns="91407" tIns="45704" rIns="91407" bIns="45704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kern="0">
              <a:solidFill>
                <a:sysClr val="windowText" lastClr="000000"/>
              </a:solidFill>
              <a:latin typeface="Arial" charset="0"/>
              <a:cs typeface="Arial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5017792" y="5385445"/>
            <a:ext cx="680928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 algn="ctr">
              <a:defRPr sz="600">
                <a:latin typeface="Arial Bold Italic" pitchFamily="34" charset="0"/>
              </a:defRPr>
            </a:lvl1pPr>
          </a:lstStyle>
          <a:p>
            <a:r>
              <a:rPr lang="it-IT" sz="700" b="1" noProof="1">
                <a:solidFill>
                  <a:srgbClr val="000000"/>
                </a:solidFill>
                <a:latin typeface="Aria body"/>
              </a:rPr>
              <a:t>Consegna AFU</a:t>
            </a:r>
          </a:p>
        </p:txBody>
      </p:sp>
      <p:sp>
        <p:nvSpPr>
          <p:cNvPr id="157" name="Text Box 102"/>
          <p:cNvSpPr txBox="1">
            <a:spLocks noChangeArrowheads="1"/>
          </p:cNvSpPr>
          <p:nvPr/>
        </p:nvSpPr>
        <p:spPr bwMode="auto">
          <a:xfrm flipH="1">
            <a:off x="5128163" y="5306675"/>
            <a:ext cx="231811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it-IT" altLang="it-IT" sz="700" b="1" dirty="0">
                <a:solidFill>
                  <a:srgbClr val="FF0000"/>
                </a:solidFill>
              </a:rPr>
              <a:t>31/03</a:t>
            </a:r>
          </a:p>
        </p:txBody>
      </p:sp>
      <p:sp>
        <p:nvSpPr>
          <p:cNvPr id="158" name="AutoShape 149"/>
          <p:cNvSpPr>
            <a:spLocks noChangeArrowheads="1"/>
          </p:cNvSpPr>
          <p:nvPr/>
        </p:nvSpPr>
        <p:spPr bwMode="auto">
          <a:xfrm>
            <a:off x="5925077" y="5201385"/>
            <a:ext cx="98790" cy="118325"/>
          </a:xfrm>
          <a:prstGeom prst="downArrow">
            <a:avLst>
              <a:gd name="adj1" fmla="val 50000"/>
              <a:gd name="adj2" fmla="val 34921"/>
            </a:avLst>
          </a:prstGeom>
          <a:solidFill>
            <a:srgbClr val="AA1133"/>
          </a:solidFill>
          <a:ln w="9525" algn="ctr">
            <a:solidFill>
              <a:srgbClr val="AA1133"/>
            </a:solidFill>
            <a:miter lim="800000"/>
            <a:headEnd/>
            <a:tailEnd/>
          </a:ln>
        </p:spPr>
        <p:txBody>
          <a:bodyPr lIns="91407" tIns="45704" rIns="91407" bIns="45704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kern="0">
              <a:solidFill>
                <a:sysClr val="windowText" lastClr="000000"/>
              </a:solidFill>
              <a:latin typeface="Arial" charset="0"/>
              <a:cs typeface="Arial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5783755" y="5380674"/>
            <a:ext cx="680928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 algn="ctr">
              <a:defRPr sz="600">
                <a:latin typeface="Arial Bold Italic" pitchFamily="34" charset="0"/>
              </a:defRPr>
            </a:lvl1pPr>
          </a:lstStyle>
          <a:p>
            <a:r>
              <a:rPr lang="it-IT" sz="700" b="1" noProof="1">
                <a:solidFill>
                  <a:srgbClr val="000000"/>
                </a:solidFill>
                <a:latin typeface="Aria body"/>
              </a:rPr>
              <a:t>Consegna ATE</a:t>
            </a:r>
          </a:p>
        </p:txBody>
      </p:sp>
      <p:sp>
        <p:nvSpPr>
          <p:cNvPr id="160" name="Text Box 102"/>
          <p:cNvSpPr txBox="1">
            <a:spLocks noChangeArrowheads="1"/>
          </p:cNvSpPr>
          <p:nvPr/>
        </p:nvSpPr>
        <p:spPr bwMode="auto">
          <a:xfrm flipH="1">
            <a:off x="5883408" y="5303688"/>
            <a:ext cx="231811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it-IT" altLang="it-IT" sz="700" b="1" dirty="0">
                <a:solidFill>
                  <a:srgbClr val="FF0000"/>
                </a:solidFill>
              </a:rPr>
              <a:t>17/04</a:t>
            </a:r>
          </a:p>
        </p:txBody>
      </p:sp>
      <p:cxnSp>
        <p:nvCxnSpPr>
          <p:cNvPr id="163" name="Connettore 1 3"/>
          <p:cNvCxnSpPr/>
          <p:nvPr/>
        </p:nvCxnSpPr>
        <p:spPr>
          <a:xfrm flipV="1">
            <a:off x="271120" y="3602152"/>
            <a:ext cx="8605676" cy="5155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AutoShape 8"/>
          <p:cNvSpPr>
            <a:spLocks noChangeAspect="1" noChangeArrowheads="1"/>
          </p:cNvSpPr>
          <p:nvPr/>
        </p:nvSpPr>
        <p:spPr bwMode="auto">
          <a:xfrm flipH="1" flipV="1">
            <a:off x="7699110" y="4600845"/>
            <a:ext cx="101416" cy="50999"/>
          </a:xfrm>
          <a:prstGeom prst="triangle">
            <a:avLst>
              <a:gd name="adj" fmla="val 50000"/>
            </a:avLst>
          </a:prstGeom>
          <a:solidFill>
            <a:srgbClr val="AA1133"/>
          </a:solidFill>
          <a:ln w="9525" algn="ctr">
            <a:solidFill>
              <a:srgbClr val="AA1133"/>
            </a:solidFill>
            <a:miter lim="800000"/>
            <a:headEnd/>
            <a:tailEnd/>
          </a:ln>
        </p:spPr>
        <p:txBody>
          <a:bodyPr rot="10800000" lIns="91352" tIns="45679" rIns="91352" bIns="45679" anchor="ctr"/>
          <a:lstStyle/>
          <a:p>
            <a:pPr algn="ctr" eaLnBrk="0" fontAlgn="auto" hangingPunct="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defRPr/>
            </a:pPr>
            <a:endParaRPr lang="en-US" sz="400" kern="0" dirty="0">
              <a:solidFill>
                <a:sysClr val="windowText" lastClr="000000"/>
              </a:solidFill>
              <a:latin typeface="Arial" charset="0"/>
              <a:cs typeface="Arial"/>
            </a:endParaRPr>
          </a:p>
        </p:txBody>
      </p:sp>
      <p:sp>
        <p:nvSpPr>
          <p:cNvPr id="169" name="Text Box 102"/>
          <p:cNvSpPr txBox="1">
            <a:spLocks noChangeArrowheads="1"/>
          </p:cNvSpPr>
          <p:nvPr/>
        </p:nvSpPr>
        <p:spPr bwMode="auto">
          <a:xfrm flipH="1">
            <a:off x="7759538" y="5955108"/>
            <a:ext cx="451716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it-IT" altLang="it-IT" sz="700" b="1" dirty="0">
                <a:solidFill>
                  <a:srgbClr val="FF0000"/>
                </a:solidFill>
              </a:rPr>
              <a:t>09/06 (tbc)</a:t>
            </a:r>
          </a:p>
        </p:txBody>
      </p:sp>
      <p:sp>
        <p:nvSpPr>
          <p:cNvPr id="170" name="Text Box 96"/>
          <p:cNvSpPr txBox="1">
            <a:spLocks noChangeArrowheads="1"/>
          </p:cNvSpPr>
          <p:nvPr/>
        </p:nvSpPr>
        <p:spPr bwMode="auto">
          <a:xfrm>
            <a:off x="8294225" y="217563"/>
            <a:ext cx="118823" cy="15210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sym typeface="Wingdings" pitchFamily="2" charset="2"/>
              </a:rPr>
              <a:t></a:t>
            </a:r>
            <a:endParaRPr lang="it-IT" dirty="0">
              <a:solidFill>
                <a:srgbClr val="000000"/>
              </a:solidFill>
            </a:endParaRPr>
          </a:p>
        </p:txBody>
      </p:sp>
      <p:sp>
        <p:nvSpPr>
          <p:cNvPr id="171" name="Text Box 10"/>
          <p:cNvSpPr txBox="1">
            <a:spLocks noChangeArrowheads="1"/>
          </p:cNvSpPr>
          <p:nvPr/>
        </p:nvSpPr>
        <p:spPr bwMode="auto">
          <a:xfrm>
            <a:off x="8481770" y="193873"/>
            <a:ext cx="620031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it-IT" sz="600" kern="0" dirty="0">
                <a:solidFill>
                  <a:srgbClr val="000000"/>
                </a:solidFill>
                <a:cs typeface="Arial"/>
              </a:rPr>
              <a:t>Milestone Raggiunta</a:t>
            </a:r>
          </a:p>
        </p:txBody>
      </p:sp>
      <p:sp>
        <p:nvSpPr>
          <p:cNvPr id="172" name="Text Box 154"/>
          <p:cNvSpPr txBox="1">
            <a:spLocks noChangeArrowheads="1"/>
          </p:cNvSpPr>
          <p:nvPr/>
        </p:nvSpPr>
        <p:spPr bwMode="auto">
          <a:xfrm>
            <a:off x="8273946" y="368046"/>
            <a:ext cx="21600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FF1111"/>
                </a:solidFill>
                <a:latin typeface="Agency FB" pitchFamily="34" charset="0"/>
                <a:sym typeface="Wingdings" pitchFamily="2" charset="2"/>
              </a:rPr>
              <a:t></a:t>
            </a:r>
            <a:endParaRPr lang="it-IT" sz="2000" dirty="0">
              <a:solidFill>
                <a:srgbClr val="FF1111"/>
              </a:solidFill>
              <a:latin typeface="Agency FB" pitchFamily="34" charset="0"/>
              <a:sym typeface="Wingdings" pitchFamily="2" charset="2"/>
            </a:endParaRPr>
          </a:p>
        </p:txBody>
      </p:sp>
      <p:sp>
        <p:nvSpPr>
          <p:cNvPr id="173" name="Text Box 10"/>
          <p:cNvSpPr txBox="1">
            <a:spLocks noChangeArrowheads="1"/>
          </p:cNvSpPr>
          <p:nvPr/>
        </p:nvSpPr>
        <p:spPr bwMode="auto">
          <a:xfrm>
            <a:off x="8481770" y="369817"/>
            <a:ext cx="76579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it-IT" sz="600" kern="0" dirty="0">
                <a:solidFill>
                  <a:srgbClr val="000000"/>
                </a:solidFill>
                <a:cs typeface="Arial"/>
              </a:rPr>
              <a:t>Milestone non rispettata</a:t>
            </a:r>
          </a:p>
        </p:txBody>
      </p:sp>
      <p:sp>
        <p:nvSpPr>
          <p:cNvPr id="174" name="Text Box 11"/>
          <p:cNvSpPr txBox="1">
            <a:spLocks noChangeArrowheads="1"/>
          </p:cNvSpPr>
          <p:nvPr/>
        </p:nvSpPr>
        <p:spPr bwMode="auto">
          <a:xfrm>
            <a:off x="6512786" y="241056"/>
            <a:ext cx="944833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it-IT" sz="600" kern="0" dirty="0">
                <a:solidFill>
                  <a:srgbClr val="000000"/>
                </a:solidFill>
                <a:cs typeface="Arial"/>
              </a:rPr>
              <a:t>Passaggio in produzione</a:t>
            </a:r>
          </a:p>
        </p:txBody>
      </p:sp>
      <p:sp>
        <p:nvSpPr>
          <p:cNvPr id="175" name="AutoShape 8"/>
          <p:cNvSpPr>
            <a:spLocks noChangeAspect="1" noChangeArrowheads="1"/>
          </p:cNvSpPr>
          <p:nvPr/>
        </p:nvSpPr>
        <p:spPr bwMode="auto">
          <a:xfrm flipV="1">
            <a:off x="6352823" y="251876"/>
            <a:ext cx="100359" cy="69919"/>
          </a:xfrm>
          <a:prstGeom prst="triangle">
            <a:avLst>
              <a:gd name="adj" fmla="val 50000"/>
            </a:avLst>
          </a:prstGeom>
          <a:solidFill>
            <a:srgbClr val="AA1133"/>
          </a:solidFill>
          <a:ln w="9525" algn="ctr">
            <a:solidFill>
              <a:srgbClr val="AA1133"/>
            </a:solidFill>
            <a:miter lim="800000"/>
            <a:headEnd/>
            <a:tailEnd/>
          </a:ln>
        </p:spPr>
        <p:txBody>
          <a:bodyPr rot="10800000" lIns="91352" tIns="45679" rIns="91352" bIns="45679" anchor="ctr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defRPr/>
            </a:pPr>
            <a:endParaRPr lang="en-US" sz="600" kern="0">
              <a:solidFill>
                <a:sysClr val="windowText" lastClr="000000"/>
              </a:solidFill>
              <a:cs typeface="Arial"/>
            </a:endParaRPr>
          </a:p>
        </p:txBody>
      </p:sp>
      <p:sp>
        <p:nvSpPr>
          <p:cNvPr id="176" name="Text Box 10"/>
          <p:cNvSpPr txBox="1">
            <a:spLocks noChangeArrowheads="1"/>
          </p:cNvSpPr>
          <p:nvPr/>
        </p:nvSpPr>
        <p:spPr bwMode="auto">
          <a:xfrm>
            <a:off x="6547752" y="422943"/>
            <a:ext cx="382618" cy="7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it-IT" sz="600" kern="0" dirty="0">
                <a:solidFill>
                  <a:srgbClr val="000000"/>
                </a:solidFill>
                <a:cs typeface="Arial"/>
              </a:rPr>
              <a:t>Inizio UAT</a:t>
            </a:r>
          </a:p>
        </p:txBody>
      </p:sp>
      <p:sp>
        <p:nvSpPr>
          <p:cNvPr id="177" name="AutoShape 146"/>
          <p:cNvSpPr>
            <a:spLocks noChangeAspect="1" noChangeArrowheads="1"/>
          </p:cNvSpPr>
          <p:nvPr/>
        </p:nvSpPr>
        <p:spPr bwMode="auto">
          <a:xfrm>
            <a:off x="6354875" y="393362"/>
            <a:ext cx="127016" cy="123704"/>
          </a:xfrm>
          <a:prstGeom prst="star5">
            <a:avLst/>
          </a:prstGeom>
          <a:solidFill>
            <a:srgbClr val="AA1133"/>
          </a:solidFill>
          <a:ln w="9525" algn="ctr">
            <a:solidFill>
              <a:srgbClr val="AA1133"/>
            </a:solidFill>
            <a:miter lim="800000"/>
            <a:headEnd/>
            <a:tailEnd/>
          </a:ln>
          <a:effectLst/>
          <a:extLst/>
        </p:spPr>
        <p:txBody>
          <a:bodyPr lIns="91352" tIns="45679" rIns="91352" bIns="45679" anchor="ctr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defRPr/>
            </a:pPr>
            <a:endParaRPr lang="en-US" sz="500" kern="0">
              <a:solidFill>
                <a:sysClr val="windowText" lastClr="000000"/>
              </a:solidFill>
              <a:cs typeface="Arial"/>
            </a:endParaRPr>
          </a:p>
        </p:txBody>
      </p:sp>
      <p:sp>
        <p:nvSpPr>
          <p:cNvPr id="178" name="Text Box 10"/>
          <p:cNvSpPr txBox="1">
            <a:spLocks noChangeArrowheads="1"/>
          </p:cNvSpPr>
          <p:nvPr/>
        </p:nvSpPr>
        <p:spPr bwMode="auto">
          <a:xfrm>
            <a:off x="5517963" y="237332"/>
            <a:ext cx="751428" cy="94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it-IT" sz="600" kern="0" dirty="0">
                <a:solidFill>
                  <a:srgbClr val="000000"/>
                </a:solidFill>
                <a:cs typeface="Arial"/>
              </a:rPr>
              <a:t>Inizio System Test</a:t>
            </a:r>
          </a:p>
        </p:txBody>
      </p:sp>
      <p:sp>
        <p:nvSpPr>
          <p:cNvPr id="179" name="AutoShape 7"/>
          <p:cNvSpPr>
            <a:spLocks noChangeAspect="1" noChangeArrowheads="1"/>
          </p:cNvSpPr>
          <p:nvPr/>
        </p:nvSpPr>
        <p:spPr bwMode="auto">
          <a:xfrm>
            <a:off x="5363497" y="193759"/>
            <a:ext cx="98790" cy="119669"/>
          </a:xfrm>
          <a:prstGeom prst="diamond">
            <a:avLst/>
          </a:prstGeom>
          <a:solidFill>
            <a:srgbClr val="AA1133"/>
          </a:solidFill>
          <a:ln w="9525" algn="ctr">
            <a:solidFill>
              <a:srgbClr val="AA1133"/>
            </a:solidFill>
            <a:miter lim="800000"/>
            <a:headEnd/>
            <a:tailEnd/>
          </a:ln>
        </p:spPr>
        <p:txBody>
          <a:bodyPr lIns="91352" tIns="45679" rIns="91352" bIns="45679" anchor="ctr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defRPr/>
            </a:pPr>
            <a:endParaRPr lang="en-US" sz="500" kern="0">
              <a:solidFill>
                <a:sysClr val="windowText" lastClr="000000"/>
              </a:solidFill>
              <a:cs typeface="Arial"/>
            </a:endParaRPr>
          </a:p>
        </p:txBody>
      </p:sp>
      <p:sp>
        <p:nvSpPr>
          <p:cNvPr id="180" name="AutoShape 149"/>
          <p:cNvSpPr>
            <a:spLocks noChangeArrowheads="1"/>
          </p:cNvSpPr>
          <p:nvPr/>
        </p:nvSpPr>
        <p:spPr bwMode="auto">
          <a:xfrm>
            <a:off x="5362737" y="400212"/>
            <a:ext cx="98790" cy="118325"/>
          </a:xfrm>
          <a:prstGeom prst="downArrow">
            <a:avLst>
              <a:gd name="adj1" fmla="val 50000"/>
              <a:gd name="adj2" fmla="val 34921"/>
            </a:avLst>
          </a:prstGeom>
          <a:solidFill>
            <a:srgbClr val="AA1133"/>
          </a:solidFill>
          <a:ln w="9525" algn="ctr">
            <a:solidFill>
              <a:srgbClr val="AA1133"/>
            </a:solidFill>
            <a:miter lim="800000"/>
            <a:headEnd/>
            <a:tailEnd/>
          </a:ln>
        </p:spPr>
        <p:txBody>
          <a:bodyPr lIns="91407" tIns="45704" rIns="91407" bIns="45704" anchor="ctr"/>
          <a:lstStyle/>
          <a:p>
            <a:pPr>
              <a:defRPr/>
            </a:pPr>
            <a:endParaRPr lang="en-US" sz="1000" kern="0">
              <a:solidFill>
                <a:sysClr val="windowText" lastClr="000000"/>
              </a:solidFill>
              <a:cs typeface="Arial"/>
            </a:endParaRPr>
          </a:p>
        </p:txBody>
      </p:sp>
      <p:sp>
        <p:nvSpPr>
          <p:cNvPr id="181" name="Text Box 10"/>
          <p:cNvSpPr txBox="1">
            <a:spLocks noChangeArrowheads="1"/>
          </p:cNvSpPr>
          <p:nvPr/>
        </p:nvSpPr>
        <p:spPr bwMode="auto">
          <a:xfrm>
            <a:off x="5505603" y="400241"/>
            <a:ext cx="869084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it-IT" sz="600" kern="0" dirty="0">
                <a:solidFill>
                  <a:srgbClr val="000000"/>
                </a:solidFill>
                <a:cs typeface="Arial"/>
              </a:rPr>
              <a:t>Condivisione AFU/ATE</a:t>
            </a:r>
          </a:p>
        </p:txBody>
      </p:sp>
      <p:sp>
        <p:nvSpPr>
          <p:cNvPr id="182" name="AutoShape 151" descr="Diagonali chiare verso l'alto"/>
          <p:cNvSpPr>
            <a:spLocks noChangeArrowheads="1"/>
          </p:cNvSpPr>
          <p:nvPr/>
        </p:nvSpPr>
        <p:spPr bwMode="auto">
          <a:xfrm>
            <a:off x="7481626" y="225231"/>
            <a:ext cx="142697" cy="122359"/>
          </a:xfrm>
          <a:prstGeom prst="chevron">
            <a:avLst>
              <a:gd name="adj" fmla="val 30884"/>
            </a:avLst>
          </a:prstGeom>
          <a:pattFill prst="ltUpDiag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000" kern="0">
              <a:solidFill>
                <a:sysClr val="windowText" lastClr="000000"/>
              </a:solidFill>
              <a:cs typeface="Arial"/>
            </a:endParaRPr>
          </a:p>
        </p:txBody>
      </p:sp>
      <p:sp>
        <p:nvSpPr>
          <p:cNvPr id="183" name="Text Box 9"/>
          <p:cNvSpPr txBox="1">
            <a:spLocks noChangeArrowheads="1"/>
          </p:cNvSpPr>
          <p:nvPr/>
        </p:nvSpPr>
        <p:spPr bwMode="auto">
          <a:xfrm>
            <a:off x="7679208" y="237332"/>
            <a:ext cx="589609" cy="7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it-IT" sz="600" kern="0" dirty="0" err="1">
                <a:solidFill>
                  <a:srgbClr val="000000"/>
                </a:solidFill>
                <a:cs typeface="Arial"/>
              </a:rPr>
              <a:t>Ripianificazioni</a:t>
            </a:r>
            <a:endParaRPr lang="it-IT" sz="600" kern="0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184" name="AutoShape 422"/>
          <p:cNvSpPr>
            <a:spLocks noChangeArrowheads="1"/>
          </p:cNvSpPr>
          <p:nvPr/>
        </p:nvSpPr>
        <p:spPr bwMode="auto">
          <a:xfrm>
            <a:off x="6352823" y="70382"/>
            <a:ext cx="98790" cy="118325"/>
          </a:xfrm>
          <a:prstGeom prst="downArrow">
            <a:avLst>
              <a:gd name="adj1" fmla="val 50000"/>
              <a:gd name="adj2" fmla="val 34921"/>
            </a:avLst>
          </a:prstGeom>
          <a:noFill/>
          <a:ln w="9525" algn="ctr">
            <a:solidFill>
              <a:srgbClr val="AA11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352" tIns="45679" rIns="91352" bIns="45679" anchor="ctr"/>
          <a:lstStyle/>
          <a:p>
            <a:pPr>
              <a:defRPr/>
            </a:pPr>
            <a:endParaRPr lang="en-US" sz="1000" kern="0">
              <a:solidFill>
                <a:sysClr val="windowText" lastClr="000000"/>
              </a:solidFill>
              <a:cs typeface="Arial"/>
            </a:endParaRPr>
          </a:p>
        </p:txBody>
      </p:sp>
      <p:sp>
        <p:nvSpPr>
          <p:cNvPr id="185" name="Text Box 10"/>
          <p:cNvSpPr txBox="1">
            <a:spLocks noChangeArrowheads="1"/>
          </p:cNvSpPr>
          <p:nvPr/>
        </p:nvSpPr>
        <p:spPr bwMode="auto">
          <a:xfrm>
            <a:off x="6522178" y="27355"/>
            <a:ext cx="498658" cy="155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it-IT" sz="600" kern="0" dirty="0">
                <a:solidFill>
                  <a:srgbClr val="000000"/>
                </a:solidFill>
                <a:cs typeface="Arial"/>
              </a:rPr>
              <a:t>Condivisione requisiti</a:t>
            </a:r>
          </a:p>
        </p:txBody>
      </p:sp>
      <p:sp>
        <p:nvSpPr>
          <p:cNvPr id="186" name="Text Box 9"/>
          <p:cNvSpPr txBox="1">
            <a:spLocks noChangeArrowheads="1"/>
          </p:cNvSpPr>
          <p:nvPr/>
        </p:nvSpPr>
        <p:spPr bwMode="auto">
          <a:xfrm>
            <a:off x="5522056" y="23433"/>
            <a:ext cx="75978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it-IT" sz="600" kern="0" dirty="0">
                <a:solidFill>
                  <a:srgbClr val="000000"/>
                </a:solidFill>
                <a:cs typeface="Arial"/>
              </a:rPr>
              <a:t>Dipendenza esterna al progetto</a:t>
            </a:r>
          </a:p>
        </p:txBody>
      </p:sp>
      <p:sp>
        <p:nvSpPr>
          <p:cNvPr id="187" name="Text Box 10"/>
          <p:cNvSpPr txBox="1">
            <a:spLocks noChangeArrowheads="1"/>
          </p:cNvSpPr>
          <p:nvPr/>
        </p:nvSpPr>
        <p:spPr bwMode="auto">
          <a:xfrm>
            <a:off x="7662355" y="52970"/>
            <a:ext cx="583336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it-IT" sz="600" kern="0" dirty="0">
                <a:solidFill>
                  <a:srgbClr val="000000"/>
                </a:solidFill>
                <a:cs typeface="Arial"/>
              </a:rPr>
              <a:t>Fine sviluppi</a:t>
            </a:r>
          </a:p>
        </p:txBody>
      </p:sp>
      <p:sp>
        <p:nvSpPr>
          <p:cNvPr id="188" name="AutoShape 7"/>
          <p:cNvSpPr>
            <a:spLocks noChangeAspect="1" noChangeArrowheads="1"/>
          </p:cNvSpPr>
          <p:nvPr/>
        </p:nvSpPr>
        <p:spPr bwMode="auto">
          <a:xfrm>
            <a:off x="7498904" y="33029"/>
            <a:ext cx="98790" cy="119670"/>
          </a:xfrm>
          <a:prstGeom prst="diamond">
            <a:avLst/>
          </a:prstGeom>
          <a:solidFill>
            <a:srgbClr val="3366FF"/>
          </a:solidFill>
          <a:ln w="9525" algn="ctr">
            <a:solidFill>
              <a:srgbClr val="3366FF"/>
            </a:solidFill>
            <a:miter lim="800000"/>
            <a:headEnd/>
            <a:tailEnd/>
          </a:ln>
        </p:spPr>
        <p:txBody>
          <a:bodyPr lIns="91352" tIns="45679" rIns="91352" bIns="45679" anchor="ctr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defRPr/>
            </a:pPr>
            <a:endParaRPr lang="en-US" sz="500" kern="0">
              <a:solidFill>
                <a:sysClr val="windowText" lastClr="000000"/>
              </a:solidFill>
              <a:cs typeface="Arial"/>
            </a:endParaRPr>
          </a:p>
        </p:txBody>
      </p:sp>
      <p:sp>
        <p:nvSpPr>
          <p:cNvPr id="189" name="AutoShape 32"/>
          <p:cNvSpPr>
            <a:spLocks noChangeAspect="1" noChangeArrowheads="1"/>
          </p:cNvSpPr>
          <p:nvPr/>
        </p:nvSpPr>
        <p:spPr bwMode="auto">
          <a:xfrm>
            <a:off x="7515776" y="414864"/>
            <a:ext cx="66204" cy="92839"/>
          </a:xfrm>
          <a:prstGeom prst="triangle">
            <a:avLst>
              <a:gd name="adj" fmla="val 50000"/>
            </a:avLst>
          </a:prstGeom>
          <a:solidFill>
            <a:srgbClr val="00B050"/>
          </a:solidFill>
          <a:ln w="19050" algn="ctr">
            <a:solidFill>
              <a:srgbClr val="00B050"/>
            </a:solidFill>
            <a:miter lim="800000"/>
            <a:headEnd/>
            <a:tailEnd/>
          </a:ln>
        </p:spPr>
        <p:txBody>
          <a:bodyPr lIns="46800" tIns="46800" rIns="46800" bIns="46800" anchor="ctr"/>
          <a:lstStyle/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90" name="Text Box 9"/>
          <p:cNvSpPr txBox="1">
            <a:spLocks noChangeArrowheads="1"/>
          </p:cNvSpPr>
          <p:nvPr/>
        </p:nvSpPr>
        <p:spPr bwMode="auto">
          <a:xfrm>
            <a:off x="7656082" y="380730"/>
            <a:ext cx="58960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it-IT" sz="600" kern="0" dirty="0">
                <a:solidFill>
                  <a:srgbClr val="000000"/>
                </a:solidFill>
                <a:cs typeface="Arial"/>
              </a:rPr>
              <a:t>attivazione operatività</a:t>
            </a:r>
          </a:p>
        </p:txBody>
      </p:sp>
      <p:sp>
        <p:nvSpPr>
          <p:cNvPr id="191" name="AutoShape 159"/>
          <p:cNvSpPr>
            <a:spLocks noChangeArrowheads="1"/>
          </p:cNvSpPr>
          <p:nvPr/>
        </p:nvSpPr>
        <p:spPr bwMode="auto">
          <a:xfrm>
            <a:off x="5362737" y="50217"/>
            <a:ext cx="98429" cy="84400"/>
          </a:xfrm>
          <a:prstGeom prst="octagon">
            <a:avLst>
              <a:gd name="adj" fmla="val 29287"/>
            </a:avLst>
          </a:prstGeom>
          <a:solidFill>
            <a:srgbClr val="FFDDE3"/>
          </a:solidFill>
          <a:ln w="9525">
            <a:solidFill>
              <a:srgbClr val="FFA7B8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000" kern="0">
              <a:solidFill>
                <a:sysClr val="windowText" lastClr="000000"/>
              </a:solidFill>
              <a:cs typeface="Arial"/>
            </a:endParaRPr>
          </a:p>
        </p:txBody>
      </p:sp>
      <p:sp>
        <p:nvSpPr>
          <p:cNvPr id="192" name="Text Box 96"/>
          <p:cNvSpPr txBox="1">
            <a:spLocks noChangeArrowheads="1"/>
          </p:cNvSpPr>
          <p:nvPr/>
        </p:nvSpPr>
        <p:spPr bwMode="auto">
          <a:xfrm>
            <a:off x="792737" y="1149381"/>
            <a:ext cx="118823" cy="15210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sym typeface="Wingdings" pitchFamily="2" charset="2"/>
              </a:rPr>
              <a:t></a:t>
            </a:r>
            <a:endParaRPr lang="it-IT" dirty="0">
              <a:solidFill>
                <a:srgbClr val="000000"/>
              </a:solidFill>
            </a:endParaRPr>
          </a:p>
        </p:txBody>
      </p:sp>
      <p:sp>
        <p:nvSpPr>
          <p:cNvPr id="194" name="Text Box 154"/>
          <p:cNvSpPr txBox="1">
            <a:spLocks noChangeArrowheads="1"/>
          </p:cNvSpPr>
          <p:nvPr/>
        </p:nvSpPr>
        <p:spPr bwMode="auto">
          <a:xfrm>
            <a:off x="771603" y="1522264"/>
            <a:ext cx="216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FF1111"/>
                </a:solidFill>
                <a:latin typeface="Agency FB" pitchFamily="34" charset="0"/>
                <a:sym typeface="Wingdings" pitchFamily="2" charset="2"/>
              </a:rPr>
              <a:t></a:t>
            </a:r>
            <a:endParaRPr lang="it-IT" sz="2000" dirty="0">
              <a:solidFill>
                <a:srgbClr val="FF1111"/>
              </a:solidFill>
              <a:latin typeface="Agency FB" pitchFamily="34" charset="0"/>
              <a:sym typeface="Wingdings" pitchFamily="2" charset="2"/>
            </a:endParaRPr>
          </a:p>
        </p:txBody>
      </p:sp>
      <p:sp>
        <p:nvSpPr>
          <p:cNvPr id="138" name="TextBox 116"/>
          <p:cNvSpPr txBox="1">
            <a:spLocks noChangeArrowheads="1"/>
          </p:cNvSpPr>
          <p:nvPr/>
        </p:nvSpPr>
        <p:spPr bwMode="auto">
          <a:xfrm rot="-5400000">
            <a:off x="-303929" y="1526996"/>
            <a:ext cx="92565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it-IT" sz="1000" b="1" dirty="0"/>
              <a:t>ALEX BANK</a:t>
            </a:r>
            <a:endParaRPr lang="en-US" sz="1000" b="1" dirty="0"/>
          </a:p>
        </p:txBody>
      </p:sp>
      <p:grpSp>
        <p:nvGrpSpPr>
          <p:cNvPr id="168" name="Gruppo 409"/>
          <p:cNvGrpSpPr>
            <a:grpSpLocks/>
          </p:cNvGrpSpPr>
          <p:nvPr/>
        </p:nvGrpSpPr>
        <p:grpSpPr bwMode="auto">
          <a:xfrm>
            <a:off x="1548568" y="897467"/>
            <a:ext cx="507751" cy="5673269"/>
            <a:chOff x="4881790" y="1405270"/>
            <a:chExt cx="674804" cy="4889575"/>
          </a:xfrm>
        </p:grpSpPr>
        <p:sp>
          <p:nvSpPr>
            <p:cNvPr id="195" name="Line 46"/>
            <p:cNvSpPr>
              <a:spLocks noChangeShapeType="1"/>
            </p:cNvSpPr>
            <p:nvPr/>
          </p:nvSpPr>
          <p:spPr bwMode="auto">
            <a:xfrm flipV="1">
              <a:off x="5172937" y="1405270"/>
              <a:ext cx="0" cy="472708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defRPr/>
              </a:pPr>
              <a:endParaRPr lang="en-US" sz="1000" kern="0">
                <a:solidFill>
                  <a:sysClr val="windowText" lastClr="000000"/>
                </a:solidFill>
                <a:cs typeface="Arial"/>
              </a:endParaRPr>
            </a:p>
          </p:txBody>
        </p:sp>
        <p:sp>
          <p:nvSpPr>
            <p:cNvPr id="196" name="Text Box 59"/>
            <p:cNvSpPr txBox="1">
              <a:spLocks noChangeArrowheads="1"/>
            </p:cNvSpPr>
            <p:nvPr/>
          </p:nvSpPr>
          <p:spPr bwMode="auto">
            <a:xfrm>
              <a:off x="4881790" y="6072772"/>
              <a:ext cx="674804" cy="2220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3399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000" b="1" kern="0" dirty="0">
                  <a:solidFill>
                    <a:srgbClr val="FF0000"/>
                  </a:solidFill>
                  <a:cs typeface="Arial"/>
                </a:rPr>
                <a:t>12/01</a:t>
              </a:r>
            </a:p>
          </p:txBody>
        </p:sp>
      </p:grpSp>
      <p:sp>
        <p:nvSpPr>
          <p:cNvPr id="197" name="Title 1"/>
          <p:cNvSpPr>
            <a:spLocks noGrp="1"/>
          </p:cNvSpPr>
          <p:nvPr>
            <p:ph type="title"/>
          </p:nvPr>
        </p:nvSpPr>
        <p:spPr>
          <a:xfrm>
            <a:off x="228628" y="-1"/>
            <a:ext cx="8686523" cy="590981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it-IT" sz="2000" dirty="0"/>
              <a:t>EWS - BE</a:t>
            </a:r>
            <a:br>
              <a:rPr lang="it-IT" sz="2000" dirty="0"/>
            </a:br>
            <a:r>
              <a:rPr lang="it-IT" sz="1800" i="1" dirty="0"/>
              <a:t>Project Plan Subsidiaries</a:t>
            </a:r>
            <a:endParaRPr lang="it-IT" sz="2000" i="1" dirty="0"/>
          </a:p>
        </p:txBody>
      </p:sp>
    </p:spTree>
    <p:extLst>
      <p:ext uri="{BB962C8B-B14F-4D97-AF65-F5344CB8AC3E}">
        <p14:creationId xmlns:p14="http://schemas.microsoft.com/office/powerpoint/2010/main" val="3805889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62" y="1554013"/>
            <a:ext cx="8708646" cy="267591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28" y="115920"/>
            <a:ext cx="8686523" cy="456840"/>
          </a:xfrm>
        </p:spPr>
        <p:txBody>
          <a:bodyPr/>
          <a:lstStyle/>
          <a:p>
            <a:r>
              <a:rPr lang="it-IT" dirty="0"/>
              <a:t>EWS ISP – Ipotesi di piano</a:t>
            </a:r>
          </a:p>
        </p:txBody>
      </p:sp>
    </p:spTree>
    <p:extLst>
      <p:ext uri="{BB962C8B-B14F-4D97-AF65-F5344CB8AC3E}">
        <p14:creationId xmlns:p14="http://schemas.microsoft.com/office/powerpoint/2010/main" val="29712813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BOX" val="Tex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amp"/>
  <p:tag name="DATE" val="21/10/2009 20.21.2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1/10/2009 20.21.2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1/10/2009 20.21.23"/>
</p:tagLst>
</file>

<file path=ppt/theme/theme1.xml><?xml version="1.0" encoding="utf-8"?>
<a:theme xmlns:a="http://schemas.openxmlformats.org/drawingml/2006/main" name="Slide ISP">
  <a:themeElements>
    <a:clrScheme name="3_Blank 2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99"/>
      </a:accent1>
      <a:accent2>
        <a:srgbClr val="FF6600"/>
      </a:accent2>
      <a:accent3>
        <a:srgbClr val="FFFFFF"/>
      </a:accent3>
      <a:accent4>
        <a:srgbClr val="000000"/>
      </a:accent4>
      <a:accent5>
        <a:srgbClr val="AAB8CA"/>
      </a:accent5>
      <a:accent6>
        <a:srgbClr val="E75C00"/>
      </a:accent6>
      <a:hlink>
        <a:srgbClr val="663399"/>
      </a:hlink>
      <a:folHlink>
        <a:srgbClr val="FF0000"/>
      </a:folHlink>
    </a:clrScheme>
    <a:fontScheme name="3_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Blank 1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99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AAB8CA"/>
        </a:accent5>
        <a:accent6>
          <a:srgbClr val="E75C00"/>
        </a:accent6>
        <a:hlink>
          <a:srgbClr val="663399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ank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6633"/>
        </a:accent1>
        <a:accent2>
          <a:srgbClr val="336666"/>
        </a:accent2>
        <a:accent3>
          <a:srgbClr val="FFFFFF"/>
        </a:accent3>
        <a:accent4>
          <a:srgbClr val="000000"/>
        </a:accent4>
        <a:accent5>
          <a:srgbClr val="ADB8AD"/>
        </a:accent5>
        <a:accent6>
          <a:srgbClr val="2D5C5C"/>
        </a:accent6>
        <a:hlink>
          <a:srgbClr val="990033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ank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CCC33"/>
        </a:accent1>
        <a:accent2>
          <a:srgbClr val="66CC00"/>
        </a:accent2>
        <a:accent3>
          <a:srgbClr val="FFFFFF"/>
        </a:accent3>
        <a:accent4>
          <a:srgbClr val="000000"/>
        </a:accent4>
        <a:accent5>
          <a:srgbClr val="E2E2AD"/>
        </a:accent5>
        <a:accent6>
          <a:srgbClr val="5CB900"/>
        </a:accent6>
        <a:hlink>
          <a:srgbClr val="0099CC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abina_Regia_Credito_07052014_V1">
  <a:themeElements>
    <a:clrScheme name="Nuovo schema_v1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Nuovo schema_v1">
      <a:majorFont>
        <a:latin typeface="Arial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Nuovo schema_v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uovo schema_v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uovo schema_v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uovo schema_v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uovo schema_v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uovo schema_v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uovo schema_v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Blank">
  <a:themeElements>
    <a:clrScheme name="Blank 2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99"/>
      </a:accent1>
      <a:accent2>
        <a:srgbClr val="FF6600"/>
      </a:accent2>
      <a:accent3>
        <a:srgbClr val="FFFFFF"/>
      </a:accent3>
      <a:accent4>
        <a:srgbClr val="000000"/>
      </a:accent4>
      <a:accent5>
        <a:srgbClr val="AAB8CA"/>
      </a:accent5>
      <a:accent6>
        <a:srgbClr val="E75C00"/>
      </a:accent6>
      <a:hlink>
        <a:srgbClr val="663399"/>
      </a:hlink>
      <a:folHlink>
        <a:srgbClr val="FF0000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18000" tIns="44450" rIns="18000" bIns="44450" numCol="1" rtlCol="0" anchor="t" anchorCtr="0" compatLnSpc="1">
        <a:prstTxWarp prst="textNoShape">
          <a:avLst/>
        </a:prstTxWarp>
        <a:spAutoFit/>
      </a:bodyPr>
      <a:lstStyle>
        <a:defPPr marL="85725" marR="0" indent="-85725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Char char="§"/>
          <a:tabLst/>
          <a:defRPr kumimoji="0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18000" tIns="44450" rIns="18000" bIns="44450" numCol="1" anchor="t" anchorCtr="0" compatLnSpc="1">
        <a:prstTxWarp prst="textNoShape">
          <a:avLst/>
        </a:prstTxWarp>
        <a:spAutoFit/>
      </a:bodyPr>
      <a:lstStyle>
        <a:defPPr marL="85725" marR="0" indent="-85725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Char char="§"/>
          <a:tabLst/>
          <a:defRPr kumimoji="0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99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AAB8CA"/>
        </a:accent5>
        <a:accent6>
          <a:srgbClr val="E75C00"/>
        </a:accent6>
        <a:hlink>
          <a:srgbClr val="663399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6633"/>
        </a:accent1>
        <a:accent2>
          <a:srgbClr val="336666"/>
        </a:accent2>
        <a:accent3>
          <a:srgbClr val="FFFFFF"/>
        </a:accent3>
        <a:accent4>
          <a:srgbClr val="000000"/>
        </a:accent4>
        <a:accent5>
          <a:srgbClr val="ADB8AD"/>
        </a:accent5>
        <a:accent6>
          <a:srgbClr val="2D5C5C"/>
        </a:accent6>
        <a:hlink>
          <a:srgbClr val="990033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CCC33"/>
        </a:accent1>
        <a:accent2>
          <a:srgbClr val="66CC00"/>
        </a:accent2>
        <a:accent3>
          <a:srgbClr val="FFFFFF"/>
        </a:accent3>
        <a:accent4>
          <a:srgbClr val="000000"/>
        </a:accent4>
        <a:accent5>
          <a:srgbClr val="E2E2AD"/>
        </a:accent5>
        <a:accent6>
          <a:srgbClr val="5CB900"/>
        </a:accent6>
        <a:hlink>
          <a:srgbClr val="0099CC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DEADDE1447BE04EB90516DBCAB890C3" ma:contentTypeVersion="0" ma:contentTypeDescription="Creare un nuovo documento." ma:contentTypeScope="" ma:versionID="0ddef6e87710897137f506ae1374d9e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e2c2bff39701977361371fca1d1563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38605CA-C95F-4D20-A7ED-DE54EE079083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FF73A7D-F9FD-4AB1-827B-D870C1D84A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56F7CC2-0F44-4271-A8C7-1759F4F8202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89782</TotalTime>
  <Words>784</Words>
  <Application>Microsoft Office PowerPoint</Application>
  <PresentationFormat>On-screen Show (4:3)</PresentationFormat>
  <Paragraphs>335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Agency FB</vt:lpstr>
      <vt:lpstr>Aria body</vt:lpstr>
      <vt:lpstr>Arial</vt:lpstr>
      <vt:lpstr>Calibri</vt:lpstr>
      <vt:lpstr>Times New Roman</vt:lpstr>
      <vt:lpstr>Wingdings</vt:lpstr>
      <vt:lpstr>Slide ISP</vt:lpstr>
      <vt:lpstr>Cabina_Regia_Credito_07052014_V1</vt:lpstr>
      <vt:lpstr>Blank</vt:lpstr>
      <vt:lpstr>PowerPoint Presentation</vt:lpstr>
      <vt:lpstr>EWS ISP – Master plan</vt:lpstr>
      <vt:lpstr>EWS ISP – Master plan</vt:lpstr>
      <vt:lpstr>EWS - BE Project Plan Subsidiaries</vt:lpstr>
      <vt:lpstr>EWS ISP – Ipotesi di piano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GENCO GIOVANNA</dc:creator>
  <cp:lastModifiedBy>Monaco, Fernando</cp:lastModifiedBy>
  <cp:revision>610</cp:revision>
  <dcterms:created xsi:type="dcterms:W3CDTF">2015-09-17T08:52:34Z</dcterms:created>
  <dcterms:modified xsi:type="dcterms:W3CDTF">2017-01-12T17:45:24Z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0x0101002DEADDE1447BE04EB90516DBCAB890C3</vt:lpwstr>
  </property>
</Properties>
</file>