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7" r:id="rId5"/>
    <p:sldMasterId id="2147483670" r:id="rId6"/>
  </p:sldMasterIdLst>
  <p:notesMasterIdLst>
    <p:notesMasterId r:id="rId10"/>
  </p:notesMasterIdLst>
  <p:sldIdLst>
    <p:sldId id="282" r:id="rId7"/>
    <p:sldId id="371" r:id="rId8"/>
    <p:sldId id="372" r:id="rId9"/>
  </p:sldIdLst>
  <p:sldSz cx="9144000" cy="6858000" type="screen4x3"/>
  <p:notesSz cx="6858000" cy="9144000"/>
  <p:custDataLst>
    <p:tags r:id="rId11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771" userDrawn="1">
          <p15:clr>
            <a:srgbClr val="A4A3A4"/>
          </p15:clr>
        </p15:guide>
        <p15:guide id="3" pos="6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rilli, Francesca" initials="PF" lastIdx="1" clrIdx="0">
    <p:extLst>
      <p:ext uri="{19B8F6BF-5375-455C-9EA6-DF929625EA0E}">
        <p15:presenceInfo xmlns:p15="http://schemas.microsoft.com/office/powerpoint/2012/main" userId="Petrilli, Frances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24F"/>
    <a:srgbClr val="97BAFF"/>
    <a:srgbClr val="D4ECBA"/>
    <a:srgbClr val="FFE0CD"/>
    <a:srgbClr val="EEEEEE"/>
    <a:srgbClr val="FFD2B7"/>
    <a:srgbClr val="F3F5FF"/>
    <a:srgbClr val="D1F3FF"/>
    <a:srgbClr val="AEC5F8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7" autoAdjust="0"/>
    <p:restoredTop sz="95501" autoAdjust="0"/>
  </p:normalViewPr>
  <p:slideViewPr>
    <p:cSldViewPr snapToGrid="0">
      <p:cViewPr varScale="1">
        <p:scale>
          <a:sx n="53" d="100"/>
          <a:sy n="53" d="100"/>
        </p:scale>
        <p:origin x="1358" y="53"/>
      </p:cViewPr>
      <p:guideLst>
        <p:guide orient="horz" pos="3748"/>
        <p:guide pos="771"/>
        <p:guide pos="6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FAFE8-74C1-4088-AB71-3644B4D6636B}" type="datetimeFigureOut">
              <a:rPr lang="it-IT" smtClean="0"/>
              <a:t>21/12/2016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CC8A5-6E31-4EB4-88A5-207E9DD722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43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2385"/>
            <a:ext cx="8596312" cy="598487"/>
          </a:xfrm>
        </p:spPr>
        <p:txBody>
          <a:bodyPr/>
          <a:lstStyle>
            <a:lvl1pPr>
              <a:defRPr sz="2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405351" y="6381750"/>
            <a:ext cx="331787" cy="2730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54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7216" y="115889"/>
            <a:ext cx="7542335" cy="86518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B2884-91BF-49CC-9150-5ECA29C0BBD8}" type="datetime1">
              <a:rPr lang="it-IT">
                <a:solidFill>
                  <a:srgbClr val="000000"/>
                </a:solidFill>
              </a:rPr>
              <a:pPr>
                <a:defRPr/>
              </a:pPr>
              <a:t>21/12/2016</a:t>
            </a:fld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989369" y="51365"/>
            <a:ext cx="2130153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108" b="1" i="1" dirty="0">
                <a:solidFill>
                  <a:srgbClr val="FF0000"/>
                </a:solidFill>
                <a:cs typeface="Arial" charset="0"/>
              </a:rPr>
              <a:t>Preliminare e confidenziale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48811" y="578359"/>
            <a:ext cx="489236" cy="2485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015" b="1" i="1" dirty="0">
                <a:solidFill>
                  <a:srgbClr val="FF0000"/>
                </a:solidFill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7329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3C02E-368E-40BD-A1D1-9D9CD35D01A9}" type="datetime1">
              <a:rPr lang="it-IT">
                <a:solidFill>
                  <a:srgbClr val="000000"/>
                </a:solidFill>
              </a:rPr>
              <a:pPr>
                <a:defRPr/>
              </a:pPr>
              <a:t>21/12/2016</a:t>
            </a:fld>
            <a:endParaRPr lang="it-I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68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  <a:prstGeom prst="rect">
            <a:avLst/>
          </a:prstGeom>
        </p:spPr>
        <p:txBody>
          <a:bodyPr/>
          <a:lstStyle>
            <a:lvl1pPr algn="l">
              <a:defRPr sz="1846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3024932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90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06F0F-832F-412D-985A-3F5698DB9E44}" type="datetime1">
              <a:rPr lang="it-IT">
                <a:solidFill>
                  <a:srgbClr val="000000"/>
                </a:solidFill>
              </a:rPr>
              <a:pPr>
                <a:defRPr/>
              </a:pPr>
              <a:t>21/12/2016</a:t>
            </a:fld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448811" y="578359"/>
            <a:ext cx="489236" cy="2485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015" b="1" i="1" dirty="0">
                <a:solidFill>
                  <a:srgbClr val="FF0000"/>
                </a:solidFill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9328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1846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54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291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42FCE-B260-46FD-B6DD-32EC1E0509C3}" type="datetime1">
              <a:rPr lang="it-IT">
                <a:solidFill>
                  <a:srgbClr val="000000"/>
                </a:solidFill>
              </a:rPr>
              <a:pPr>
                <a:defRPr/>
              </a:pPr>
              <a:t>21/12/2016</a:t>
            </a:fld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448811" y="578359"/>
            <a:ext cx="489236" cy="2485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015" b="1" i="1" dirty="0">
                <a:solidFill>
                  <a:srgbClr val="FF0000"/>
                </a:solidFill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511637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7216" y="115889"/>
            <a:ext cx="7542335" cy="86518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-16924985" y="1117600"/>
            <a:ext cx="25816939" cy="3202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C371E-9526-4EC7-B7DB-306B79AC7840}" type="datetime1">
              <a:rPr lang="it-IT">
                <a:solidFill>
                  <a:srgbClr val="000000"/>
                </a:solidFill>
              </a:rPr>
              <a:pPr>
                <a:defRPr/>
              </a:pPr>
              <a:t>21/12/2016</a:t>
            </a:fld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48811" y="578359"/>
            <a:ext cx="489236" cy="2485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015" b="1" i="1" dirty="0" err="1">
                <a:solidFill>
                  <a:srgbClr val="FF0000"/>
                </a:solidFill>
                <a:cs typeface="Arial" charset="0"/>
              </a:rPr>
              <a:t>Draft</a:t>
            </a:r>
            <a:endParaRPr lang="it-IT" sz="1015" b="1" i="1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6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40769" y="115888"/>
            <a:ext cx="2151185" cy="1338262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-6914377" y="115888"/>
            <a:ext cx="13514469" cy="1338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B6D8C-D2C8-4AC9-BACF-64461FA29743}" type="datetime1">
              <a:rPr lang="it-IT">
                <a:solidFill>
                  <a:srgbClr val="000000"/>
                </a:solidFill>
              </a:rPr>
              <a:pPr>
                <a:defRPr/>
              </a:pPr>
              <a:t>21/12/2016</a:t>
            </a:fld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48811" y="578359"/>
            <a:ext cx="489236" cy="2485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015" b="1" i="1" dirty="0" err="1">
                <a:solidFill>
                  <a:srgbClr val="FF0000"/>
                </a:solidFill>
                <a:cs typeface="Arial" charset="0"/>
              </a:rPr>
              <a:t>Draft</a:t>
            </a:r>
            <a:endParaRPr lang="it-IT" sz="1015" b="1" i="1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70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287216" y="115888"/>
            <a:ext cx="8604738" cy="17179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CE5B7-B3F2-40B0-B62F-0F884921EB75}" type="datetime1">
              <a:rPr lang="it-IT">
                <a:solidFill>
                  <a:srgbClr val="000000"/>
                </a:solidFill>
              </a:rPr>
              <a:pPr>
                <a:defRPr/>
              </a:pPr>
              <a:t>21/12/2016</a:t>
            </a:fld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448811" y="578359"/>
            <a:ext cx="489236" cy="2485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015" b="1" i="1" dirty="0" err="1">
                <a:solidFill>
                  <a:srgbClr val="FF0000"/>
                </a:solidFill>
                <a:cs typeface="Arial" charset="0"/>
              </a:rPr>
              <a:t>Draft</a:t>
            </a:r>
            <a:endParaRPr lang="it-IT" sz="1015" b="1" i="1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2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graphicFrame>
        <p:nvGraphicFramePr>
          <p:cNvPr id="5" name="Group 1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6165636"/>
              </p:ext>
            </p:extLst>
          </p:nvPr>
        </p:nvGraphicFramePr>
        <p:xfrm>
          <a:off x="287220" y="762000"/>
          <a:ext cx="8595944" cy="5510704"/>
        </p:xfrm>
        <a:graphic>
          <a:graphicData uri="http://schemas.openxmlformats.org/drawingml/2006/table">
            <a:tbl>
              <a:tblPr/>
              <a:tblGrid>
                <a:gridCol w="6139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1245375277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4056202677"/>
                    </a:ext>
                  </a:extLst>
                </a:gridCol>
              </a:tblGrid>
              <a:tr h="18248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Ottobre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Novembre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Dicembre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Gennaio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Febbraio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Marzo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Aprile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2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 Box 96"/>
          <p:cNvSpPr txBox="1">
            <a:spLocks noChangeArrowheads="1"/>
          </p:cNvSpPr>
          <p:nvPr userDrawn="1"/>
        </p:nvSpPr>
        <p:spPr bwMode="auto">
          <a:xfrm>
            <a:off x="6137275" y="6510655"/>
            <a:ext cx="2143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72000" bIns="36000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800" dirty="0">
              <a:solidFill>
                <a:srgbClr val="000000"/>
              </a:solidFill>
            </a:endParaRPr>
          </a:p>
        </p:txBody>
      </p:sp>
      <p:sp>
        <p:nvSpPr>
          <p:cNvPr id="7" name="Rectangle 57"/>
          <p:cNvSpPr>
            <a:spLocks noChangeArrowheads="1"/>
          </p:cNvSpPr>
          <p:nvPr userDrawn="1"/>
        </p:nvSpPr>
        <p:spPr bwMode="auto">
          <a:xfrm>
            <a:off x="6416040" y="6631305"/>
            <a:ext cx="962025" cy="122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Milestone </a:t>
            </a:r>
            <a:r>
              <a:rPr lang="en-US" sz="800" dirty="0" err="1">
                <a:solidFill>
                  <a:srgbClr val="000000"/>
                </a:solidFill>
              </a:rPr>
              <a:t>raggiunta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" name="Rectangle 58"/>
          <p:cNvSpPr>
            <a:spLocks noChangeArrowheads="1"/>
          </p:cNvSpPr>
          <p:nvPr userDrawn="1"/>
        </p:nvSpPr>
        <p:spPr bwMode="auto">
          <a:xfrm>
            <a:off x="6433503" y="6390005"/>
            <a:ext cx="1080000" cy="122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Milestone non </a:t>
            </a:r>
            <a:r>
              <a:rPr lang="en-US" sz="800" dirty="0" err="1">
                <a:solidFill>
                  <a:srgbClr val="000000"/>
                </a:solidFill>
              </a:rPr>
              <a:t>raggiunta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Text Box 59"/>
          <p:cNvSpPr txBox="1">
            <a:spLocks noChangeArrowheads="1"/>
          </p:cNvSpPr>
          <p:nvPr userDrawn="1"/>
        </p:nvSpPr>
        <p:spPr bwMode="auto">
          <a:xfrm>
            <a:off x="6119813" y="626776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1111"/>
                </a:solidFill>
                <a:latin typeface="Agency FB" pitchFamily="34" charset="0"/>
                <a:sym typeface="Wingdings" pitchFamily="2" charset="2"/>
              </a:rPr>
              <a:t></a:t>
            </a:r>
            <a:endParaRPr lang="it-IT" sz="2000">
              <a:solidFill>
                <a:srgbClr val="FF1111"/>
              </a:solidFill>
              <a:latin typeface="Agency FB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948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879475"/>
            <a:ext cx="4822825" cy="1243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5172075"/>
            <a:ext cx="1074737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49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5"/>
          <p:cNvSpPr>
            <a:spLocks noChangeArrowheads="1"/>
          </p:cNvSpPr>
          <p:nvPr userDrawn="1"/>
        </p:nvSpPr>
        <p:spPr bwMode="auto">
          <a:xfrm>
            <a:off x="1210663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 t</a:t>
            </a:r>
          </a:p>
        </p:txBody>
      </p:sp>
      <p:sp>
        <p:nvSpPr>
          <p:cNvPr id="35" name="Rectangle 19"/>
          <p:cNvSpPr>
            <a:spLocks noChangeArrowheads="1"/>
          </p:cNvSpPr>
          <p:nvPr userDrawn="1"/>
        </p:nvSpPr>
        <p:spPr bwMode="auto">
          <a:xfrm>
            <a:off x="2170502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II t</a:t>
            </a:r>
          </a:p>
        </p:txBody>
      </p:sp>
      <p:sp>
        <p:nvSpPr>
          <p:cNvPr id="37" name="Rectangle 23"/>
          <p:cNvSpPr>
            <a:spLocks noChangeArrowheads="1"/>
          </p:cNvSpPr>
          <p:nvPr userDrawn="1"/>
        </p:nvSpPr>
        <p:spPr bwMode="auto">
          <a:xfrm>
            <a:off x="3130341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III t</a:t>
            </a:r>
          </a:p>
        </p:txBody>
      </p:sp>
      <p:sp>
        <p:nvSpPr>
          <p:cNvPr id="40" name="Rectangle 27"/>
          <p:cNvSpPr>
            <a:spLocks noChangeArrowheads="1"/>
          </p:cNvSpPr>
          <p:nvPr userDrawn="1"/>
        </p:nvSpPr>
        <p:spPr bwMode="auto">
          <a:xfrm>
            <a:off x="4090180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IV t</a:t>
            </a:r>
          </a:p>
        </p:txBody>
      </p:sp>
      <p:sp>
        <p:nvSpPr>
          <p:cNvPr id="43" name="Rectangle 31"/>
          <p:cNvSpPr>
            <a:spLocks noChangeArrowheads="1"/>
          </p:cNvSpPr>
          <p:nvPr userDrawn="1"/>
        </p:nvSpPr>
        <p:spPr bwMode="auto">
          <a:xfrm>
            <a:off x="5035458" y="763588"/>
            <a:ext cx="990325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 t</a:t>
            </a:r>
          </a:p>
        </p:txBody>
      </p:sp>
      <p:sp>
        <p:nvSpPr>
          <p:cNvPr id="46" name="Rectangle 35"/>
          <p:cNvSpPr>
            <a:spLocks noChangeArrowheads="1"/>
          </p:cNvSpPr>
          <p:nvPr userDrawn="1"/>
        </p:nvSpPr>
        <p:spPr bwMode="auto">
          <a:xfrm>
            <a:off x="6009858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II t</a:t>
            </a:r>
          </a:p>
        </p:txBody>
      </p:sp>
      <p:sp>
        <p:nvSpPr>
          <p:cNvPr id="52" name="Rectangle 43"/>
          <p:cNvSpPr>
            <a:spLocks noChangeArrowheads="1"/>
          </p:cNvSpPr>
          <p:nvPr userDrawn="1"/>
        </p:nvSpPr>
        <p:spPr bwMode="auto">
          <a:xfrm>
            <a:off x="7921914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IV t</a:t>
            </a:r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250825" y="6267450"/>
            <a:ext cx="864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 userDrawn="1"/>
        </p:nvCxnSpPr>
        <p:spPr>
          <a:xfrm>
            <a:off x="250825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 userDrawn="1"/>
        </p:nvCxnSpPr>
        <p:spPr>
          <a:xfrm>
            <a:off x="7929376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 userDrawn="1"/>
        </p:nvCxnSpPr>
        <p:spPr>
          <a:xfrm>
            <a:off x="8410134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 userDrawn="1"/>
        </p:nvCxnSpPr>
        <p:spPr>
          <a:xfrm>
            <a:off x="8875532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 userDrawn="1"/>
        </p:nvCxnSpPr>
        <p:spPr>
          <a:xfrm>
            <a:off x="6012489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 userDrawn="1"/>
        </p:nvCxnSpPr>
        <p:spPr>
          <a:xfrm>
            <a:off x="6491180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 userDrawn="1"/>
        </p:nvCxnSpPr>
        <p:spPr>
          <a:xfrm>
            <a:off x="6970336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 userDrawn="1"/>
        </p:nvCxnSpPr>
        <p:spPr>
          <a:xfrm>
            <a:off x="7450297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 userDrawn="1"/>
        </p:nvCxnSpPr>
        <p:spPr>
          <a:xfrm>
            <a:off x="5037958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 userDrawn="1"/>
        </p:nvCxnSpPr>
        <p:spPr>
          <a:xfrm>
            <a:off x="5530619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 userDrawn="1"/>
        </p:nvCxnSpPr>
        <p:spPr>
          <a:xfrm>
            <a:off x="4092346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 userDrawn="1"/>
        </p:nvCxnSpPr>
        <p:spPr>
          <a:xfrm>
            <a:off x="4571502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 userDrawn="1"/>
        </p:nvCxnSpPr>
        <p:spPr>
          <a:xfrm>
            <a:off x="3121069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 userDrawn="1"/>
        </p:nvCxnSpPr>
        <p:spPr>
          <a:xfrm>
            <a:off x="3611663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 userDrawn="1"/>
        </p:nvCxnSpPr>
        <p:spPr>
          <a:xfrm>
            <a:off x="1212024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 userDrawn="1"/>
        </p:nvCxnSpPr>
        <p:spPr>
          <a:xfrm>
            <a:off x="1691985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 userDrawn="1"/>
        </p:nvCxnSpPr>
        <p:spPr>
          <a:xfrm>
            <a:off x="2170946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 userDrawn="1"/>
        </p:nvCxnSpPr>
        <p:spPr>
          <a:xfrm>
            <a:off x="2650907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 userDrawn="1"/>
        </p:nvCxnSpPr>
        <p:spPr>
          <a:xfrm>
            <a:off x="731424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 userDrawn="1"/>
        </p:nvSpPr>
        <p:spPr bwMode="auto">
          <a:xfrm>
            <a:off x="6969802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III t</a:t>
            </a:r>
          </a:p>
        </p:txBody>
      </p:sp>
    </p:spTree>
    <p:extLst>
      <p:ext uri="{BB962C8B-B14F-4D97-AF65-F5344CB8AC3E}">
        <p14:creationId xmlns:p14="http://schemas.microsoft.com/office/powerpoint/2010/main" val="1559087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89">
          <p15:clr>
            <a:srgbClr val="FBAE40"/>
          </p15:clr>
        </p15:guide>
        <p15:guide id="3" pos="2472">
          <p15:clr>
            <a:srgbClr val="FBAE40"/>
          </p15:clr>
        </p15:guide>
        <p15:guide id="4" pos="26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52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7216" y="115889"/>
            <a:ext cx="7542335" cy="86518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7216" y="1117600"/>
            <a:ext cx="8604738" cy="17179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4156E-C459-4033-B3FE-E38EB6715788}" type="datetime1">
              <a:rPr lang="it-IT">
                <a:solidFill>
                  <a:srgbClr val="000000"/>
                </a:solidFill>
              </a:rPr>
              <a:pPr>
                <a:defRPr/>
              </a:pPr>
              <a:t>21/12/2016</a:t>
            </a:fld>
            <a:endParaRPr lang="it-I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8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435" y="4029873"/>
            <a:ext cx="7772400" cy="37702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38164-AF7C-4250-AF2C-62701EC3A7E4}" type="datetime1">
              <a:rPr lang="it-IT">
                <a:solidFill>
                  <a:srgbClr val="000000"/>
                </a:solidFill>
              </a:rPr>
              <a:pPr>
                <a:defRPr/>
              </a:pPr>
              <a:t>21/12/2016</a:t>
            </a:fld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48811" y="578359"/>
            <a:ext cx="489236" cy="2485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015" b="1" i="1" dirty="0">
                <a:solidFill>
                  <a:srgbClr val="FF0000"/>
                </a:solidFill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92196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7216" y="115889"/>
            <a:ext cx="7542335" cy="86518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87215" y="1117600"/>
            <a:ext cx="4232031" cy="26501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923" y="1117600"/>
            <a:ext cx="4232031" cy="26501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98D9C-98EE-4F57-91FB-675BB6469D79}" type="datetime1">
              <a:rPr lang="it-IT">
                <a:solidFill>
                  <a:srgbClr val="000000"/>
                </a:solidFill>
              </a:rPr>
              <a:pPr>
                <a:defRPr/>
              </a:pPr>
              <a:t>21/12/2016</a:t>
            </a:fld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448811" y="578359"/>
            <a:ext cx="489236" cy="2485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015" b="1" i="1" dirty="0">
                <a:solidFill>
                  <a:srgbClr val="FF0000"/>
                </a:solidFill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54457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400175"/>
            <a:ext cx="4040066" cy="7747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2308903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270" y="1400175"/>
            <a:ext cx="4041531" cy="7747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2308903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CD597-D546-4C98-9EA1-6F4AF41AAD10}" type="datetime1">
              <a:rPr lang="it-IT">
                <a:solidFill>
                  <a:srgbClr val="000000"/>
                </a:solidFill>
              </a:rPr>
              <a:pPr>
                <a:defRPr/>
              </a:pPr>
              <a:t>21/12/2016</a:t>
            </a:fld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448811" y="578359"/>
            <a:ext cx="489236" cy="2485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015" b="1" i="1" dirty="0">
                <a:solidFill>
                  <a:srgbClr val="FF0000"/>
                </a:solidFill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83940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221" y="-27384"/>
            <a:ext cx="8595946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28600" y="6353618"/>
            <a:ext cx="8686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it-IT" sz="180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8600" y="579123"/>
            <a:ext cx="8686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it-IT" sz="180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29" y="6424491"/>
            <a:ext cx="1470178" cy="3789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3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94976"/>
            <a:ext cx="402334" cy="41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6" r:id="rId3"/>
    <p:sldLayoutId id="2147483684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9pPr>
    </p:titleStyle>
    <p:bodyStyle>
      <a:lvl1pPr marL="1778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820738" indent="-28575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Char char="o"/>
        <a:defRPr sz="1400">
          <a:solidFill>
            <a:schemeClr val="tx1"/>
          </a:solidFill>
          <a:latin typeface="+mn-lt"/>
        </a:defRPr>
      </a:lvl2pPr>
      <a:lvl3pPr marL="1228725" indent="-2286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3pPr>
      <a:lvl4pPr marL="1636713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030"/>
          <p:cNvSpPr>
            <a:spLocks noChangeShapeType="1"/>
          </p:cNvSpPr>
          <p:nvPr/>
        </p:nvSpPr>
        <p:spPr bwMode="auto">
          <a:xfrm>
            <a:off x="228600" y="6250017"/>
            <a:ext cx="8686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1029" name="Oval 11"/>
          <p:cNvSpPr>
            <a:spLocks noChangeArrowheads="1"/>
          </p:cNvSpPr>
          <p:nvPr/>
        </p:nvSpPr>
        <p:spPr bwMode="auto">
          <a:xfrm>
            <a:off x="4346331" y="6389791"/>
            <a:ext cx="429358" cy="3063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3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38509" y="2986191"/>
            <a:ext cx="8595946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404664"/>
            <a:ext cx="4822825" cy="1243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3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54706"/>
            <a:ext cx="402334" cy="41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47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46681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0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E52095-E369-4091-9AD5-75B4F5310ACE}" type="datetime1">
              <a:rPr lang="it-IT" sz="923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21/12/2016</a:t>
            </a:fld>
            <a:endParaRPr lang="it-IT" sz="923" dirty="0">
              <a:solidFill>
                <a:srgbClr val="000000"/>
              </a:solidFill>
            </a:endParaRPr>
          </a:p>
        </p:txBody>
      </p:sp>
      <p:sp>
        <p:nvSpPr>
          <p:cNvPr id="1029" name="Segnaposto numero diapositiva 3"/>
          <p:cNvSpPr txBox="1">
            <a:spLocks noGrp="1"/>
          </p:cNvSpPr>
          <p:nvPr/>
        </p:nvSpPr>
        <p:spPr bwMode="auto">
          <a:xfrm>
            <a:off x="3619500" y="63087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992" tIns="42497" rIns="84992" bIns="42497" anchor="b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3E4E2689-A457-4599-869C-8C60ECEB3E60}" type="slidenum">
              <a:rPr lang="en-US" sz="923" smtClean="0">
                <a:solidFill>
                  <a:srgbClr val="00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23" dirty="0">
              <a:solidFill>
                <a:srgbClr val="000000"/>
              </a:solidFill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184639" y="914400"/>
            <a:ext cx="8774723" cy="0"/>
          </a:xfrm>
          <a:prstGeom prst="line">
            <a:avLst/>
          </a:prstGeom>
          <a:noFill/>
          <a:ln w="25400">
            <a:solidFill>
              <a:srgbClr val="E86A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923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1" name="Line 1037"/>
          <p:cNvSpPr>
            <a:spLocks noChangeShapeType="1"/>
          </p:cNvSpPr>
          <p:nvPr/>
        </p:nvSpPr>
        <p:spPr bwMode="auto">
          <a:xfrm>
            <a:off x="184639" y="6453188"/>
            <a:ext cx="8774723" cy="0"/>
          </a:xfrm>
          <a:prstGeom prst="line">
            <a:avLst/>
          </a:prstGeom>
          <a:noFill/>
          <a:ln w="19050">
            <a:solidFill>
              <a:srgbClr val="E86A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923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2" name="AcnStamp_ID_10264" hidden="1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6514576" y="1387476"/>
            <a:ext cx="1314975" cy="246187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23446" rIns="0" bIns="23446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92" b="1" dirty="0">
                <a:solidFill>
                  <a:srgbClr val="000000"/>
                </a:solidFill>
                <a:cs typeface="Arial" charset="0"/>
              </a:rPr>
              <a:t>MASTER STAMP</a:t>
            </a:r>
          </a:p>
        </p:txBody>
      </p:sp>
      <p:cxnSp>
        <p:nvCxnSpPr>
          <p:cNvPr id="1033" name="AcnStpConnector_ID_10265" hidden="1"/>
          <p:cNvCxnSpPr>
            <a:cxnSpLocks noChangeShapeType="1"/>
            <a:stCxn id="1032" idx="2"/>
            <a:endCxn id="1032" idx="0"/>
          </p:cNvCxnSpPr>
          <p:nvPr>
            <p:custDataLst>
              <p:tags r:id="rId14"/>
            </p:custDataLst>
          </p:nvPr>
        </p:nvCxnSpPr>
        <p:spPr bwMode="gray">
          <a:xfrm>
            <a:off x="6514576" y="1387476"/>
            <a:ext cx="131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AcnStpConnector_ID_10266" hidden="1"/>
          <p:cNvCxnSpPr>
            <a:cxnSpLocks noChangeShapeType="1"/>
            <a:stCxn id="1032" idx="4"/>
            <a:endCxn id="1032" idx="6"/>
          </p:cNvCxnSpPr>
          <p:nvPr>
            <p:custDataLst>
              <p:tags r:id="rId15"/>
            </p:custDataLst>
          </p:nvPr>
        </p:nvCxnSpPr>
        <p:spPr bwMode="gray">
          <a:xfrm>
            <a:off x="6514576" y="1633663"/>
            <a:ext cx="131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5" name="Picture 11" descr="INTESA_SANPAOLO_COL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974" y="6562726"/>
            <a:ext cx="1647092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209547" y="6517705"/>
            <a:ext cx="782024" cy="246634"/>
            <a:chOff x="459321" y="5788818"/>
            <a:chExt cx="2183716" cy="635721"/>
          </a:xfrm>
        </p:grpSpPr>
        <p:pic>
          <p:nvPicPr>
            <p:cNvPr id="13" name="Picture 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14" name="Freeform 13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CA" sz="923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16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</a:defRPr>
      </a:lvl5pPr>
      <a:lvl6pPr marL="422041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6pPr>
      <a:lvl7pPr marL="844083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7pPr>
      <a:lvl8pPr marL="1266124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8pPr>
      <a:lvl9pPr marL="1688165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har char="•"/>
        <a:defRPr sz="1477" b="1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har char="–"/>
        <a:defRPr sz="2031">
          <a:solidFill>
            <a:schemeClr val="tx1"/>
          </a:solidFill>
          <a:latin typeface="+mn-lt"/>
        </a:defRPr>
      </a:lvl2pPr>
      <a:lvl3pPr marL="1058034" indent="-211021" algn="l" rtl="0" eaLnBrk="0" fontAlgn="base" hangingPunct="0">
        <a:spcBef>
          <a:spcPct val="20000"/>
        </a:spcBef>
        <a:spcAft>
          <a:spcPct val="0"/>
        </a:spcAft>
        <a:buChar char="•"/>
        <a:defRPr sz="1846">
          <a:solidFill>
            <a:schemeClr val="tx1"/>
          </a:solidFill>
          <a:latin typeface="+mn-lt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har char="–"/>
        <a:defRPr sz="1846">
          <a:solidFill>
            <a:schemeClr val="tx1"/>
          </a:solidFill>
          <a:latin typeface="+mn-lt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har char="•"/>
        <a:defRPr sz="1846">
          <a:solidFill>
            <a:schemeClr val="tx1"/>
          </a:solidFill>
          <a:latin typeface="+mn-lt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58087" y="2705101"/>
            <a:ext cx="7993284" cy="100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noAutofit/>
          </a:bodyPr>
          <a:lstStyle/>
          <a:p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Early Warning System – Italia e </a:t>
            </a:r>
            <a:r>
              <a:rPr lang="en-US" sz="2400" b="1" i="1" dirty="0" err="1">
                <a:solidFill>
                  <a:schemeClr val="accent2">
                    <a:lumMod val="50000"/>
                  </a:schemeClr>
                </a:solidFill>
              </a:rPr>
              <a:t>Banche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i="1" dirty="0" err="1">
                <a:solidFill>
                  <a:schemeClr val="accent2">
                    <a:lumMod val="50000"/>
                  </a:schemeClr>
                </a:solidFill>
              </a:rPr>
              <a:t>Estere</a:t>
            </a:r>
            <a:endParaRPr lang="en-US" sz="2400" b="1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 b="1" i="1" dirty="0">
              <a:solidFill>
                <a:schemeClr val="tx2"/>
              </a:solidFill>
            </a:endParaRPr>
          </a:p>
          <a:p>
            <a:endParaRPr lang="en-US" sz="2000" b="1" i="1" dirty="0">
              <a:solidFill>
                <a:schemeClr val="tx2"/>
              </a:solidFill>
            </a:endParaRPr>
          </a:p>
          <a:p>
            <a:r>
              <a:rPr lang="en-US" sz="2000" b="1" i="1" dirty="0">
                <a:solidFill>
                  <a:schemeClr val="tx2"/>
                </a:solidFill>
              </a:rPr>
              <a:t>Work Plan</a:t>
            </a:r>
            <a:endParaRPr lang="it-IT" sz="1800" b="1" i="1" dirty="0"/>
          </a:p>
          <a:p>
            <a:br>
              <a:rPr lang="it-IT" sz="1600" b="1" dirty="0"/>
            </a:br>
            <a:endParaRPr lang="it-IT" sz="1600" b="1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7153275" y="5611396"/>
            <a:ext cx="1897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it-IT" sz="1600" i="1" dirty="0"/>
              <a:t>Novembre 2016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56587" y="4679012"/>
            <a:ext cx="1664601" cy="376074"/>
            <a:chOff x="7555599" y="127649"/>
            <a:chExt cx="1664601" cy="376074"/>
          </a:xfrm>
        </p:grpSpPr>
        <p:sp>
          <p:nvSpPr>
            <p:cNvPr id="11" name="TextBox 10"/>
            <p:cNvSpPr txBox="1"/>
            <p:nvPr/>
          </p:nvSpPr>
          <p:spPr>
            <a:xfrm>
              <a:off x="7555599" y="188882"/>
              <a:ext cx="1664601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it-IT" sz="1200" i="1" dirty="0"/>
                <a:t>Draft – Per discussione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7583787" y="156224"/>
              <a:ext cx="1582735" cy="0"/>
            </a:xfrm>
            <a:prstGeom prst="line">
              <a:avLst/>
            </a:prstGeom>
            <a:noFill/>
            <a:ln w="63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7583788" y="127649"/>
              <a:ext cx="1582735" cy="0"/>
            </a:xfrm>
            <a:prstGeom prst="line">
              <a:avLst/>
            </a:prstGeom>
            <a:noFill/>
            <a:ln w="63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7583787" y="503723"/>
              <a:ext cx="1582735" cy="0"/>
            </a:xfrm>
            <a:prstGeom prst="line">
              <a:avLst/>
            </a:prstGeom>
            <a:noFill/>
            <a:ln w="63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7583788" y="475148"/>
              <a:ext cx="1582735" cy="0"/>
            </a:xfrm>
            <a:prstGeom prst="line">
              <a:avLst/>
            </a:prstGeom>
            <a:noFill/>
            <a:ln w="63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6891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entagon 216"/>
          <p:cNvSpPr/>
          <p:nvPr/>
        </p:nvSpPr>
        <p:spPr bwMode="auto">
          <a:xfrm>
            <a:off x="3768278" y="1761591"/>
            <a:ext cx="5017813" cy="237567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28" y="115920"/>
            <a:ext cx="8686523" cy="456840"/>
          </a:xfrm>
        </p:spPr>
        <p:txBody>
          <a:bodyPr/>
          <a:lstStyle/>
          <a:p>
            <a:r>
              <a:rPr lang="it-IT" dirty="0"/>
              <a:t>EWS ISP – Master </a:t>
            </a:r>
            <a:r>
              <a:rPr lang="it-IT" dirty="0" err="1"/>
              <a:t>plan</a:t>
            </a:r>
            <a:endParaRPr lang="it-IT" dirty="0"/>
          </a:p>
        </p:txBody>
      </p:sp>
      <p:sp>
        <p:nvSpPr>
          <p:cNvPr id="4" name="Text Box 96"/>
          <p:cNvSpPr txBox="1">
            <a:spLocks noChangeArrowheads="1"/>
          </p:cNvSpPr>
          <p:nvPr/>
        </p:nvSpPr>
        <p:spPr bwMode="auto">
          <a:xfrm>
            <a:off x="8292619" y="37083"/>
            <a:ext cx="118823" cy="15210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8480164" y="13393"/>
            <a:ext cx="6200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Milestone Raggiunta</a:t>
            </a:r>
          </a:p>
        </p:txBody>
      </p:sp>
      <p:sp>
        <p:nvSpPr>
          <p:cNvPr id="6" name="Text Box 154"/>
          <p:cNvSpPr txBox="1">
            <a:spLocks noChangeArrowheads="1"/>
          </p:cNvSpPr>
          <p:nvPr/>
        </p:nvSpPr>
        <p:spPr bwMode="auto">
          <a:xfrm>
            <a:off x="8272340" y="187566"/>
            <a:ext cx="2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1111"/>
                </a:solidFill>
                <a:latin typeface="Agency FB" pitchFamily="34" charset="0"/>
                <a:sym typeface="Wingdings" pitchFamily="2" charset="2"/>
              </a:rPr>
              <a:t></a:t>
            </a:r>
            <a:endParaRPr lang="it-IT" sz="2000" dirty="0">
              <a:solidFill>
                <a:srgbClr val="FF1111"/>
              </a:solidFill>
              <a:latin typeface="Agency FB" pitchFamily="34" charset="0"/>
              <a:sym typeface="Wingdings" pitchFamily="2" charset="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8480164" y="189337"/>
            <a:ext cx="7657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Milestone non rispettata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729064" y="322174"/>
            <a:ext cx="3826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Avvio UAT</a:t>
            </a:r>
          </a:p>
        </p:txBody>
      </p:sp>
      <p:sp>
        <p:nvSpPr>
          <p:cNvPr id="15" name="AutoShape 146"/>
          <p:cNvSpPr>
            <a:spLocks noChangeAspect="1" noChangeArrowheads="1"/>
          </p:cNvSpPr>
          <p:nvPr/>
        </p:nvSpPr>
        <p:spPr bwMode="auto">
          <a:xfrm>
            <a:off x="7536187" y="292593"/>
            <a:ext cx="127016" cy="123704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5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719655" y="61321"/>
            <a:ext cx="583336" cy="15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Inizio</a:t>
            </a:r>
            <a:br>
              <a:rPr lang="it-IT" sz="600" kern="0" dirty="0">
                <a:solidFill>
                  <a:srgbClr val="000000"/>
                </a:solidFill>
                <a:cs typeface="Arial"/>
              </a:rPr>
            </a:br>
            <a:r>
              <a:rPr lang="it-IT" sz="600" kern="0" dirty="0">
                <a:solidFill>
                  <a:srgbClr val="000000"/>
                </a:solidFill>
                <a:cs typeface="Arial"/>
              </a:rPr>
              <a:t>System Test</a:t>
            </a:r>
          </a:p>
        </p:txBody>
      </p:sp>
      <p:sp>
        <p:nvSpPr>
          <p:cNvPr id="17" name="AutoShape 7"/>
          <p:cNvSpPr>
            <a:spLocks noChangeAspect="1" noChangeArrowheads="1"/>
          </p:cNvSpPr>
          <p:nvPr/>
        </p:nvSpPr>
        <p:spPr bwMode="auto">
          <a:xfrm>
            <a:off x="7536187" y="108383"/>
            <a:ext cx="98790" cy="119669"/>
          </a:xfrm>
          <a:prstGeom prst="diamond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5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8" name="AutoShape 149"/>
          <p:cNvSpPr>
            <a:spLocks noChangeArrowheads="1"/>
          </p:cNvSpPr>
          <p:nvPr/>
        </p:nvSpPr>
        <p:spPr bwMode="auto">
          <a:xfrm>
            <a:off x="6849356" y="330242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023415" y="279147"/>
            <a:ext cx="4265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condivisione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AFU</a:t>
            </a:r>
          </a:p>
        </p:txBody>
      </p:sp>
      <p:sp>
        <p:nvSpPr>
          <p:cNvPr id="24" name="Rectangle 155"/>
          <p:cNvSpPr>
            <a:spLocks noChangeArrowheads="1"/>
          </p:cNvSpPr>
          <p:nvPr/>
        </p:nvSpPr>
        <p:spPr bwMode="auto">
          <a:xfrm>
            <a:off x="6129594" y="304695"/>
            <a:ext cx="106631" cy="91433"/>
          </a:xfrm>
          <a:prstGeom prst="rect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6303654" y="279146"/>
            <a:ext cx="5135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>
                <a:solidFill>
                  <a:srgbClr val="000000"/>
                </a:solidFill>
                <a:cs typeface="Arial"/>
              </a:rPr>
              <a:t>Vincoli esterni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>
                <a:solidFill>
                  <a:srgbClr val="000000"/>
                </a:solidFill>
                <a:cs typeface="Arial"/>
              </a:rPr>
              <a:t>a ISGS</a:t>
            </a:r>
          </a:p>
        </p:txBody>
      </p:sp>
      <p:sp>
        <p:nvSpPr>
          <p:cNvPr id="33" name="AutoShape 32"/>
          <p:cNvSpPr>
            <a:spLocks noChangeAspect="1" noChangeArrowheads="1"/>
          </p:cNvSpPr>
          <p:nvPr/>
        </p:nvSpPr>
        <p:spPr bwMode="auto">
          <a:xfrm>
            <a:off x="8316416" y="367368"/>
            <a:ext cx="106749" cy="14969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46800" tIns="46800" rIns="46800" bIns="46800" anchor="ctr"/>
          <a:lstStyle/>
          <a:p>
            <a:endParaRPr lang="en-GB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472914" y="364963"/>
            <a:ext cx="58960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attivazione operatività</a:t>
            </a:r>
          </a:p>
        </p:txBody>
      </p:sp>
      <p:sp>
        <p:nvSpPr>
          <p:cNvPr id="35" name="TextBox 116"/>
          <p:cNvSpPr txBox="1">
            <a:spLocks noChangeArrowheads="1"/>
          </p:cNvSpPr>
          <p:nvPr/>
        </p:nvSpPr>
        <p:spPr bwMode="auto">
          <a:xfrm rot="-5400000">
            <a:off x="-328284" y="1286589"/>
            <a:ext cx="9334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1000" b="1" dirty="0"/>
              <a:t>ITALIA</a:t>
            </a:r>
            <a:endParaRPr lang="en-US" sz="1000" b="1" dirty="0"/>
          </a:p>
        </p:txBody>
      </p:sp>
      <p:sp>
        <p:nvSpPr>
          <p:cNvPr id="36" name="TextBox 116"/>
          <p:cNvSpPr txBox="1">
            <a:spLocks noChangeArrowheads="1"/>
          </p:cNvSpPr>
          <p:nvPr/>
        </p:nvSpPr>
        <p:spPr bwMode="auto">
          <a:xfrm rot="-5400000">
            <a:off x="-385940" y="4513926"/>
            <a:ext cx="10635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ALEX BANK</a:t>
            </a:r>
          </a:p>
        </p:txBody>
      </p:sp>
      <p:cxnSp>
        <p:nvCxnSpPr>
          <p:cNvPr id="37" name="Connettore 1 3"/>
          <p:cNvCxnSpPr/>
          <p:nvPr/>
        </p:nvCxnSpPr>
        <p:spPr>
          <a:xfrm>
            <a:off x="277788" y="2130519"/>
            <a:ext cx="860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16"/>
          <p:cNvSpPr txBox="1">
            <a:spLocks noChangeArrowheads="1"/>
          </p:cNvSpPr>
          <p:nvPr/>
        </p:nvSpPr>
        <p:spPr bwMode="auto">
          <a:xfrm rot="-5400000">
            <a:off x="-340560" y="3329334"/>
            <a:ext cx="92282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KOPER</a:t>
            </a:r>
          </a:p>
        </p:txBody>
      </p:sp>
      <p:sp>
        <p:nvSpPr>
          <p:cNvPr id="39" name="TextBox 116"/>
          <p:cNvSpPr txBox="1">
            <a:spLocks noChangeArrowheads="1"/>
          </p:cNvSpPr>
          <p:nvPr/>
        </p:nvSpPr>
        <p:spPr bwMode="auto">
          <a:xfrm rot="-5400000">
            <a:off x="-331263" y="5558701"/>
            <a:ext cx="9256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1000" b="1" dirty="0"/>
              <a:t>CIB</a:t>
            </a:r>
            <a:endParaRPr lang="en-US" sz="1000" b="1" dirty="0"/>
          </a:p>
        </p:txBody>
      </p:sp>
      <p:cxnSp>
        <p:nvCxnSpPr>
          <p:cNvPr id="40" name="Connettore 1 3"/>
          <p:cNvCxnSpPr/>
          <p:nvPr/>
        </p:nvCxnSpPr>
        <p:spPr>
          <a:xfrm flipV="1">
            <a:off x="272796" y="5166812"/>
            <a:ext cx="8604000" cy="19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3"/>
          <p:cNvCxnSpPr/>
          <p:nvPr/>
        </p:nvCxnSpPr>
        <p:spPr>
          <a:xfrm flipV="1">
            <a:off x="273815" y="3998986"/>
            <a:ext cx="8604000" cy="19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entagon 41"/>
          <p:cNvSpPr/>
          <p:nvPr/>
        </p:nvSpPr>
        <p:spPr bwMode="auto">
          <a:xfrm>
            <a:off x="289727" y="1016209"/>
            <a:ext cx="8522361" cy="237567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sp>
        <p:nvSpPr>
          <p:cNvPr id="52" name="AutoShape 146"/>
          <p:cNvSpPr>
            <a:spLocks noChangeAspect="1" noChangeArrowheads="1"/>
          </p:cNvSpPr>
          <p:nvPr/>
        </p:nvSpPr>
        <p:spPr bwMode="auto">
          <a:xfrm>
            <a:off x="2210214" y="1262022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13105" y="1698731"/>
            <a:ext cx="60875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23/11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Avvio UAT Codici Error</a:t>
            </a:r>
          </a:p>
        </p:txBody>
      </p:sp>
      <p:sp>
        <p:nvSpPr>
          <p:cNvPr id="63" name="Pentagon 62"/>
          <p:cNvSpPr/>
          <p:nvPr/>
        </p:nvSpPr>
        <p:spPr bwMode="auto">
          <a:xfrm>
            <a:off x="289728" y="3297513"/>
            <a:ext cx="972000" cy="222965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sp>
        <p:nvSpPr>
          <p:cNvPr id="64" name="Pentagon 63"/>
          <p:cNvSpPr/>
          <p:nvPr/>
        </p:nvSpPr>
        <p:spPr bwMode="auto">
          <a:xfrm>
            <a:off x="1255088" y="3299474"/>
            <a:ext cx="792000" cy="222965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Integration Test</a:t>
            </a:r>
          </a:p>
        </p:txBody>
      </p:sp>
      <p:sp>
        <p:nvSpPr>
          <p:cNvPr id="65" name="Pentagon 64"/>
          <p:cNvSpPr/>
          <p:nvPr/>
        </p:nvSpPr>
        <p:spPr bwMode="auto">
          <a:xfrm>
            <a:off x="2128784" y="3299047"/>
            <a:ext cx="1044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UAT</a:t>
            </a:r>
          </a:p>
        </p:txBody>
      </p:sp>
      <p:sp>
        <p:nvSpPr>
          <p:cNvPr id="66" name="Text Box 102"/>
          <p:cNvSpPr txBox="1">
            <a:spLocks noChangeArrowheads="1"/>
          </p:cNvSpPr>
          <p:nvPr/>
        </p:nvSpPr>
        <p:spPr bwMode="auto">
          <a:xfrm flipH="1">
            <a:off x="2486375" y="3544380"/>
            <a:ext cx="47586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000000"/>
                </a:solidFill>
              </a:rPr>
              <a:t>01/12 (tbc)</a:t>
            </a:r>
          </a:p>
        </p:txBody>
      </p:sp>
      <p:sp>
        <p:nvSpPr>
          <p:cNvPr id="67" name="AutoShape 8"/>
          <p:cNvSpPr>
            <a:spLocks noChangeAspect="1" noChangeArrowheads="1"/>
          </p:cNvSpPr>
          <p:nvPr/>
        </p:nvSpPr>
        <p:spPr bwMode="auto">
          <a:xfrm flipH="1" flipV="1">
            <a:off x="2696993" y="3489732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68" name="AutoShape 8"/>
          <p:cNvSpPr>
            <a:spLocks noChangeAspect="1" noChangeArrowheads="1"/>
          </p:cNvSpPr>
          <p:nvPr/>
        </p:nvSpPr>
        <p:spPr bwMode="auto">
          <a:xfrm flipH="1" flipV="1">
            <a:off x="3080278" y="3483709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69" name="Text Box 102"/>
          <p:cNvSpPr txBox="1">
            <a:spLocks noChangeArrowheads="1"/>
          </p:cNvSpPr>
          <p:nvPr/>
        </p:nvSpPr>
        <p:spPr bwMode="auto">
          <a:xfrm flipH="1">
            <a:off x="3057488" y="3554499"/>
            <a:ext cx="231811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000000"/>
                </a:solidFill>
              </a:rPr>
              <a:t>05/12</a:t>
            </a:r>
          </a:p>
        </p:txBody>
      </p:sp>
      <p:sp>
        <p:nvSpPr>
          <p:cNvPr id="70" name="AutoShape 146"/>
          <p:cNvSpPr>
            <a:spLocks noChangeAspect="1" noChangeArrowheads="1"/>
          </p:cNvSpPr>
          <p:nvPr/>
        </p:nvSpPr>
        <p:spPr bwMode="auto">
          <a:xfrm>
            <a:off x="2089532" y="3457558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91973" y="3659688"/>
            <a:ext cx="128819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r"/>
            <a:r>
              <a:rPr lang="it-IT" sz="700" b="1" noProof="1">
                <a:solidFill>
                  <a:srgbClr val="000000"/>
                </a:solidFill>
                <a:latin typeface="Aria body"/>
              </a:rPr>
              <a:t>Avvio UAT</a:t>
            </a:r>
            <a:r>
              <a:rPr lang="it-IT" sz="700" noProof="1">
                <a:solidFill>
                  <a:srgbClr val="000000"/>
                </a:solidFill>
                <a:latin typeface="Aria body"/>
              </a:rPr>
              <a:t> </a:t>
            </a:r>
          </a:p>
          <a:p>
            <a:pPr algn="r"/>
            <a:r>
              <a:rPr lang="it-IT" sz="700" noProof="1">
                <a:solidFill>
                  <a:srgbClr val="000000"/>
                </a:solidFill>
                <a:latin typeface="Aria body"/>
              </a:rPr>
              <a:t>(consegna AFU aggiornata)</a:t>
            </a:r>
            <a:endParaRPr lang="it-IT" sz="700" b="1" noProof="1">
              <a:solidFill>
                <a:srgbClr val="000000"/>
              </a:solidFill>
              <a:latin typeface="Aria body"/>
            </a:endParaRPr>
          </a:p>
        </p:txBody>
      </p:sp>
      <p:sp>
        <p:nvSpPr>
          <p:cNvPr id="72" name="Text Box 102"/>
          <p:cNvSpPr txBox="1">
            <a:spLocks noChangeArrowheads="1"/>
          </p:cNvSpPr>
          <p:nvPr/>
        </p:nvSpPr>
        <p:spPr bwMode="auto">
          <a:xfrm flipH="1">
            <a:off x="2050024" y="3556494"/>
            <a:ext cx="225597" cy="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000000"/>
                </a:solidFill>
              </a:rPr>
              <a:t>14/11</a:t>
            </a:r>
            <a:endParaRPr lang="it-IT" altLang="it-IT" sz="700" b="1" dirty="0">
              <a:solidFill>
                <a:srgbClr val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61157" y="3656109"/>
            <a:ext cx="4514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Rilascio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(go-no go)</a:t>
            </a:r>
            <a:endParaRPr lang="it-IT" sz="700" b="1" noProof="1">
              <a:solidFill>
                <a:srgbClr val="000000"/>
              </a:solidFill>
              <a:latin typeface="Aria body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26819" y="3659353"/>
            <a:ext cx="34070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75" name="AutoShape 8"/>
          <p:cNvSpPr>
            <a:spLocks noChangeAspect="1" noChangeArrowheads="1"/>
          </p:cNvSpPr>
          <p:nvPr/>
        </p:nvSpPr>
        <p:spPr bwMode="auto">
          <a:xfrm flipH="1" flipV="1">
            <a:off x="1920553" y="3506527"/>
            <a:ext cx="123971" cy="62341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grpSp>
        <p:nvGrpSpPr>
          <p:cNvPr id="76" name="Gruppo 409"/>
          <p:cNvGrpSpPr>
            <a:grpSpLocks/>
          </p:cNvGrpSpPr>
          <p:nvPr/>
        </p:nvGrpSpPr>
        <p:grpSpPr bwMode="auto">
          <a:xfrm>
            <a:off x="3576412" y="956734"/>
            <a:ext cx="471487" cy="5643418"/>
            <a:chOff x="4881790" y="1405270"/>
            <a:chExt cx="626609" cy="4989655"/>
          </a:xfrm>
        </p:grpSpPr>
        <p:sp>
          <p:nvSpPr>
            <p:cNvPr id="77" name="Line 46"/>
            <p:cNvSpPr>
              <a:spLocks noChangeShapeType="1"/>
            </p:cNvSpPr>
            <p:nvPr/>
          </p:nvSpPr>
          <p:spPr bwMode="auto">
            <a:xfrm flipV="1">
              <a:off x="5172937" y="1405270"/>
              <a:ext cx="0" cy="47270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ysClr val="windowText" lastClr="000000"/>
                </a:solidFill>
                <a:latin typeface="Arial" charset="0"/>
                <a:cs typeface="Arial"/>
              </a:endParaRPr>
            </a:p>
          </p:txBody>
        </p:sp>
        <p:sp>
          <p:nvSpPr>
            <p:cNvPr id="78" name="Text Box 59"/>
            <p:cNvSpPr txBox="1">
              <a:spLocks noChangeArrowheads="1"/>
            </p:cNvSpPr>
            <p:nvPr/>
          </p:nvSpPr>
          <p:spPr bwMode="auto">
            <a:xfrm>
              <a:off x="4881790" y="6173040"/>
              <a:ext cx="626609" cy="221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1000" b="1" kern="0" dirty="0">
                  <a:solidFill>
                    <a:srgbClr val="FF0000"/>
                  </a:solidFill>
                  <a:cs typeface="Arial"/>
                </a:rPr>
                <a:t>Oggi</a:t>
              </a:r>
              <a:endParaRPr lang="en-US" sz="1000" b="1" kern="0" dirty="0">
                <a:solidFill>
                  <a:srgbClr val="FF0000"/>
                </a:solidFill>
                <a:cs typeface="Arial"/>
              </a:endParaRPr>
            </a:p>
          </p:txBody>
        </p:sp>
      </p:grpSp>
      <p:sp>
        <p:nvSpPr>
          <p:cNvPr id="79" name="Pentagon 78"/>
          <p:cNvSpPr/>
          <p:nvPr/>
        </p:nvSpPr>
        <p:spPr bwMode="auto">
          <a:xfrm>
            <a:off x="1452171" y="4464500"/>
            <a:ext cx="3722620" cy="231926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sp>
        <p:nvSpPr>
          <p:cNvPr id="80" name="Pentagon 79"/>
          <p:cNvSpPr/>
          <p:nvPr/>
        </p:nvSpPr>
        <p:spPr bwMode="auto">
          <a:xfrm>
            <a:off x="5205651" y="4458133"/>
            <a:ext cx="1227404" cy="22186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Integration Test</a:t>
            </a:r>
          </a:p>
        </p:txBody>
      </p:sp>
      <p:sp>
        <p:nvSpPr>
          <p:cNvPr id="81" name="Pentagon 80"/>
          <p:cNvSpPr/>
          <p:nvPr/>
        </p:nvSpPr>
        <p:spPr bwMode="auto">
          <a:xfrm>
            <a:off x="6472307" y="4467792"/>
            <a:ext cx="1116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UAT</a:t>
            </a:r>
          </a:p>
        </p:txBody>
      </p:sp>
      <p:sp>
        <p:nvSpPr>
          <p:cNvPr id="83" name="AutoShape 8"/>
          <p:cNvSpPr>
            <a:spLocks noChangeAspect="1" noChangeArrowheads="1"/>
          </p:cNvSpPr>
          <p:nvPr/>
        </p:nvSpPr>
        <p:spPr bwMode="auto">
          <a:xfrm flipH="1" flipV="1">
            <a:off x="7199266" y="4658477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84" name="AutoShape 8"/>
          <p:cNvSpPr>
            <a:spLocks noChangeAspect="1" noChangeArrowheads="1"/>
          </p:cNvSpPr>
          <p:nvPr/>
        </p:nvSpPr>
        <p:spPr bwMode="auto">
          <a:xfrm flipH="1" flipV="1">
            <a:off x="7487301" y="4652454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85" name="Text Box 102"/>
          <p:cNvSpPr txBox="1">
            <a:spLocks noChangeArrowheads="1"/>
          </p:cNvSpPr>
          <p:nvPr/>
        </p:nvSpPr>
        <p:spPr bwMode="auto">
          <a:xfrm flipH="1">
            <a:off x="7362769" y="4723167"/>
            <a:ext cx="225537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000000"/>
                </a:solidFill>
              </a:rPr>
              <a:t>30/03 </a:t>
            </a:r>
          </a:p>
          <a:p>
            <a:pPr eaLnBrk="1" hangingPunct="1"/>
            <a:r>
              <a:rPr lang="it-IT" altLang="it-IT" sz="600" dirty="0">
                <a:solidFill>
                  <a:srgbClr val="000000"/>
                </a:solidFill>
              </a:rPr>
              <a:t>(tbc)</a:t>
            </a:r>
            <a:endParaRPr lang="it-IT" altLang="it-IT" sz="700" dirty="0">
              <a:solidFill>
                <a:srgbClr val="000000"/>
              </a:solidFill>
            </a:endParaRPr>
          </a:p>
        </p:txBody>
      </p:sp>
      <p:sp>
        <p:nvSpPr>
          <p:cNvPr id="86" name="AutoShape 146"/>
          <p:cNvSpPr>
            <a:spLocks noChangeAspect="1" noChangeArrowheads="1"/>
          </p:cNvSpPr>
          <p:nvPr/>
        </p:nvSpPr>
        <p:spPr bwMode="auto">
          <a:xfrm>
            <a:off x="6433055" y="4626303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03627" y="4769164"/>
            <a:ext cx="5343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27/02</a:t>
            </a:r>
          </a:p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Avvio UAT</a:t>
            </a:r>
            <a:r>
              <a:rPr lang="it-IT" sz="700" noProof="1">
                <a:solidFill>
                  <a:srgbClr val="000000"/>
                </a:solidFill>
                <a:latin typeface="Aria body"/>
              </a:rPr>
              <a:t>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798668" y="4816697"/>
            <a:ext cx="4514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Rilascio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(go-no go)</a:t>
            </a:r>
            <a:endParaRPr lang="it-IT" sz="700" b="1" noProof="1">
              <a:solidFill>
                <a:srgbClr val="000000"/>
              </a:solidFill>
              <a:latin typeface="Aria body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67200" y="4924419"/>
            <a:ext cx="36315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91" name="AutoShape 8"/>
          <p:cNvSpPr>
            <a:spLocks noChangeAspect="1" noChangeArrowheads="1"/>
          </p:cNvSpPr>
          <p:nvPr/>
        </p:nvSpPr>
        <p:spPr bwMode="auto">
          <a:xfrm flipH="1" flipV="1">
            <a:off x="5977810" y="4643918"/>
            <a:ext cx="123971" cy="62341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94" name="Text Box 102"/>
          <p:cNvSpPr txBox="1">
            <a:spLocks noChangeArrowheads="1"/>
          </p:cNvSpPr>
          <p:nvPr/>
        </p:nvSpPr>
        <p:spPr bwMode="auto">
          <a:xfrm flipH="1">
            <a:off x="1838440" y="3574179"/>
            <a:ext cx="225597" cy="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000000"/>
                </a:solidFill>
              </a:rPr>
              <a:t>11/11</a:t>
            </a:r>
            <a:endParaRPr lang="it-IT" altLang="it-IT" sz="700" b="1" dirty="0">
              <a:solidFill>
                <a:srgbClr val="000000"/>
              </a:solidFill>
            </a:endParaRPr>
          </a:p>
        </p:txBody>
      </p:sp>
      <p:sp>
        <p:nvSpPr>
          <p:cNvPr id="96" name="Text Box 102"/>
          <p:cNvSpPr txBox="1">
            <a:spLocks noChangeArrowheads="1"/>
          </p:cNvSpPr>
          <p:nvPr/>
        </p:nvSpPr>
        <p:spPr bwMode="auto">
          <a:xfrm flipH="1">
            <a:off x="7137175" y="4731542"/>
            <a:ext cx="225597" cy="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FF0000"/>
                </a:solidFill>
              </a:rPr>
              <a:t>TBD</a:t>
            </a:r>
            <a:endParaRPr lang="it-IT" altLang="it-IT" sz="700" b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35519" y="4800381"/>
            <a:ext cx="10786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r"/>
            <a:r>
              <a:rPr lang="it-IT" sz="700" b="1" noProof="1">
                <a:solidFill>
                  <a:srgbClr val="000000"/>
                </a:solidFill>
                <a:latin typeface="Aria body"/>
              </a:rPr>
              <a:t>Invio flusso di output di prova </a:t>
            </a:r>
            <a:r>
              <a:rPr lang="it-IT" sz="700" noProof="1">
                <a:solidFill>
                  <a:srgbClr val="000000"/>
                </a:solidFill>
                <a:latin typeface="Aria body"/>
              </a:rPr>
              <a:t>(Eweb, CMC, QdC)</a:t>
            </a:r>
          </a:p>
        </p:txBody>
      </p:sp>
      <p:sp>
        <p:nvSpPr>
          <p:cNvPr id="98" name="Text Box 102"/>
          <p:cNvSpPr txBox="1">
            <a:spLocks noChangeArrowheads="1"/>
          </p:cNvSpPr>
          <p:nvPr/>
        </p:nvSpPr>
        <p:spPr bwMode="auto">
          <a:xfrm flipH="1">
            <a:off x="5921426" y="4700029"/>
            <a:ext cx="22553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20/02 </a:t>
            </a:r>
          </a:p>
        </p:txBody>
      </p:sp>
      <p:sp>
        <p:nvSpPr>
          <p:cNvPr id="99" name="AutoShape 8"/>
          <p:cNvSpPr>
            <a:spLocks noChangeAspect="1" noChangeArrowheads="1"/>
          </p:cNvSpPr>
          <p:nvPr/>
        </p:nvSpPr>
        <p:spPr bwMode="auto">
          <a:xfrm flipH="1" flipV="1">
            <a:off x="3307830" y="4641752"/>
            <a:ext cx="123971" cy="62341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01" name="Text Box 102"/>
          <p:cNvSpPr txBox="1">
            <a:spLocks noChangeArrowheads="1"/>
          </p:cNvSpPr>
          <p:nvPr/>
        </p:nvSpPr>
        <p:spPr bwMode="auto">
          <a:xfrm flipH="1">
            <a:off x="3268862" y="4709478"/>
            <a:ext cx="22553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000000"/>
                </a:solidFill>
              </a:rPr>
              <a:t>15/12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59795" y="4813303"/>
            <a:ext cx="841179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l"/>
            <a:r>
              <a:rPr lang="it-IT" sz="700" b="1" noProof="1">
                <a:solidFill>
                  <a:srgbClr val="000000"/>
                </a:solidFill>
                <a:latin typeface="Aria body"/>
              </a:rPr>
              <a:t>Avvio caricamento flussi in sviluppo e produzione</a:t>
            </a:r>
          </a:p>
        </p:txBody>
      </p:sp>
      <p:sp>
        <p:nvSpPr>
          <p:cNvPr id="106" name="AutoShape 149"/>
          <p:cNvSpPr>
            <a:spLocks noChangeArrowheads="1"/>
          </p:cNvSpPr>
          <p:nvPr/>
        </p:nvSpPr>
        <p:spPr bwMode="auto">
          <a:xfrm>
            <a:off x="3219532" y="4130727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071860" y="4325256"/>
            <a:ext cx="6809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Consegna AFU</a:t>
            </a:r>
          </a:p>
        </p:txBody>
      </p:sp>
      <p:sp>
        <p:nvSpPr>
          <p:cNvPr id="109" name="Text Box 102"/>
          <p:cNvSpPr txBox="1">
            <a:spLocks noChangeArrowheads="1"/>
          </p:cNvSpPr>
          <p:nvPr/>
        </p:nvSpPr>
        <p:spPr bwMode="auto">
          <a:xfrm flipH="1">
            <a:off x="3114920" y="4231246"/>
            <a:ext cx="477896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13/12</a:t>
            </a:r>
          </a:p>
        </p:txBody>
      </p:sp>
      <p:sp>
        <p:nvSpPr>
          <p:cNvPr id="145" name="Pentagon 144"/>
          <p:cNvSpPr/>
          <p:nvPr/>
        </p:nvSpPr>
        <p:spPr bwMode="auto">
          <a:xfrm>
            <a:off x="2364398" y="5450588"/>
            <a:ext cx="4278007" cy="211646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sp>
        <p:nvSpPr>
          <p:cNvPr id="146" name="Pentagon 145"/>
          <p:cNvSpPr/>
          <p:nvPr/>
        </p:nvSpPr>
        <p:spPr bwMode="auto">
          <a:xfrm>
            <a:off x="6659834" y="5444221"/>
            <a:ext cx="1008000" cy="222965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Integration Test</a:t>
            </a:r>
          </a:p>
        </p:txBody>
      </p:sp>
      <p:sp>
        <p:nvSpPr>
          <p:cNvPr id="147" name="Pentagon 146"/>
          <p:cNvSpPr/>
          <p:nvPr/>
        </p:nvSpPr>
        <p:spPr bwMode="auto">
          <a:xfrm>
            <a:off x="7696090" y="5436247"/>
            <a:ext cx="1116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UAT</a:t>
            </a:r>
          </a:p>
        </p:txBody>
      </p:sp>
      <p:sp>
        <p:nvSpPr>
          <p:cNvPr id="148" name="AutoShape 8"/>
          <p:cNvSpPr>
            <a:spLocks noChangeAspect="1" noChangeArrowheads="1"/>
          </p:cNvSpPr>
          <p:nvPr/>
        </p:nvSpPr>
        <p:spPr bwMode="auto">
          <a:xfrm flipH="1" flipV="1">
            <a:off x="8423049" y="5626932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49" name="AutoShape 8"/>
          <p:cNvSpPr>
            <a:spLocks noChangeAspect="1" noChangeArrowheads="1"/>
          </p:cNvSpPr>
          <p:nvPr/>
        </p:nvSpPr>
        <p:spPr bwMode="auto">
          <a:xfrm flipH="1" flipV="1">
            <a:off x="8711084" y="5620909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50" name="Text Box 102"/>
          <p:cNvSpPr txBox="1">
            <a:spLocks noChangeArrowheads="1"/>
          </p:cNvSpPr>
          <p:nvPr/>
        </p:nvSpPr>
        <p:spPr bwMode="auto">
          <a:xfrm flipH="1">
            <a:off x="8586550" y="5691623"/>
            <a:ext cx="225539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000000"/>
                </a:solidFill>
              </a:rPr>
              <a:t>30/04 </a:t>
            </a:r>
          </a:p>
          <a:p>
            <a:pPr eaLnBrk="1" hangingPunct="1"/>
            <a:r>
              <a:rPr lang="it-IT" altLang="it-IT" sz="600" dirty="0">
                <a:solidFill>
                  <a:srgbClr val="000000"/>
                </a:solidFill>
              </a:rPr>
              <a:t>(tbc)</a:t>
            </a:r>
            <a:endParaRPr lang="it-IT" altLang="it-IT" sz="700" dirty="0">
              <a:solidFill>
                <a:srgbClr val="000000"/>
              </a:solidFill>
            </a:endParaRPr>
          </a:p>
        </p:txBody>
      </p:sp>
      <p:sp>
        <p:nvSpPr>
          <p:cNvPr id="151" name="AutoShape 146"/>
          <p:cNvSpPr>
            <a:spLocks noChangeAspect="1" noChangeArrowheads="1"/>
          </p:cNvSpPr>
          <p:nvPr/>
        </p:nvSpPr>
        <p:spPr bwMode="auto">
          <a:xfrm>
            <a:off x="7656838" y="5594758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13109" y="5779954"/>
            <a:ext cx="53436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r"/>
            <a:r>
              <a:rPr lang="it-IT" sz="700" b="1" noProof="1">
                <a:solidFill>
                  <a:srgbClr val="000000"/>
                </a:solidFill>
                <a:latin typeface="Aria body"/>
              </a:rPr>
              <a:t>Avvio UAT</a:t>
            </a:r>
            <a:r>
              <a:rPr lang="it-IT" sz="700" noProof="1">
                <a:solidFill>
                  <a:srgbClr val="000000"/>
                </a:solidFill>
                <a:latin typeface="Aria body"/>
              </a:rPr>
              <a:t> </a:t>
            </a:r>
          </a:p>
        </p:txBody>
      </p:sp>
      <p:sp>
        <p:nvSpPr>
          <p:cNvPr id="153" name="Text Box 102"/>
          <p:cNvSpPr txBox="1">
            <a:spLocks noChangeArrowheads="1"/>
          </p:cNvSpPr>
          <p:nvPr/>
        </p:nvSpPr>
        <p:spPr bwMode="auto">
          <a:xfrm flipH="1">
            <a:off x="7617330" y="5693694"/>
            <a:ext cx="22559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03/04</a:t>
            </a:r>
            <a:endParaRPr lang="it-IT" altLang="it-IT" sz="800" b="1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022451" y="5785152"/>
            <a:ext cx="4514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Rilascio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(go-no go)</a:t>
            </a:r>
            <a:endParaRPr lang="it-IT" sz="700" b="1" noProof="1">
              <a:solidFill>
                <a:srgbClr val="000000"/>
              </a:solidFill>
              <a:latin typeface="Aria body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490983" y="5892874"/>
            <a:ext cx="36315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156" name="AutoShape 8"/>
          <p:cNvSpPr>
            <a:spLocks noChangeAspect="1" noChangeArrowheads="1"/>
          </p:cNvSpPr>
          <p:nvPr/>
        </p:nvSpPr>
        <p:spPr bwMode="auto">
          <a:xfrm flipH="1" flipV="1">
            <a:off x="7127179" y="5630006"/>
            <a:ext cx="123971" cy="62341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59" name="Text Box 102"/>
          <p:cNvSpPr txBox="1">
            <a:spLocks noChangeArrowheads="1"/>
          </p:cNvSpPr>
          <p:nvPr/>
        </p:nvSpPr>
        <p:spPr bwMode="auto">
          <a:xfrm flipH="1">
            <a:off x="8360958" y="5699997"/>
            <a:ext cx="225597" cy="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FF0000"/>
                </a:solidFill>
              </a:rPr>
              <a:t>TBD</a:t>
            </a:r>
            <a:endParaRPr lang="it-IT" altLang="it-IT" sz="700" b="1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775477" y="5890187"/>
            <a:ext cx="7367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r"/>
            <a:r>
              <a:rPr lang="it-IT" sz="700" b="1" noProof="1">
                <a:solidFill>
                  <a:srgbClr val="000000"/>
                </a:solidFill>
                <a:latin typeface="Aria body"/>
              </a:rPr>
              <a:t>Invio flusso di output di prova</a:t>
            </a:r>
            <a:endParaRPr lang="it-IT" sz="700" noProof="1">
              <a:solidFill>
                <a:srgbClr val="000000"/>
              </a:solidFill>
              <a:latin typeface="Aria body"/>
            </a:endParaRPr>
          </a:p>
        </p:txBody>
      </p:sp>
      <p:sp>
        <p:nvSpPr>
          <p:cNvPr id="161" name="Text Box 102"/>
          <p:cNvSpPr txBox="1">
            <a:spLocks noChangeArrowheads="1"/>
          </p:cNvSpPr>
          <p:nvPr/>
        </p:nvSpPr>
        <p:spPr bwMode="auto">
          <a:xfrm flipH="1">
            <a:off x="7070794" y="5724217"/>
            <a:ext cx="503646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24/03</a:t>
            </a:r>
          </a:p>
        </p:txBody>
      </p:sp>
      <p:sp>
        <p:nvSpPr>
          <p:cNvPr id="166" name="AutoShape 149"/>
          <p:cNvSpPr>
            <a:spLocks noChangeArrowheads="1"/>
          </p:cNvSpPr>
          <p:nvPr/>
        </p:nvSpPr>
        <p:spPr bwMode="auto">
          <a:xfrm>
            <a:off x="5156971" y="5551037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015649" y="5730326"/>
            <a:ext cx="6809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Consegna AFU</a:t>
            </a:r>
          </a:p>
        </p:txBody>
      </p:sp>
      <p:sp>
        <p:nvSpPr>
          <p:cNvPr id="168" name="Text Box 102"/>
          <p:cNvSpPr txBox="1">
            <a:spLocks noChangeArrowheads="1"/>
          </p:cNvSpPr>
          <p:nvPr/>
        </p:nvSpPr>
        <p:spPr bwMode="auto">
          <a:xfrm flipH="1">
            <a:off x="5126020" y="5651556"/>
            <a:ext cx="231811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31/01</a:t>
            </a:r>
          </a:p>
        </p:txBody>
      </p:sp>
      <p:sp>
        <p:nvSpPr>
          <p:cNvPr id="182" name="Rectangle 91"/>
          <p:cNvSpPr>
            <a:spLocks noChangeArrowheads="1"/>
          </p:cNvSpPr>
          <p:nvPr/>
        </p:nvSpPr>
        <p:spPr bwMode="auto">
          <a:xfrm>
            <a:off x="546140" y="5347477"/>
            <a:ext cx="1025146" cy="357370"/>
          </a:xfrm>
          <a:prstGeom prst="accentCallout2">
            <a:avLst>
              <a:gd name="adj1" fmla="val 6296"/>
              <a:gd name="adj2" fmla="val 103453"/>
              <a:gd name="adj3" fmla="val 1497"/>
              <a:gd name="adj4" fmla="val 117058"/>
              <a:gd name="adj5" fmla="val 31691"/>
              <a:gd name="adj6" fmla="val 173067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 anchorCtr="0">
            <a:noAutofit/>
          </a:bodyPr>
          <a:lstStyle/>
          <a:p>
            <a:pPr>
              <a:tabLst>
                <a:tab pos="88900" algn="l"/>
              </a:tabLst>
            </a:pPr>
            <a:r>
              <a:rPr lang="it-IT" sz="700" b="1" i="1" dirty="0">
                <a:solidFill>
                  <a:srgbClr val="002060"/>
                </a:solidFill>
              </a:rPr>
              <a:t>21/11: Ricezione BRB </a:t>
            </a:r>
            <a:r>
              <a:rPr lang="it-IT" sz="700" i="1" dirty="0">
                <a:solidFill>
                  <a:srgbClr val="002060"/>
                </a:solidFill>
              </a:rPr>
              <a:t>Modello CIB</a:t>
            </a:r>
          </a:p>
        </p:txBody>
      </p:sp>
      <p:sp>
        <p:nvSpPr>
          <p:cNvPr id="183" name="5-Point Star 182"/>
          <p:cNvSpPr/>
          <p:nvPr/>
        </p:nvSpPr>
        <p:spPr bwMode="auto">
          <a:xfrm flipH="1">
            <a:off x="1687521" y="5293800"/>
            <a:ext cx="120663" cy="113017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000" tIns="44450" rIns="18000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725" marR="0" indent="-85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</a:pPr>
            <a:endParaRPr kumimoji="0" lang="it-I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6" name="Text Box 96"/>
          <p:cNvSpPr txBox="1">
            <a:spLocks noChangeArrowheads="1"/>
          </p:cNvSpPr>
          <p:nvPr/>
        </p:nvSpPr>
        <p:spPr bwMode="auto">
          <a:xfrm>
            <a:off x="1254344" y="1347968"/>
            <a:ext cx="197826" cy="13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231" tIns="33231" rIns="33231" bIns="33231" anchor="ctr" anchorCtr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it-IT" sz="1662" dirty="0">
              <a:solidFill>
                <a:srgbClr val="000000"/>
              </a:solidFill>
            </a:endParaRPr>
          </a:p>
        </p:txBody>
      </p:sp>
      <p:sp>
        <p:nvSpPr>
          <p:cNvPr id="189" name="Text Box 96"/>
          <p:cNvSpPr txBox="1">
            <a:spLocks noChangeArrowheads="1"/>
          </p:cNvSpPr>
          <p:nvPr/>
        </p:nvSpPr>
        <p:spPr bwMode="auto">
          <a:xfrm>
            <a:off x="1873361" y="3468824"/>
            <a:ext cx="197826" cy="13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231" tIns="33231" rIns="33231" bIns="33231" anchor="ctr" anchorCtr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46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662" dirty="0">
              <a:solidFill>
                <a:srgbClr val="000000"/>
              </a:solidFill>
            </a:endParaRPr>
          </a:p>
        </p:txBody>
      </p:sp>
      <p:sp>
        <p:nvSpPr>
          <p:cNvPr id="190" name="Text Box 96"/>
          <p:cNvSpPr txBox="1">
            <a:spLocks noChangeArrowheads="1"/>
          </p:cNvSpPr>
          <p:nvPr/>
        </p:nvSpPr>
        <p:spPr bwMode="auto">
          <a:xfrm>
            <a:off x="3038493" y="3433949"/>
            <a:ext cx="172133" cy="13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231" tIns="33231" rIns="33231" bIns="33231" anchor="ctr" anchorCtr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46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662" dirty="0">
              <a:solidFill>
                <a:srgbClr val="000000"/>
              </a:solidFill>
            </a:endParaRPr>
          </a:p>
        </p:txBody>
      </p:sp>
      <p:sp>
        <p:nvSpPr>
          <p:cNvPr id="137" name="TextBox 116"/>
          <p:cNvSpPr txBox="1">
            <a:spLocks noChangeArrowheads="1"/>
          </p:cNvSpPr>
          <p:nvPr/>
        </p:nvSpPr>
        <p:spPr bwMode="auto">
          <a:xfrm rot="-5400000">
            <a:off x="-328284" y="2353381"/>
            <a:ext cx="9334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1000" b="1" dirty="0"/>
              <a:t> BIR / BIB</a:t>
            </a:r>
            <a:endParaRPr lang="en-US" sz="1000" b="1" dirty="0"/>
          </a:p>
        </p:txBody>
      </p:sp>
      <p:cxnSp>
        <p:nvCxnSpPr>
          <p:cNvPr id="138" name="Connettore 1 3"/>
          <p:cNvCxnSpPr/>
          <p:nvPr/>
        </p:nvCxnSpPr>
        <p:spPr>
          <a:xfrm>
            <a:off x="277788" y="3017209"/>
            <a:ext cx="860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Pentagon 138"/>
          <p:cNvSpPr/>
          <p:nvPr/>
        </p:nvSpPr>
        <p:spPr bwMode="auto">
          <a:xfrm>
            <a:off x="289728" y="2352424"/>
            <a:ext cx="612000" cy="222965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sp>
        <p:nvSpPr>
          <p:cNvPr id="140" name="Pentagon 139"/>
          <p:cNvSpPr/>
          <p:nvPr/>
        </p:nvSpPr>
        <p:spPr bwMode="auto">
          <a:xfrm>
            <a:off x="903814" y="2364060"/>
            <a:ext cx="468000" cy="226195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Integration Test</a:t>
            </a:r>
          </a:p>
        </p:txBody>
      </p:sp>
      <p:sp>
        <p:nvSpPr>
          <p:cNvPr id="141" name="Pentagon 140"/>
          <p:cNvSpPr/>
          <p:nvPr/>
        </p:nvSpPr>
        <p:spPr bwMode="auto">
          <a:xfrm>
            <a:off x="1332486" y="2364925"/>
            <a:ext cx="792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UAT</a:t>
            </a:r>
          </a:p>
        </p:txBody>
      </p:sp>
      <p:sp>
        <p:nvSpPr>
          <p:cNvPr id="143" name="Text Box 102"/>
          <p:cNvSpPr txBox="1">
            <a:spLocks noChangeArrowheads="1"/>
          </p:cNvSpPr>
          <p:nvPr/>
        </p:nvSpPr>
        <p:spPr bwMode="auto">
          <a:xfrm flipH="1">
            <a:off x="1790364" y="2624046"/>
            <a:ext cx="225597" cy="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000000"/>
                </a:solidFill>
              </a:rPr>
              <a:t>10/11</a:t>
            </a:r>
            <a:endParaRPr lang="it-IT" altLang="it-IT" sz="700" b="1" dirty="0">
              <a:solidFill>
                <a:srgbClr val="000000"/>
              </a:solidFill>
            </a:endParaRPr>
          </a:p>
        </p:txBody>
      </p:sp>
      <p:sp>
        <p:nvSpPr>
          <p:cNvPr id="144" name="AutoShape 8"/>
          <p:cNvSpPr>
            <a:spLocks noChangeAspect="1" noChangeArrowheads="1"/>
          </p:cNvSpPr>
          <p:nvPr/>
        </p:nvSpPr>
        <p:spPr bwMode="auto">
          <a:xfrm flipH="1" flipV="1">
            <a:off x="1865063" y="2584679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58" name="AutoShape 8"/>
          <p:cNvSpPr>
            <a:spLocks noChangeAspect="1" noChangeArrowheads="1"/>
          </p:cNvSpPr>
          <p:nvPr/>
        </p:nvSpPr>
        <p:spPr bwMode="auto">
          <a:xfrm flipH="1" flipV="1">
            <a:off x="2057848" y="2578656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62" name="Text Box 102"/>
          <p:cNvSpPr txBox="1">
            <a:spLocks noChangeArrowheads="1"/>
          </p:cNvSpPr>
          <p:nvPr/>
        </p:nvSpPr>
        <p:spPr bwMode="auto">
          <a:xfrm flipH="1">
            <a:off x="2035059" y="2624046"/>
            <a:ext cx="225597" cy="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000000"/>
                </a:solidFill>
              </a:rPr>
              <a:t>14/11</a:t>
            </a:r>
            <a:endParaRPr lang="it-IT" altLang="it-IT" sz="700" b="1" dirty="0">
              <a:solidFill>
                <a:srgbClr val="000000"/>
              </a:solidFill>
            </a:endParaRPr>
          </a:p>
        </p:txBody>
      </p:sp>
      <p:sp>
        <p:nvSpPr>
          <p:cNvPr id="163" name="AutoShape 146"/>
          <p:cNvSpPr>
            <a:spLocks noChangeAspect="1" noChangeArrowheads="1"/>
          </p:cNvSpPr>
          <p:nvPr/>
        </p:nvSpPr>
        <p:spPr bwMode="auto">
          <a:xfrm>
            <a:off x="1309672" y="2552505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169773" y="2743484"/>
            <a:ext cx="3407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Avvio UAT</a:t>
            </a:r>
          </a:p>
        </p:txBody>
      </p:sp>
      <p:sp>
        <p:nvSpPr>
          <p:cNvPr id="165" name="Text Box 102"/>
          <p:cNvSpPr txBox="1">
            <a:spLocks noChangeArrowheads="1"/>
          </p:cNvSpPr>
          <p:nvPr/>
        </p:nvSpPr>
        <p:spPr bwMode="auto">
          <a:xfrm flipH="1">
            <a:off x="1270164" y="2638741"/>
            <a:ext cx="225597" cy="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000000"/>
                </a:solidFill>
              </a:rPr>
              <a:t>24/10</a:t>
            </a:r>
            <a:endParaRPr lang="it-IT" altLang="it-IT" sz="700" b="1" dirty="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564619" y="2743484"/>
            <a:ext cx="4514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Rilascio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(go-no go)</a:t>
            </a:r>
            <a:endParaRPr lang="it-IT" sz="700" b="1" noProof="1">
              <a:solidFill>
                <a:srgbClr val="000000"/>
              </a:solidFill>
              <a:latin typeface="Aria body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047211" y="2763857"/>
            <a:ext cx="34070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173" name="Text Box 96"/>
          <p:cNvSpPr txBox="1">
            <a:spLocks noChangeArrowheads="1"/>
          </p:cNvSpPr>
          <p:nvPr/>
        </p:nvSpPr>
        <p:spPr bwMode="auto">
          <a:xfrm>
            <a:off x="1254344" y="2510010"/>
            <a:ext cx="197826" cy="13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231" tIns="33231" rIns="33231" bIns="33231" anchor="ctr" anchorCtr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46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662" dirty="0">
              <a:solidFill>
                <a:srgbClr val="000000"/>
              </a:solidFill>
            </a:endParaRPr>
          </a:p>
        </p:txBody>
      </p:sp>
      <p:sp>
        <p:nvSpPr>
          <p:cNvPr id="175" name="Text Box 96"/>
          <p:cNvSpPr txBox="1">
            <a:spLocks noChangeArrowheads="1"/>
          </p:cNvSpPr>
          <p:nvPr/>
        </p:nvSpPr>
        <p:spPr bwMode="auto">
          <a:xfrm>
            <a:off x="1794011" y="2551203"/>
            <a:ext cx="197826" cy="13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231" tIns="33231" rIns="33231" bIns="33231" anchor="ctr" anchorCtr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46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662" dirty="0">
              <a:solidFill>
                <a:srgbClr val="000000"/>
              </a:solidFill>
            </a:endParaRPr>
          </a:p>
        </p:txBody>
      </p:sp>
      <p:sp>
        <p:nvSpPr>
          <p:cNvPr id="191" name="Text Box 96"/>
          <p:cNvSpPr txBox="1">
            <a:spLocks noChangeArrowheads="1"/>
          </p:cNvSpPr>
          <p:nvPr/>
        </p:nvSpPr>
        <p:spPr bwMode="auto">
          <a:xfrm>
            <a:off x="1995648" y="2536969"/>
            <a:ext cx="197826" cy="13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231" tIns="33231" rIns="33231" bIns="33231" anchor="ctr" anchorCtr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46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662" dirty="0">
              <a:solidFill>
                <a:srgbClr val="000000"/>
              </a:solidFill>
            </a:endParaRPr>
          </a:p>
        </p:txBody>
      </p:sp>
      <p:sp>
        <p:nvSpPr>
          <p:cNvPr id="192" name="AutoShape 146"/>
          <p:cNvSpPr>
            <a:spLocks noChangeAspect="1" noChangeArrowheads="1"/>
          </p:cNvSpPr>
          <p:nvPr/>
        </p:nvSpPr>
        <p:spPr bwMode="auto">
          <a:xfrm>
            <a:off x="4302377" y="1217574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882286" y="1328509"/>
            <a:ext cx="85607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10/01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Avvio UAT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Esperienziali</a:t>
            </a:r>
          </a:p>
        </p:txBody>
      </p:sp>
      <p:sp>
        <p:nvSpPr>
          <p:cNvPr id="194" name="AutoShape 146"/>
          <p:cNvSpPr>
            <a:spLocks noChangeAspect="1" noChangeArrowheads="1"/>
          </p:cNvSpPr>
          <p:nvPr/>
        </p:nvSpPr>
        <p:spPr bwMode="auto">
          <a:xfrm>
            <a:off x="3263087" y="1251442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014467" y="1345443"/>
            <a:ext cx="60875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12/12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Avvio UAT NOPG Blu</a:t>
            </a:r>
          </a:p>
        </p:txBody>
      </p:sp>
      <p:sp>
        <p:nvSpPr>
          <p:cNvPr id="196" name="AutoShape 146"/>
          <p:cNvSpPr>
            <a:spLocks noChangeAspect="1" noChangeArrowheads="1"/>
          </p:cNvSpPr>
          <p:nvPr/>
        </p:nvSpPr>
        <p:spPr bwMode="auto">
          <a:xfrm>
            <a:off x="2598068" y="1251443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314813" y="1345444"/>
            <a:ext cx="60875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29/11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Avvio UAT Indicatore 82</a:t>
            </a:r>
          </a:p>
        </p:txBody>
      </p:sp>
      <p:sp>
        <p:nvSpPr>
          <p:cNvPr id="198" name="AutoShape 146"/>
          <p:cNvSpPr>
            <a:spLocks noChangeAspect="1" noChangeArrowheads="1"/>
          </p:cNvSpPr>
          <p:nvPr/>
        </p:nvSpPr>
        <p:spPr bwMode="auto">
          <a:xfrm>
            <a:off x="3041415" y="1251442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758160" y="1705657"/>
            <a:ext cx="60875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07/12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Avvio UAT Esperienziali</a:t>
            </a:r>
          </a:p>
        </p:txBody>
      </p:sp>
      <p:cxnSp>
        <p:nvCxnSpPr>
          <p:cNvPr id="200" name="Connettore 1 3"/>
          <p:cNvCxnSpPr/>
          <p:nvPr/>
        </p:nvCxnSpPr>
        <p:spPr>
          <a:xfrm>
            <a:off x="3071860" y="1331383"/>
            <a:ext cx="0" cy="3481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ttore 1 3"/>
          <p:cNvCxnSpPr/>
          <p:nvPr/>
        </p:nvCxnSpPr>
        <p:spPr>
          <a:xfrm>
            <a:off x="2249292" y="1355206"/>
            <a:ext cx="0" cy="3481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AutoShape 146"/>
          <p:cNvSpPr>
            <a:spLocks noChangeAspect="1" noChangeArrowheads="1"/>
          </p:cNvSpPr>
          <p:nvPr/>
        </p:nvSpPr>
        <p:spPr bwMode="auto">
          <a:xfrm>
            <a:off x="5465844" y="1217860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5049838" y="1328795"/>
            <a:ext cx="94386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06/02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Avvio UAT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Override</a:t>
            </a:r>
          </a:p>
        </p:txBody>
      </p:sp>
      <p:sp>
        <p:nvSpPr>
          <p:cNvPr id="205" name="AutoShape 8"/>
          <p:cNvSpPr>
            <a:spLocks noChangeAspect="1" noChangeArrowheads="1"/>
          </p:cNvSpPr>
          <p:nvPr/>
        </p:nvSpPr>
        <p:spPr bwMode="auto">
          <a:xfrm flipV="1">
            <a:off x="3419162" y="1145673"/>
            <a:ext cx="100359" cy="6991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6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3153119" y="1024899"/>
            <a:ext cx="6087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16/12</a:t>
            </a:r>
          </a:p>
        </p:txBody>
      </p:sp>
      <p:sp>
        <p:nvSpPr>
          <p:cNvPr id="207" name="AutoShape 8"/>
          <p:cNvSpPr>
            <a:spLocks noChangeAspect="1" noChangeArrowheads="1"/>
          </p:cNvSpPr>
          <p:nvPr/>
        </p:nvSpPr>
        <p:spPr bwMode="auto">
          <a:xfrm flipV="1">
            <a:off x="2760074" y="1145509"/>
            <a:ext cx="100359" cy="6991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6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494031" y="1024735"/>
            <a:ext cx="6087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02/12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401959" y="1026710"/>
            <a:ext cx="169042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GIORNO DI RILASCIO IN PRODUZIONE</a:t>
            </a:r>
          </a:p>
        </p:txBody>
      </p:sp>
      <p:sp>
        <p:nvSpPr>
          <p:cNvPr id="210" name="AutoShape 7"/>
          <p:cNvSpPr>
            <a:spLocks noChangeAspect="1" noChangeArrowheads="1"/>
          </p:cNvSpPr>
          <p:nvPr/>
        </p:nvSpPr>
        <p:spPr bwMode="auto">
          <a:xfrm>
            <a:off x="2913857" y="1111038"/>
            <a:ext cx="98790" cy="119669"/>
          </a:xfrm>
          <a:prstGeom prst="diamond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5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cxnSp>
        <p:nvCxnSpPr>
          <p:cNvPr id="211" name="Connettore 1 3"/>
          <p:cNvCxnSpPr>
            <a:stCxn id="210" idx="3"/>
            <a:endCxn id="212" idx="3"/>
          </p:cNvCxnSpPr>
          <p:nvPr/>
        </p:nvCxnSpPr>
        <p:spPr>
          <a:xfrm flipH="1">
            <a:off x="2015465" y="1170873"/>
            <a:ext cx="997182" cy="4600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406710" y="1469310"/>
            <a:ext cx="60875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07/12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Modificare query ETL</a:t>
            </a:r>
          </a:p>
        </p:txBody>
      </p:sp>
      <p:sp>
        <p:nvSpPr>
          <p:cNvPr id="213" name="AutoShape 146"/>
          <p:cNvSpPr>
            <a:spLocks noChangeAspect="1" noChangeArrowheads="1"/>
          </p:cNvSpPr>
          <p:nvPr/>
        </p:nvSpPr>
        <p:spPr bwMode="auto">
          <a:xfrm>
            <a:off x="3721789" y="1681730"/>
            <a:ext cx="127016" cy="123704"/>
          </a:xfrm>
          <a:prstGeom prst="star5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5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493738" y="1815042"/>
            <a:ext cx="66963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22/12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BRB Modelli segmento Privati</a:t>
            </a:r>
          </a:p>
        </p:txBody>
      </p:sp>
      <p:sp>
        <p:nvSpPr>
          <p:cNvPr id="215" name="AutoShape 146"/>
          <p:cNvSpPr>
            <a:spLocks noChangeAspect="1" noChangeArrowheads="1"/>
          </p:cNvSpPr>
          <p:nvPr/>
        </p:nvSpPr>
        <p:spPr bwMode="auto">
          <a:xfrm>
            <a:off x="7591870" y="1674640"/>
            <a:ext cx="127016" cy="123704"/>
          </a:xfrm>
          <a:prstGeom prst="star5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5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308403" y="1807952"/>
            <a:ext cx="66963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31/’3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BRB Modelli SME retail</a:t>
            </a:r>
          </a:p>
        </p:txBody>
      </p:sp>
      <p:sp>
        <p:nvSpPr>
          <p:cNvPr id="218" name="Text Box 10"/>
          <p:cNvSpPr txBox="1">
            <a:spLocks noChangeArrowheads="1"/>
          </p:cNvSpPr>
          <p:nvPr/>
        </p:nvSpPr>
        <p:spPr bwMode="auto">
          <a:xfrm>
            <a:off x="6319007" y="116810"/>
            <a:ext cx="3826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Avvio UAT</a:t>
            </a:r>
          </a:p>
        </p:txBody>
      </p:sp>
      <p:sp>
        <p:nvSpPr>
          <p:cNvPr id="219" name="AutoShape 146"/>
          <p:cNvSpPr>
            <a:spLocks noChangeAspect="1" noChangeArrowheads="1"/>
          </p:cNvSpPr>
          <p:nvPr/>
        </p:nvSpPr>
        <p:spPr bwMode="auto">
          <a:xfrm>
            <a:off x="6126130" y="87229"/>
            <a:ext cx="127016" cy="123704"/>
          </a:xfrm>
          <a:prstGeom prst="star5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5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20" name="AutoShape 8"/>
          <p:cNvSpPr>
            <a:spLocks noChangeAspect="1" noChangeArrowheads="1"/>
          </p:cNvSpPr>
          <p:nvPr/>
        </p:nvSpPr>
        <p:spPr bwMode="auto">
          <a:xfrm flipV="1">
            <a:off x="6830591" y="119398"/>
            <a:ext cx="100359" cy="6991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6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21" name="Text Box 10"/>
          <p:cNvSpPr txBox="1">
            <a:spLocks noChangeArrowheads="1"/>
          </p:cNvSpPr>
          <p:nvPr/>
        </p:nvSpPr>
        <p:spPr bwMode="auto">
          <a:xfrm>
            <a:off x="7023414" y="75290"/>
            <a:ext cx="463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Passaggio in produzione</a:t>
            </a:r>
          </a:p>
        </p:txBody>
      </p:sp>
      <p:sp>
        <p:nvSpPr>
          <p:cNvPr id="134" name="Text Box 96"/>
          <p:cNvSpPr txBox="1">
            <a:spLocks noChangeArrowheads="1"/>
          </p:cNvSpPr>
          <p:nvPr/>
        </p:nvSpPr>
        <p:spPr bwMode="auto">
          <a:xfrm>
            <a:off x="2649030" y="3433949"/>
            <a:ext cx="172133" cy="13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231" tIns="33231" rIns="33231" bIns="33231" anchor="ctr" anchorCtr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46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662" dirty="0">
              <a:solidFill>
                <a:srgbClr val="000000"/>
              </a:solidFill>
            </a:endParaRPr>
          </a:p>
        </p:txBody>
      </p:sp>
      <p:sp>
        <p:nvSpPr>
          <p:cNvPr id="135" name="Text Box 96"/>
          <p:cNvSpPr txBox="1">
            <a:spLocks noChangeArrowheads="1"/>
          </p:cNvSpPr>
          <p:nvPr/>
        </p:nvSpPr>
        <p:spPr bwMode="auto">
          <a:xfrm>
            <a:off x="3173962" y="4136681"/>
            <a:ext cx="172133" cy="13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231" tIns="33231" rIns="33231" bIns="33231" anchor="ctr" anchorCtr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46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662" dirty="0">
              <a:solidFill>
                <a:srgbClr val="000000"/>
              </a:solidFill>
            </a:endParaRPr>
          </a:p>
        </p:txBody>
      </p:sp>
      <p:sp>
        <p:nvSpPr>
          <p:cNvPr id="136" name="Text Box 96"/>
          <p:cNvSpPr txBox="1">
            <a:spLocks noChangeArrowheads="1"/>
          </p:cNvSpPr>
          <p:nvPr/>
        </p:nvSpPr>
        <p:spPr bwMode="auto">
          <a:xfrm>
            <a:off x="2022489" y="3433949"/>
            <a:ext cx="172133" cy="13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231" tIns="33231" rIns="33231" bIns="33231" anchor="ctr" anchorCtr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46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662" dirty="0">
              <a:solidFill>
                <a:srgbClr val="000000"/>
              </a:solidFill>
            </a:endParaRPr>
          </a:p>
        </p:txBody>
      </p:sp>
      <p:sp>
        <p:nvSpPr>
          <p:cNvPr id="142" name="Pentagon 141"/>
          <p:cNvSpPr/>
          <p:nvPr/>
        </p:nvSpPr>
        <p:spPr bwMode="auto">
          <a:xfrm>
            <a:off x="4058917" y="2355160"/>
            <a:ext cx="792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BIB – AQR Trigger</a:t>
            </a:r>
          </a:p>
        </p:txBody>
      </p:sp>
      <p:sp>
        <p:nvSpPr>
          <p:cNvPr id="157" name="Text Box 102"/>
          <p:cNvSpPr txBox="1">
            <a:spLocks noChangeArrowheads="1"/>
          </p:cNvSpPr>
          <p:nvPr/>
        </p:nvSpPr>
        <p:spPr bwMode="auto">
          <a:xfrm flipH="1">
            <a:off x="4190676" y="2656616"/>
            <a:ext cx="38764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000000"/>
                </a:solidFill>
              </a:rPr>
              <a:t>10/01</a:t>
            </a:r>
          </a:p>
          <a:p>
            <a:pPr eaLnBrk="1" hangingPunct="1"/>
            <a:r>
              <a:rPr lang="it-IT" altLang="it-IT" sz="600" b="1" dirty="0">
                <a:solidFill>
                  <a:srgbClr val="000000"/>
                </a:solidFill>
              </a:rPr>
              <a:t>Avvio UAT</a:t>
            </a:r>
            <a:endParaRPr lang="it-IT" altLang="it-IT" sz="700" b="1" dirty="0">
              <a:solidFill>
                <a:srgbClr val="000000"/>
              </a:solidFill>
            </a:endParaRPr>
          </a:p>
        </p:txBody>
      </p:sp>
      <p:sp>
        <p:nvSpPr>
          <p:cNvPr id="170" name="AutoShape 8"/>
          <p:cNvSpPr>
            <a:spLocks noChangeAspect="1" noChangeArrowheads="1"/>
          </p:cNvSpPr>
          <p:nvPr/>
        </p:nvSpPr>
        <p:spPr bwMode="auto">
          <a:xfrm flipH="1" flipV="1">
            <a:off x="4784279" y="2585825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74" name="Text Box 102"/>
          <p:cNvSpPr txBox="1">
            <a:spLocks noChangeArrowheads="1"/>
          </p:cNvSpPr>
          <p:nvPr/>
        </p:nvSpPr>
        <p:spPr bwMode="auto">
          <a:xfrm flipH="1">
            <a:off x="4761489" y="2656616"/>
            <a:ext cx="364530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000000"/>
                </a:solidFill>
              </a:rPr>
              <a:t>20/01</a:t>
            </a:r>
          </a:p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181" name="AutoShape 146"/>
          <p:cNvSpPr>
            <a:spLocks noChangeAspect="1" noChangeArrowheads="1"/>
          </p:cNvSpPr>
          <p:nvPr/>
        </p:nvSpPr>
        <p:spPr bwMode="auto">
          <a:xfrm>
            <a:off x="4243549" y="2572308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84" name="AutoShape 146"/>
          <p:cNvSpPr>
            <a:spLocks noChangeAspect="1" noChangeArrowheads="1"/>
          </p:cNvSpPr>
          <p:nvPr/>
        </p:nvSpPr>
        <p:spPr bwMode="auto">
          <a:xfrm rot="10800000">
            <a:off x="6202456" y="1217860"/>
            <a:ext cx="72000" cy="70123"/>
          </a:xfrm>
          <a:prstGeom prst="triangle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761049" y="1345729"/>
            <a:ext cx="9438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24/02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187" name="AutoShape 146"/>
          <p:cNvSpPr>
            <a:spLocks noChangeAspect="1" noChangeArrowheads="1"/>
          </p:cNvSpPr>
          <p:nvPr/>
        </p:nvSpPr>
        <p:spPr bwMode="auto">
          <a:xfrm>
            <a:off x="4556378" y="1217574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305621" y="1548644"/>
            <a:ext cx="8560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16/01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Avvio UAT BR212</a:t>
            </a:r>
          </a:p>
        </p:txBody>
      </p:sp>
      <p:sp>
        <p:nvSpPr>
          <p:cNvPr id="204" name="AutoShape 146"/>
          <p:cNvSpPr>
            <a:spLocks noChangeAspect="1" noChangeArrowheads="1"/>
          </p:cNvSpPr>
          <p:nvPr/>
        </p:nvSpPr>
        <p:spPr bwMode="auto">
          <a:xfrm rot="10800000">
            <a:off x="4827319" y="1217574"/>
            <a:ext cx="72000" cy="70123"/>
          </a:xfrm>
          <a:prstGeom prst="triangle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677917" y="1328509"/>
            <a:ext cx="3993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20/01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cxnSp>
        <p:nvCxnSpPr>
          <p:cNvPr id="223" name="Connettore 1 3"/>
          <p:cNvCxnSpPr>
            <a:stCxn id="187" idx="1"/>
          </p:cNvCxnSpPr>
          <p:nvPr/>
        </p:nvCxnSpPr>
        <p:spPr>
          <a:xfrm>
            <a:off x="4556378" y="1244359"/>
            <a:ext cx="119516" cy="3566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91"/>
          <p:cNvSpPr>
            <a:spLocks noChangeArrowheads="1"/>
          </p:cNvSpPr>
          <p:nvPr/>
        </p:nvSpPr>
        <p:spPr bwMode="auto">
          <a:xfrm flipH="1">
            <a:off x="6665285" y="3970684"/>
            <a:ext cx="909155" cy="339114"/>
          </a:xfrm>
          <a:prstGeom prst="accentCallout2">
            <a:avLst>
              <a:gd name="adj1" fmla="val 6296"/>
              <a:gd name="adj2" fmla="val 103453"/>
              <a:gd name="adj3" fmla="val 9327"/>
              <a:gd name="adj4" fmla="val 117729"/>
              <a:gd name="adj5" fmla="val 145387"/>
              <a:gd name="adj6" fmla="val 212958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 anchorCtr="0">
            <a:noAutofit/>
          </a:bodyPr>
          <a:lstStyle/>
          <a:p>
            <a:pPr>
              <a:tabLst>
                <a:tab pos="88900" algn="l"/>
              </a:tabLst>
            </a:pPr>
            <a:r>
              <a:rPr lang="it-IT" sz="700" b="1" i="1" dirty="0">
                <a:solidFill>
                  <a:srgbClr val="002060"/>
                </a:solidFill>
              </a:rPr>
              <a:t>12/02: Disponibilità flusso </a:t>
            </a:r>
            <a:r>
              <a:rPr lang="it-IT" sz="700" i="1" dirty="0">
                <a:solidFill>
                  <a:srgbClr val="002060"/>
                </a:solidFill>
              </a:rPr>
              <a:t>con dati </a:t>
            </a:r>
            <a:r>
              <a:rPr lang="it-IT" sz="700" b="1" i="1" dirty="0">
                <a:solidFill>
                  <a:srgbClr val="002060"/>
                </a:solidFill>
              </a:rPr>
              <a:t>certificati</a:t>
            </a:r>
          </a:p>
        </p:txBody>
      </p:sp>
      <p:sp>
        <p:nvSpPr>
          <p:cNvPr id="225" name="5-Point Star 224"/>
          <p:cNvSpPr/>
          <p:nvPr/>
        </p:nvSpPr>
        <p:spPr bwMode="auto">
          <a:xfrm>
            <a:off x="6499325" y="3952893"/>
            <a:ext cx="121127" cy="106469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000" tIns="44450" rIns="18000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725" marR="0" indent="-85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</a:pPr>
            <a:endParaRPr kumimoji="0" lang="it-I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6" name="Rectangle 91"/>
          <p:cNvSpPr>
            <a:spLocks noChangeArrowheads="1"/>
          </p:cNvSpPr>
          <p:nvPr/>
        </p:nvSpPr>
        <p:spPr bwMode="auto">
          <a:xfrm flipH="1">
            <a:off x="7984683" y="4943170"/>
            <a:ext cx="909155" cy="339114"/>
          </a:xfrm>
          <a:prstGeom prst="accentCallout2">
            <a:avLst>
              <a:gd name="adj1" fmla="val 6296"/>
              <a:gd name="adj2" fmla="val 103453"/>
              <a:gd name="adj3" fmla="val 9327"/>
              <a:gd name="adj4" fmla="val 117729"/>
              <a:gd name="adj5" fmla="val 145387"/>
              <a:gd name="adj6" fmla="val 212958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 anchorCtr="0">
            <a:noAutofit/>
          </a:bodyPr>
          <a:lstStyle/>
          <a:p>
            <a:pPr>
              <a:tabLst>
                <a:tab pos="88900" algn="l"/>
              </a:tabLst>
            </a:pPr>
            <a:r>
              <a:rPr lang="it-IT" sz="700" b="1" i="1" dirty="0">
                <a:solidFill>
                  <a:srgbClr val="002060"/>
                </a:solidFill>
              </a:rPr>
              <a:t>17/03: Disponibilità flusso </a:t>
            </a:r>
            <a:r>
              <a:rPr lang="it-IT" sz="700" i="1" dirty="0">
                <a:solidFill>
                  <a:srgbClr val="002060"/>
                </a:solidFill>
              </a:rPr>
              <a:t>con dati </a:t>
            </a:r>
            <a:r>
              <a:rPr lang="it-IT" sz="700" b="1" i="1" dirty="0">
                <a:solidFill>
                  <a:srgbClr val="002060"/>
                </a:solidFill>
              </a:rPr>
              <a:t>certificati</a:t>
            </a:r>
          </a:p>
        </p:txBody>
      </p:sp>
      <p:sp>
        <p:nvSpPr>
          <p:cNvPr id="227" name="5-Point Star 226"/>
          <p:cNvSpPr/>
          <p:nvPr/>
        </p:nvSpPr>
        <p:spPr bwMode="auto">
          <a:xfrm>
            <a:off x="7818723" y="4925379"/>
            <a:ext cx="121127" cy="106469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000" tIns="44450" rIns="18000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725" marR="0" indent="-85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</a:pPr>
            <a:endParaRPr kumimoji="0" lang="it-I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8" name="Text Box 154"/>
          <p:cNvSpPr txBox="1">
            <a:spLocks noChangeArrowheads="1"/>
          </p:cNvSpPr>
          <p:nvPr/>
        </p:nvSpPr>
        <p:spPr bwMode="auto">
          <a:xfrm>
            <a:off x="3015545" y="1194246"/>
            <a:ext cx="2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1111"/>
                </a:solidFill>
                <a:latin typeface="Agency FB" pitchFamily="34" charset="0"/>
                <a:sym typeface="Wingdings" pitchFamily="2" charset="2"/>
              </a:rPr>
              <a:t></a:t>
            </a:r>
            <a:endParaRPr lang="it-IT" sz="2000" dirty="0">
              <a:solidFill>
                <a:srgbClr val="FF1111"/>
              </a:solidFill>
              <a:latin typeface="Agency FB" pitchFamily="34" charset="0"/>
              <a:sym typeface="Wingdings" pitchFamily="2" charset="2"/>
            </a:endParaRPr>
          </a:p>
        </p:txBody>
      </p:sp>
      <p:sp>
        <p:nvSpPr>
          <p:cNvPr id="229" name="Text Box 154"/>
          <p:cNvSpPr txBox="1">
            <a:spLocks noChangeArrowheads="1"/>
          </p:cNvSpPr>
          <p:nvPr/>
        </p:nvSpPr>
        <p:spPr bwMode="auto">
          <a:xfrm>
            <a:off x="3285346" y="4565180"/>
            <a:ext cx="2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1111"/>
                </a:solidFill>
                <a:latin typeface="Agency FB" pitchFamily="34" charset="0"/>
                <a:sym typeface="Wingdings" pitchFamily="2" charset="2"/>
              </a:rPr>
              <a:t></a:t>
            </a:r>
            <a:endParaRPr lang="it-IT" sz="2000" dirty="0">
              <a:solidFill>
                <a:srgbClr val="FF1111"/>
              </a:solidFill>
              <a:latin typeface="Agency FB" pitchFamily="34" charset="0"/>
              <a:sym typeface="Wingdings" pitchFamily="2" charset="2"/>
            </a:endParaRPr>
          </a:p>
        </p:txBody>
      </p:sp>
      <p:sp>
        <p:nvSpPr>
          <p:cNvPr id="231" name="AutoShape 7"/>
          <p:cNvSpPr>
            <a:spLocks noChangeAspect="1" noChangeArrowheads="1"/>
          </p:cNvSpPr>
          <p:nvPr/>
        </p:nvSpPr>
        <p:spPr bwMode="auto">
          <a:xfrm>
            <a:off x="5584629" y="3514276"/>
            <a:ext cx="98790" cy="119670"/>
          </a:xfrm>
          <a:prstGeom prst="diamond">
            <a:avLst/>
          </a:prstGeom>
          <a:solidFill>
            <a:srgbClr val="3366FF"/>
          </a:solidFill>
          <a:ln w="9525" algn="ctr">
            <a:solidFill>
              <a:srgbClr val="3366FF"/>
            </a:solidFill>
            <a:miter lim="800000"/>
            <a:headEnd/>
            <a:tailEnd/>
          </a:ln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232" name="Text Box 102"/>
          <p:cNvSpPr txBox="1">
            <a:spLocks noChangeArrowheads="1"/>
          </p:cNvSpPr>
          <p:nvPr/>
        </p:nvSpPr>
        <p:spPr bwMode="auto">
          <a:xfrm>
            <a:off x="5561695" y="3657187"/>
            <a:ext cx="7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it-IT"/>
            </a:defPPr>
            <a:lvl1pPr>
              <a:defRPr sz="8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it-IT" altLang="it-IT" dirty="0">
                <a:solidFill>
                  <a:srgbClr val="FF0000"/>
                </a:solidFill>
              </a:rPr>
              <a:t>17/02</a:t>
            </a:r>
          </a:p>
          <a:p>
            <a:r>
              <a:rPr lang="it-IT" b="0" noProof="1">
                <a:solidFill>
                  <a:srgbClr val="FF0000"/>
                </a:solidFill>
                <a:latin typeface="Aria body"/>
              </a:rPr>
              <a:t>TCK Casi di test</a:t>
            </a:r>
            <a:endParaRPr lang="it-IT" b="0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234" name="Connettore 1 3"/>
          <p:cNvCxnSpPr/>
          <p:nvPr/>
        </p:nvCxnSpPr>
        <p:spPr>
          <a:xfrm>
            <a:off x="5634110" y="3913378"/>
            <a:ext cx="302018" cy="5664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AutoShape 7"/>
          <p:cNvSpPr>
            <a:spLocks noChangeAspect="1" noChangeArrowheads="1"/>
          </p:cNvSpPr>
          <p:nvPr/>
        </p:nvSpPr>
        <p:spPr bwMode="auto">
          <a:xfrm>
            <a:off x="5995162" y="5851534"/>
            <a:ext cx="98790" cy="119670"/>
          </a:xfrm>
          <a:prstGeom prst="diamond">
            <a:avLst/>
          </a:prstGeom>
          <a:solidFill>
            <a:srgbClr val="3366FF"/>
          </a:solidFill>
          <a:ln w="9525" algn="ctr">
            <a:solidFill>
              <a:srgbClr val="3366FF"/>
            </a:solidFill>
            <a:miter lim="800000"/>
            <a:headEnd/>
            <a:tailEnd/>
          </a:ln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236" name="Text Box 102"/>
          <p:cNvSpPr txBox="1">
            <a:spLocks noChangeArrowheads="1"/>
          </p:cNvSpPr>
          <p:nvPr/>
        </p:nvSpPr>
        <p:spPr bwMode="auto">
          <a:xfrm>
            <a:off x="5972228" y="5994445"/>
            <a:ext cx="7801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it-IT"/>
            </a:defPPr>
            <a:lvl1pPr>
              <a:defRPr sz="8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it-IT" altLang="it-IT" dirty="0">
                <a:solidFill>
                  <a:srgbClr val="FF0000"/>
                </a:solidFill>
              </a:rPr>
              <a:t>23/03</a:t>
            </a:r>
          </a:p>
          <a:p>
            <a:r>
              <a:rPr lang="it-IT" b="0" noProof="1">
                <a:solidFill>
                  <a:srgbClr val="FF0000"/>
                </a:solidFill>
                <a:latin typeface="Aria body"/>
              </a:rPr>
              <a:t>TCK Casi di test</a:t>
            </a:r>
            <a:endParaRPr lang="it-IT" b="0" dirty="0">
              <a:solidFill>
                <a:srgbClr val="FF0000"/>
              </a:solidFill>
              <a:latin typeface="Arial"/>
            </a:endParaRPr>
          </a:p>
          <a:p>
            <a:endParaRPr lang="it-IT" altLang="it-IT" dirty="0">
              <a:solidFill>
                <a:srgbClr val="FF0000"/>
              </a:solidFill>
            </a:endParaRPr>
          </a:p>
        </p:txBody>
      </p:sp>
      <p:cxnSp>
        <p:nvCxnSpPr>
          <p:cNvPr id="238" name="Connettore 1 3"/>
          <p:cNvCxnSpPr>
            <a:endCxn id="146" idx="2"/>
          </p:cNvCxnSpPr>
          <p:nvPr/>
        </p:nvCxnSpPr>
        <p:spPr>
          <a:xfrm flipV="1">
            <a:off x="6138717" y="5667186"/>
            <a:ext cx="1003319" cy="2204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22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62" y="1554013"/>
            <a:ext cx="8708646" cy="267591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28" y="115920"/>
            <a:ext cx="8686523" cy="456840"/>
          </a:xfrm>
        </p:spPr>
        <p:txBody>
          <a:bodyPr/>
          <a:lstStyle/>
          <a:p>
            <a:r>
              <a:rPr lang="it-IT" dirty="0"/>
              <a:t>EWS ISP – Ipotesi di piano</a:t>
            </a:r>
          </a:p>
        </p:txBody>
      </p:sp>
    </p:spTree>
    <p:extLst>
      <p:ext uri="{BB962C8B-B14F-4D97-AF65-F5344CB8AC3E}">
        <p14:creationId xmlns:p14="http://schemas.microsoft.com/office/powerpoint/2010/main" val="2971281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1/10/2009 20.21.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1/10/2009 20.21.2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1/10/2009 20.21.23"/>
</p:tagLst>
</file>

<file path=ppt/theme/theme1.xml><?xml version="1.0" encoding="utf-8"?>
<a:theme xmlns:a="http://schemas.openxmlformats.org/drawingml/2006/main" name="Slide ISP">
  <a:themeElements>
    <a:clrScheme name="3_Blank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99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B8CA"/>
      </a:accent5>
      <a:accent6>
        <a:srgbClr val="E75C00"/>
      </a:accent6>
      <a:hlink>
        <a:srgbClr val="663399"/>
      </a:hlink>
      <a:folHlink>
        <a:srgbClr val="FF0000"/>
      </a:folHlink>
    </a:clrScheme>
    <a:fontScheme name="3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Blan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bina_Regia_Credito_07052014_V1">
  <a:themeElements>
    <a:clrScheme name="Nuovo schema_v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uovo schema_v1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Nuovo schema_v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ovo schema_v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ovo schema_v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ovo schema_v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ovo schema_v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ovo schema_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ovo schema_v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99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B8CA"/>
      </a:accent5>
      <a:accent6>
        <a:srgbClr val="E75C00"/>
      </a:accent6>
      <a:hlink>
        <a:srgbClr val="663399"/>
      </a:hlink>
      <a:folHlink>
        <a:srgbClr val="FF00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8000" tIns="44450" rIns="18000" bIns="44450" numCol="1" rtlCol="0" anchor="t" anchorCtr="0" compatLnSpc="1">
        <a:prstTxWarp prst="textNoShape">
          <a:avLst/>
        </a:prstTxWarp>
        <a:spAutoFit/>
      </a:bodyPr>
      <a:lstStyle>
        <a:defPPr marL="85725" marR="0" indent="-85725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8000" tIns="44450" rIns="18000" bIns="44450" numCol="1" anchor="t" anchorCtr="0" compatLnSpc="1">
        <a:prstTxWarp prst="textNoShape">
          <a:avLst/>
        </a:prstTxWarp>
        <a:spAutoFit/>
      </a:bodyPr>
      <a:lstStyle>
        <a:defPPr marL="85725" marR="0" indent="-85725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DEADDE1447BE04EB90516DBCAB890C3" ma:contentTypeVersion="0" ma:contentTypeDescription="Creare un nuovo documento." ma:contentTypeScope="" ma:versionID="0ddef6e87710897137f506ae1374d9e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e2c2bff39701977361371fca1d1563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6F7CC2-0F44-4271-A8C7-1759F4F820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F73A7D-F9FD-4AB1-827B-D870C1D84A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38605CA-C95F-4D20-A7ED-DE54EE07908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89351</TotalTime>
  <Words>304</Words>
  <Application>Microsoft Office PowerPoint</Application>
  <PresentationFormat>On-screen Show (4:3)</PresentationFormat>
  <Paragraphs>135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Agency FB</vt:lpstr>
      <vt:lpstr>Aria body</vt:lpstr>
      <vt:lpstr>Arial</vt:lpstr>
      <vt:lpstr>Calibri</vt:lpstr>
      <vt:lpstr>Times New Roman</vt:lpstr>
      <vt:lpstr>Wingdings</vt:lpstr>
      <vt:lpstr>Slide ISP</vt:lpstr>
      <vt:lpstr>Cabina_Regia_Credito_07052014_V1</vt:lpstr>
      <vt:lpstr>Blank</vt:lpstr>
      <vt:lpstr>PowerPoint Presentation</vt:lpstr>
      <vt:lpstr>EWS ISP – Master plan</vt:lpstr>
      <vt:lpstr>EWS ISP – Ipotesi di piano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GENCO GIOVANNA</dc:creator>
  <cp:lastModifiedBy>Monaco, Fernando</cp:lastModifiedBy>
  <cp:revision>604</cp:revision>
  <dcterms:created xsi:type="dcterms:W3CDTF">2015-09-17T08:52:34Z</dcterms:created>
  <dcterms:modified xsi:type="dcterms:W3CDTF">2016-12-21T16:31:19Z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0x0101002DEADDE1447BE04EB90516DBCAB890C3</vt:lpwstr>
  </property>
</Properties>
</file>