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A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53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36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52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383118" y="142442"/>
            <a:ext cx="11461749" cy="598487"/>
          </a:xfrm>
        </p:spPr>
        <p:txBody>
          <a:bodyPr/>
          <a:lstStyle>
            <a:lvl1pPr>
              <a:defRPr sz="2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873802" y="6381750"/>
            <a:ext cx="442383" cy="2730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D4D4E59A-C8B5-48C7-AD7F-9D133C5D95F0}" type="slidenum">
              <a:rPr lang="it-IT" smtClean="0">
                <a:solidFill>
                  <a:srgbClr val="000000"/>
                </a:solidFill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‹N›</a:t>
            </a:fld>
            <a:endParaRPr lang="it-IT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927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869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19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5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97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9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01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32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32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84" y="225274"/>
            <a:ext cx="9778832" cy="64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2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11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70854" y="29101"/>
            <a:ext cx="3373877" cy="5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r>
              <a:rPr lang="it-IT" sz="2100" b="1" dirty="0">
                <a:solidFill>
                  <a:srgbClr val="000000"/>
                </a:solidFill>
              </a:rPr>
              <a:t>Business Model – Corporate</a:t>
            </a:r>
            <a:endParaRPr lang="it-IT" i="1" dirty="0">
              <a:solidFill>
                <a:srgbClr val="000000"/>
              </a:solidFill>
            </a:endParaRPr>
          </a:p>
        </p:txBody>
      </p:sp>
      <p:sp>
        <p:nvSpPr>
          <p:cNvPr id="229" name="CasellaDiTesto 228"/>
          <p:cNvSpPr txBox="1"/>
          <p:nvPr/>
        </p:nvSpPr>
        <p:spPr>
          <a:xfrm>
            <a:off x="-1573" y="6591091"/>
            <a:ext cx="3947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*indica il colore nel caso in cui tutte le BR del modulo siano spente </a:t>
            </a:r>
          </a:p>
        </p:txBody>
      </p:sp>
      <p:grpSp>
        <p:nvGrpSpPr>
          <p:cNvPr id="241" name="Gruppo 240"/>
          <p:cNvGrpSpPr/>
          <p:nvPr/>
        </p:nvGrpSpPr>
        <p:grpSpPr>
          <a:xfrm>
            <a:off x="109347" y="549171"/>
            <a:ext cx="11877095" cy="5181158"/>
            <a:chOff x="109347" y="549171"/>
            <a:chExt cx="11877095" cy="5181158"/>
          </a:xfrm>
        </p:grpSpPr>
        <p:sp>
          <p:nvSpPr>
            <p:cNvPr id="5" name="Rettangolo 4"/>
            <p:cNvSpPr/>
            <p:nvPr/>
          </p:nvSpPr>
          <p:spPr>
            <a:xfrm>
              <a:off x="116732" y="740071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PM-</a:t>
              </a:r>
              <a:r>
                <a:rPr lang="it-IT" sz="1100" dirty="0" err="1"/>
                <a:t>Score_CR_XRA</a:t>
              </a:r>
              <a:endParaRPr lang="it-IT" sz="1100" dirty="0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116732" y="1456473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</a:t>
              </a:r>
              <a:r>
                <a:rPr lang="it-IT" sz="1100" dirty="0" err="1"/>
                <a:t>Antexport</a:t>
              </a:r>
              <a:endParaRPr lang="it-IT" sz="1100" dirty="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4030823" y="1752251"/>
              <a:ext cx="1419618" cy="504000"/>
            </a:xfrm>
            <a:prstGeom prst="rect">
              <a:avLst/>
            </a:prstGeom>
            <a:solidFill>
              <a:srgbClr val="687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MX_CR_XRA_CARTCOMM</a:t>
              </a:r>
            </a:p>
          </p:txBody>
        </p:sp>
        <p:cxnSp>
          <p:nvCxnSpPr>
            <p:cNvPr id="12" name="Connettore a gomito 11"/>
            <p:cNvCxnSpPr>
              <a:stCxn id="5" idx="3"/>
              <a:endCxn id="10" idx="1"/>
            </p:cNvCxnSpPr>
            <p:nvPr/>
          </p:nvCxnSpPr>
          <p:spPr>
            <a:xfrm>
              <a:off x="1536350" y="992071"/>
              <a:ext cx="2494473" cy="1012180"/>
            </a:xfrm>
            <a:prstGeom prst="bentConnector3">
              <a:avLst>
                <a:gd name="adj1" fmla="val 889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ttangolo 57"/>
            <p:cNvSpPr/>
            <p:nvPr/>
          </p:nvSpPr>
          <p:spPr>
            <a:xfrm>
              <a:off x="116732" y="2885377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</a:t>
              </a:r>
              <a:r>
                <a:rPr lang="it-IT" sz="1100" dirty="0" err="1"/>
                <a:t>AnticipoFattureItalia</a:t>
              </a:r>
              <a:endParaRPr lang="it-IT" sz="1100" dirty="0"/>
            </a:p>
          </p:txBody>
        </p:sp>
        <p:sp>
          <p:nvSpPr>
            <p:cNvPr id="59" name="Rettangolo 58"/>
            <p:cNvSpPr/>
            <p:nvPr/>
          </p:nvSpPr>
          <p:spPr>
            <a:xfrm>
              <a:off x="7879144" y="2697128"/>
              <a:ext cx="1419618" cy="504000"/>
            </a:xfrm>
            <a:prstGeom prst="rect">
              <a:avLst/>
            </a:prstGeom>
            <a:solidFill>
              <a:srgbClr val="687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MX_CR_XRA_CARTCOMM_PREAM</a:t>
              </a:r>
            </a:p>
            <a:p>
              <a:pPr algn="ctr"/>
              <a:r>
                <a:rPr lang="it-IT" sz="1100" dirty="0"/>
                <a:t>_NOPG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6732" y="3613888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</a:t>
              </a:r>
              <a:r>
                <a:rPr lang="it-IT" sz="1100" dirty="0" err="1"/>
                <a:t>FattureScaduteFactoring</a:t>
              </a:r>
              <a:endParaRPr lang="it-IT" sz="1100" dirty="0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5999333" y="2174428"/>
              <a:ext cx="1419618" cy="504000"/>
            </a:xfrm>
            <a:prstGeom prst="rect">
              <a:avLst/>
            </a:prstGeom>
            <a:solidFill>
              <a:srgbClr val="687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MX_CR_XRA_CARTCOMM_PREAM</a:t>
              </a:r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116732" y="4342399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DL-Insoluti</a:t>
              </a:r>
            </a:p>
          </p:txBody>
        </p:sp>
        <p:sp>
          <p:nvSpPr>
            <p:cNvPr id="101" name="Rettangolo 100"/>
            <p:cNvSpPr/>
            <p:nvPr/>
          </p:nvSpPr>
          <p:spPr>
            <a:xfrm>
              <a:off x="2062313" y="2879542"/>
              <a:ext cx="1419618" cy="50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/>
                <a:t>Max_CartaCommerciale</a:t>
              </a:r>
              <a:endParaRPr lang="it-IT" sz="1400" dirty="0"/>
            </a:p>
          </p:txBody>
        </p:sp>
        <p:cxnSp>
          <p:nvCxnSpPr>
            <p:cNvPr id="103" name="Connettore a gomito 102"/>
            <p:cNvCxnSpPr>
              <a:stCxn id="9" idx="3"/>
              <a:endCxn id="101" idx="1"/>
            </p:cNvCxnSpPr>
            <p:nvPr/>
          </p:nvCxnSpPr>
          <p:spPr>
            <a:xfrm>
              <a:off x="1536350" y="1708473"/>
              <a:ext cx="525963" cy="142306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a gomito 103"/>
            <p:cNvCxnSpPr>
              <a:stCxn id="58" idx="3"/>
              <a:endCxn id="101" idx="1"/>
            </p:cNvCxnSpPr>
            <p:nvPr/>
          </p:nvCxnSpPr>
          <p:spPr>
            <a:xfrm flipV="1">
              <a:off x="1536350" y="3131542"/>
              <a:ext cx="525963" cy="583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a gomito 106"/>
            <p:cNvCxnSpPr>
              <a:stCxn id="60" idx="3"/>
              <a:endCxn id="101" idx="1"/>
            </p:cNvCxnSpPr>
            <p:nvPr/>
          </p:nvCxnSpPr>
          <p:spPr>
            <a:xfrm flipV="1">
              <a:off x="1536350" y="3131542"/>
              <a:ext cx="525963" cy="73434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a gomito 110"/>
            <p:cNvCxnSpPr>
              <a:stCxn id="62" idx="3"/>
              <a:endCxn id="101" idx="1"/>
            </p:cNvCxnSpPr>
            <p:nvPr/>
          </p:nvCxnSpPr>
          <p:spPr>
            <a:xfrm flipV="1">
              <a:off x="1536350" y="3131542"/>
              <a:ext cx="525963" cy="146285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a gomito 119"/>
            <p:cNvCxnSpPr>
              <a:stCxn id="101" idx="3"/>
              <a:endCxn id="10" idx="1"/>
            </p:cNvCxnSpPr>
            <p:nvPr/>
          </p:nvCxnSpPr>
          <p:spPr>
            <a:xfrm flipV="1">
              <a:off x="3481931" y="2004251"/>
              <a:ext cx="548892" cy="112729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ttangolo 125"/>
            <p:cNvSpPr/>
            <p:nvPr/>
          </p:nvSpPr>
          <p:spPr>
            <a:xfrm>
              <a:off x="4030823" y="2655566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DL-Preammortamenti</a:t>
              </a:r>
            </a:p>
          </p:txBody>
        </p:sp>
        <p:cxnSp>
          <p:nvCxnSpPr>
            <p:cNvPr id="128" name="Connettore a gomito 127"/>
            <p:cNvCxnSpPr>
              <a:stCxn id="10" idx="3"/>
              <a:endCxn id="61" idx="1"/>
            </p:cNvCxnSpPr>
            <p:nvPr/>
          </p:nvCxnSpPr>
          <p:spPr>
            <a:xfrm>
              <a:off x="5450441" y="2004251"/>
              <a:ext cx="548892" cy="4221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a gomito 129"/>
            <p:cNvCxnSpPr>
              <a:stCxn id="126" idx="3"/>
              <a:endCxn id="61" idx="1"/>
            </p:cNvCxnSpPr>
            <p:nvPr/>
          </p:nvCxnSpPr>
          <p:spPr>
            <a:xfrm flipV="1">
              <a:off x="5450441" y="2426428"/>
              <a:ext cx="548892" cy="48113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ttangolo 130"/>
            <p:cNvSpPr/>
            <p:nvPr/>
          </p:nvSpPr>
          <p:spPr>
            <a:xfrm>
              <a:off x="5999333" y="3129861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DL-NOPG</a:t>
              </a:r>
            </a:p>
          </p:txBody>
        </p:sp>
        <p:cxnSp>
          <p:nvCxnSpPr>
            <p:cNvPr id="132" name="Connettore a gomito 131"/>
            <p:cNvCxnSpPr>
              <a:stCxn id="61" idx="3"/>
              <a:endCxn id="59" idx="1"/>
            </p:cNvCxnSpPr>
            <p:nvPr/>
          </p:nvCxnSpPr>
          <p:spPr>
            <a:xfrm>
              <a:off x="7418951" y="2426428"/>
              <a:ext cx="460193" cy="5227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a gomito 134"/>
            <p:cNvCxnSpPr>
              <a:stCxn id="131" idx="3"/>
              <a:endCxn id="59" idx="1"/>
            </p:cNvCxnSpPr>
            <p:nvPr/>
          </p:nvCxnSpPr>
          <p:spPr>
            <a:xfrm flipV="1">
              <a:off x="7418951" y="2949128"/>
              <a:ext cx="460193" cy="43273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ttangolo 137"/>
            <p:cNvSpPr/>
            <p:nvPr/>
          </p:nvSpPr>
          <p:spPr>
            <a:xfrm>
              <a:off x="7879144" y="3562594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</a:t>
              </a:r>
              <a:r>
                <a:rPr lang="it-IT" sz="1100" dirty="0" err="1"/>
                <a:t>DatiMercato</a:t>
              </a:r>
              <a:endParaRPr lang="it-IT" sz="1100" dirty="0"/>
            </a:p>
          </p:txBody>
        </p:sp>
        <p:sp>
          <p:nvSpPr>
            <p:cNvPr id="153" name="Rettangolo 152"/>
            <p:cNvSpPr/>
            <p:nvPr/>
          </p:nvSpPr>
          <p:spPr>
            <a:xfrm>
              <a:off x="9607425" y="3074442"/>
              <a:ext cx="2185810" cy="724038"/>
            </a:xfrm>
            <a:prstGeom prst="rect">
              <a:avLst/>
            </a:prstGeom>
            <a:solidFill>
              <a:srgbClr val="687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MX_CR_XRA_CARTCOMM_PREAM</a:t>
              </a:r>
            </a:p>
            <a:p>
              <a:pPr algn="ctr"/>
              <a:r>
                <a:rPr lang="it-IT" sz="1100" dirty="0"/>
                <a:t>_NOPG_DATIMER</a:t>
              </a:r>
            </a:p>
          </p:txBody>
        </p:sp>
        <p:cxnSp>
          <p:nvCxnSpPr>
            <p:cNvPr id="154" name="Connettore a gomito 153"/>
            <p:cNvCxnSpPr>
              <a:stCxn id="153" idx="1"/>
              <a:endCxn id="59" idx="3"/>
            </p:cNvCxnSpPr>
            <p:nvPr/>
          </p:nvCxnSpPr>
          <p:spPr>
            <a:xfrm rot="10800000">
              <a:off x="9298763" y="2949129"/>
              <a:ext cx="308663" cy="48733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a gomito 157"/>
            <p:cNvCxnSpPr>
              <a:stCxn id="138" idx="3"/>
              <a:endCxn id="153" idx="1"/>
            </p:cNvCxnSpPr>
            <p:nvPr/>
          </p:nvCxnSpPr>
          <p:spPr>
            <a:xfrm flipV="1">
              <a:off x="9298762" y="3436461"/>
              <a:ext cx="308663" cy="37813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CasellaDiTesto 170"/>
            <p:cNvSpPr txBox="1"/>
            <p:nvPr/>
          </p:nvSpPr>
          <p:spPr>
            <a:xfrm>
              <a:off x="5910634" y="2907566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  <p:sp>
          <p:nvSpPr>
            <p:cNvPr id="172" name="CasellaDiTesto 171"/>
            <p:cNvSpPr txBox="1"/>
            <p:nvPr/>
          </p:nvSpPr>
          <p:spPr>
            <a:xfrm>
              <a:off x="7811719" y="3368723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  <p:sp>
          <p:nvSpPr>
            <p:cNvPr id="208" name="Rettangolo 207"/>
            <p:cNvSpPr/>
            <p:nvPr/>
          </p:nvSpPr>
          <p:spPr>
            <a:xfrm>
              <a:off x="113489" y="2163354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</a:t>
              </a:r>
              <a:r>
                <a:rPr lang="it-IT" sz="1100" dirty="0" err="1"/>
                <a:t>Finimport</a:t>
              </a:r>
              <a:endParaRPr lang="it-IT" sz="1100" dirty="0"/>
            </a:p>
          </p:txBody>
        </p:sp>
        <p:cxnSp>
          <p:nvCxnSpPr>
            <p:cNvPr id="210" name="Connettore a gomito 209"/>
            <p:cNvCxnSpPr>
              <a:stCxn id="208" idx="3"/>
              <a:endCxn id="101" idx="1"/>
            </p:cNvCxnSpPr>
            <p:nvPr/>
          </p:nvCxnSpPr>
          <p:spPr>
            <a:xfrm>
              <a:off x="1533107" y="2415354"/>
              <a:ext cx="529206" cy="71618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ttangolo 210"/>
            <p:cNvSpPr/>
            <p:nvPr/>
          </p:nvSpPr>
          <p:spPr>
            <a:xfrm>
              <a:off x="7879144" y="5226329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</a:t>
              </a:r>
              <a:r>
                <a:rPr lang="it-IT" sz="1100" dirty="0" err="1"/>
                <a:t>HighPriority</a:t>
              </a:r>
              <a:endParaRPr lang="it-IT" sz="1100" dirty="0"/>
            </a:p>
          </p:txBody>
        </p:sp>
        <p:sp>
          <p:nvSpPr>
            <p:cNvPr id="212" name="Rettangolo 211"/>
            <p:cNvSpPr/>
            <p:nvPr/>
          </p:nvSpPr>
          <p:spPr>
            <a:xfrm>
              <a:off x="10566824" y="4701403"/>
              <a:ext cx="1419618" cy="504000"/>
            </a:xfrm>
            <a:prstGeom prst="rect">
              <a:avLst/>
            </a:prstGeom>
            <a:solidFill>
              <a:srgbClr val="687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Priority</a:t>
              </a:r>
            </a:p>
          </p:txBody>
        </p:sp>
        <p:cxnSp>
          <p:nvCxnSpPr>
            <p:cNvPr id="213" name="Connettore a gomito 212"/>
            <p:cNvCxnSpPr>
              <a:stCxn id="211" idx="3"/>
              <a:endCxn id="212" idx="1"/>
            </p:cNvCxnSpPr>
            <p:nvPr/>
          </p:nvCxnSpPr>
          <p:spPr>
            <a:xfrm flipV="1">
              <a:off x="9298762" y="4953403"/>
              <a:ext cx="1268062" cy="52492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a gomito 216"/>
            <p:cNvCxnSpPr>
              <a:stCxn id="153" idx="3"/>
              <a:endCxn id="212" idx="1"/>
            </p:cNvCxnSpPr>
            <p:nvPr/>
          </p:nvCxnSpPr>
          <p:spPr>
            <a:xfrm flipH="1">
              <a:off x="10566824" y="3436461"/>
              <a:ext cx="1226411" cy="1516942"/>
            </a:xfrm>
            <a:prstGeom prst="bentConnector5">
              <a:avLst>
                <a:gd name="adj1" fmla="val -18640"/>
                <a:gd name="adj2" fmla="val 53626"/>
                <a:gd name="adj3" fmla="val 15116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CasellaDiTesto 232"/>
            <p:cNvSpPr txBox="1"/>
            <p:nvPr/>
          </p:nvSpPr>
          <p:spPr>
            <a:xfrm>
              <a:off x="7811719" y="5040781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  <p:sp>
          <p:nvSpPr>
            <p:cNvPr id="234" name="CasellaDiTesto 233"/>
            <p:cNvSpPr txBox="1"/>
            <p:nvPr/>
          </p:nvSpPr>
          <p:spPr>
            <a:xfrm>
              <a:off x="113489" y="549171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  <p:sp>
          <p:nvSpPr>
            <p:cNvPr id="235" name="CasellaDiTesto 234"/>
            <p:cNvSpPr txBox="1"/>
            <p:nvPr/>
          </p:nvSpPr>
          <p:spPr>
            <a:xfrm>
              <a:off x="113488" y="1255072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  <p:sp>
          <p:nvSpPr>
            <p:cNvPr id="236" name="CasellaDiTesto 235"/>
            <p:cNvSpPr txBox="1"/>
            <p:nvPr/>
          </p:nvSpPr>
          <p:spPr>
            <a:xfrm>
              <a:off x="110246" y="1972454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  <p:sp>
          <p:nvSpPr>
            <p:cNvPr id="237" name="CasellaDiTesto 236"/>
            <p:cNvSpPr txBox="1"/>
            <p:nvPr/>
          </p:nvSpPr>
          <p:spPr>
            <a:xfrm>
              <a:off x="109347" y="2700837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  <p:sp>
          <p:nvSpPr>
            <p:cNvPr id="238" name="CasellaDiTesto 237"/>
            <p:cNvSpPr txBox="1"/>
            <p:nvPr/>
          </p:nvSpPr>
          <p:spPr>
            <a:xfrm>
              <a:off x="119478" y="3392001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  <p:sp>
          <p:nvSpPr>
            <p:cNvPr id="239" name="CasellaDiTesto 238"/>
            <p:cNvSpPr txBox="1"/>
            <p:nvPr/>
          </p:nvSpPr>
          <p:spPr>
            <a:xfrm>
              <a:off x="119478" y="4133037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84" y="225274"/>
            <a:ext cx="9778832" cy="64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3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asellaDiTesto 81"/>
          <p:cNvSpPr txBox="1"/>
          <p:nvPr/>
        </p:nvSpPr>
        <p:spPr>
          <a:xfrm>
            <a:off x="-1573" y="6591091"/>
            <a:ext cx="3947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*indica il colore nel caso in cui tutte le BR del modulo siano spente </a:t>
            </a:r>
          </a:p>
        </p:txBody>
      </p:sp>
      <p:grpSp>
        <p:nvGrpSpPr>
          <p:cNvPr id="7" name="Gruppo 6"/>
          <p:cNvGrpSpPr/>
          <p:nvPr/>
        </p:nvGrpSpPr>
        <p:grpSpPr>
          <a:xfrm>
            <a:off x="260274" y="-55969"/>
            <a:ext cx="11708195" cy="6671742"/>
            <a:chOff x="260274" y="-55969"/>
            <a:chExt cx="11708195" cy="6671742"/>
          </a:xfrm>
        </p:grpSpPr>
        <p:grpSp>
          <p:nvGrpSpPr>
            <p:cNvPr id="3" name="Gruppo 2"/>
            <p:cNvGrpSpPr/>
            <p:nvPr/>
          </p:nvGrpSpPr>
          <p:grpSpPr>
            <a:xfrm>
              <a:off x="260274" y="-55969"/>
              <a:ext cx="11708195" cy="6671742"/>
              <a:chOff x="260274" y="-85153"/>
              <a:chExt cx="11708195" cy="6671742"/>
            </a:xfrm>
          </p:grpSpPr>
          <p:grpSp>
            <p:nvGrpSpPr>
              <p:cNvPr id="190" name="Gruppo 189"/>
              <p:cNvGrpSpPr/>
              <p:nvPr/>
            </p:nvGrpSpPr>
            <p:grpSpPr>
              <a:xfrm>
                <a:off x="357586" y="89431"/>
                <a:ext cx="11610883" cy="6497158"/>
                <a:chOff x="338131" y="4314"/>
                <a:chExt cx="11610883" cy="6497158"/>
              </a:xfrm>
            </p:grpSpPr>
            <p:grpSp>
              <p:nvGrpSpPr>
                <p:cNvPr id="132" name="Gruppo 131"/>
                <p:cNvGrpSpPr/>
                <p:nvPr/>
              </p:nvGrpSpPr>
              <p:grpSpPr>
                <a:xfrm>
                  <a:off x="338132" y="4314"/>
                  <a:ext cx="9215443" cy="3976003"/>
                  <a:chOff x="338133" y="4314"/>
                  <a:chExt cx="5014917" cy="5871238"/>
                </a:xfrm>
              </p:grpSpPr>
              <p:sp>
                <p:nvSpPr>
                  <p:cNvPr id="11" name="Rettangolo 10"/>
                  <p:cNvSpPr/>
                  <p:nvPr/>
                </p:nvSpPr>
                <p:spPr>
                  <a:xfrm>
                    <a:off x="3933825" y="2649699"/>
                    <a:ext cx="1419225" cy="55245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 err="1"/>
                      <a:t>Max_Statistico</a:t>
                    </a:r>
                    <a:endParaRPr lang="it-IT" sz="1400" dirty="0"/>
                  </a:p>
                </p:txBody>
              </p:sp>
              <p:grpSp>
                <p:nvGrpSpPr>
                  <p:cNvPr id="86" name="Gruppo 85"/>
                  <p:cNvGrpSpPr/>
                  <p:nvPr/>
                </p:nvGrpSpPr>
                <p:grpSpPr>
                  <a:xfrm>
                    <a:off x="338136" y="4314"/>
                    <a:ext cx="2700339" cy="958641"/>
                    <a:chOff x="338136" y="4314"/>
                    <a:chExt cx="2700339" cy="958641"/>
                  </a:xfrm>
                </p:grpSpPr>
                <p:sp>
                  <p:nvSpPr>
                    <p:cNvPr id="4" name="Rettangolo 3"/>
                    <p:cNvSpPr/>
                    <p:nvPr/>
                  </p:nvSpPr>
                  <p:spPr>
                    <a:xfrm>
                      <a:off x="338137" y="4314"/>
                      <a:ext cx="1252539" cy="290330"/>
                    </a:xfrm>
                    <a:prstGeom prst="rect">
                      <a:avLst/>
                    </a:prstGeom>
                    <a:solidFill>
                      <a:srgbClr val="00CD9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PM-Logistica</a:t>
                      </a:r>
                    </a:p>
                  </p:txBody>
                </p:sp>
                <p:sp>
                  <p:nvSpPr>
                    <p:cNvPr id="5" name="Rettangolo 4"/>
                    <p:cNvSpPr/>
                    <p:nvPr/>
                  </p:nvSpPr>
                  <p:spPr>
                    <a:xfrm>
                      <a:off x="338136" y="667531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Antexport</a:t>
                      </a:r>
                      <a:endParaRPr lang="it-IT" sz="1100" dirty="0"/>
                    </a:p>
                  </p:txBody>
                </p:sp>
                <p:sp>
                  <p:nvSpPr>
                    <p:cNvPr id="6" name="Rettangolo 5"/>
                    <p:cNvSpPr/>
                    <p:nvPr/>
                  </p:nvSpPr>
                  <p:spPr>
                    <a:xfrm>
                      <a:off x="1971674" y="241028"/>
                      <a:ext cx="1066801" cy="308668"/>
                    </a:xfrm>
                    <a:prstGeom prst="rect">
                      <a:avLst/>
                    </a:prstGeom>
                    <a:solidFill>
                      <a:srgbClr val="6879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/>
                        <a:t>MX_Cross_Antexport</a:t>
                      </a:r>
                      <a:endParaRPr lang="it-IT" sz="1100" dirty="0"/>
                    </a:p>
                  </p:txBody>
                </p:sp>
                <p:cxnSp>
                  <p:nvCxnSpPr>
                    <p:cNvPr id="15" name="Connettore a gomito 14"/>
                    <p:cNvCxnSpPr>
                      <a:stCxn id="4" idx="3"/>
                      <a:endCxn id="6" idx="1"/>
                    </p:cNvCxnSpPr>
                    <p:nvPr/>
                  </p:nvCxnSpPr>
                  <p:spPr>
                    <a:xfrm>
                      <a:off x="1590676" y="149479"/>
                      <a:ext cx="380998" cy="245883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nettore a gomito 16"/>
                    <p:cNvCxnSpPr>
                      <a:stCxn id="5" idx="3"/>
                      <a:endCxn id="6" idx="1"/>
                    </p:cNvCxnSpPr>
                    <p:nvPr/>
                  </p:nvCxnSpPr>
                  <p:spPr>
                    <a:xfrm flipV="1">
                      <a:off x="1590675" y="395362"/>
                      <a:ext cx="380999" cy="419882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5" name="Gruppo 84"/>
                  <p:cNvGrpSpPr/>
                  <p:nvPr/>
                </p:nvGrpSpPr>
                <p:grpSpPr>
                  <a:xfrm>
                    <a:off x="338133" y="1057234"/>
                    <a:ext cx="2700339" cy="858086"/>
                    <a:chOff x="338133" y="1057234"/>
                    <a:chExt cx="2700339" cy="858086"/>
                  </a:xfrm>
                </p:grpSpPr>
                <p:sp>
                  <p:nvSpPr>
                    <p:cNvPr id="73" name="Rettangolo 72"/>
                    <p:cNvSpPr/>
                    <p:nvPr/>
                  </p:nvSpPr>
                  <p:spPr>
                    <a:xfrm>
                      <a:off x="338134" y="1057234"/>
                      <a:ext cx="1252539" cy="29033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PM-Logistica</a:t>
                      </a:r>
                    </a:p>
                  </p:txBody>
                </p:sp>
                <p:sp>
                  <p:nvSpPr>
                    <p:cNvPr id="74" name="Rettangolo 73"/>
                    <p:cNvSpPr/>
                    <p:nvPr/>
                  </p:nvSpPr>
                  <p:spPr>
                    <a:xfrm>
                      <a:off x="338133" y="1619896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Finimport</a:t>
                      </a:r>
                      <a:endParaRPr lang="it-IT" sz="1100" dirty="0"/>
                    </a:p>
                  </p:txBody>
                </p:sp>
                <p:sp>
                  <p:nvSpPr>
                    <p:cNvPr id="75" name="Rettangolo 74"/>
                    <p:cNvSpPr/>
                    <p:nvPr/>
                  </p:nvSpPr>
                  <p:spPr>
                    <a:xfrm>
                      <a:off x="1971671" y="1193393"/>
                      <a:ext cx="1066801" cy="308668"/>
                    </a:xfrm>
                    <a:prstGeom prst="rect">
                      <a:avLst/>
                    </a:prstGeom>
                    <a:solidFill>
                      <a:srgbClr val="6879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/>
                        <a:t>MX_Cross_FFinimport</a:t>
                      </a:r>
                      <a:endParaRPr lang="it-IT" sz="1100" dirty="0"/>
                    </a:p>
                  </p:txBody>
                </p:sp>
                <p:cxnSp>
                  <p:nvCxnSpPr>
                    <p:cNvPr id="76" name="Connettore a gomito 75"/>
                    <p:cNvCxnSpPr>
                      <a:stCxn id="73" idx="3"/>
                      <a:endCxn id="75" idx="1"/>
                    </p:cNvCxnSpPr>
                    <p:nvPr/>
                  </p:nvCxnSpPr>
                  <p:spPr>
                    <a:xfrm>
                      <a:off x="1590673" y="1202399"/>
                      <a:ext cx="380998" cy="145328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Connettore a gomito 76"/>
                    <p:cNvCxnSpPr>
                      <a:stCxn id="74" idx="3"/>
                      <a:endCxn id="75" idx="1"/>
                    </p:cNvCxnSpPr>
                    <p:nvPr/>
                  </p:nvCxnSpPr>
                  <p:spPr>
                    <a:xfrm flipV="1">
                      <a:off x="1590672" y="1347727"/>
                      <a:ext cx="380999" cy="419882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" name="Gruppo 86"/>
                  <p:cNvGrpSpPr/>
                  <p:nvPr/>
                </p:nvGrpSpPr>
                <p:grpSpPr>
                  <a:xfrm>
                    <a:off x="338133" y="2047763"/>
                    <a:ext cx="2700339" cy="915546"/>
                    <a:chOff x="338133" y="999774"/>
                    <a:chExt cx="2700339" cy="915546"/>
                  </a:xfrm>
                </p:grpSpPr>
                <p:sp>
                  <p:nvSpPr>
                    <p:cNvPr id="88" name="Rettangolo 87"/>
                    <p:cNvSpPr/>
                    <p:nvPr/>
                  </p:nvSpPr>
                  <p:spPr>
                    <a:xfrm>
                      <a:off x="338134" y="999774"/>
                      <a:ext cx="1252539" cy="29033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PM-Logistica</a:t>
                      </a:r>
                    </a:p>
                  </p:txBody>
                </p:sp>
                <p:sp>
                  <p:nvSpPr>
                    <p:cNvPr id="89" name="Rettangolo 88"/>
                    <p:cNvSpPr/>
                    <p:nvPr/>
                  </p:nvSpPr>
                  <p:spPr>
                    <a:xfrm>
                      <a:off x="338133" y="1619896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DL-Insoluti </a:t>
                      </a:r>
                    </a:p>
                  </p:txBody>
                </p:sp>
                <p:sp>
                  <p:nvSpPr>
                    <p:cNvPr id="90" name="Rettangolo 89"/>
                    <p:cNvSpPr/>
                    <p:nvPr/>
                  </p:nvSpPr>
                  <p:spPr>
                    <a:xfrm>
                      <a:off x="1971671" y="1193393"/>
                      <a:ext cx="1066801" cy="308668"/>
                    </a:xfrm>
                    <a:prstGeom prst="rect">
                      <a:avLst/>
                    </a:prstGeom>
                    <a:solidFill>
                      <a:srgbClr val="6879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/>
                        <a:t>MX_Cross</a:t>
                      </a:r>
                      <a:r>
                        <a:rPr lang="it-IT" sz="1100" dirty="0"/>
                        <a:t>_ Insoluti</a:t>
                      </a:r>
                    </a:p>
                  </p:txBody>
                </p:sp>
                <p:cxnSp>
                  <p:nvCxnSpPr>
                    <p:cNvPr id="91" name="Connettore a gomito 90"/>
                    <p:cNvCxnSpPr>
                      <a:stCxn id="88" idx="3"/>
                      <a:endCxn id="90" idx="1"/>
                    </p:cNvCxnSpPr>
                    <p:nvPr/>
                  </p:nvCxnSpPr>
                  <p:spPr>
                    <a:xfrm>
                      <a:off x="1590673" y="1144939"/>
                      <a:ext cx="380998" cy="202788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Connettore a gomito 91"/>
                    <p:cNvCxnSpPr>
                      <a:stCxn id="89" idx="3"/>
                      <a:endCxn id="90" idx="1"/>
                    </p:cNvCxnSpPr>
                    <p:nvPr/>
                  </p:nvCxnSpPr>
                  <p:spPr>
                    <a:xfrm flipV="1">
                      <a:off x="1590672" y="1347727"/>
                      <a:ext cx="380999" cy="419882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" name="Gruppo 92"/>
                  <p:cNvGrpSpPr/>
                  <p:nvPr/>
                </p:nvGrpSpPr>
                <p:grpSpPr>
                  <a:xfrm>
                    <a:off x="338133" y="3074476"/>
                    <a:ext cx="2700339" cy="886816"/>
                    <a:chOff x="338133" y="1028504"/>
                    <a:chExt cx="2700339" cy="886816"/>
                  </a:xfrm>
                </p:grpSpPr>
                <p:sp>
                  <p:nvSpPr>
                    <p:cNvPr id="94" name="Rettangolo 93"/>
                    <p:cNvSpPr/>
                    <p:nvPr/>
                  </p:nvSpPr>
                  <p:spPr>
                    <a:xfrm>
                      <a:off x="338134" y="1028504"/>
                      <a:ext cx="1252539" cy="29033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PM-Logistica</a:t>
                      </a:r>
                    </a:p>
                  </p:txBody>
                </p:sp>
                <p:sp>
                  <p:nvSpPr>
                    <p:cNvPr id="95" name="Rettangolo 94"/>
                    <p:cNvSpPr/>
                    <p:nvPr/>
                  </p:nvSpPr>
                  <p:spPr>
                    <a:xfrm>
                      <a:off x="338133" y="1619896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DL-Anticipo Fatture</a:t>
                      </a:r>
                    </a:p>
                  </p:txBody>
                </p:sp>
                <p:sp>
                  <p:nvSpPr>
                    <p:cNvPr id="96" name="Rettangolo 95"/>
                    <p:cNvSpPr/>
                    <p:nvPr/>
                  </p:nvSpPr>
                  <p:spPr>
                    <a:xfrm>
                      <a:off x="1971671" y="1193393"/>
                      <a:ext cx="1066801" cy="308668"/>
                    </a:xfrm>
                    <a:prstGeom prst="rect">
                      <a:avLst/>
                    </a:prstGeom>
                    <a:solidFill>
                      <a:srgbClr val="6879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/>
                        <a:t>MX_Cross_AnticipoFatture</a:t>
                      </a:r>
                      <a:endParaRPr lang="it-IT" sz="1100" dirty="0"/>
                    </a:p>
                  </p:txBody>
                </p:sp>
                <p:cxnSp>
                  <p:nvCxnSpPr>
                    <p:cNvPr id="97" name="Connettore a gomito 96"/>
                    <p:cNvCxnSpPr>
                      <a:stCxn id="94" idx="3"/>
                      <a:endCxn id="96" idx="1"/>
                    </p:cNvCxnSpPr>
                    <p:nvPr/>
                  </p:nvCxnSpPr>
                  <p:spPr>
                    <a:xfrm>
                      <a:off x="1590673" y="1173669"/>
                      <a:ext cx="380998" cy="174058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Connettore a gomito 97"/>
                    <p:cNvCxnSpPr>
                      <a:stCxn id="95" idx="3"/>
                      <a:endCxn id="96" idx="1"/>
                    </p:cNvCxnSpPr>
                    <p:nvPr/>
                  </p:nvCxnSpPr>
                  <p:spPr>
                    <a:xfrm flipV="1">
                      <a:off x="1590672" y="1347727"/>
                      <a:ext cx="380999" cy="419882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" name="Gruppo 98"/>
                  <p:cNvGrpSpPr/>
                  <p:nvPr/>
                </p:nvGrpSpPr>
                <p:grpSpPr>
                  <a:xfrm>
                    <a:off x="338133" y="4073793"/>
                    <a:ext cx="2700339" cy="814991"/>
                    <a:chOff x="338133" y="1100329"/>
                    <a:chExt cx="2700339" cy="814991"/>
                  </a:xfrm>
                </p:grpSpPr>
                <p:sp>
                  <p:nvSpPr>
                    <p:cNvPr id="100" name="Rettangolo 99"/>
                    <p:cNvSpPr/>
                    <p:nvPr/>
                  </p:nvSpPr>
                  <p:spPr>
                    <a:xfrm>
                      <a:off x="338134" y="1100329"/>
                      <a:ext cx="1252539" cy="29033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PM-Logistica</a:t>
                      </a:r>
                    </a:p>
                  </p:txBody>
                </p:sp>
                <p:sp>
                  <p:nvSpPr>
                    <p:cNvPr id="101" name="Rettangolo 100"/>
                    <p:cNvSpPr/>
                    <p:nvPr/>
                  </p:nvSpPr>
                  <p:spPr>
                    <a:xfrm>
                      <a:off x="338133" y="1619896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DL-Fatture Factoring</a:t>
                      </a:r>
                    </a:p>
                  </p:txBody>
                </p:sp>
                <p:sp>
                  <p:nvSpPr>
                    <p:cNvPr id="102" name="Rettangolo 101"/>
                    <p:cNvSpPr/>
                    <p:nvPr/>
                  </p:nvSpPr>
                  <p:spPr>
                    <a:xfrm>
                      <a:off x="1971671" y="1193393"/>
                      <a:ext cx="1066801" cy="308668"/>
                    </a:xfrm>
                    <a:prstGeom prst="rect">
                      <a:avLst/>
                    </a:prstGeom>
                    <a:solidFill>
                      <a:srgbClr val="6879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/>
                        <a:t>MX_Cross_FattureFactoring</a:t>
                      </a:r>
                      <a:endParaRPr lang="it-IT" sz="1100" dirty="0"/>
                    </a:p>
                  </p:txBody>
                </p:sp>
                <p:cxnSp>
                  <p:nvCxnSpPr>
                    <p:cNvPr id="103" name="Connettore a gomito 102"/>
                    <p:cNvCxnSpPr>
                      <a:stCxn id="100" idx="3"/>
                      <a:endCxn id="102" idx="1"/>
                    </p:cNvCxnSpPr>
                    <p:nvPr/>
                  </p:nvCxnSpPr>
                  <p:spPr>
                    <a:xfrm>
                      <a:off x="1590673" y="1245494"/>
                      <a:ext cx="380998" cy="102233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Connettore a gomito 103"/>
                    <p:cNvCxnSpPr>
                      <a:stCxn id="101" idx="3"/>
                      <a:endCxn id="102" idx="1"/>
                    </p:cNvCxnSpPr>
                    <p:nvPr/>
                  </p:nvCxnSpPr>
                  <p:spPr>
                    <a:xfrm flipV="1">
                      <a:off x="1590672" y="1347727"/>
                      <a:ext cx="380999" cy="419882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Gruppo 104"/>
                  <p:cNvGrpSpPr/>
                  <p:nvPr/>
                </p:nvGrpSpPr>
                <p:grpSpPr>
                  <a:xfrm>
                    <a:off x="338133" y="5046196"/>
                    <a:ext cx="2700339" cy="829356"/>
                    <a:chOff x="338133" y="1085964"/>
                    <a:chExt cx="2700339" cy="829356"/>
                  </a:xfrm>
                </p:grpSpPr>
                <p:sp>
                  <p:nvSpPr>
                    <p:cNvPr id="106" name="Rettangolo 105"/>
                    <p:cNvSpPr/>
                    <p:nvPr/>
                  </p:nvSpPr>
                  <p:spPr>
                    <a:xfrm>
                      <a:off x="338134" y="1085964"/>
                      <a:ext cx="1252539" cy="29033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PM-Logistica</a:t>
                      </a:r>
                    </a:p>
                  </p:txBody>
                </p:sp>
                <p:sp>
                  <p:nvSpPr>
                    <p:cNvPr id="107" name="Rettangolo 106"/>
                    <p:cNvSpPr/>
                    <p:nvPr/>
                  </p:nvSpPr>
                  <p:spPr>
                    <a:xfrm>
                      <a:off x="338133" y="1619896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DL-Preammortamenti</a:t>
                      </a:r>
                    </a:p>
                  </p:txBody>
                </p:sp>
                <p:sp>
                  <p:nvSpPr>
                    <p:cNvPr id="108" name="Rettangolo 107"/>
                    <p:cNvSpPr/>
                    <p:nvPr/>
                  </p:nvSpPr>
                  <p:spPr>
                    <a:xfrm>
                      <a:off x="1971671" y="1193393"/>
                      <a:ext cx="1066801" cy="308668"/>
                    </a:xfrm>
                    <a:prstGeom prst="rect">
                      <a:avLst/>
                    </a:prstGeom>
                    <a:solidFill>
                      <a:srgbClr val="6879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/>
                        <a:t>MX_Cross_Preammortamenti</a:t>
                      </a:r>
                      <a:endParaRPr lang="it-IT" sz="1100" dirty="0"/>
                    </a:p>
                  </p:txBody>
                </p:sp>
                <p:cxnSp>
                  <p:nvCxnSpPr>
                    <p:cNvPr id="109" name="Connettore a gomito 108"/>
                    <p:cNvCxnSpPr>
                      <a:stCxn id="106" idx="3"/>
                      <a:endCxn id="108" idx="1"/>
                    </p:cNvCxnSpPr>
                    <p:nvPr/>
                  </p:nvCxnSpPr>
                  <p:spPr>
                    <a:xfrm>
                      <a:off x="1590673" y="1231129"/>
                      <a:ext cx="380998" cy="116598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Connettore a gomito 109"/>
                    <p:cNvCxnSpPr>
                      <a:stCxn id="107" idx="3"/>
                      <a:endCxn id="108" idx="1"/>
                    </p:cNvCxnSpPr>
                    <p:nvPr/>
                  </p:nvCxnSpPr>
                  <p:spPr>
                    <a:xfrm flipV="1">
                      <a:off x="1590672" y="1347727"/>
                      <a:ext cx="380999" cy="419882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4" name="Connettore a gomito 113"/>
                  <p:cNvCxnSpPr>
                    <a:stCxn id="6" idx="3"/>
                    <a:endCxn id="11" idx="1"/>
                  </p:cNvCxnSpPr>
                  <p:nvPr/>
                </p:nvCxnSpPr>
                <p:spPr>
                  <a:xfrm>
                    <a:off x="3038475" y="395362"/>
                    <a:ext cx="895350" cy="2530562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Connettore a gomito 116"/>
                  <p:cNvCxnSpPr>
                    <a:stCxn id="75" idx="3"/>
                    <a:endCxn id="11" idx="1"/>
                  </p:cNvCxnSpPr>
                  <p:nvPr/>
                </p:nvCxnSpPr>
                <p:spPr>
                  <a:xfrm>
                    <a:off x="3038472" y="1347727"/>
                    <a:ext cx="895353" cy="1578197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ttore a gomito 119"/>
                  <p:cNvCxnSpPr>
                    <a:stCxn id="90" idx="3"/>
                    <a:endCxn id="11" idx="1"/>
                  </p:cNvCxnSpPr>
                  <p:nvPr/>
                </p:nvCxnSpPr>
                <p:spPr>
                  <a:xfrm>
                    <a:off x="3038472" y="2395716"/>
                    <a:ext cx="895353" cy="530208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ttore a gomito 122"/>
                  <p:cNvCxnSpPr>
                    <a:stCxn id="96" idx="3"/>
                    <a:endCxn id="11" idx="1"/>
                  </p:cNvCxnSpPr>
                  <p:nvPr/>
                </p:nvCxnSpPr>
                <p:spPr>
                  <a:xfrm flipV="1">
                    <a:off x="3038472" y="2925924"/>
                    <a:ext cx="895353" cy="467775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Connettore a gomito 125"/>
                  <p:cNvCxnSpPr>
                    <a:stCxn id="102" idx="3"/>
                    <a:endCxn id="11" idx="1"/>
                  </p:cNvCxnSpPr>
                  <p:nvPr/>
                </p:nvCxnSpPr>
                <p:spPr>
                  <a:xfrm flipV="1">
                    <a:off x="3038472" y="2925924"/>
                    <a:ext cx="895353" cy="1395267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Connettore a gomito 128"/>
                  <p:cNvCxnSpPr>
                    <a:stCxn id="108" idx="3"/>
                    <a:endCxn id="11" idx="1"/>
                  </p:cNvCxnSpPr>
                  <p:nvPr/>
                </p:nvCxnSpPr>
                <p:spPr>
                  <a:xfrm flipV="1">
                    <a:off x="3038472" y="2925924"/>
                    <a:ext cx="895353" cy="2382035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uppo 132"/>
                <p:cNvGrpSpPr/>
                <p:nvPr/>
              </p:nvGrpSpPr>
              <p:grpSpPr>
                <a:xfrm>
                  <a:off x="338131" y="4012599"/>
                  <a:ext cx="9215446" cy="2017777"/>
                  <a:chOff x="354202" y="1494118"/>
                  <a:chExt cx="6655674" cy="2718623"/>
                </a:xfrm>
              </p:grpSpPr>
              <p:grpSp>
                <p:nvGrpSpPr>
                  <p:cNvPr id="134" name="Gruppo 133"/>
                  <p:cNvGrpSpPr/>
                  <p:nvPr/>
                </p:nvGrpSpPr>
                <p:grpSpPr>
                  <a:xfrm>
                    <a:off x="3348029" y="1494118"/>
                    <a:ext cx="3661847" cy="2718623"/>
                    <a:chOff x="2300279" y="1001953"/>
                    <a:chExt cx="3661847" cy="2718623"/>
                  </a:xfrm>
                </p:grpSpPr>
                <p:sp>
                  <p:nvSpPr>
                    <p:cNvPr id="151" name="Rettangolo 150"/>
                    <p:cNvSpPr/>
                    <p:nvPr/>
                  </p:nvSpPr>
                  <p:spPr>
                    <a:xfrm>
                      <a:off x="2300282" y="1001953"/>
                      <a:ext cx="1252539" cy="295425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DL-NOPG</a:t>
                      </a:r>
                    </a:p>
                  </p:txBody>
                </p:sp>
                <p:sp>
                  <p:nvSpPr>
                    <p:cNvPr id="152" name="Rettangolo 151"/>
                    <p:cNvSpPr/>
                    <p:nvPr/>
                  </p:nvSpPr>
                  <p:spPr>
                    <a:xfrm>
                      <a:off x="2300281" y="1642592"/>
                      <a:ext cx="1252539" cy="295425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SegnaliGravi</a:t>
                      </a:r>
                      <a:endParaRPr lang="it-IT" sz="1100" dirty="0"/>
                    </a:p>
                  </p:txBody>
                </p:sp>
                <p:sp>
                  <p:nvSpPr>
                    <p:cNvPr id="153" name="Rettangolo 152"/>
                    <p:cNvSpPr/>
                    <p:nvPr/>
                  </p:nvSpPr>
                  <p:spPr>
                    <a:xfrm>
                      <a:off x="2300280" y="2324946"/>
                      <a:ext cx="1252539" cy="295425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RateImpagate</a:t>
                      </a:r>
                      <a:endParaRPr lang="it-IT" sz="1100" dirty="0"/>
                    </a:p>
                  </p:txBody>
                </p:sp>
                <p:sp>
                  <p:nvSpPr>
                    <p:cNvPr id="154" name="Rettangolo 153"/>
                    <p:cNvSpPr/>
                    <p:nvPr/>
                  </p:nvSpPr>
                  <p:spPr>
                    <a:xfrm>
                      <a:off x="2300279" y="2900074"/>
                      <a:ext cx="1252539" cy="295425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SconfinoC</a:t>
                      </a:r>
                      <a:r>
                        <a:rPr lang="it-IT" sz="1100" dirty="0"/>
                        <a:t>/C</a:t>
                      </a:r>
                    </a:p>
                  </p:txBody>
                </p:sp>
                <p:sp>
                  <p:nvSpPr>
                    <p:cNvPr id="155" name="Rettangolo 154"/>
                    <p:cNvSpPr/>
                    <p:nvPr/>
                  </p:nvSpPr>
                  <p:spPr>
                    <a:xfrm>
                      <a:off x="2300279" y="3425151"/>
                      <a:ext cx="1252539" cy="295425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SconfinoForborne</a:t>
                      </a:r>
                      <a:endParaRPr lang="it-IT" sz="1100" dirty="0"/>
                    </a:p>
                  </p:txBody>
                </p:sp>
                <p:sp>
                  <p:nvSpPr>
                    <p:cNvPr id="156" name="Rettangolo 155"/>
                    <p:cNvSpPr/>
                    <p:nvPr/>
                  </p:nvSpPr>
                  <p:spPr>
                    <a:xfrm>
                      <a:off x="4078565" y="2197889"/>
                      <a:ext cx="1883561" cy="533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400" dirty="0" err="1"/>
                        <a:t>Max_Qualitativo</a:t>
                      </a:r>
                      <a:endParaRPr lang="it-IT" sz="1400" dirty="0"/>
                    </a:p>
                  </p:txBody>
                </p:sp>
                <p:cxnSp>
                  <p:nvCxnSpPr>
                    <p:cNvPr id="157" name="Connettore a gomito 156"/>
                    <p:cNvCxnSpPr>
                      <a:stCxn id="152" idx="3"/>
                      <a:endCxn id="156" idx="1"/>
                    </p:cNvCxnSpPr>
                    <p:nvPr/>
                  </p:nvCxnSpPr>
                  <p:spPr>
                    <a:xfrm>
                      <a:off x="3552820" y="1790305"/>
                      <a:ext cx="525745" cy="674141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Connettore a gomito 157"/>
                    <p:cNvCxnSpPr>
                      <a:stCxn id="154" idx="3"/>
                      <a:endCxn id="156" idx="1"/>
                    </p:cNvCxnSpPr>
                    <p:nvPr/>
                  </p:nvCxnSpPr>
                  <p:spPr>
                    <a:xfrm flipV="1">
                      <a:off x="3552818" y="2464445"/>
                      <a:ext cx="525748" cy="583341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Connettore a gomito 158"/>
                    <p:cNvCxnSpPr>
                      <a:stCxn id="153" idx="3"/>
                      <a:endCxn id="156" idx="1"/>
                    </p:cNvCxnSpPr>
                    <p:nvPr/>
                  </p:nvCxnSpPr>
                  <p:spPr>
                    <a:xfrm flipV="1">
                      <a:off x="3552818" y="2464445"/>
                      <a:ext cx="525747" cy="8213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Connettore a gomito 159"/>
                    <p:cNvCxnSpPr>
                      <a:stCxn id="155" idx="3"/>
                      <a:endCxn id="156" idx="1"/>
                    </p:cNvCxnSpPr>
                    <p:nvPr/>
                  </p:nvCxnSpPr>
                  <p:spPr>
                    <a:xfrm flipV="1">
                      <a:off x="3552818" y="2464445"/>
                      <a:ext cx="525748" cy="1108418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Connettore a gomito 160"/>
                    <p:cNvCxnSpPr>
                      <a:endCxn id="156" idx="1"/>
                    </p:cNvCxnSpPr>
                    <p:nvPr/>
                  </p:nvCxnSpPr>
                  <p:spPr>
                    <a:xfrm rot="16200000" flipH="1">
                      <a:off x="3099983" y="1485861"/>
                      <a:ext cx="1431422" cy="525744"/>
                    </a:xfrm>
                    <a:prstGeom prst="bentConnector2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5" name="Connettore a gomito 134"/>
                  <p:cNvCxnSpPr>
                    <a:stCxn id="146" idx="3"/>
                    <a:endCxn id="148" idx="1"/>
                  </p:cNvCxnSpPr>
                  <p:nvPr/>
                </p:nvCxnSpPr>
                <p:spPr>
                  <a:xfrm>
                    <a:off x="1606741" y="2277226"/>
                    <a:ext cx="198834" cy="2005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6" name="Gruppo 135"/>
                  <p:cNvGrpSpPr/>
                  <p:nvPr/>
                </p:nvGrpSpPr>
                <p:grpSpPr>
                  <a:xfrm>
                    <a:off x="354202" y="1739543"/>
                    <a:ext cx="2703912" cy="1075367"/>
                    <a:chOff x="254785" y="1656953"/>
                    <a:chExt cx="2703912" cy="1075367"/>
                  </a:xfrm>
                </p:grpSpPr>
                <p:sp>
                  <p:nvSpPr>
                    <p:cNvPr id="145" name="Rettangolo 144"/>
                    <p:cNvSpPr/>
                    <p:nvPr/>
                  </p:nvSpPr>
                  <p:spPr>
                    <a:xfrm>
                      <a:off x="254786" y="1656953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GarAttEsitoNeg</a:t>
                      </a:r>
                      <a:endParaRPr lang="it-IT" sz="1100" dirty="0"/>
                    </a:p>
                  </p:txBody>
                </p:sp>
                <p:sp>
                  <p:nvSpPr>
                    <p:cNvPr id="146" name="Rettangolo 145"/>
                    <p:cNvSpPr/>
                    <p:nvPr/>
                  </p:nvSpPr>
                  <p:spPr>
                    <a:xfrm>
                      <a:off x="254785" y="2046923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GaranzieSoggSoff</a:t>
                      </a:r>
                      <a:endParaRPr lang="it-IT" sz="1100" dirty="0"/>
                    </a:p>
                  </p:txBody>
                </p:sp>
                <p:sp>
                  <p:nvSpPr>
                    <p:cNvPr id="147" name="Rettangolo 146"/>
                    <p:cNvSpPr/>
                    <p:nvPr/>
                  </p:nvSpPr>
                  <p:spPr>
                    <a:xfrm>
                      <a:off x="254785" y="2436896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SocioSocietàSoff</a:t>
                      </a:r>
                      <a:endParaRPr lang="it-IT" sz="1100" dirty="0"/>
                    </a:p>
                  </p:txBody>
                </p:sp>
                <p:sp>
                  <p:nvSpPr>
                    <p:cNvPr id="148" name="Rettangolo 147"/>
                    <p:cNvSpPr/>
                    <p:nvPr/>
                  </p:nvSpPr>
                  <p:spPr>
                    <a:xfrm>
                      <a:off x="1706158" y="2048928"/>
                      <a:ext cx="1252539" cy="29542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/>
                        <a:t>Max_SegnGravi</a:t>
                      </a:r>
                      <a:endParaRPr lang="it-IT" sz="1100" dirty="0"/>
                    </a:p>
                  </p:txBody>
                </p:sp>
                <p:cxnSp>
                  <p:nvCxnSpPr>
                    <p:cNvPr id="149" name="Connettore a gomito 148"/>
                    <p:cNvCxnSpPr>
                      <a:stCxn id="145" idx="3"/>
                      <a:endCxn id="148" idx="1"/>
                    </p:cNvCxnSpPr>
                    <p:nvPr/>
                  </p:nvCxnSpPr>
                  <p:spPr>
                    <a:xfrm>
                      <a:off x="1507325" y="1804667"/>
                      <a:ext cx="198833" cy="391976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Connettore a gomito 149"/>
                    <p:cNvCxnSpPr>
                      <a:stCxn id="147" idx="3"/>
                      <a:endCxn id="148" idx="1"/>
                    </p:cNvCxnSpPr>
                    <p:nvPr/>
                  </p:nvCxnSpPr>
                  <p:spPr>
                    <a:xfrm flipV="1">
                      <a:off x="1507324" y="2196639"/>
                      <a:ext cx="198834" cy="387965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7" name="Gruppo 136"/>
                  <p:cNvGrpSpPr/>
                  <p:nvPr/>
                </p:nvGrpSpPr>
                <p:grpSpPr>
                  <a:xfrm>
                    <a:off x="354202" y="3259175"/>
                    <a:ext cx="2703912" cy="723928"/>
                    <a:chOff x="254785" y="3196257"/>
                    <a:chExt cx="2703912" cy="723928"/>
                  </a:xfrm>
                </p:grpSpPr>
                <p:sp>
                  <p:nvSpPr>
                    <p:cNvPr id="140" name="Rettangolo 139"/>
                    <p:cNvSpPr/>
                    <p:nvPr/>
                  </p:nvSpPr>
                  <p:spPr>
                    <a:xfrm>
                      <a:off x="254785" y="3196257"/>
                      <a:ext cx="1252539" cy="295425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DL-Rate C/C</a:t>
                      </a:r>
                    </a:p>
                  </p:txBody>
                </p:sp>
                <p:sp>
                  <p:nvSpPr>
                    <p:cNvPr id="141" name="Rettangolo 140"/>
                    <p:cNvSpPr/>
                    <p:nvPr/>
                  </p:nvSpPr>
                  <p:spPr>
                    <a:xfrm>
                      <a:off x="254785" y="3624760"/>
                      <a:ext cx="1252539" cy="295425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DL-Rate RID/</a:t>
                      </a:r>
                      <a:r>
                        <a:rPr lang="it-IT" sz="11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Mav</a:t>
                      </a:r>
                      <a:endParaRPr lang="it-IT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2" name="Rettangolo 141"/>
                    <p:cNvSpPr/>
                    <p:nvPr/>
                  </p:nvSpPr>
                  <p:spPr>
                    <a:xfrm>
                      <a:off x="1706158" y="3423465"/>
                      <a:ext cx="1252539" cy="295425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Max_RateImpagate</a:t>
                      </a:r>
                      <a:endParaRPr lang="it-IT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143" name="Connettore a gomito 142"/>
                    <p:cNvCxnSpPr>
                      <a:stCxn id="140" idx="3"/>
                      <a:endCxn id="142" idx="1"/>
                    </p:cNvCxnSpPr>
                    <p:nvPr/>
                  </p:nvCxnSpPr>
                  <p:spPr>
                    <a:xfrm>
                      <a:off x="1507324" y="3343970"/>
                      <a:ext cx="198834" cy="227209"/>
                    </a:xfrm>
                    <a:prstGeom prst="bentConnector3">
                      <a:avLst>
                        <a:gd name="adj1" fmla="val 50000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Connettore a gomito 143"/>
                    <p:cNvCxnSpPr>
                      <a:stCxn id="141" idx="3"/>
                      <a:endCxn id="142" idx="1"/>
                    </p:cNvCxnSpPr>
                    <p:nvPr/>
                  </p:nvCxnSpPr>
                  <p:spPr>
                    <a:xfrm flipV="1">
                      <a:off x="1507324" y="3571176"/>
                      <a:ext cx="198834" cy="201293"/>
                    </a:xfrm>
                    <a:prstGeom prst="bentConnector3">
                      <a:avLst>
                        <a:gd name="adj1" fmla="val 50000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Connettore a gomito 137"/>
                  <p:cNvCxnSpPr>
                    <a:stCxn id="142" idx="3"/>
                    <a:endCxn id="153" idx="1"/>
                  </p:cNvCxnSpPr>
                  <p:nvPr/>
                </p:nvCxnSpPr>
                <p:spPr>
                  <a:xfrm flipV="1">
                    <a:off x="3058114" y="2964824"/>
                    <a:ext cx="289916" cy="669271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ttore diritto 138"/>
                  <p:cNvCxnSpPr>
                    <a:stCxn id="148" idx="3"/>
                    <a:endCxn id="152" idx="1"/>
                  </p:cNvCxnSpPr>
                  <p:nvPr/>
                </p:nvCxnSpPr>
                <p:spPr>
                  <a:xfrm>
                    <a:off x="3058114" y="2279231"/>
                    <a:ext cx="289917" cy="32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6" name="Rettangolo 165"/>
                <p:cNvSpPr/>
                <p:nvPr/>
              </p:nvSpPr>
              <p:spPr>
                <a:xfrm>
                  <a:off x="4483384" y="6281872"/>
                  <a:ext cx="1734265" cy="219600"/>
                </a:xfrm>
                <a:prstGeom prst="rect">
                  <a:avLst/>
                </a:prstGeom>
                <a:solidFill>
                  <a:srgbClr val="0AA27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HighPriority</a:t>
                  </a:r>
                  <a:endParaRPr lang="it-IT" sz="1100" dirty="0"/>
                </a:p>
              </p:txBody>
            </p:sp>
            <p:sp>
              <p:nvSpPr>
                <p:cNvPr id="177" name="Rettangolo 176"/>
                <p:cNvSpPr/>
                <p:nvPr/>
              </p:nvSpPr>
              <p:spPr>
                <a:xfrm>
                  <a:off x="9915546" y="2836410"/>
                  <a:ext cx="2033468" cy="83584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400" dirty="0" err="1"/>
                    <a:t>Max_Stat_Qual_HP</a:t>
                  </a:r>
                  <a:r>
                    <a:rPr lang="it-IT" sz="1400" dirty="0"/>
                    <a:t> </a:t>
                  </a:r>
                </a:p>
              </p:txBody>
            </p:sp>
            <p:cxnSp>
              <p:nvCxnSpPr>
                <p:cNvPr id="179" name="Connettore a gomito 178"/>
                <p:cNvCxnSpPr>
                  <a:stCxn id="11" idx="3"/>
                  <a:endCxn id="177" idx="1"/>
                </p:cNvCxnSpPr>
                <p:nvPr/>
              </p:nvCxnSpPr>
              <p:spPr>
                <a:xfrm>
                  <a:off x="9553575" y="1982829"/>
                  <a:ext cx="361971" cy="1271505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Connettore a gomito 179"/>
                <p:cNvCxnSpPr>
                  <a:stCxn id="156" idx="3"/>
                  <a:endCxn id="177" idx="1"/>
                </p:cNvCxnSpPr>
                <p:nvPr/>
              </p:nvCxnSpPr>
              <p:spPr>
                <a:xfrm flipV="1">
                  <a:off x="9553577" y="3254334"/>
                  <a:ext cx="361969" cy="1843735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Connettore a gomito 182"/>
                <p:cNvCxnSpPr>
                  <a:endCxn id="177" idx="1"/>
                </p:cNvCxnSpPr>
                <p:nvPr/>
              </p:nvCxnSpPr>
              <p:spPr>
                <a:xfrm flipV="1">
                  <a:off x="6217649" y="3254334"/>
                  <a:ext cx="3697897" cy="3081891"/>
                </a:xfrm>
                <a:prstGeom prst="bentConnector3">
                  <a:avLst>
                    <a:gd name="adj1" fmla="val 95246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CasellaDiTesto 1"/>
              <p:cNvSpPr txBox="1"/>
              <p:nvPr/>
            </p:nvSpPr>
            <p:spPr>
              <a:xfrm>
                <a:off x="4418030" y="6180090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*S00 </a:t>
                </a:r>
              </a:p>
            </p:txBody>
          </p:sp>
          <p:sp>
            <p:nvSpPr>
              <p:cNvPr id="84" name="CasellaDiTesto 83"/>
              <p:cNvSpPr txBox="1"/>
              <p:nvPr/>
            </p:nvSpPr>
            <p:spPr>
              <a:xfrm>
                <a:off x="260275" y="1717733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12" name="Rectangle 115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8370854" y="-83"/>
                <a:ext cx="3373877" cy="542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b"/>
              <a:lstStyle/>
              <a:p>
                <a:r>
                  <a:rPr lang="it-IT" sz="2100" b="1" dirty="0">
                    <a:solidFill>
                      <a:srgbClr val="000000"/>
                    </a:solidFill>
                  </a:rPr>
                  <a:t>Business Model – SME Retail</a:t>
                </a:r>
                <a:endParaRPr lang="it-IT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CasellaDiTesto 112"/>
              <p:cNvSpPr txBox="1"/>
              <p:nvPr/>
            </p:nvSpPr>
            <p:spPr>
              <a:xfrm>
                <a:off x="260275" y="324889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15" name="CasellaDiTesto 114"/>
              <p:cNvSpPr txBox="1"/>
              <p:nvPr/>
            </p:nvSpPr>
            <p:spPr>
              <a:xfrm>
                <a:off x="260275" y="993696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18" name="CasellaDiTesto 117"/>
              <p:cNvSpPr txBox="1"/>
              <p:nvPr/>
            </p:nvSpPr>
            <p:spPr>
              <a:xfrm>
                <a:off x="275236" y="2364760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19" name="CasellaDiTesto 118"/>
              <p:cNvSpPr txBox="1"/>
              <p:nvPr/>
            </p:nvSpPr>
            <p:spPr>
              <a:xfrm>
                <a:off x="263403" y="3018902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21" name="CasellaDiTesto 120"/>
              <p:cNvSpPr txBox="1"/>
              <p:nvPr/>
            </p:nvSpPr>
            <p:spPr>
              <a:xfrm>
                <a:off x="272863" y="3679840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22" name="CasellaDiTesto 121"/>
              <p:cNvSpPr txBox="1"/>
              <p:nvPr/>
            </p:nvSpPr>
            <p:spPr>
              <a:xfrm>
                <a:off x="4399063" y="3889869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24" name="CasellaDiTesto 123"/>
              <p:cNvSpPr txBox="1"/>
              <p:nvPr/>
            </p:nvSpPr>
            <p:spPr>
              <a:xfrm>
                <a:off x="4401701" y="4376079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25" name="CasellaDiTesto 124"/>
              <p:cNvSpPr txBox="1"/>
              <p:nvPr/>
            </p:nvSpPr>
            <p:spPr>
              <a:xfrm>
                <a:off x="4399062" y="4870112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27" name="CasellaDiTesto 126"/>
              <p:cNvSpPr txBox="1"/>
              <p:nvPr/>
            </p:nvSpPr>
            <p:spPr>
              <a:xfrm>
                <a:off x="4407429" y="5703440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28" name="CasellaDiTesto 127"/>
              <p:cNvSpPr txBox="1"/>
              <p:nvPr/>
            </p:nvSpPr>
            <p:spPr>
              <a:xfrm>
                <a:off x="4418029" y="5304771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30" name="CasellaDiTesto 129"/>
              <p:cNvSpPr txBox="1"/>
              <p:nvPr/>
            </p:nvSpPr>
            <p:spPr>
              <a:xfrm>
                <a:off x="260274" y="-85153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</p:grpSp>
        <p:sp>
          <p:nvSpPr>
            <p:cNvPr id="131" name="CasellaDiTesto 130"/>
            <p:cNvSpPr txBox="1"/>
            <p:nvPr/>
          </p:nvSpPr>
          <p:spPr>
            <a:xfrm>
              <a:off x="3311375" y="97849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  <p:sp>
          <p:nvSpPr>
            <p:cNvPr id="162" name="CasellaDiTesto 161"/>
            <p:cNvSpPr txBox="1"/>
            <p:nvPr/>
          </p:nvSpPr>
          <p:spPr>
            <a:xfrm>
              <a:off x="3311374" y="737691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  <p:sp>
          <p:nvSpPr>
            <p:cNvPr id="163" name="CasellaDiTesto 162"/>
            <p:cNvSpPr txBox="1"/>
            <p:nvPr/>
          </p:nvSpPr>
          <p:spPr>
            <a:xfrm>
              <a:off x="3311373" y="1437642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  <p:sp>
          <p:nvSpPr>
            <p:cNvPr id="164" name="CasellaDiTesto 163"/>
            <p:cNvSpPr txBox="1"/>
            <p:nvPr/>
          </p:nvSpPr>
          <p:spPr>
            <a:xfrm>
              <a:off x="3322137" y="2117718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  <p:sp>
          <p:nvSpPr>
            <p:cNvPr id="165" name="CasellaDiTesto 164"/>
            <p:cNvSpPr txBox="1"/>
            <p:nvPr/>
          </p:nvSpPr>
          <p:spPr>
            <a:xfrm>
              <a:off x="3311372" y="2760140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  <p:sp>
          <p:nvSpPr>
            <p:cNvPr id="167" name="CasellaDiTesto 166"/>
            <p:cNvSpPr txBox="1"/>
            <p:nvPr/>
          </p:nvSpPr>
          <p:spPr>
            <a:xfrm>
              <a:off x="3306770" y="3421628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86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84" y="225274"/>
            <a:ext cx="9778832" cy="64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2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asellaDiTesto 81"/>
          <p:cNvSpPr txBox="1"/>
          <p:nvPr/>
        </p:nvSpPr>
        <p:spPr>
          <a:xfrm>
            <a:off x="-1573" y="6591091"/>
            <a:ext cx="3947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*indica il colore nel caso in cui tutte le BR del modulo siano spente </a:t>
            </a:r>
          </a:p>
        </p:txBody>
      </p:sp>
      <p:sp>
        <p:nvSpPr>
          <p:cNvPr id="112" name="Rectangle 11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507040" y="74677"/>
            <a:ext cx="3373877" cy="5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r>
              <a:rPr lang="it-IT" sz="2100" b="1" dirty="0">
                <a:solidFill>
                  <a:srgbClr val="000000"/>
                </a:solidFill>
              </a:rPr>
              <a:t>Business Model – Retail</a:t>
            </a:r>
            <a:endParaRPr lang="it-IT" i="1" dirty="0">
              <a:solidFill>
                <a:srgbClr val="000000"/>
              </a:solidFill>
            </a:endParaRPr>
          </a:p>
        </p:txBody>
      </p:sp>
      <p:sp>
        <p:nvSpPr>
          <p:cNvPr id="46" name="Rettangolo 45"/>
          <p:cNvSpPr/>
          <p:nvPr/>
        </p:nvSpPr>
        <p:spPr>
          <a:xfrm>
            <a:off x="7145790" y="601486"/>
            <a:ext cx="2512800" cy="504000"/>
          </a:xfrm>
          <a:prstGeom prst="rect">
            <a:avLst/>
          </a:prstGeom>
          <a:solidFill>
            <a:srgbClr val="687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MX_XRA_CRAFI_BILFAM</a:t>
            </a:r>
          </a:p>
        </p:txBody>
      </p:sp>
      <p:cxnSp>
        <p:nvCxnSpPr>
          <p:cNvPr id="8" name="Connettore a gomito 7"/>
          <p:cNvCxnSpPr>
            <a:stCxn id="4" idx="3"/>
            <a:endCxn id="46" idx="1"/>
          </p:cNvCxnSpPr>
          <p:nvPr/>
        </p:nvCxnSpPr>
        <p:spPr>
          <a:xfrm>
            <a:off x="6827447" y="568455"/>
            <a:ext cx="318343" cy="285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a gomito 9"/>
          <p:cNvCxnSpPr>
            <a:stCxn id="43" idx="3"/>
            <a:endCxn id="46" idx="1"/>
          </p:cNvCxnSpPr>
          <p:nvPr/>
        </p:nvCxnSpPr>
        <p:spPr>
          <a:xfrm flipV="1">
            <a:off x="6827447" y="853486"/>
            <a:ext cx="318343" cy="4220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ttore a gomito 229"/>
          <p:cNvCxnSpPr>
            <a:stCxn id="46" idx="3"/>
            <a:endCxn id="177" idx="1"/>
          </p:cNvCxnSpPr>
          <p:nvPr/>
        </p:nvCxnSpPr>
        <p:spPr>
          <a:xfrm>
            <a:off x="9658590" y="853486"/>
            <a:ext cx="412392" cy="25780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uppo 231"/>
          <p:cNvGrpSpPr/>
          <p:nvPr/>
        </p:nvGrpSpPr>
        <p:grpSpPr>
          <a:xfrm>
            <a:off x="222309" y="113269"/>
            <a:ext cx="11882141" cy="6454282"/>
            <a:chOff x="222309" y="113269"/>
            <a:chExt cx="11882141" cy="6454282"/>
          </a:xfrm>
        </p:grpSpPr>
        <p:grpSp>
          <p:nvGrpSpPr>
            <p:cNvPr id="6" name="Gruppo 5"/>
            <p:cNvGrpSpPr/>
            <p:nvPr/>
          </p:nvGrpSpPr>
          <p:grpSpPr>
            <a:xfrm>
              <a:off x="222309" y="113269"/>
              <a:ext cx="11882141" cy="6454282"/>
              <a:chOff x="222309" y="-3467"/>
              <a:chExt cx="11882141" cy="6454282"/>
            </a:xfrm>
          </p:grpSpPr>
          <p:grpSp>
            <p:nvGrpSpPr>
              <p:cNvPr id="253" name="Gruppo 252"/>
              <p:cNvGrpSpPr/>
              <p:nvPr/>
            </p:nvGrpSpPr>
            <p:grpSpPr>
              <a:xfrm>
                <a:off x="222309" y="-3467"/>
                <a:ext cx="11882141" cy="6454282"/>
                <a:chOff x="309859" y="-100747"/>
                <a:chExt cx="11882141" cy="6454282"/>
              </a:xfrm>
            </p:grpSpPr>
            <p:sp>
              <p:nvSpPr>
                <p:cNvPr id="4" name="Rettangolo 3"/>
                <p:cNvSpPr/>
                <p:nvPr/>
              </p:nvSpPr>
              <p:spPr>
                <a:xfrm>
                  <a:off x="4613323" y="102439"/>
                  <a:ext cx="2301674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PM-</a:t>
                  </a:r>
                  <a:r>
                    <a:rPr lang="it-IT" sz="1100" dirty="0" err="1"/>
                    <a:t>SCORE_XRA_CRAFI_BiLFAM</a:t>
                  </a:r>
                  <a:r>
                    <a:rPr lang="it-IT" sz="1100" dirty="0"/>
                    <a:t> </a:t>
                  </a:r>
                </a:p>
              </p:txBody>
            </p:sp>
            <p:sp>
              <p:nvSpPr>
                <p:cNvPr id="156" name="Rettangolo 155"/>
                <p:cNvSpPr/>
                <p:nvPr/>
              </p:nvSpPr>
              <p:spPr>
                <a:xfrm>
                  <a:off x="7379511" y="2971643"/>
                  <a:ext cx="2300400" cy="504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400" dirty="0" err="1"/>
                    <a:t>Max_Qualitativo</a:t>
                  </a:r>
                  <a:endParaRPr lang="it-IT" sz="1400" dirty="0"/>
                </a:p>
              </p:txBody>
            </p:sp>
            <p:sp>
              <p:nvSpPr>
                <p:cNvPr id="145" name="Rettangolo 144"/>
                <p:cNvSpPr/>
                <p:nvPr/>
              </p:nvSpPr>
              <p:spPr>
                <a:xfrm>
                  <a:off x="322849" y="1382677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GarAttEsitoNeg</a:t>
                  </a:r>
                  <a:endParaRPr lang="it-IT" sz="1100" dirty="0"/>
                </a:p>
              </p:txBody>
            </p:sp>
            <p:sp>
              <p:nvSpPr>
                <p:cNvPr id="146" name="Rettangolo 145"/>
                <p:cNvSpPr/>
                <p:nvPr/>
              </p:nvSpPr>
              <p:spPr>
                <a:xfrm>
                  <a:off x="316354" y="2196631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GaranzieSoggSoff</a:t>
                  </a:r>
                  <a:endParaRPr lang="it-IT" sz="1100" dirty="0"/>
                </a:p>
              </p:txBody>
            </p:sp>
            <p:sp>
              <p:nvSpPr>
                <p:cNvPr id="147" name="Rettangolo 146"/>
                <p:cNvSpPr/>
                <p:nvPr/>
              </p:nvSpPr>
              <p:spPr>
                <a:xfrm>
                  <a:off x="309859" y="2985539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SocioSocietàSoff</a:t>
                  </a:r>
                  <a:endParaRPr lang="it-IT" sz="1100" dirty="0"/>
                </a:p>
              </p:txBody>
            </p:sp>
            <p:sp>
              <p:nvSpPr>
                <p:cNvPr id="140" name="Rettangolo 139"/>
                <p:cNvSpPr/>
                <p:nvPr/>
              </p:nvSpPr>
              <p:spPr>
                <a:xfrm>
                  <a:off x="309859" y="4066638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DL-Rate C/C</a:t>
                  </a:r>
                </a:p>
              </p:txBody>
            </p:sp>
            <p:sp>
              <p:nvSpPr>
                <p:cNvPr id="141" name="Rettangolo 140"/>
                <p:cNvSpPr/>
                <p:nvPr/>
              </p:nvSpPr>
              <p:spPr>
                <a:xfrm>
                  <a:off x="322849" y="4653070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DL-Rate RID/</a:t>
                  </a:r>
                  <a:r>
                    <a:rPr lang="it-IT" sz="1100" dirty="0" err="1"/>
                    <a:t>Mav</a:t>
                  </a:r>
                  <a:endParaRPr lang="it-IT" sz="1100" dirty="0"/>
                </a:p>
              </p:txBody>
            </p:sp>
            <p:sp>
              <p:nvSpPr>
                <p:cNvPr id="177" name="Rettangolo 176"/>
                <p:cNvSpPr/>
                <p:nvPr/>
              </p:nvSpPr>
              <p:spPr>
                <a:xfrm>
                  <a:off x="10158532" y="2799559"/>
                  <a:ext cx="2033468" cy="83584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400" dirty="0" err="1"/>
                    <a:t>Max_Stat_Qual_HP</a:t>
                  </a:r>
                  <a:r>
                    <a:rPr lang="it-IT" sz="1400" dirty="0"/>
                    <a:t> </a:t>
                  </a:r>
                </a:p>
              </p:txBody>
            </p:sp>
            <p:cxnSp>
              <p:nvCxnSpPr>
                <p:cNvPr id="183" name="Connettore a gomito 182"/>
                <p:cNvCxnSpPr>
                  <a:stCxn id="166" idx="3"/>
                  <a:endCxn id="177" idx="1"/>
                </p:cNvCxnSpPr>
                <p:nvPr/>
              </p:nvCxnSpPr>
              <p:spPr>
                <a:xfrm flipV="1">
                  <a:off x="6900890" y="3217483"/>
                  <a:ext cx="3257642" cy="2884052"/>
                </a:xfrm>
                <a:prstGeom prst="bentConnector3">
                  <a:avLst>
                    <a:gd name="adj1" fmla="val 93896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ttangolo 150"/>
                <p:cNvSpPr/>
                <p:nvPr/>
              </p:nvSpPr>
              <p:spPr>
                <a:xfrm>
                  <a:off x="4647343" y="1481147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DL-NOPG</a:t>
                  </a:r>
                </a:p>
              </p:txBody>
            </p:sp>
            <p:sp>
              <p:nvSpPr>
                <p:cNvPr id="152" name="Rettangolo 151"/>
                <p:cNvSpPr/>
                <p:nvPr/>
              </p:nvSpPr>
              <p:spPr>
                <a:xfrm>
                  <a:off x="4673394" y="2198824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SegnaliGravi</a:t>
                  </a:r>
                  <a:endParaRPr lang="it-IT" sz="1100" dirty="0"/>
                </a:p>
              </p:txBody>
            </p:sp>
            <p:sp>
              <p:nvSpPr>
                <p:cNvPr id="153" name="Rettangolo 152"/>
                <p:cNvSpPr/>
                <p:nvPr/>
              </p:nvSpPr>
              <p:spPr>
                <a:xfrm>
                  <a:off x="4673394" y="2957805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RateImpagate</a:t>
                  </a:r>
                  <a:endParaRPr lang="it-IT" sz="1100" dirty="0"/>
                </a:p>
              </p:txBody>
            </p:sp>
            <p:sp>
              <p:nvSpPr>
                <p:cNvPr id="154" name="Rettangolo 153"/>
                <p:cNvSpPr/>
                <p:nvPr/>
              </p:nvSpPr>
              <p:spPr>
                <a:xfrm>
                  <a:off x="4679644" y="3635407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SconfinoC</a:t>
                  </a:r>
                  <a:r>
                    <a:rPr lang="it-IT" sz="1100" dirty="0"/>
                    <a:t>/C</a:t>
                  </a:r>
                </a:p>
              </p:txBody>
            </p:sp>
            <p:sp>
              <p:nvSpPr>
                <p:cNvPr id="155" name="Rettangolo 154"/>
                <p:cNvSpPr/>
                <p:nvPr/>
              </p:nvSpPr>
              <p:spPr>
                <a:xfrm>
                  <a:off x="4679890" y="4335969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SconfinoForborne</a:t>
                  </a:r>
                  <a:endParaRPr lang="it-IT" sz="1100" dirty="0"/>
                </a:p>
              </p:txBody>
            </p:sp>
            <p:cxnSp>
              <p:nvCxnSpPr>
                <p:cNvPr id="157" name="Connettore a gomito 156"/>
                <p:cNvCxnSpPr>
                  <a:endCxn id="156" idx="1"/>
                </p:cNvCxnSpPr>
                <p:nvPr/>
              </p:nvCxnSpPr>
              <p:spPr>
                <a:xfrm>
                  <a:off x="6441345" y="2450824"/>
                  <a:ext cx="938166" cy="772819"/>
                </a:xfrm>
                <a:prstGeom prst="bentConnector3">
                  <a:avLst>
                    <a:gd name="adj1" fmla="val 5207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nettore a gomito 157"/>
                <p:cNvCxnSpPr>
                  <a:stCxn id="154" idx="3"/>
                  <a:endCxn id="156" idx="1"/>
                </p:cNvCxnSpPr>
                <p:nvPr/>
              </p:nvCxnSpPr>
              <p:spPr>
                <a:xfrm flipV="1">
                  <a:off x="6413909" y="3223643"/>
                  <a:ext cx="965602" cy="663764"/>
                </a:xfrm>
                <a:prstGeom prst="bentConnector3">
                  <a:avLst>
                    <a:gd name="adj1" fmla="val 55037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ttore a gomito 159"/>
                <p:cNvCxnSpPr>
                  <a:stCxn id="155" idx="3"/>
                  <a:endCxn id="156" idx="1"/>
                </p:cNvCxnSpPr>
                <p:nvPr/>
              </p:nvCxnSpPr>
              <p:spPr>
                <a:xfrm flipV="1">
                  <a:off x="6414155" y="3223643"/>
                  <a:ext cx="965356" cy="1364326"/>
                </a:xfrm>
                <a:prstGeom prst="bentConnector3">
                  <a:avLst>
                    <a:gd name="adj1" fmla="val 54031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ttore a gomito 160"/>
                <p:cNvCxnSpPr>
                  <a:stCxn id="151" idx="3"/>
                  <a:endCxn id="156" idx="1"/>
                </p:cNvCxnSpPr>
                <p:nvPr/>
              </p:nvCxnSpPr>
              <p:spPr>
                <a:xfrm>
                  <a:off x="6381608" y="1733147"/>
                  <a:ext cx="997903" cy="1490496"/>
                </a:xfrm>
                <a:prstGeom prst="bentConnector3">
                  <a:avLst>
                    <a:gd name="adj1" fmla="val 5584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nettore a gomito 134"/>
                <p:cNvCxnSpPr>
                  <a:stCxn id="146" idx="3"/>
                  <a:endCxn id="148" idx="1"/>
                </p:cNvCxnSpPr>
                <p:nvPr/>
              </p:nvCxnSpPr>
              <p:spPr>
                <a:xfrm>
                  <a:off x="2050619" y="2448631"/>
                  <a:ext cx="281801" cy="12700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Rettangolo 147"/>
                <p:cNvSpPr/>
                <p:nvPr/>
              </p:nvSpPr>
              <p:spPr>
                <a:xfrm>
                  <a:off x="2332420" y="2196631"/>
                  <a:ext cx="1734265" cy="504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 err="1"/>
                    <a:t>Max_SegnGravi</a:t>
                  </a:r>
                  <a:endParaRPr lang="it-IT" sz="1100" dirty="0"/>
                </a:p>
              </p:txBody>
            </p:sp>
            <p:cxnSp>
              <p:nvCxnSpPr>
                <p:cNvPr id="149" name="Connettore a gomito 148"/>
                <p:cNvCxnSpPr>
                  <a:stCxn id="145" idx="3"/>
                  <a:endCxn id="148" idx="1"/>
                </p:cNvCxnSpPr>
                <p:nvPr/>
              </p:nvCxnSpPr>
              <p:spPr>
                <a:xfrm>
                  <a:off x="2057114" y="1634677"/>
                  <a:ext cx="275306" cy="813954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a gomito 149"/>
                <p:cNvCxnSpPr>
                  <a:stCxn id="147" idx="3"/>
                  <a:endCxn id="148" idx="1"/>
                </p:cNvCxnSpPr>
                <p:nvPr/>
              </p:nvCxnSpPr>
              <p:spPr>
                <a:xfrm flipV="1">
                  <a:off x="2044124" y="2448631"/>
                  <a:ext cx="288296" cy="788908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Rettangolo 141"/>
                <p:cNvSpPr/>
                <p:nvPr/>
              </p:nvSpPr>
              <p:spPr>
                <a:xfrm>
                  <a:off x="2338886" y="4361731"/>
                  <a:ext cx="1734265" cy="504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 err="1"/>
                    <a:t>Max_RateImpagate</a:t>
                  </a:r>
                  <a:endParaRPr lang="it-IT" sz="1100" dirty="0"/>
                </a:p>
              </p:txBody>
            </p:sp>
            <p:cxnSp>
              <p:nvCxnSpPr>
                <p:cNvPr id="143" name="Connettore a gomito 142"/>
                <p:cNvCxnSpPr>
                  <a:stCxn id="140" idx="3"/>
                  <a:endCxn id="142" idx="1"/>
                </p:cNvCxnSpPr>
                <p:nvPr/>
              </p:nvCxnSpPr>
              <p:spPr>
                <a:xfrm>
                  <a:off x="2044124" y="4318638"/>
                  <a:ext cx="294762" cy="295093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ttore a gomito 143"/>
                <p:cNvCxnSpPr>
                  <a:stCxn id="141" idx="3"/>
                  <a:endCxn id="142" idx="1"/>
                </p:cNvCxnSpPr>
                <p:nvPr/>
              </p:nvCxnSpPr>
              <p:spPr>
                <a:xfrm flipV="1">
                  <a:off x="2057114" y="4613731"/>
                  <a:ext cx="281772" cy="291339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ttore a gomito 137"/>
                <p:cNvCxnSpPr>
                  <a:stCxn id="142" idx="3"/>
                  <a:endCxn id="153" idx="1"/>
                </p:cNvCxnSpPr>
                <p:nvPr/>
              </p:nvCxnSpPr>
              <p:spPr>
                <a:xfrm flipV="1">
                  <a:off x="4073151" y="3209805"/>
                  <a:ext cx="600243" cy="1403926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Rettangolo 165"/>
                <p:cNvSpPr/>
                <p:nvPr/>
              </p:nvSpPr>
              <p:spPr>
                <a:xfrm>
                  <a:off x="4600490" y="5849535"/>
                  <a:ext cx="2300400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HighPriority</a:t>
                  </a:r>
                  <a:endParaRPr lang="it-IT" sz="1100" dirty="0"/>
                </a:p>
              </p:txBody>
            </p:sp>
            <p:sp>
              <p:nvSpPr>
                <p:cNvPr id="2" name="CasellaDiTesto 1"/>
                <p:cNvSpPr txBox="1"/>
                <p:nvPr/>
              </p:nvSpPr>
              <p:spPr>
                <a:xfrm>
                  <a:off x="4603347" y="5623297"/>
                  <a:ext cx="11867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50" dirty="0"/>
                    <a:t>*S00 </a:t>
                  </a:r>
                </a:p>
              </p:txBody>
            </p:sp>
            <p:sp>
              <p:nvSpPr>
                <p:cNvPr id="122" name="CasellaDiTesto 121"/>
                <p:cNvSpPr txBox="1"/>
                <p:nvPr/>
              </p:nvSpPr>
              <p:spPr>
                <a:xfrm>
                  <a:off x="4640440" y="1282497"/>
                  <a:ext cx="11867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50" dirty="0"/>
                    <a:t>*S01 </a:t>
                  </a:r>
                </a:p>
              </p:txBody>
            </p:sp>
            <p:sp>
              <p:nvSpPr>
                <p:cNvPr id="124" name="CasellaDiTesto 123"/>
                <p:cNvSpPr txBox="1"/>
                <p:nvPr/>
              </p:nvSpPr>
              <p:spPr>
                <a:xfrm>
                  <a:off x="4620507" y="2000760"/>
                  <a:ext cx="11867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50" dirty="0"/>
                    <a:t>*S01 </a:t>
                  </a:r>
                </a:p>
              </p:txBody>
            </p:sp>
            <p:sp>
              <p:nvSpPr>
                <p:cNvPr id="125" name="CasellaDiTesto 124"/>
                <p:cNvSpPr txBox="1"/>
                <p:nvPr/>
              </p:nvSpPr>
              <p:spPr>
                <a:xfrm>
                  <a:off x="4543810" y="2747867"/>
                  <a:ext cx="11867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50" dirty="0"/>
                    <a:t>*S01 </a:t>
                  </a:r>
                </a:p>
              </p:txBody>
            </p:sp>
            <p:sp>
              <p:nvSpPr>
                <p:cNvPr id="127" name="CasellaDiTesto 126"/>
                <p:cNvSpPr txBox="1"/>
                <p:nvPr/>
              </p:nvSpPr>
              <p:spPr>
                <a:xfrm>
                  <a:off x="4577385" y="4143557"/>
                  <a:ext cx="11867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50" dirty="0"/>
                    <a:t>*S01 </a:t>
                  </a:r>
                </a:p>
              </p:txBody>
            </p:sp>
            <p:sp>
              <p:nvSpPr>
                <p:cNvPr id="128" name="CasellaDiTesto 127"/>
                <p:cNvSpPr txBox="1"/>
                <p:nvPr/>
              </p:nvSpPr>
              <p:spPr>
                <a:xfrm>
                  <a:off x="4567998" y="3433807"/>
                  <a:ext cx="11867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50" dirty="0"/>
                    <a:t>*S01 </a:t>
                  </a:r>
                </a:p>
              </p:txBody>
            </p:sp>
            <p:sp>
              <p:nvSpPr>
                <p:cNvPr id="130" name="CasellaDiTesto 129"/>
                <p:cNvSpPr txBox="1"/>
                <p:nvPr/>
              </p:nvSpPr>
              <p:spPr>
                <a:xfrm>
                  <a:off x="4516944" y="-100747"/>
                  <a:ext cx="11867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50" dirty="0"/>
                    <a:t>*S01 </a:t>
                  </a:r>
                </a:p>
              </p:txBody>
            </p:sp>
            <p:cxnSp>
              <p:nvCxnSpPr>
                <p:cNvPr id="186" name="Connettore diritto 185"/>
                <p:cNvCxnSpPr>
                  <a:stCxn id="148" idx="3"/>
                  <a:endCxn id="152" idx="1"/>
                </p:cNvCxnSpPr>
                <p:nvPr/>
              </p:nvCxnSpPr>
              <p:spPr>
                <a:xfrm>
                  <a:off x="4066685" y="2448631"/>
                  <a:ext cx="606709" cy="21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Connettore diritto 225"/>
                <p:cNvCxnSpPr>
                  <a:endCxn id="156" idx="1"/>
                </p:cNvCxnSpPr>
                <p:nvPr/>
              </p:nvCxnSpPr>
              <p:spPr>
                <a:xfrm>
                  <a:off x="6407659" y="3209805"/>
                  <a:ext cx="971852" cy="138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Connettore diritto 238"/>
                <p:cNvCxnSpPr>
                  <a:stCxn id="156" idx="3"/>
                  <a:endCxn id="177" idx="1"/>
                </p:cNvCxnSpPr>
                <p:nvPr/>
              </p:nvCxnSpPr>
              <p:spPr>
                <a:xfrm flipV="1">
                  <a:off x="9679911" y="3217483"/>
                  <a:ext cx="478621" cy="61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ttangolo 42"/>
              <p:cNvSpPr/>
              <p:nvPr/>
            </p:nvSpPr>
            <p:spPr>
              <a:xfrm>
                <a:off x="4525773" y="906808"/>
                <a:ext cx="2301674" cy="504000"/>
              </a:xfrm>
              <a:prstGeom prst="rect">
                <a:avLst/>
              </a:prstGeom>
              <a:solidFill>
                <a:srgbClr val="00CD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PM-SCORE_XRA_CRAFI_BILFAM </a:t>
                </a:r>
              </a:p>
            </p:txBody>
          </p:sp>
        </p:grpSp>
        <p:sp>
          <p:nvSpPr>
            <p:cNvPr id="81" name="CasellaDiTesto 80"/>
            <p:cNvSpPr txBox="1"/>
            <p:nvPr/>
          </p:nvSpPr>
          <p:spPr>
            <a:xfrm>
              <a:off x="4455330" y="820152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4020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C4JzKTEy2KBnUl5JS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C4JzKTEy2KBnUl5JSy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C4JzKTEy2KBnUl5JSyQ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210</Words>
  <Application>Microsoft Office PowerPoint</Application>
  <PresentationFormat>Widescreen</PresentationFormat>
  <Paragraphs>112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Cutano, Ilaria</dc:creator>
  <cp:lastModifiedBy>Cutano, Ilaria</cp:lastModifiedBy>
  <cp:revision>26</cp:revision>
  <dcterms:created xsi:type="dcterms:W3CDTF">2017-05-17T10:40:05Z</dcterms:created>
  <dcterms:modified xsi:type="dcterms:W3CDTF">2017-05-18T13:48:39Z</dcterms:modified>
</cp:coreProperties>
</file>