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  <p:sldMasterId id="2147483689" r:id="rId6"/>
  </p:sldMasterIdLst>
  <p:notesMasterIdLst>
    <p:notesMasterId r:id="rId38"/>
  </p:notesMasterIdLst>
  <p:sldIdLst>
    <p:sldId id="282" r:id="rId7"/>
    <p:sldId id="494" r:id="rId8"/>
    <p:sldId id="492" r:id="rId9"/>
    <p:sldId id="493" r:id="rId10"/>
    <p:sldId id="501" r:id="rId11"/>
    <p:sldId id="467" r:id="rId12"/>
    <p:sldId id="466" r:id="rId13"/>
    <p:sldId id="482" r:id="rId14"/>
    <p:sldId id="472" r:id="rId15"/>
    <p:sldId id="509" r:id="rId16"/>
    <p:sldId id="476" r:id="rId17"/>
    <p:sldId id="505" r:id="rId18"/>
    <p:sldId id="474" r:id="rId19"/>
    <p:sldId id="475" r:id="rId20"/>
    <p:sldId id="507" r:id="rId21"/>
    <p:sldId id="478" r:id="rId22"/>
    <p:sldId id="488" r:id="rId23"/>
    <p:sldId id="408" r:id="rId24"/>
    <p:sldId id="468" r:id="rId25"/>
    <p:sldId id="469" r:id="rId26"/>
    <p:sldId id="506" r:id="rId27"/>
    <p:sldId id="471" r:id="rId28"/>
    <p:sldId id="481" r:id="rId29"/>
    <p:sldId id="508" r:id="rId30"/>
    <p:sldId id="510" r:id="rId31"/>
    <p:sldId id="495" r:id="rId32"/>
    <p:sldId id="496" r:id="rId33"/>
    <p:sldId id="497" r:id="rId34"/>
    <p:sldId id="498" r:id="rId35"/>
    <p:sldId id="499" r:id="rId36"/>
    <p:sldId id="500" r:id="rId37"/>
  </p:sldIdLst>
  <p:sldSz cx="9144000" cy="6858000" type="screen4x3"/>
  <p:notesSz cx="6858000" cy="9144000"/>
  <p:custDataLst>
    <p:tags r:id="rId39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771" userDrawn="1">
          <p15:clr>
            <a:srgbClr val="A4A3A4"/>
          </p15:clr>
        </p15:guide>
        <p15:guide id="3" pos="6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illi, Francesca" initials="PF" lastIdx="1" clrIdx="0">
    <p:extLst>
      <p:ext uri="{19B8F6BF-5375-455C-9EA6-DF929625EA0E}">
        <p15:presenceInfo xmlns:p15="http://schemas.microsoft.com/office/powerpoint/2012/main" userId="Petrilli, Francesca" providerId="None"/>
      </p:ext>
    </p:extLst>
  </p:cmAuthor>
  <p:cmAuthor id="2" name="Cutano, Ilaria" initials="CI" lastIdx="3" clrIdx="1">
    <p:extLst>
      <p:ext uri="{19B8F6BF-5375-455C-9EA6-DF929625EA0E}">
        <p15:presenceInfo xmlns:p15="http://schemas.microsoft.com/office/powerpoint/2012/main" userId="S-1-5-21-329068152-1454471165-1417001333-57184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4F"/>
    <a:srgbClr val="2C9317"/>
    <a:srgbClr val="97BAFF"/>
    <a:srgbClr val="009999"/>
    <a:srgbClr val="D4ECBA"/>
    <a:srgbClr val="FFE0CD"/>
    <a:srgbClr val="EEEEEE"/>
    <a:srgbClr val="FFD2B7"/>
    <a:srgbClr val="F3F5FF"/>
    <a:srgbClr val="D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19" autoAdjust="0"/>
  </p:normalViewPr>
  <p:slideViewPr>
    <p:cSldViewPr snapToGrid="0">
      <p:cViewPr varScale="1">
        <p:scale>
          <a:sx n="83" d="100"/>
          <a:sy n="83" d="100"/>
        </p:scale>
        <p:origin x="1406" y="77"/>
      </p:cViewPr>
      <p:guideLst>
        <p:guide orient="horz" pos="3748"/>
        <p:guide pos="771"/>
        <p:guide pos="65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FAFE8-74C1-4088-AB71-3644B4D6636B}" type="datetimeFigureOut">
              <a:rPr lang="it-IT" smtClean="0"/>
              <a:t>17/05/2017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C8A5-6E31-4EB4-88A5-207E9DD722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4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C8A5-6E31-4EB4-88A5-207E9DD7220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1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F7B3D-B4E8-4FEE-9F78-9759D922069E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932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385"/>
            <a:ext cx="8596312" cy="598487"/>
          </a:xfrm>
        </p:spPr>
        <p:txBody>
          <a:bodyPr/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05351" y="6381750"/>
            <a:ext cx="331787" cy="2730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5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graphicFrame>
        <p:nvGraphicFramePr>
          <p:cNvPr id="5" name="Group 126"/>
          <p:cNvGraphicFramePr>
            <a:graphicFrameLocks noGrp="1"/>
          </p:cNvGraphicFramePr>
          <p:nvPr userDrawn="1">
            <p:extLst/>
          </p:nvPr>
        </p:nvGraphicFramePr>
        <p:xfrm>
          <a:off x="287220" y="762000"/>
          <a:ext cx="8595944" cy="5510704"/>
        </p:xfrm>
        <a:graphic>
          <a:graphicData uri="http://schemas.openxmlformats.org/drawingml/2006/table">
            <a:tbl>
              <a:tblPr/>
              <a:tblGrid>
                <a:gridCol w="613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2453752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056202677"/>
                    </a:ext>
                  </a:extLst>
                </a:gridCol>
              </a:tblGrid>
              <a:tr h="1824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Ottobre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Febbraio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Marzo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96"/>
          <p:cNvSpPr txBox="1">
            <a:spLocks noChangeArrowheads="1"/>
          </p:cNvSpPr>
          <p:nvPr userDrawn="1"/>
        </p:nvSpPr>
        <p:spPr bwMode="auto">
          <a:xfrm>
            <a:off x="6137275" y="6510655"/>
            <a:ext cx="214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800" dirty="0">
              <a:solidFill>
                <a:srgbClr val="00000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 userDrawn="1"/>
        </p:nvSpPr>
        <p:spPr bwMode="auto">
          <a:xfrm>
            <a:off x="6416040" y="6631305"/>
            <a:ext cx="962025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6433503" y="6390005"/>
            <a:ext cx="1080000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non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 userDrawn="1"/>
        </p:nvSpPr>
        <p:spPr bwMode="auto">
          <a:xfrm>
            <a:off x="6119813" y="626776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923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graphicFrame>
        <p:nvGraphicFramePr>
          <p:cNvPr id="5" name="Group 126"/>
          <p:cNvGraphicFramePr>
            <a:graphicFrameLocks noGrp="1"/>
          </p:cNvGraphicFramePr>
          <p:nvPr userDrawn="1">
            <p:extLst/>
          </p:nvPr>
        </p:nvGraphicFramePr>
        <p:xfrm>
          <a:off x="287222" y="762000"/>
          <a:ext cx="8595944" cy="5510704"/>
        </p:xfrm>
        <a:graphic>
          <a:graphicData uri="http://schemas.openxmlformats.org/drawingml/2006/table">
            <a:tbl>
              <a:tblPr/>
              <a:tblGrid>
                <a:gridCol w="61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2453752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0562026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3825921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20554210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414362278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3507379505"/>
                    </a:ext>
                  </a:extLst>
                </a:gridCol>
              </a:tblGrid>
              <a:tr h="1824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Febbraio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Marzo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Maggio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Giugno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96"/>
          <p:cNvSpPr txBox="1">
            <a:spLocks noChangeArrowheads="1"/>
          </p:cNvSpPr>
          <p:nvPr userDrawn="1"/>
        </p:nvSpPr>
        <p:spPr bwMode="auto">
          <a:xfrm>
            <a:off x="6137275" y="6510655"/>
            <a:ext cx="214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800" dirty="0">
              <a:solidFill>
                <a:srgbClr val="00000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 userDrawn="1"/>
        </p:nvSpPr>
        <p:spPr bwMode="auto">
          <a:xfrm>
            <a:off x="6416040" y="6631305"/>
            <a:ext cx="962025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6433503" y="6390005"/>
            <a:ext cx="1080000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non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 userDrawn="1"/>
        </p:nvSpPr>
        <p:spPr bwMode="auto">
          <a:xfrm>
            <a:off x="6119813" y="626776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0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5"/>
          <p:cNvSpPr>
            <a:spLocks noChangeArrowheads="1"/>
          </p:cNvSpPr>
          <p:nvPr userDrawn="1"/>
        </p:nvSpPr>
        <p:spPr bwMode="auto">
          <a:xfrm>
            <a:off x="1210663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35" name="Rectangle 19"/>
          <p:cNvSpPr>
            <a:spLocks noChangeArrowheads="1"/>
          </p:cNvSpPr>
          <p:nvPr userDrawn="1"/>
        </p:nvSpPr>
        <p:spPr bwMode="auto">
          <a:xfrm>
            <a:off x="21705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37" name="Rectangle 23"/>
          <p:cNvSpPr>
            <a:spLocks noChangeArrowheads="1"/>
          </p:cNvSpPr>
          <p:nvPr userDrawn="1"/>
        </p:nvSpPr>
        <p:spPr bwMode="auto">
          <a:xfrm>
            <a:off x="3130341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  <p:sp>
        <p:nvSpPr>
          <p:cNvPr id="40" name="Rectangle 27"/>
          <p:cNvSpPr>
            <a:spLocks noChangeArrowheads="1"/>
          </p:cNvSpPr>
          <p:nvPr userDrawn="1"/>
        </p:nvSpPr>
        <p:spPr bwMode="auto">
          <a:xfrm>
            <a:off x="4090180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sp>
        <p:nvSpPr>
          <p:cNvPr id="43" name="Rectangle 31"/>
          <p:cNvSpPr>
            <a:spLocks noChangeArrowheads="1"/>
          </p:cNvSpPr>
          <p:nvPr userDrawn="1"/>
        </p:nvSpPr>
        <p:spPr bwMode="auto">
          <a:xfrm>
            <a:off x="5035458" y="763588"/>
            <a:ext cx="990325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46" name="Rectangle 35"/>
          <p:cNvSpPr>
            <a:spLocks noChangeArrowheads="1"/>
          </p:cNvSpPr>
          <p:nvPr userDrawn="1"/>
        </p:nvSpPr>
        <p:spPr bwMode="auto">
          <a:xfrm>
            <a:off x="6009858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52" name="Rectangle 43"/>
          <p:cNvSpPr>
            <a:spLocks noChangeArrowheads="1"/>
          </p:cNvSpPr>
          <p:nvPr userDrawn="1"/>
        </p:nvSpPr>
        <p:spPr bwMode="auto">
          <a:xfrm>
            <a:off x="7921914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250825" y="6267450"/>
            <a:ext cx="864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50825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792937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841013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 userDrawn="1"/>
        </p:nvCxnSpPr>
        <p:spPr>
          <a:xfrm>
            <a:off x="8875532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601248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6491180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 userDrawn="1"/>
        </p:nvCxnSpPr>
        <p:spPr>
          <a:xfrm>
            <a:off x="697033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745029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5037958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 userDrawn="1"/>
        </p:nvCxnSpPr>
        <p:spPr>
          <a:xfrm>
            <a:off x="5530619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 userDrawn="1"/>
        </p:nvCxnSpPr>
        <p:spPr>
          <a:xfrm>
            <a:off x="40923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 userDrawn="1"/>
        </p:nvCxnSpPr>
        <p:spPr>
          <a:xfrm>
            <a:off x="4571502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 userDrawn="1"/>
        </p:nvCxnSpPr>
        <p:spPr>
          <a:xfrm>
            <a:off x="312106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 userDrawn="1"/>
        </p:nvCxnSpPr>
        <p:spPr>
          <a:xfrm>
            <a:off x="3611663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 userDrawn="1"/>
        </p:nvCxnSpPr>
        <p:spPr>
          <a:xfrm>
            <a:off x="1212024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 userDrawn="1"/>
        </p:nvCxnSpPr>
        <p:spPr>
          <a:xfrm>
            <a:off x="1691985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 userDrawn="1"/>
        </p:nvCxnSpPr>
        <p:spPr>
          <a:xfrm>
            <a:off x="21709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 userDrawn="1"/>
        </p:nvCxnSpPr>
        <p:spPr>
          <a:xfrm>
            <a:off x="265090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 userDrawn="1"/>
        </p:nvCxnSpPr>
        <p:spPr>
          <a:xfrm>
            <a:off x="73142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 userDrawn="1"/>
        </p:nvSpPr>
        <p:spPr bwMode="auto">
          <a:xfrm>
            <a:off x="69698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</p:spTree>
    <p:extLst>
      <p:ext uri="{BB962C8B-B14F-4D97-AF65-F5344CB8AC3E}">
        <p14:creationId xmlns:p14="http://schemas.microsoft.com/office/powerpoint/2010/main" val="39467182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89">
          <p15:clr>
            <a:srgbClr val="FBAE40"/>
          </p15:clr>
        </p15:guide>
        <p15:guide id="3" pos="2472">
          <p15:clr>
            <a:srgbClr val="FBAE40"/>
          </p15:clr>
        </p15:guide>
        <p15:guide id="4" pos="26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34950"/>
            <a:ext cx="8551044" cy="889794"/>
          </a:xfrm>
          <a:prstGeom prst="rect">
            <a:avLst/>
          </a:prstGeom>
          <a:extLst/>
        </p:spPr>
        <p:txBody>
          <a:bodyPr/>
          <a:lstStyle>
            <a:lvl1pPr>
              <a:defRPr lang="it-IT" sz="23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4" y="6558696"/>
            <a:ext cx="3271214" cy="14531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26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Two Column Text slide with Heading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455614" y="116207"/>
            <a:ext cx="8232775" cy="100297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5614" y="6558696"/>
            <a:ext cx="3271214" cy="14531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graphicFrame>
        <p:nvGraphicFramePr>
          <p:cNvPr id="5" name="Group 1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6165636"/>
              </p:ext>
            </p:extLst>
          </p:nvPr>
        </p:nvGraphicFramePr>
        <p:xfrm>
          <a:off x="287220" y="762000"/>
          <a:ext cx="8595944" cy="5510704"/>
        </p:xfrm>
        <a:graphic>
          <a:graphicData uri="http://schemas.openxmlformats.org/drawingml/2006/table">
            <a:tbl>
              <a:tblPr/>
              <a:tblGrid>
                <a:gridCol w="613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2453752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056202677"/>
                    </a:ext>
                  </a:extLst>
                </a:gridCol>
              </a:tblGrid>
              <a:tr h="1824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Ottobre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Febbraio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Marzo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96"/>
          <p:cNvSpPr txBox="1">
            <a:spLocks noChangeArrowheads="1"/>
          </p:cNvSpPr>
          <p:nvPr userDrawn="1"/>
        </p:nvSpPr>
        <p:spPr bwMode="auto">
          <a:xfrm>
            <a:off x="6137275" y="6510655"/>
            <a:ext cx="214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800" dirty="0">
              <a:solidFill>
                <a:srgbClr val="00000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 userDrawn="1"/>
        </p:nvSpPr>
        <p:spPr bwMode="auto">
          <a:xfrm>
            <a:off x="6416040" y="6631305"/>
            <a:ext cx="962025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6433503" y="6390005"/>
            <a:ext cx="1080000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non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 userDrawn="1"/>
        </p:nvSpPr>
        <p:spPr bwMode="auto">
          <a:xfrm>
            <a:off x="6119813" y="626776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9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graphicFrame>
        <p:nvGraphicFramePr>
          <p:cNvPr id="5" name="Group 1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9873849"/>
              </p:ext>
            </p:extLst>
          </p:nvPr>
        </p:nvGraphicFramePr>
        <p:xfrm>
          <a:off x="287222" y="762000"/>
          <a:ext cx="8595944" cy="5510704"/>
        </p:xfrm>
        <a:graphic>
          <a:graphicData uri="http://schemas.openxmlformats.org/drawingml/2006/table">
            <a:tbl>
              <a:tblPr/>
              <a:tblGrid>
                <a:gridCol w="613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2453752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056202677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382592110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4205542101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1414362278"/>
                    </a:ext>
                  </a:extLst>
                </a:gridCol>
                <a:gridCol w="613996">
                  <a:extLst>
                    <a:ext uri="{9D8B030D-6E8A-4147-A177-3AD203B41FA5}">
                      <a16:colId xmlns:a16="http://schemas.microsoft.com/office/drawing/2014/main" val="3507379505"/>
                    </a:ext>
                  </a:extLst>
                </a:gridCol>
              </a:tblGrid>
              <a:tr h="18248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Dicembre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Gennaio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Febbraio</a:t>
                      </a: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Marzo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Maggio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Giugno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Box 96"/>
          <p:cNvSpPr txBox="1">
            <a:spLocks noChangeArrowheads="1"/>
          </p:cNvSpPr>
          <p:nvPr userDrawn="1"/>
        </p:nvSpPr>
        <p:spPr bwMode="auto">
          <a:xfrm>
            <a:off x="6137275" y="6510655"/>
            <a:ext cx="2143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72000" bIns="3600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it-IT" sz="1800" dirty="0">
              <a:solidFill>
                <a:srgbClr val="000000"/>
              </a:solidFill>
            </a:endParaRPr>
          </a:p>
        </p:txBody>
      </p:sp>
      <p:sp>
        <p:nvSpPr>
          <p:cNvPr id="7" name="Rectangle 57"/>
          <p:cNvSpPr>
            <a:spLocks noChangeArrowheads="1"/>
          </p:cNvSpPr>
          <p:nvPr userDrawn="1"/>
        </p:nvSpPr>
        <p:spPr bwMode="auto">
          <a:xfrm>
            <a:off x="6416040" y="6631305"/>
            <a:ext cx="962025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6433503" y="6390005"/>
            <a:ext cx="1080000" cy="122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Milestone non </a:t>
            </a:r>
            <a:r>
              <a:rPr lang="en-US" sz="800" dirty="0" err="1">
                <a:solidFill>
                  <a:srgbClr val="000000"/>
                </a:solidFill>
              </a:rPr>
              <a:t>raggiunta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 userDrawn="1"/>
        </p:nvSpPr>
        <p:spPr bwMode="auto">
          <a:xfrm>
            <a:off x="6119813" y="626776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1111"/>
                </a:solidFill>
                <a:latin typeface="Agency FB" pitchFamily="34" charset="0"/>
                <a:sym typeface="Wingdings" pitchFamily="2" charset="2"/>
              </a:rPr>
              <a:t></a:t>
            </a:r>
            <a:endParaRPr lang="it-IT" sz="2000">
              <a:solidFill>
                <a:srgbClr val="FF1111"/>
              </a:solidFill>
              <a:latin typeface="Agency FB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77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5"/>
          <p:cNvSpPr>
            <a:spLocks noChangeArrowheads="1"/>
          </p:cNvSpPr>
          <p:nvPr userDrawn="1"/>
        </p:nvSpPr>
        <p:spPr bwMode="auto">
          <a:xfrm>
            <a:off x="1210663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35" name="Rectangle 19"/>
          <p:cNvSpPr>
            <a:spLocks noChangeArrowheads="1"/>
          </p:cNvSpPr>
          <p:nvPr userDrawn="1"/>
        </p:nvSpPr>
        <p:spPr bwMode="auto">
          <a:xfrm>
            <a:off x="21705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37" name="Rectangle 23"/>
          <p:cNvSpPr>
            <a:spLocks noChangeArrowheads="1"/>
          </p:cNvSpPr>
          <p:nvPr userDrawn="1"/>
        </p:nvSpPr>
        <p:spPr bwMode="auto">
          <a:xfrm>
            <a:off x="3130341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  <p:sp>
        <p:nvSpPr>
          <p:cNvPr id="40" name="Rectangle 27"/>
          <p:cNvSpPr>
            <a:spLocks noChangeArrowheads="1"/>
          </p:cNvSpPr>
          <p:nvPr userDrawn="1"/>
        </p:nvSpPr>
        <p:spPr bwMode="auto">
          <a:xfrm>
            <a:off x="4090180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sp>
        <p:nvSpPr>
          <p:cNvPr id="43" name="Rectangle 31"/>
          <p:cNvSpPr>
            <a:spLocks noChangeArrowheads="1"/>
          </p:cNvSpPr>
          <p:nvPr userDrawn="1"/>
        </p:nvSpPr>
        <p:spPr bwMode="auto">
          <a:xfrm>
            <a:off x="5035458" y="763588"/>
            <a:ext cx="990325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 t</a:t>
            </a:r>
          </a:p>
        </p:txBody>
      </p:sp>
      <p:sp>
        <p:nvSpPr>
          <p:cNvPr id="46" name="Rectangle 35"/>
          <p:cNvSpPr>
            <a:spLocks noChangeArrowheads="1"/>
          </p:cNvSpPr>
          <p:nvPr userDrawn="1"/>
        </p:nvSpPr>
        <p:spPr bwMode="auto">
          <a:xfrm>
            <a:off x="6009858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 t</a:t>
            </a:r>
          </a:p>
        </p:txBody>
      </p:sp>
      <p:sp>
        <p:nvSpPr>
          <p:cNvPr id="52" name="Rectangle 43"/>
          <p:cNvSpPr>
            <a:spLocks noChangeArrowheads="1"/>
          </p:cNvSpPr>
          <p:nvPr userDrawn="1"/>
        </p:nvSpPr>
        <p:spPr bwMode="auto">
          <a:xfrm>
            <a:off x="7921914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IV t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250825" y="6267450"/>
            <a:ext cx="864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50825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792937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841013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 userDrawn="1"/>
        </p:nvCxnSpPr>
        <p:spPr>
          <a:xfrm>
            <a:off x="8875532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601248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6491180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 userDrawn="1"/>
        </p:nvCxnSpPr>
        <p:spPr>
          <a:xfrm>
            <a:off x="697033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745029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5037958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 userDrawn="1"/>
        </p:nvCxnSpPr>
        <p:spPr>
          <a:xfrm>
            <a:off x="5530619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 userDrawn="1"/>
        </p:nvCxnSpPr>
        <p:spPr>
          <a:xfrm>
            <a:off x="40923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 userDrawn="1"/>
        </p:nvCxnSpPr>
        <p:spPr>
          <a:xfrm>
            <a:off x="4571502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 userDrawn="1"/>
        </p:nvCxnSpPr>
        <p:spPr>
          <a:xfrm>
            <a:off x="3121069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 userDrawn="1"/>
        </p:nvCxnSpPr>
        <p:spPr>
          <a:xfrm>
            <a:off x="3611663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 userDrawn="1"/>
        </p:nvCxnSpPr>
        <p:spPr>
          <a:xfrm>
            <a:off x="1212024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 userDrawn="1"/>
        </p:nvCxnSpPr>
        <p:spPr>
          <a:xfrm>
            <a:off x="1691985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 userDrawn="1"/>
        </p:nvCxnSpPr>
        <p:spPr>
          <a:xfrm>
            <a:off x="2170946" y="941387"/>
            <a:ext cx="0" cy="531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 userDrawn="1"/>
        </p:nvCxnSpPr>
        <p:spPr>
          <a:xfrm>
            <a:off x="2650907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 userDrawn="1"/>
        </p:nvCxnSpPr>
        <p:spPr>
          <a:xfrm>
            <a:off x="731424" y="941387"/>
            <a:ext cx="0" cy="5317200"/>
          </a:xfrm>
          <a:prstGeom prst="line">
            <a:avLst/>
          </a:prstGeom>
          <a:ln w="952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rrowheads="1"/>
          </p:cNvSpPr>
          <p:nvPr userDrawn="1"/>
        </p:nvSpPr>
        <p:spPr bwMode="auto">
          <a:xfrm>
            <a:off x="6969802" y="763588"/>
            <a:ext cx="961200" cy="177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4388" tIns="42195" rIns="84388" bIns="42195" anchor="ctr"/>
          <a:lstStyle/>
          <a:p>
            <a:pPr algn="ctr" defTabSz="842618" fontAlgn="auto">
              <a:spcBef>
                <a:spcPts val="0"/>
              </a:spcBef>
              <a:spcAft>
                <a:spcPts val="0"/>
              </a:spcAft>
            </a:pPr>
            <a:r>
              <a:rPr lang="it-IT" sz="831" b="1" dirty="0">
                <a:solidFill>
                  <a:srgbClr val="000000"/>
                </a:solidFill>
                <a:latin typeface="Arial"/>
                <a:cs typeface="+mn-cs"/>
              </a:rPr>
              <a:t>III t</a:t>
            </a:r>
          </a:p>
        </p:txBody>
      </p:sp>
    </p:spTree>
    <p:extLst>
      <p:ext uri="{BB962C8B-B14F-4D97-AF65-F5344CB8AC3E}">
        <p14:creationId xmlns:p14="http://schemas.microsoft.com/office/powerpoint/2010/main" val="155908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789">
          <p15:clr>
            <a:srgbClr val="FBAE40"/>
          </p15:clr>
        </p15:guide>
        <p15:guide id="3" pos="2472">
          <p15:clr>
            <a:srgbClr val="FBAE40"/>
          </p15:clr>
        </p15:guide>
        <p15:guide id="4" pos="26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34950"/>
            <a:ext cx="8551044" cy="889794"/>
          </a:xfrm>
          <a:prstGeom prst="rect">
            <a:avLst/>
          </a:prstGeom>
          <a:extLst/>
        </p:spPr>
        <p:txBody>
          <a:bodyPr/>
          <a:lstStyle>
            <a:lvl1pPr>
              <a:defRPr lang="it-IT" sz="23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4" y="6558696"/>
            <a:ext cx="3271214" cy="14531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47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2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>
                <a:defRPr/>
              </a:pPr>
              <a:t>‹N›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78812" cy="4945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897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2385"/>
            <a:ext cx="8596312" cy="598487"/>
          </a:xfrm>
        </p:spPr>
        <p:txBody>
          <a:bodyPr/>
          <a:lstStyle>
            <a:lvl1pPr>
              <a:defRPr sz="2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05351" y="6381750"/>
            <a:ext cx="331787" cy="2730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50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04997" y="6381750"/>
            <a:ext cx="332643" cy="2730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7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221" y="-27384"/>
            <a:ext cx="8595946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28600" y="6353618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600" y="579123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29" y="6424491"/>
            <a:ext cx="1470178" cy="3789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9497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cnSubjectTitle_ID_2" hidden="1"/>
          <p:cNvSpPr txBox="1"/>
          <p:nvPr userDrawn="1">
            <p:custDataLst>
              <p:tags r:id="rId7"/>
            </p:custDataLst>
          </p:nvPr>
        </p:nvSpPr>
        <p:spPr bwMode="gray">
          <a:xfrm>
            <a:off x="287221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buFontTx/>
              <a:buNone/>
            </a:pPr>
            <a:r>
              <a:rPr lang="it-IT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3" name="AcnFootnote_ID_3" hidden="1"/>
          <p:cNvSpPr txBox="1"/>
          <p:nvPr userDrawn="1">
            <p:custDataLst>
              <p:tags r:id="rId8"/>
            </p:custDataLst>
          </p:nvPr>
        </p:nvSpPr>
        <p:spPr bwMode="gray">
          <a:xfrm>
            <a:off x="287221" y="6254750"/>
            <a:ext cx="8595946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>
              <a:buFontTx/>
              <a:buNone/>
            </a:pPr>
            <a:r>
              <a:rPr lang="it-IT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>
              <a:spcBef>
                <a:spcPct val="20000"/>
              </a:spcBef>
              <a:buFontTx/>
              <a:buNone/>
            </a:pPr>
            <a:r>
              <a:rPr lang="it-IT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1894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85" r:id="rId3"/>
    <p:sldLayoutId id="2147483684" r:id="rId4"/>
    <p:sldLayoutId id="214748368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o"/>
        <a:defRPr sz="14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30"/>
          <p:cNvSpPr>
            <a:spLocks noChangeShapeType="1"/>
          </p:cNvSpPr>
          <p:nvPr/>
        </p:nvSpPr>
        <p:spPr bwMode="auto">
          <a:xfrm>
            <a:off x="228600" y="6250017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029" name="Oval 11"/>
          <p:cNvSpPr>
            <a:spLocks noChangeArrowheads="1"/>
          </p:cNvSpPr>
          <p:nvPr/>
        </p:nvSpPr>
        <p:spPr bwMode="auto">
          <a:xfrm>
            <a:off x="4346331" y="6389791"/>
            <a:ext cx="429358" cy="3063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2400" u="sng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38509" y="2986191"/>
            <a:ext cx="8595946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404664"/>
            <a:ext cx="4822825" cy="1243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5470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4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7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221" y="-27384"/>
            <a:ext cx="8595946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28600" y="6353618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8600" y="579123"/>
            <a:ext cx="8686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it-IT" sz="180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29" y="6424491"/>
            <a:ext cx="1470178" cy="3789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94976"/>
            <a:ext cx="402334" cy="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1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</a:defRPr>
      </a:lvl9pPr>
    </p:titleStyle>
    <p:bodyStyle>
      <a:lvl1pPr marL="177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o"/>
        <a:defRPr sz="1400">
          <a:solidFill>
            <a:schemeClr val="tx1"/>
          </a:solidFill>
          <a:latin typeface="+mn-lt"/>
        </a:defRPr>
      </a:lvl2pPr>
      <a:lvl3pPr marL="1228725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8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6.xml"/><Relationship Id="rId7" Type="http://schemas.openxmlformats.org/officeDocument/2006/relationships/image" Target="../media/image4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8.png"/><Relationship Id="rId4" Type="http://schemas.openxmlformats.org/officeDocument/2006/relationships/tags" Target="../tags/tag37.xml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28351" y="2705101"/>
            <a:ext cx="7993284" cy="100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noAutofit/>
          </a:bodyPr>
          <a:lstStyle/>
          <a:p>
            <a:r>
              <a:rPr lang="en-US" sz="2400" b="1" i="1" dirty="0"/>
              <a:t>Early Warning App – Nuove Funzionalità</a:t>
            </a:r>
          </a:p>
          <a:p>
            <a:endParaRPr lang="en-US" sz="2400" b="1" i="1" dirty="0"/>
          </a:p>
          <a:p>
            <a:endParaRPr lang="en-US" sz="2000" b="1" i="1" dirty="0"/>
          </a:p>
          <a:p>
            <a:br>
              <a:rPr lang="it-IT" sz="1600" b="1" dirty="0"/>
            </a:br>
            <a:endParaRPr lang="it-IT" sz="1600" b="1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981825" y="5874286"/>
            <a:ext cx="1897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it-IT" sz="1600" i="1" dirty="0"/>
              <a:t>Maggio 2017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6587" y="4679012"/>
            <a:ext cx="1664601" cy="376074"/>
            <a:chOff x="7555599" y="127649"/>
            <a:chExt cx="1664601" cy="376074"/>
          </a:xfrm>
        </p:grpSpPr>
        <p:sp>
          <p:nvSpPr>
            <p:cNvPr id="11" name="TextBox 10"/>
            <p:cNvSpPr txBox="1"/>
            <p:nvPr/>
          </p:nvSpPr>
          <p:spPr>
            <a:xfrm>
              <a:off x="7555599" y="188882"/>
              <a:ext cx="1664601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it-IT" sz="1200" i="1" dirty="0"/>
                <a:t>Draft – Per discussione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7583787" y="156224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583788" y="127649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583787" y="503723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583788" y="475148"/>
              <a:ext cx="1582735" cy="0"/>
            </a:xfrm>
            <a:prstGeom prst="line">
              <a:avLst/>
            </a:prstGeom>
            <a:noFill/>
            <a:ln w="63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891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Pagina iniziale e pannello di controllo</a:t>
            </a:r>
            <a:endParaRPr lang="it-IT" sz="1800" dirty="0"/>
          </a:p>
        </p:txBody>
      </p:sp>
      <p:sp>
        <p:nvSpPr>
          <p:cNvPr id="20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128" y="69312"/>
            <a:ext cx="1802262" cy="430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666" t="5267" r="9943" b="4956"/>
          <a:stretch/>
        </p:blipFill>
        <p:spPr>
          <a:xfrm>
            <a:off x="4240470" y="707181"/>
            <a:ext cx="4829652" cy="3289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718" t="5244" r="9370" b="5374"/>
          <a:stretch/>
        </p:blipFill>
        <p:spPr>
          <a:xfrm>
            <a:off x="238945" y="3016404"/>
            <a:ext cx="4881696" cy="3289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Rectangle: Rounded Corners 14"/>
          <p:cNvSpPr/>
          <p:nvPr/>
        </p:nvSpPr>
        <p:spPr>
          <a:xfrm>
            <a:off x="2148814" y="4334379"/>
            <a:ext cx="2844977" cy="1390341"/>
          </a:xfrm>
          <a:prstGeom prst="roundRect">
            <a:avLst/>
          </a:prstGeom>
          <a:noFill/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: Rounded Corners 20"/>
          <p:cNvSpPr/>
          <p:nvPr/>
        </p:nvSpPr>
        <p:spPr>
          <a:xfrm>
            <a:off x="6050254" y="2145247"/>
            <a:ext cx="2844977" cy="1390341"/>
          </a:xfrm>
          <a:prstGeom prst="roundRect">
            <a:avLst/>
          </a:prstGeom>
          <a:noFill/>
          <a:ln>
            <a:solidFill>
              <a:srgbClr val="2C9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53"/>
          <p:cNvSpPr txBox="1"/>
          <p:nvPr/>
        </p:nvSpPr>
        <p:spPr>
          <a:xfrm>
            <a:off x="162911" y="662136"/>
            <a:ext cx="40775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La pagina visualizzata con il tasto </a:t>
            </a:r>
            <a:r>
              <a:rPr lang="it-IT" sz="1600" i="1" dirty="0" err="1"/>
              <a:t>Enter</a:t>
            </a:r>
            <a:r>
              <a:rPr lang="it-IT" sz="1600" i="1" dirty="0"/>
              <a:t> </a:t>
            </a:r>
            <a:r>
              <a:rPr lang="it-IT" sz="1600" dirty="0"/>
              <a:t>tipicamente mostra l’output della strategia.</a:t>
            </a:r>
          </a:p>
          <a:p>
            <a:pPr>
              <a:spcAft>
                <a:spcPts val="600"/>
              </a:spcAft>
            </a:pPr>
            <a:r>
              <a:rPr lang="it-IT" sz="1600" dirty="0"/>
              <a:t>Può fungere anche da pannello di controllo perché segnala se non è presente una strategia legata a quel workspace </a:t>
            </a:r>
            <a:r>
              <a:rPr lang="it-IT" sz="1600" dirty="0">
                <a:solidFill>
                  <a:srgbClr val="2C9317"/>
                </a:solidFill>
              </a:rPr>
              <a:t>(grafico a sinistra)</a:t>
            </a:r>
            <a:r>
              <a:rPr lang="it-IT" sz="1600" dirty="0"/>
              <a:t> oppure informa se qualcosa è andato storto </a:t>
            </a:r>
            <a:r>
              <a:rPr lang="it-IT" sz="1600" dirty="0">
                <a:solidFill>
                  <a:srgbClr val="FF924F"/>
                </a:solidFill>
              </a:rPr>
              <a:t>(grafico in basso)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54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t="5362" r="6449" b="8571"/>
          <a:stretch/>
        </p:blipFill>
        <p:spPr>
          <a:xfrm>
            <a:off x="2331720" y="1080076"/>
            <a:ext cx="6684958" cy="3843858"/>
          </a:xfrm>
          <a:prstGeom prst="rect">
            <a:avLst/>
          </a:prstGeom>
        </p:spPr>
      </p:pic>
      <p:sp>
        <p:nvSpPr>
          <p:cNvPr id="2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46" y="1319960"/>
            <a:ext cx="1264075" cy="1962031"/>
          </a:xfrm>
          <a:prstGeom prst="rect">
            <a:avLst/>
          </a:prstGeom>
        </p:spPr>
      </p:pic>
      <p:cxnSp>
        <p:nvCxnSpPr>
          <p:cNvPr id="44" name="Connettore 2 43"/>
          <p:cNvCxnSpPr/>
          <p:nvPr/>
        </p:nvCxnSpPr>
        <p:spPr>
          <a:xfrm flipV="1">
            <a:off x="1311701" y="2891790"/>
            <a:ext cx="1171161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3"/>
          <p:cNvSpPr txBox="1"/>
          <p:nvPr/>
        </p:nvSpPr>
        <p:spPr>
          <a:xfrm>
            <a:off x="162911" y="662136"/>
            <a:ext cx="885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Tramite il tab ‘‘</a:t>
            </a:r>
            <a:r>
              <a:rPr lang="it-IT" sz="1600" i="1" dirty="0"/>
              <a:t>Access Flow’</a:t>
            </a:r>
            <a:r>
              <a:rPr lang="it-IT" sz="1600" dirty="0"/>
              <a:t>’ si accede al </a:t>
            </a:r>
            <a:r>
              <a:rPr lang="it-IT" sz="1600" b="1" dirty="0" err="1"/>
              <a:t>Canvas</a:t>
            </a:r>
            <a:r>
              <a:rPr lang="it-IT" sz="1600" b="1" dirty="0"/>
              <a:t> </a:t>
            </a:r>
            <a:r>
              <a:rPr lang="it-IT" sz="1600" dirty="0"/>
              <a:t>che mostra il percorso strategico adottato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Canvas Flow – Percorso strategico</a:t>
            </a:r>
          </a:p>
        </p:txBody>
      </p:sp>
      <p:sp>
        <p:nvSpPr>
          <p:cNvPr id="10" name="Rectangle 2"/>
          <p:cNvSpPr/>
          <p:nvPr/>
        </p:nvSpPr>
        <p:spPr>
          <a:xfrm>
            <a:off x="4296075" y="5507524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5"/>
          <p:cNvSpPr txBox="1"/>
          <p:nvPr/>
        </p:nvSpPr>
        <p:spPr>
          <a:xfrm>
            <a:off x="4359814" y="5355414"/>
            <a:ext cx="803160" cy="29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5" name="Rectangle 3"/>
          <p:cNvSpPr/>
          <p:nvPr/>
        </p:nvSpPr>
        <p:spPr>
          <a:xfrm>
            <a:off x="4318935" y="5611001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I nodi si collegano trascinando delle frecce dai lati degli stessi.</a:t>
            </a:r>
          </a:p>
          <a:p>
            <a:pPr algn="just"/>
            <a:r>
              <a:rPr lang="it-IT" sz="1200" dirty="0"/>
              <a:t>I tasti in alto a sinistra migliorano la visualizzazione del flusso. Ingrandiscono, riducono e centrano lo stream e i suoi nodi.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238944" y="4441618"/>
            <a:ext cx="86117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Cliccando ‘‘</a:t>
            </a:r>
            <a:r>
              <a:rPr lang="it-IT" sz="1600" i="1" dirty="0"/>
              <a:t>Configure</a:t>
            </a:r>
            <a:r>
              <a:rPr lang="it-IT" sz="1600" dirty="0"/>
              <a:t>’’ per configurare il nodo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Cliccando ‘‘</a:t>
            </a:r>
            <a:r>
              <a:rPr lang="it-IT" sz="1600" i="1" dirty="0"/>
              <a:t>Show Output</a:t>
            </a:r>
            <a:r>
              <a:rPr lang="it-IT" sz="1600" dirty="0"/>
              <a:t>’’ si ottiene la distribuzione dei risultati </a:t>
            </a:r>
          </a:p>
          <a:p>
            <a:pPr>
              <a:spcAft>
                <a:spcPts val="600"/>
              </a:spcAft>
            </a:pPr>
            <a:r>
              <a:rPr lang="it-IT" sz="1600" dirty="0"/>
              <a:t>(continui o categoriali) fino al punto in cui il flusso è stato eseguito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Cliccando ‘‘</a:t>
            </a:r>
            <a:r>
              <a:rPr lang="it-IT" sz="1600" i="1" dirty="0" err="1"/>
              <a:t>Deploy</a:t>
            </a:r>
            <a:r>
              <a:rPr lang="it-IT" sz="1600" dirty="0"/>
              <a:t>’’ determino </a:t>
            </a:r>
          </a:p>
          <a:p>
            <a:pPr>
              <a:spcAft>
                <a:spcPts val="600"/>
              </a:spcAft>
            </a:pPr>
            <a:r>
              <a:rPr lang="it-IT" sz="1600" dirty="0"/>
              <a:t>la variabile che sarà l’output</a:t>
            </a:r>
          </a:p>
        </p:txBody>
      </p:sp>
      <p:sp>
        <p:nvSpPr>
          <p:cNvPr id="19" name="Oval 19"/>
          <p:cNvSpPr/>
          <p:nvPr>
            <p:custDataLst>
              <p:tags r:id="rId1"/>
            </p:custDataLst>
          </p:nvPr>
        </p:nvSpPr>
        <p:spPr>
          <a:xfrm>
            <a:off x="256279" y="4491830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/>
          <p:cNvSpPr/>
          <p:nvPr>
            <p:custDataLst>
              <p:tags r:id="rId2"/>
            </p:custDataLst>
          </p:nvPr>
        </p:nvSpPr>
        <p:spPr>
          <a:xfrm>
            <a:off x="245469" y="4844168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19"/>
          <p:cNvSpPr/>
          <p:nvPr>
            <p:custDataLst>
              <p:tags r:id="rId3"/>
            </p:custDataLst>
          </p:nvPr>
        </p:nvSpPr>
        <p:spPr>
          <a:xfrm>
            <a:off x="6377823" y="3490815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19"/>
          <p:cNvSpPr/>
          <p:nvPr>
            <p:custDataLst>
              <p:tags r:id="rId4"/>
            </p:custDataLst>
          </p:nvPr>
        </p:nvSpPr>
        <p:spPr>
          <a:xfrm>
            <a:off x="6377823" y="4252983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19"/>
          <p:cNvSpPr/>
          <p:nvPr>
            <p:custDataLst>
              <p:tags r:id="rId5"/>
            </p:custDataLst>
          </p:nvPr>
        </p:nvSpPr>
        <p:spPr>
          <a:xfrm>
            <a:off x="6377823" y="3758219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19"/>
          <p:cNvSpPr/>
          <p:nvPr>
            <p:custDataLst>
              <p:tags r:id="rId6"/>
            </p:custDataLst>
          </p:nvPr>
        </p:nvSpPr>
        <p:spPr>
          <a:xfrm>
            <a:off x="243803" y="5474118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2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3"/>
          <p:cNvSpPr txBox="1"/>
          <p:nvPr/>
        </p:nvSpPr>
        <p:spPr>
          <a:xfrm>
            <a:off x="162910" y="4121354"/>
            <a:ext cx="8785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È possibili scegliere da una lista di nodi suddivisa in: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Nodi input (</a:t>
            </a:r>
            <a:r>
              <a:rPr lang="it-IT" sz="1600" b="1" dirty="0"/>
              <a:t>Decision List</a:t>
            </a:r>
            <a:r>
              <a:rPr lang="it-IT" sz="1600" dirty="0"/>
              <a:t>, </a:t>
            </a:r>
            <a:r>
              <a:rPr lang="it-IT" sz="1600" b="1" dirty="0"/>
              <a:t>Predictive Model</a:t>
            </a:r>
            <a:r>
              <a:rPr lang="it-IT" sz="1600" dirty="0"/>
              <a:t>, </a:t>
            </a:r>
            <a:r>
              <a:rPr lang="it-IT" sz="1600" b="1" dirty="0"/>
              <a:t>Weighted Model</a:t>
            </a:r>
            <a:r>
              <a:rPr lang="it-IT" sz="1600" dirty="0"/>
              <a:t>) che non necessitano di dati di input;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Nodi Connection (</a:t>
            </a:r>
            <a:r>
              <a:rPr lang="it-IT" sz="1600" b="1" dirty="0"/>
              <a:t>Matrix</a:t>
            </a:r>
            <a:r>
              <a:rPr lang="it-IT" sz="1600" dirty="0"/>
              <a:t>, </a:t>
            </a:r>
            <a:r>
              <a:rPr lang="it-IT" sz="1600" b="1" dirty="0"/>
              <a:t>Adjustment</a:t>
            </a:r>
            <a:r>
              <a:rPr lang="it-IT" sz="1600" dirty="0"/>
              <a:t>, </a:t>
            </a:r>
            <a:r>
              <a:rPr lang="it-IT" sz="1600" b="1" dirty="0"/>
              <a:t>Priority, MinMax</a:t>
            </a:r>
            <a:r>
              <a:rPr lang="it-IT" sz="1600" dirty="0"/>
              <a:t>) che eseguono elaborazioni sui nodi di tipo input.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Configurazione della strategia tramite flusso di nodi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sp>
        <p:nvSpPr>
          <p:cNvPr id="11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12" name="TextBox 53"/>
          <p:cNvSpPr txBox="1"/>
          <p:nvPr/>
        </p:nvSpPr>
        <p:spPr>
          <a:xfrm>
            <a:off x="162911" y="662136"/>
            <a:ext cx="885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Il flusso può essere configurato trascinando in ‘‘drag &amp; drop’’ i nodi.  </a:t>
            </a:r>
          </a:p>
        </p:txBody>
      </p:sp>
      <p:sp>
        <p:nvSpPr>
          <p:cNvPr id="13" name="Rectangle 2"/>
          <p:cNvSpPr/>
          <p:nvPr/>
        </p:nvSpPr>
        <p:spPr>
          <a:xfrm>
            <a:off x="4296075" y="5507524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5"/>
          <p:cNvSpPr txBox="1"/>
          <p:nvPr/>
        </p:nvSpPr>
        <p:spPr>
          <a:xfrm>
            <a:off x="4359814" y="5355414"/>
            <a:ext cx="803160" cy="29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6" name="Oval 19"/>
          <p:cNvSpPr/>
          <p:nvPr>
            <p:custDataLst>
              <p:tags r:id="rId1"/>
            </p:custDataLst>
          </p:nvPr>
        </p:nvSpPr>
        <p:spPr>
          <a:xfrm>
            <a:off x="162910" y="4465300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9"/>
          <p:cNvSpPr/>
          <p:nvPr>
            <p:custDataLst>
              <p:tags r:id="rId2"/>
            </p:custDataLst>
          </p:nvPr>
        </p:nvSpPr>
        <p:spPr>
          <a:xfrm>
            <a:off x="194769" y="5134970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3"/>
          <p:cNvSpPr/>
          <p:nvPr/>
        </p:nvSpPr>
        <p:spPr>
          <a:xfrm>
            <a:off x="4296075" y="5599571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Su ogni nodo il simbolo    indica che il nodo non è mai stato eseguito o che è cambiata la configurazione. Appare un flag di spunta quando il nodo è stato elaborato o una x se è in errore</a:t>
            </a:r>
          </a:p>
        </p:txBody>
      </p:sp>
      <p:sp>
        <p:nvSpPr>
          <p:cNvPr id="23" name="Oval 1"/>
          <p:cNvSpPr/>
          <p:nvPr/>
        </p:nvSpPr>
        <p:spPr>
          <a:xfrm>
            <a:off x="6114766" y="5652676"/>
            <a:ext cx="144000" cy="144000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Picture 1" descr="image00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2" b="41233"/>
          <a:stretch/>
        </p:blipFill>
        <p:spPr bwMode="auto">
          <a:xfrm>
            <a:off x="394922" y="1274619"/>
            <a:ext cx="8412502" cy="234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19"/>
          <p:cNvSpPr/>
          <p:nvPr>
            <p:custDataLst>
              <p:tags r:id="rId3"/>
            </p:custDataLst>
          </p:nvPr>
        </p:nvSpPr>
        <p:spPr>
          <a:xfrm>
            <a:off x="1235097" y="2084481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19"/>
          <p:cNvSpPr/>
          <p:nvPr>
            <p:custDataLst>
              <p:tags r:id="rId4"/>
            </p:custDataLst>
          </p:nvPr>
        </p:nvSpPr>
        <p:spPr>
          <a:xfrm>
            <a:off x="2923221" y="2084481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416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Decision List – Assegnare il colore tramite combinazione di BR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09" y="967072"/>
            <a:ext cx="5520513" cy="3523905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170210" y="4327539"/>
            <a:ext cx="418546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it-IT" sz="1600" dirty="0"/>
              <a:t>Scegliere le Business Rules da una check-list impostando TRUE / FALSE;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t-IT" sz="1600" dirty="0"/>
              <a:t>Selezionare gli operatori logici AND / OR per la combinazione di più Business Rules;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it-IT" sz="1600" dirty="0"/>
              <a:t>Aggiungere una nuova condizione in parentesi cliccando su “Add Group”. </a:t>
            </a:r>
            <a:endParaRPr lang="it-IT" altLang="it-IT" sz="1600" dirty="0"/>
          </a:p>
        </p:txBody>
      </p:sp>
      <p:sp>
        <p:nvSpPr>
          <p:cNvPr id="7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9" name="Rectangle 3"/>
          <p:cNvSpPr/>
          <p:nvPr/>
        </p:nvSpPr>
        <p:spPr>
          <a:xfrm>
            <a:off x="4296074" y="5661431"/>
            <a:ext cx="455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La sezione “How does it looks” trascrive in automatico la formula logica derivante dalle condizioni selezionate. </a:t>
            </a:r>
          </a:p>
        </p:txBody>
      </p:sp>
      <p:sp>
        <p:nvSpPr>
          <p:cNvPr id="11" name="Ovale 10"/>
          <p:cNvSpPr/>
          <p:nvPr/>
        </p:nvSpPr>
        <p:spPr>
          <a:xfrm>
            <a:off x="3660477" y="2868449"/>
            <a:ext cx="751357" cy="57228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2528056" y="2740678"/>
            <a:ext cx="504056" cy="4320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433891" y="3721975"/>
            <a:ext cx="12326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Business Rule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319628" y="3581812"/>
            <a:ext cx="93610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condizione</a:t>
            </a:r>
          </a:p>
        </p:txBody>
      </p:sp>
      <p:cxnSp>
        <p:nvCxnSpPr>
          <p:cNvPr id="15" name="Connettore 2 14"/>
          <p:cNvCxnSpPr>
            <a:stCxn id="12" idx="4"/>
          </p:cNvCxnSpPr>
          <p:nvPr/>
        </p:nvCxnSpPr>
        <p:spPr>
          <a:xfrm flipH="1">
            <a:off x="2779306" y="3172726"/>
            <a:ext cx="778" cy="4152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7"/>
          <p:cNvCxnSpPr>
            <a:stCxn id="11" idx="4"/>
          </p:cNvCxnSpPr>
          <p:nvPr/>
        </p:nvCxnSpPr>
        <p:spPr>
          <a:xfrm rot="16200000" flipH="1">
            <a:off x="4061504" y="3415383"/>
            <a:ext cx="388502" cy="439198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>
            <a:off x="2638847" y="2056460"/>
            <a:ext cx="504056" cy="4320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1" name="Connettore 2 20"/>
          <p:cNvCxnSpPr>
            <a:endCxn id="22" idx="3"/>
          </p:cNvCxnSpPr>
          <p:nvPr/>
        </p:nvCxnSpPr>
        <p:spPr>
          <a:xfrm flipH="1" flipV="1">
            <a:off x="1869432" y="2238868"/>
            <a:ext cx="741707" cy="35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1221360" y="2115757"/>
            <a:ext cx="6480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colore</a:t>
            </a:r>
          </a:p>
        </p:txBody>
      </p:sp>
      <p:sp>
        <p:nvSpPr>
          <p:cNvPr id="2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27" name="TextBox 53"/>
          <p:cNvSpPr txBox="1"/>
          <p:nvPr/>
        </p:nvSpPr>
        <p:spPr>
          <a:xfrm>
            <a:off x="162911" y="662136"/>
            <a:ext cx="8785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Il nodo permette di configurare un modulo, un </a:t>
            </a:r>
            <a:r>
              <a:rPr lang="it-IT" sz="1600" dirty="0" err="1"/>
              <a:t>sottomodulo</a:t>
            </a:r>
            <a:r>
              <a:rPr lang="it-IT" sz="1600" dirty="0"/>
              <a:t> o un semaforo (es. NOPG).</a:t>
            </a: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9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 err="1"/>
              <a:t>Decision</a:t>
            </a:r>
            <a:r>
              <a:rPr lang="it-IT" sz="1800" dirty="0"/>
              <a:t> List - Analisi e Backtesting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677704"/>
            <a:ext cx="6125155" cy="3149260"/>
          </a:xfrm>
          <a:prstGeom prst="rect">
            <a:avLst/>
          </a:prstGeom>
        </p:spPr>
      </p:pic>
      <p:grpSp>
        <p:nvGrpSpPr>
          <p:cNvPr id="8" name="Gruppo 7"/>
          <p:cNvGrpSpPr/>
          <p:nvPr/>
        </p:nvGrpSpPr>
        <p:grpSpPr>
          <a:xfrm>
            <a:off x="2250893" y="1334960"/>
            <a:ext cx="2602041" cy="832973"/>
            <a:chOff x="1736981" y="1997996"/>
            <a:chExt cx="2466037" cy="938911"/>
          </a:xfrm>
        </p:grpSpPr>
        <p:sp>
          <p:nvSpPr>
            <p:cNvPr id="9" name="Ovale 8"/>
            <p:cNvSpPr/>
            <p:nvPr/>
          </p:nvSpPr>
          <p:spPr>
            <a:xfrm>
              <a:off x="3626954" y="1997996"/>
              <a:ext cx="576064" cy="432048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736981" y="2441148"/>
              <a:ext cx="2184336" cy="495759"/>
              <a:chOff x="1695078" y="2412283"/>
              <a:chExt cx="1172083" cy="362983"/>
            </a:xfrm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863713" y="2412283"/>
                <a:ext cx="0" cy="359080"/>
              </a:xfrm>
              <a:prstGeom prst="line">
                <a:avLst/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2 11"/>
              <p:cNvCxnSpPr/>
              <p:nvPr/>
            </p:nvCxnSpPr>
            <p:spPr>
              <a:xfrm flipH="1">
                <a:off x="1695078" y="2775266"/>
                <a:ext cx="1172083" cy="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asellaDiTesto 12"/>
          <p:cNvSpPr txBox="1"/>
          <p:nvPr/>
        </p:nvSpPr>
        <p:spPr>
          <a:xfrm>
            <a:off x="6140241" y="2267681"/>
            <a:ext cx="108314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 % esposizioni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154036" y="1336372"/>
            <a:ext cx="886496" cy="829492"/>
            <a:chOff x="5698852" y="1997639"/>
            <a:chExt cx="770063" cy="862828"/>
          </a:xfrm>
        </p:grpSpPr>
        <p:sp>
          <p:nvSpPr>
            <p:cNvPr id="15" name="Ovale 14"/>
            <p:cNvSpPr/>
            <p:nvPr/>
          </p:nvSpPr>
          <p:spPr>
            <a:xfrm>
              <a:off x="5698852" y="1997639"/>
              <a:ext cx="770063" cy="353529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6" name="Connettore 2 15"/>
            <p:cNvCxnSpPr/>
            <p:nvPr/>
          </p:nvCxnSpPr>
          <p:spPr>
            <a:xfrm>
              <a:off x="6056398" y="2368154"/>
              <a:ext cx="0" cy="492313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e 9"/>
          <p:cNvSpPr/>
          <p:nvPr/>
        </p:nvSpPr>
        <p:spPr>
          <a:xfrm>
            <a:off x="3075807" y="1367990"/>
            <a:ext cx="505467" cy="33376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Ovale 11"/>
          <p:cNvSpPr/>
          <p:nvPr/>
        </p:nvSpPr>
        <p:spPr>
          <a:xfrm>
            <a:off x="3664404" y="1355456"/>
            <a:ext cx="505467" cy="33376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" name="Connettore 2 13"/>
          <p:cNvCxnSpPr/>
          <p:nvPr/>
        </p:nvCxnSpPr>
        <p:spPr>
          <a:xfrm flipH="1">
            <a:off x="2265448" y="1543082"/>
            <a:ext cx="795472" cy="31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6"/>
          <p:cNvSpPr txBox="1"/>
          <p:nvPr/>
        </p:nvSpPr>
        <p:spPr>
          <a:xfrm>
            <a:off x="1150997" y="1364429"/>
            <a:ext cx="6498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numero casi</a:t>
            </a:r>
          </a:p>
        </p:txBody>
      </p:sp>
      <p:grpSp>
        <p:nvGrpSpPr>
          <p:cNvPr id="21" name="Gruppo 50"/>
          <p:cNvGrpSpPr/>
          <p:nvPr/>
        </p:nvGrpSpPr>
        <p:grpSpPr>
          <a:xfrm>
            <a:off x="2046420" y="1703548"/>
            <a:ext cx="1870856" cy="296993"/>
            <a:chOff x="1682728" y="1635848"/>
            <a:chExt cx="1584176" cy="288032"/>
          </a:xfrm>
        </p:grpSpPr>
        <p:cxnSp>
          <p:nvCxnSpPr>
            <p:cNvPr id="22" name="Connettore diritto 22"/>
            <p:cNvCxnSpPr/>
            <p:nvPr/>
          </p:nvCxnSpPr>
          <p:spPr>
            <a:xfrm>
              <a:off x="3266904" y="1635848"/>
              <a:ext cx="0" cy="28803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5"/>
            <p:cNvCxnSpPr/>
            <p:nvPr/>
          </p:nvCxnSpPr>
          <p:spPr>
            <a:xfrm flipH="1">
              <a:off x="1682728" y="1923880"/>
              <a:ext cx="1584176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30"/>
          <p:cNvSpPr txBox="1"/>
          <p:nvPr/>
        </p:nvSpPr>
        <p:spPr>
          <a:xfrm>
            <a:off x="1185957" y="1897719"/>
            <a:ext cx="6498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% casi</a:t>
            </a:r>
          </a:p>
        </p:txBody>
      </p:sp>
      <p:grpSp>
        <p:nvGrpSpPr>
          <p:cNvPr id="25" name="Gruppo 51"/>
          <p:cNvGrpSpPr/>
          <p:nvPr/>
        </p:nvGrpSpPr>
        <p:grpSpPr>
          <a:xfrm>
            <a:off x="5863660" y="1733861"/>
            <a:ext cx="380228" cy="653920"/>
            <a:chOff x="4906223" y="1891276"/>
            <a:chExt cx="360040" cy="334814"/>
          </a:xfrm>
        </p:grpSpPr>
        <p:cxnSp>
          <p:nvCxnSpPr>
            <p:cNvPr id="26" name="Connettore 2 43"/>
            <p:cNvCxnSpPr/>
            <p:nvPr/>
          </p:nvCxnSpPr>
          <p:spPr>
            <a:xfrm>
              <a:off x="4906223" y="2224188"/>
              <a:ext cx="36004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48"/>
            <p:cNvCxnSpPr/>
            <p:nvPr/>
          </p:nvCxnSpPr>
          <p:spPr>
            <a:xfrm flipH="1">
              <a:off x="4906226" y="1891276"/>
              <a:ext cx="104" cy="3348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ttore diritto 17"/>
          <p:cNvCxnSpPr/>
          <p:nvPr/>
        </p:nvCxnSpPr>
        <p:spPr>
          <a:xfrm flipH="1">
            <a:off x="5230919" y="1722253"/>
            <a:ext cx="165" cy="72979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18"/>
          <p:cNvCxnSpPr/>
          <p:nvPr/>
        </p:nvCxnSpPr>
        <p:spPr>
          <a:xfrm flipH="1" flipV="1">
            <a:off x="2378750" y="2506957"/>
            <a:ext cx="2857305" cy="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11"/>
          <p:cNvSpPr/>
          <p:nvPr/>
        </p:nvSpPr>
        <p:spPr>
          <a:xfrm>
            <a:off x="5653955" y="1364429"/>
            <a:ext cx="445957" cy="32994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Ovale 30"/>
          <p:cNvSpPr/>
          <p:nvPr/>
        </p:nvSpPr>
        <p:spPr>
          <a:xfrm>
            <a:off x="4881403" y="1333172"/>
            <a:ext cx="699363" cy="36744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72237" y="2329217"/>
            <a:ext cx="9387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numero casi</a:t>
            </a:r>
          </a:p>
          <a:p>
            <a:pPr algn="ctr"/>
            <a:r>
              <a:rPr lang="it-IT" sz="1000" b="1" dirty="0"/>
              <a:t>target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97543" y="2097701"/>
            <a:ext cx="101093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b="1" dirty="0"/>
              <a:t>% casi target</a:t>
            </a:r>
          </a:p>
        </p:txBody>
      </p:sp>
      <p:sp>
        <p:nvSpPr>
          <p:cNvPr id="35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37" name="Rectangle 3"/>
          <p:cNvSpPr/>
          <p:nvPr/>
        </p:nvSpPr>
        <p:spPr>
          <a:xfrm>
            <a:off x="4271622" y="5721102"/>
            <a:ext cx="455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Non è possibile cliccare su Apply se prima non si clicca su Run.</a:t>
            </a:r>
          </a:p>
          <a:p>
            <a:pPr algn="just"/>
            <a:endParaRPr lang="it-IT" sz="1200" dirty="0"/>
          </a:p>
        </p:txBody>
      </p:sp>
      <p:sp>
        <p:nvSpPr>
          <p:cNvPr id="5" name="TextBox 53"/>
          <p:cNvSpPr txBox="1"/>
          <p:nvPr/>
        </p:nvSpPr>
        <p:spPr>
          <a:xfrm>
            <a:off x="162911" y="3735524"/>
            <a:ext cx="87857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b="1" dirty="0"/>
              <a:t>Analisi</a:t>
            </a:r>
            <a:r>
              <a:rPr lang="it-IT" sz="1600" dirty="0"/>
              <a:t>: cliccando “</a:t>
            </a:r>
            <a:r>
              <a:rPr lang="it-IT" sz="1600" b="1" dirty="0"/>
              <a:t>Run</a:t>
            </a:r>
            <a:r>
              <a:rPr lang="it-IT" sz="1600" dirty="0"/>
              <a:t>”</a:t>
            </a:r>
            <a:r>
              <a:rPr lang="it-IT" altLang="it-IT" sz="1600" dirty="0"/>
              <a:t> si visualizza in anteprima il numero di </a:t>
            </a:r>
            <a:r>
              <a:rPr lang="it-IT" sz="1600" dirty="0"/>
              <a:t>casi, la percentuale di casi e il totale delle esposizioni </a:t>
            </a:r>
            <a:r>
              <a:rPr lang="it-IT" sz="1600" b="1" dirty="0"/>
              <a:t>per colore</a:t>
            </a:r>
            <a:r>
              <a:rPr lang="it-IT" sz="1600" dirty="0"/>
              <a:t>. Cliccando su ‘‘</a:t>
            </a:r>
            <a:r>
              <a:rPr lang="it-IT" sz="1600" b="1" dirty="0"/>
              <a:t>Apply</a:t>
            </a:r>
            <a:r>
              <a:rPr lang="it-IT" sz="1600" dirty="0"/>
              <a:t>’’ le modifiche effettuate sul nodo vengono salvate.</a:t>
            </a:r>
            <a:endParaRPr lang="it-IT" sz="1600" b="1" dirty="0"/>
          </a:p>
          <a:p>
            <a:pPr algn="just"/>
            <a:r>
              <a:rPr lang="it-IT" sz="1600" b="1" dirty="0"/>
              <a:t>Backtesting: spostando la leva su «backtesting ON», </a:t>
            </a:r>
            <a:r>
              <a:rPr lang="it-IT" sz="1600" dirty="0"/>
              <a:t>esattamente come per le BR, l’App dà la possibilità di testare immediatamente le regole impostate. </a:t>
            </a:r>
          </a:p>
          <a:p>
            <a:pPr algn="just"/>
            <a:r>
              <a:rPr lang="it-IT" sz="1600" dirty="0"/>
              <a:t>Per il singolo Warning Score è possibile visualizzare il numero di casi, la percentuale di casi e la somma delle esposizioni </a:t>
            </a:r>
            <a:r>
              <a:rPr lang="it-IT" sz="1600" b="1" dirty="0"/>
              <a:t>in target.</a:t>
            </a:r>
          </a:p>
        </p:txBody>
      </p:sp>
      <p:sp>
        <p:nvSpPr>
          <p:cNvPr id="40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u="sng" dirty="0"/>
              <a:t>Esempio 1: uso del nodo </a:t>
            </a:r>
            <a:r>
              <a:rPr lang="it-IT" sz="1800" u="sng" dirty="0" err="1"/>
              <a:t>Decision</a:t>
            </a:r>
            <a:r>
              <a:rPr lang="it-IT" sz="1800" u="sng" dirty="0"/>
              <a:t> List</a:t>
            </a:r>
          </a:p>
        </p:txBody>
      </p:sp>
      <p:sp>
        <p:nvSpPr>
          <p:cNvPr id="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162911" y="662136"/>
            <a:ext cx="8785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Con un singolo nodo determino il colore del modulo NOPG.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Composto da più Business </a:t>
            </a:r>
            <a:r>
              <a:rPr lang="it-IT" sz="1600" dirty="0" err="1"/>
              <a:t>Rules</a:t>
            </a:r>
            <a:r>
              <a:rPr lang="it-IT" sz="1600" dirty="0"/>
              <a:t> con livello di rischiosità diverso, posso aggregare la verifica dei segnali in un solo oggetto.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Il colore del modulo NOPG è determinato dalla prima BR che si accende, partendo da quella più grave (blu scuro).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001" t="13400" r="14374" b="36799"/>
          <a:stretch/>
        </p:blipFill>
        <p:spPr>
          <a:xfrm>
            <a:off x="662093" y="2494574"/>
            <a:ext cx="7658033" cy="33749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1730" y="3976312"/>
            <a:ext cx="2520000" cy="4013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Aggiungo BR x segnale Rosso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340" y="3065766"/>
            <a:ext cx="2520000" cy="4013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Inserisco BR x segnale Blu Scuro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06971" y="5228189"/>
            <a:ext cx="4283091" cy="419492"/>
          </a:xfrm>
          <a:prstGeom prst="roundRect">
            <a:avLst/>
          </a:prstGeom>
          <a:noFill/>
          <a:ln>
            <a:solidFill>
              <a:srgbClr val="2C9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5090062" y="5288005"/>
            <a:ext cx="337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Regola implementata per il colore arancione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86413" y="3677377"/>
            <a:ext cx="176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Direzione: dal blu scuro fino al verde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5448" y="4663440"/>
            <a:ext cx="3172" cy="888112"/>
          </a:xfrm>
          <a:prstGeom prst="straightConnector1">
            <a:avLst/>
          </a:prstGeom>
          <a:ln w="57150">
            <a:solidFill>
              <a:srgbClr val="2C9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46930" y="3505449"/>
            <a:ext cx="2520000" cy="4013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… quelle x segnale Blu Chiaro</a:t>
            </a:r>
          </a:p>
        </p:txBody>
      </p:sp>
    </p:spTree>
    <p:extLst>
      <p:ext uri="{BB962C8B-B14F-4D97-AF65-F5344CB8AC3E}">
        <p14:creationId xmlns:p14="http://schemas.microsoft.com/office/powerpoint/2010/main" val="264985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3"/>
          <p:cNvSpPr txBox="1"/>
          <p:nvPr/>
        </p:nvSpPr>
        <p:spPr>
          <a:xfrm>
            <a:off x="162911" y="4429494"/>
            <a:ext cx="878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Cliccando sul tasto ‘‘Configure’’ è possibile scegliere il modello da utilizzare nel flusso.</a:t>
            </a:r>
          </a:p>
          <a:p>
            <a:pPr algn="just"/>
            <a:r>
              <a:rPr lang="it-IT" sz="1600" b="1" dirty="0"/>
              <a:t>Analisi</a:t>
            </a:r>
            <a:r>
              <a:rPr lang="it-IT" sz="1600" dirty="0"/>
              <a:t>/</a:t>
            </a:r>
            <a:r>
              <a:rPr lang="it-IT" sz="1600" b="1" dirty="0"/>
              <a:t>Backtesting:</a:t>
            </a:r>
            <a:r>
              <a:rPr lang="it-IT" sz="1600" dirty="0"/>
              <a:t> </a:t>
            </a:r>
            <a:r>
              <a:rPr lang="it-IT" sz="1600" u="sng" dirty="0"/>
              <a:t>a livello di intero modello</a:t>
            </a:r>
            <a:r>
              <a:rPr lang="it-IT" sz="1600" dirty="0"/>
              <a:t> sono visualizzate le esposizioni, la percentuale di casi selezionati e la loro distribuzione (grafico a barre) sul </a:t>
            </a:r>
            <a:r>
              <a:rPr lang="it-IT" sz="1600" dirty="0" err="1"/>
              <a:t>db</a:t>
            </a:r>
            <a:r>
              <a:rPr lang="it-IT" sz="1600" dirty="0"/>
              <a:t> attuale che su quello passato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Predictive Model – Analisi/ Backtesting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93" y="1819365"/>
            <a:ext cx="5564234" cy="2550179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5" y="1977767"/>
            <a:ext cx="1895475" cy="514350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69" y="2492117"/>
            <a:ext cx="1724025" cy="1504950"/>
          </a:xfrm>
          <a:prstGeom prst="rect">
            <a:avLst/>
          </a:prstGeom>
        </p:spPr>
      </p:pic>
      <p:sp>
        <p:nvSpPr>
          <p:cNvPr id="29" name="Freccia destra con strisce 28"/>
          <p:cNvSpPr/>
          <p:nvPr/>
        </p:nvSpPr>
        <p:spPr>
          <a:xfrm>
            <a:off x="2361923" y="2856053"/>
            <a:ext cx="527280" cy="416150"/>
          </a:xfrm>
          <a:prstGeom prst="stripedRightArrow">
            <a:avLst/>
          </a:prstGeom>
          <a:solidFill>
            <a:srgbClr val="FFC000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ctangle 3"/>
          <p:cNvSpPr/>
          <p:nvPr/>
        </p:nvSpPr>
        <p:spPr>
          <a:xfrm>
            <a:off x="238944" y="698524"/>
            <a:ext cx="870963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Il nodo </a:t>
            </a:r>
            <a:r>
              <a:rPr lang="it-IT" sz="1600" i="1" dirty="0"/>
              <a:t>Predictive</a:t>
            </a:r>
            <a:r>
              <a:rPr lang="it-IT" sz="1600" dirty="0"/>
              <a:t> riceve in input un modello implementato tramite il tool Visual Modeler.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Oltre ad agganciare il modello, il nodo riporta specifici indicatori di valutazione quali i percentili, l’</a:t>
            </a:r>
            <a:r>
              <a:rPr lang="it-IT" sz="1600" dirty="0" err="1"/>
              <a:t>accuracy</a:t>
            </a:r>
            <a:r>
              <a:rPr lang="it-IT" sz="1600" dirty="0"/>
              <a:t> ratio e le risultanti delle curve di Gain e Lift.</a:t>
            </a:r>
          </a:p>
        </p:txBody>
      </p:sp>
      <p:sp>
        <p:nvSpPr>
          <p:cNvPr id="1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11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4" name="Rectangle 3"/>
          <p:cNvSpPr/>
          <p:nvPr/>
        </p:nvSpPr>
        <p:spPr>
          <a:xfrm>
            <a:off x="4271622" y="5572512"/>
            <a:ext cx="4553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Vengono riportate le informazioni «anagrafiche» del modello: chi l’ha creato, quando e la data dell’ultima modifica. Utili qualora le utenze tra EW </a:t>
            </a:r>
            <a:r>
              <a:rPr lang="it-IT" sz="1200" dirty="0" err="1"/>
              <a:t>app</a:t>
            </a:r>
            <a:r>
              <a:rPr lang="it-IT" sz="1200" dirty="0"/>
              <a:t> e Visual Modeler fossero diverse</a:t>
            </a:r>
          </a:p>
          <a:p>
            <a:pPr algn="just"/>
            <a:endParaRPr lang="it-IT" sz="1200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4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Weighted Model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2" y="1519814"/>
            <a:ext cx="8620560" cy="3657599"/>
          </a:xfrm>
          <a:prstGeom prst="rect">
            <a:avLst/>
          </a:prstGeom>
        </p:spPr>
      </p:pic>
      <p:sp>
        <p:nvSpPr>
          <p:cNvPr id="9" name="TextBox 53"/>
          <p:cNvSpPr txBox="1"/>
          <p:nvPr/>
        </p:nvSpPr>
        <p:spPr>
          <a:xfrm>
            <a:off x="162911" y="662136"/>
            <a:ext cx="878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Costruzione di una variabile che sarà la risultante di un modello lineare in cui i </a:t>
            </a:r>
            <a:r>
              <a:rPr lang="it-IT" sz="1600" i="1" dirty="0"/>
              <a:t>predittori</a:t>
            </a:r>
            <a:r>
              <a:rPr lang="it-IT" sz="1600" dirty="0"/>
              <a:t> sono rappresentati dalle </a:t>
            </a:r>
            <a:r>
              <a:rPr lang="it-IT" sz="1600" i="1" dirty="0"/>
              <a:t>business </a:t>
            </a:r>
            <a:r>
              <a:rPr lang="it-IT" sz="1600" i="1" dirty="0" err="1"/>
              <a:t>rules</a:t>
            </a:r>
            <a:r>
              <a:rPr lang="it-IT" sz="1600" i="1" dirty="0"/>
              <a:t> </a:t>
            </a:r>
            <a:r>
              <a:rPr lang="it-IT" sz="1600" dirty="0"/>
              <a:t>e i </a:t>
            </a:r>
            <a:r>
              <a:rPr lang="it-IT" sz="1600" i="1" dirty="0"/>
              <a:t>pesi</a:t>
            </a:r>
            <a:r>
              <a:rPr lang="it-IT" sz="1600" dirty="0"/>
              <a:t> sono definiti manualmente. </a:t>
            </a:r>
          </a:p>
        </p:txBody>
      </p:sp>
      <p:sp>
        <p:nvSpPr>
          <p:cNvPr id="15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12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4" name="Rectangle 3"/>
          <p:cNvSpPr/>
          <p:nvPr/>
        </p:nvSpPr>
        <p:spPr>
          <a:xfrm>
            <a:off x="4307193" y="5596617"/>
            <a:ext cx="4509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L’assegnazione di un peso specifico permette di definire l’importanza che una regola di business riveste all’interno del modello.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490" y="5055324"/>
            <a:ext cx="4047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- Il presente nodo non è al momento utilizzato nel contesto EW Intesa Sanpaolo - 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3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6270170" y="1888493"/>
            <a:ext cx="276104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Questa sezione permette di: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Dividere in </a:t>
            </a:r>
            <a:r>
              <a:rPr lang="it-IT" sz="1600" b="1" dirty="0"/>
              <a:t>livelli di rischiosità </a:t>
            </a:r>
            <a:r>
              <a:rPr lang="it-IT" sz="1600" dirty="0"/>
              <a:t>lo score di un modello (es. da «</a:t>
            </a:r>
            <a:r>
              <a:rPr lang="it-IT" sz="1600" dirty="0" err="1"/>
              <a:t>low</a:t>
            </a:r>
            <a:r>
              <a:rPr lang="it-IT" sz="1600" dirty="0"/>
              <a:t>» ad «high»);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Modificare il </a:t>
            </a:r>
            <a:r>
              <a:rPr lang="it-IT" sz="1600" b="1" dirty="0"/>
              <a:t>colore associato ad ogni cella</a:t>
            </a:r>
            <a:r>
              <a:rPr lang="it-IT" sz="16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Visualizzare il </a:t>
            </a:r>
            <a:r>
              <a:rPr lang="it-IT" sz="1600" b="1" dirty="0"/>
              <a:t>totale dei casi</a:t>
            </a:r>
            <a:r>
              <a:rPr lang="it-IT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Visualizzare la </a:t>
            </a:r>
            <a:r>
              <a:rPr lang="it-IT" sz="1600" b="1" dirty="0"/>
              <a:t>percentuale dei casi</a:t>
            </a:r>
            <a:r>
              <a:rPr lang="it-IT" sz="1600" dirty="0"/>
              <a:t>.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9" name="Rectangle 3"/>
          <p:cNvSpPr/>
          <p:nvPr/>
        </p:nvSpPr>
        <p:spPr>
          <a:xfrm>
            <a:off x="4286295" y="5695606"/>
            <a:ext cx="4553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All’interno di ogni cella posso scegliere se visualizzare i KPI per numero di casi o per esposizioni</a:t>
            </a:r>
            <a:r>
              <a:rPr lang="it-IT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Matrice di Rischio – Combinare due moduli </a:t>
            </a:r>
          </a:p>
        </p:txBody>
      </p:sp>
      <p:sp>
        <p:nvSpPr>
          <p:cNvPr id="14" name="TextBox 53"/>
          <p:cNvSpPr txBox="1"/>
          <p:nvPr/>
        </p:nvSpPr>
        <p:spPr>
          <a:xfrm>
            <a:off x="162911" y="662136"/>
            <a:ext cx="878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La matrice di rischio è un nodo che permette di integrare due moduli e di assegnare il colore di ogni incrocio. Gli assi sono espressi in score e/o in variabili categoriali.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2" y="1518105"/>
            <a:ext cx="5969027" cy="3876995"/>
          </a:xfrm>
          <a:prstGeom prst="rect">
            <a:avLst/>
          </a:prstGeom>
        </p:spPr>
      </p:pic>
      <p:sp>
        <p:nvSpPr>
          <p:cNvPr id="1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Matrice di Rischio – Configurazione degli assi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26" y="1357693"/>
            <a:ext cx="3826078" cy="2253426"/>
          </a:xfrm>
          <a:prstGeom prst="rect">
            <a:avLst/>
          </a:prstGeom>
        </p:spPr>
      </p:pic>
      <p:sp>
        <p:nvSpPr>
          <p:cNvPr id="9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/>
              <p:nvPr/>
            </p:nvSpPr>
            <p:spPr>
              <a:xfrm>
                <a:off x="4311892" y="5589563"/>
                <a:ext cx="451238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200" dirty="0">
                    <a:solidFill>
                      <a:schemeClr val="tx1"/>
                    </a:solidFill>
                  </a:rPr>
                  <a:t>Se non specificato, le soglie inferiore e superiore del modello sono rispettivamente i valori (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−∞;+∞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). </a:t>
                </a:r>
                <a:r>
                  <a:rPr lang="it-IT" sz="1200" dirty="0"/>
                  <a:t>Per specificare dei valori puntuali, bisogna </a:t>
                </a:r>
                <a:r>
                  <a:rPr lang="it-IT" sz="1200" dirty="0" err="1"/>
                  <a:t>flaggare</a:t>
                </a:r>
                <a:r>
                  <a:rPr lang="it-IT" sz="1200" dirty="0"/>
                  <a:t> Lock Minimum e/o Lock Maximum</a:t>
                </a:r>
                <a:endParaRPr lang="it-IT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92" y="5589563"/>
                <a:ext cx="4512386" cy="646331"/>
              </a:xfrm>
              <a:prstGeom prst="rect">
                <a:avLst/>
              </a:prstGeom>
              <a:blipFill>
                <a:blip r:embed="rId3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53"/>
          <p:cNvSpPr txBox="1"/>
          <p:nvPr/>
        </p:nvSpPr>
        <p:spPr>
          <a:xfrm>
            <a:off x="162911" y="662136"/>
            <a:ext cx="878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La matrice ha bisogno di essere agganciata tramite frecce a due nodi che saranno i suoi assi. È possibile incrociare sia input categoriali che continui che misti (uno categoriale e uno continuo).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3" y="1357693"/>
            <a:ext cx="3826078" cy="2253427"/>
          </a:xfrm>
          <a:prstGeom prst="rect">
            <a:avLst/>
          </a:prstGeom>
        </p:spPr>
      </p:pic>
      <p:sp>
        <p:nvSpPr>
          <p:cNvPr id="20" name="TextBox 53"/>
          <p:cNvSpPr txBox="1"/>
          <p:nvPr/>
        </p:nvSpPr>
        <p:spPr>
          <a:xfrm>
            <a:off x="162911" y="3648834"/>
            <a:ext cx="868782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L’accesso alle funzionalità relative alla Matrice di Rischio, cliccando sul tasto ‘‘</a:t>
            </a:r>
            <a:r>
              <a:rPr lang="it-IT" sz="1600" b="1" i="1" dirty="0"/>
              <a:t>Configure</a:t>
            </a:r>
            <a:r>
              <a:rPr lang="it-IT" sz="1600" dirty="0"/>
              <a:t>’’ (icona ‘</a:t>
            </a:r>
            <a:r>
              <a:rPr lang="it-IT" sz="1600" i="1" dirty="0"/>
              <a:t>ingranaggio’</a:t>
            </a:r>
            <a:r>
              <a:rPr lang="it-IT" sz="1600" dirty="0"/>
              <a:t>), permette di: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Selezionare </a:t>
            </a:r>
            <a:r>
              <a:rPr lang="it-IT" sz="1600" dirty="0"/>
              <a:t>le variabili da associare agli assi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Scegliere </a:t>
            </a:r>
            <a:r>
              <a:rPr lang="it-IT" sz="1600" b="1" dirty="0"/>
              <a:t>il numero di categorie </a:t>
            </a:r>
            <a:r>
              <a:rPr lang="it-IT" sz="1600" dirty="0"/>
              <a:t>(per le variabili discrete le categorie sono riprese dal nodo precedente in maniera automatica e configurate direttamente)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Selezionare </a:t>
            </a:r>
            <a:r>
              <a:rPr lang="it-IT" sz="1600" b="1" dirty="0"/>
              <a:t>le soglie </a:t>
            </a:r>
            <a:r>
              <a:rPr lang="it-IT" sz="1600" dirty="0"/>
              <a:t>che delimitano</a:t>
            </a:r>
            <a:r>
              <a:rPr lang="it-IT" sz="1600" b="1" dirty="0"/>
              <a:t> ciascuna categoria.</a:t>
            </a:r>
            <a:r>
              <a:rPr lang="it-IT" sz="1600" dirty="0"/>
              <a:t> </a:t>
            </a:r>
          </a:p>
        </p:txBody>
      </p:sp>
      <p:sp>
        <p:nvSpPr>
          <p:cNvPr id="14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278270" y="893718"/>
            <a:ext cx="870972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Nuove funzionalità Early Warning App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Mappa di navigazione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Analysis Unit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Workspace - Modelli distinti per segmenti di business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Business Rules – Gli elementi base per l’analisi di business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Strategia e </a:t>
            </a:r>
            <a:r>
              <a:rPr lang="it-IT" sz="1600" i="1" dirty="0" err="1"/>
              <a:t>Canvas</a:t>
            </a:r>
            <a:r>
              <a:rPr lang="it-IT" sz="1600" i="1" dirty="0"/>
              <a:t> Flow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Pagina iniziale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Creare un flusso strategico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Nodi di configurazione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 err="1"/>
              <a:t>Decision</a:t>
            </a:r>
            <a:r>
              <a:rPr lang="it-IT" sz="1600" i="1" dirty="0"/>
              <a:t> List per assegnare il colore tramite combinazione di BR + Esempio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Nodo «</a:t>
            </a:r>
            <a:r>
              <a:rPr lang="it-IT" sz="1600" i="1" dirty="0" err="1"/>
              <a:t>Priority</a:t>
            </a:r>
            <a:r>
              <a:rPr lang="it-IT" sz="1600" i="1" dirty="0"/>
              <a:t>» per applicare gerarchie tra gli step del flusso + Esempio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Predictive Model arricchita la fase di Analisi/ Backtesting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Weighted model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Matrice di Rischio per combinare due moduli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Eccezioni per fare correzioni al colore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i="1" dirty="0"/>
              <a:t>Allegati </a:t>
            </a:r>
          </a:p>
        </p:txBody>
      </p:sp>
    </p:spTree>
    <p:extLst>
      <p:ext uri="{BB962C8B-B14F-4D97-AF65-F5344CB8AC3E}">
        <p14:creationId xmlns:p14="http://schemas.microsoft.com/office/powerpoint/2010/main" val="351166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Matrice di Rischio – Output continuo</a:t>
            </a:r>
          </a:p>
        </p:txBody>
      </p:sp>
      <p:sp>
        <p:nvSpPr>
          <p:cNvPr id="7" name="TextBox 53"/>
          <p:cNvSpPr txBox="1"/>
          <p:nvPr/>
        </p:nvSpPr>
        <p:spPr>
          <a:xfrm>
            <a:off x="238943" y="716304"/>
            <a:ext cx="8709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Dal nodo matrice è possibile derivare un campo continuo. Questo permette di avere una variabile di uscita che abbia un livello di precisione maggiore rispetto a un semplice colore.</a:t>
            </a:r>
          </a:p>
          <a:p>
            <a:pPr algn="just"/>
            <a:r>
              <a:rPr lang="it-IT" sz="1600" dirty="0"/>
              <a:t>La costruzione di questo score può essere automatica o sofisticata a piacere tramite una media ponderata.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92510" y="1883045"/>
            <a:ext cx="36148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L’assegnazione dello score può avvenire in maniera: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Automatica</a:t>
            </a:r>
            <a:r>
              <a:rPr lang="it-IT" sz="1600" dirty="0"/>
              <a:t>: derivante da una media ponderata tra il valore della soglia massima di ciascuna cella ed il peso (da 0 a 1) assegnato manualmente (di default 50% entrambi gli assi).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Manuale</a:t>
            </a:r>
            <a:r>
              <a:rPr lang="it-IT" sz="1600" dirty="0"/>
              <a:t>: l’utente può inserire un valore manualmente all’interno di ciascuna cella.</a:t>
            </a:r>
          </a:p>
        </p:txBody>
      </p:sp>
      <p:sp>
        <p:nvSpPr>
          <p:cNvPr id="9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2" name="Rectangle 3"/>
          <p:cNvSpPr/>
          <p:nvPr/>
        </p:nvSpPr>
        <p:spPr>
          <a:xfrm>
            <a:off x="4277602" y="5621643"/>
            <a:ext cx="4512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200" dirty="0"/>
              <a:t>Il nodo matrice può essere l’input di altri processi sia che sia categoriale (es. colore per il nodo eccezione) che continuo (es. score per il </a:t>
            </a:r>
            <a:r>
              <a:rPr lang="it-IT" sz="1200" dirty="0" err="1"/>
              <a:t>Weighted</a:t>
            </a:r>
            <a:r>
              <a:rPr lang="it-IT" sz="1200" dirty="0"/>
              <a:t> Model).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15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1490" y="5398224"/>
            <a:ext cx="4047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- Il presente nodo non è al momento utilizzato nel contesto EW Intesa Sanpaolo - 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276974" y="1860328"/>
            <a:ext cx="4997874" cy="3482109"/>
            <a:chOff x="276974" y="1860328"/>
            <a:chExt cx="4997874" cy="348210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974" y="1860328"/>
              <a:ext cx="4997874" cy="3482109"/>
            </a:xfrm>
            <a:prstGeom prst="rect">
              <a:avLst/>
            </a:prstGeom>
          </p:spPr>
        </p:pic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398" y="2573152"/>
              <a:ext cx="2713258" cy="2226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97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Matrice di Rischio – Score Continuo e Categoriale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sp>
        <p:nvSpPr>
          <p:cNvPr id="13" name="TextBox 53"/>
          <p:cNvSpPr txBox="1"/>
          <p:nvPr/>
        </p:nvSpPr>
        <p:spPr>
          <a:xfrm>
            <a:off x="162911" y="662136"/>
            <a:ext cx="8785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Se all’interno della strategia si applica il nodo ‘‘</a:t>
            </a:r>
            <a:r>
              <a:rPr lang="it-IT" sz="1600" i="1" dirty="0"/>
              <a:t>Deploy</a:t>
            </a:r>
            <a:r>
              <a:rPr lang="it-IT" sz="1600" dirty="0"/>
              <a:t>’’ alla matrice di rischio è possibile visualizzare gli score continui e categoriali. </a:t>
            </a:r>
          </a:p>
          <a:p>
            <a:pPr algn="just"/>
            <a:r>
              <a:rPr lang="it-IT" sz="1600" dirty="0"/>
              <a:t>Facendo uno switch sul tab </a:t>
            </a:r>
            <a:r>
              <a:rPr lang="it-IT" sz="1600" b="1" i="1" dirty="0"/>
              <a:t>Score</a:t>
            </a:r>
            <a:r>
              <a:rPr lang="it-IT" sz="1600" dirty="0"/>
              <a:t>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b="1" i="1" dirty="0" err="1"/>
              <a:t>Categorical</a:t>
            </a:r>
            <a:r>
              <a:rPr lang="it-IT" sz="1600" b="1" i="1" dirty="0"/>
              <a:t>/</a:t>
            </a:r>
            <a:r>
              <a:rPr lang="it-IT" sz="1600" b="1" i="1" dirty="0" err="1"/>
              <a:t>Continuos</a:t>
            </a:r>
            <a:r>
              <a:rPr lang="it-IT" sz="1600" dirty="0"/>
              <a:t> è possibile visualizzare sia il grafico Sankey che il grafico della distribuzione.</a:t>
            </a:r>
          </a:p>
        </p:txBody>
      </p:sp>
      <p:sp>
        <p:nvSpPr>
          <p:cNvPr id="14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7" name="Rectangle 3"/>
          <p:cNvSpPr/>
          <p:nvPr/>
        </p:nvSpPr>
        <p:spPr>
          <a:xfrm>
            <a:off x="4277602" y="5621643"/>
            <a:ext cx="4512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200" dirty="0"/>
              <a:t>Quando il nodo deploy è applicato ai nodi categoriali (es. Adjustment) l’output è solo categoriale. Non è possibile fare switch su Categorical/</a:t>
            </a:r>
            <a:r>
              <a:rPr lang="it-IT" sz="1200" dirty="0" err="1"/>
              <a:t>Continuos</a:t>
            </a:r>
            <a:r>
              <a:rPr lang="it-IT" sz="1200" dirty="0"/>
              <a:t>. 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18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429769" y="2015487"/>
            <a:ext cx="8263518" cy="2705169"/>
            <a:chOff x="429769" y="2015487"/>
            <a:chExt cx="8263518" cy="2705169"/>
          </a:xfrm>
        </p:grpSpPr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769" y="2015487"/>
              <a:ext cx="4050522" cy="27051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4194" y="2015487"/>
              <a:ext cx="4069093" cy="2705169"/>
            </a:xfrm>
            <a:prstGeom prst="rect">
              <a:avLst/>
            </a:prstGeom>
          </p:spPr>
        </p:pic>
        <p:pic>
          <p:nvPicPr>
            <p:cNvPr id="20" name="Immagin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8625" y="2377440"/>
              <a:ext cx="1616727" cy="393192"/>
            </a:xfrm>
            <a:prstGeom prst="rect">
              <a:avLst/>
            </a:prstGeom>
          </p:spPr>
        </p:pic>
        <p:pic>
          <p:nvPicPr>
            <p:cNvPr id="22" name="Immagin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9769" y="2358012"/>
              <a:ext cx="1653193" cy="393192"/>
            </a:xfrm>
            <a:prstGeom prst="rect">
              <a:avLst/>
            </a:prstGeom>
          </p:spPr>
        </p:pic>
      </p:grpSp>
      <p:grpSp>
        <p:nvGrpSpPr>
          <p:cNvPr id="29" name="Gruppo 28"/>
          <p:cNvGrpSpPr/>
          <p:nvPr/>
        </p:nvGrpSpPr>
        <p:grpSpPr>
          <a:xfrm>
            <a:off x="886968" y="2338584"/>
            <a:ext cx="5214480" cy="439284"/>
            <a:chOff x="886968" y="2338584"/>
            <a:chExt cx="5214480" cy="439284"/>
          </a:xfrm>
        </p:grpSpPr>
        <p:sp>
          <p:nvSpPr>
            <p:cNvPr id="24" name="Ovale 23"/>
            <p:cNvSpPr/>
            <p:nvPr/>
          </p:nvSpPr>
          <p:spPr>
            <a:xfrm>
              <a:off x="886968" y="2338584"/>
              <a:ext cx="1038720" cy="43204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Ovale 25"/>
            <p:cNvSpPr/>
            <p:nvPr/>
          </p:nvSpPr>
          <p:spPr>
            <a:xfrm>
              <a:off x="5062728" y="2345820"/>
              <a:ext cx="1038720" cy="43204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98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Eccezioni – Correzione del colore</a:t>
            </a:r>
          </a:p>
        </p:txBody>
      </p:sp>
      <p:sp>
        <p:nvSpPr>
          <p:cNvPr id="10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2" name="Rectangle 3"/>
          <p:cNvSpPr/>
          <p:nvPr/>
        </p:nvSpPr>
        <p:spPr>
          <a:xfrm>
            <a:off x="4296075" y="5703297"/>
            <a:ext cx="455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Si può scegliere di configurare solo i colori che realmente vengono impattati; i restanti casi manterranno il colore iniziale.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395450" y="902189"/>
            <a:ext cx="3394537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b="1" dirty="0"/>
              <a:t>Le eccezioni convalidano o modificano il colore in funzione di regole di business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Tale oggetto si compone di due elementi: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Scelta della condizione di accensione</a:t>
            </a:r>
            <a:r>
              <a:rPr lang="it-IT" sz="1600" dirty="0"/>
              <a:t>, con stesso format del Decision List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Scelta del colore da assegnare</a:t>
            </a:r>
            <a:r>
              <a:rPr lang="it-IT" sz="1600" dirty="0"/>
              <a:t>, tramite selezione del colore di input e associazione di quello di output. 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Per ogni regola scelta le modifiche effettuate permettono di visualizzare la percentuale di casi che cambiano colore.</a:t>
            </a:r>
          </a:p>
        </p:txBody>
      </p:sp>
      <p:grpSp>
        <p:nvGrpSpPr>
          <p:cNvPr id="4" name="Gruppo 3"/>
          <p:cNvGrpSpPr>
            <a:grpSpLocks noChangeAspect="1"/>
          </p:cNvGrpSpPr>
          <p:nvPr/>
        </p:nvGrpSpPr>
        <p:grpSpPr>
          <a:xfrm>
            <a:off x="317176" y="791366"/>
            <a:ext cx="5078274" cy="4491349"/>
            <a:chOff x="317176" y="791366"/>
            <a:chExt cx="5078274" cy="4491349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176" y="791366"/>
              <a:ext cx="5078274" cy="4491348"/>
            </a:xfrm>
            <a:prstGeom prst="rect">
              <a:avLst/>
            </a:prstGeom>
          </p:spPr>
        </p:pic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176" y="4237979"/>
              <a:ext cx="5076312" cy="1044736"/>
            </a:xfrm>
            <a:prstGeom prst="rect">
              <a:avLst/>
            </a:prstGeom>
          </p:spPr>
        </p:pic>
      </p:grpSp>
      <p:sp>
        <p:nvSpPr>
          <p:cNvPr id="15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79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Priority – Priorità di applicazione del nodo  </a:t>
            </a:r>
          </a:p>
        </p:txBody>
      </p:sp>
      <p:sp>
        <p:nvSpPr>
          <p:cNvPr id="8" name="TextBox 53"/>
          <p:cNvSpPr txBox="1"/>
          <p:nvPr/>
        </p:nvSpPr>
        <p:spPr>
          <a:xfrm>
            <a:off x="162911" y="662136"/>
            <a:ext cx="878575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Il nodo Priority permette di definire la priorità di assegnazione del colore dei nodi ad esso collegato.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È possibile costruire flussi paralleli (Decision list; Matrice di Rischio) che tramite il nodo priorità contribuiscono alla definizione del  colore  finale.</a:t>
            </a:r>
          </a:p>
        </p:txBody>
      </p:sp>
      <p:sp>
        <p:nvSpPr>
          <p:cNvPr id="5" name="Rettangolo 4"/>
          <p:cNvSpPr/>
          <p:nvPr/>
        </p:nvSpPr>
        <p:spPr>
          <a:xfrm>
            <a:off x="-1351722" y="1859340"/>
            <a:ext cx="8209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1" name="Rectangle 3"/>
          <p:cNvSpPr/>
          <p:nvPr/>
        </p:nvSpPr>
        <p:spPr>
          <a:xfrm>
            <a:off x="4296075" y="5623785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È disponibile la funzionalità di trascinamento per la gestione delle priorità. La percentuale di casi per cui è stato modificato il colore è evidenziata all’interno dei </a:t>
            </a:r>
            <a:r>
              <a:rPr lang="it-IT" sz="1200" i="1" dirty="0"/>
              <a:t>grafici ad anello</a:t>
            </a:r>
            <a:r>
              <a:rPr lang="it-IT" sz="1200" dirty="0"/>
              <a:t>.</a:t>
            </a:r>
            <a:endParaRPr lang="it-IT" sz="1200" strike="sngStrike" dirty="0"/>
          </a:p>
        </p:txBody>
      </p:sp>
      <p:sp>
        <p:nvSpPr>
          <p:cNvPr id="14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 rotWithShape="1">
          <a:blip r:embed="rId3"/>
          <a:srcRect l="15953" t="6328" r="17024" b="10408"/>
          <a:stretch/>
        </p:blipFill>
        <p:spPr>
          <a:xfrm>
            <a:off x="1684837" y="1764523"/>
            <a:ext cx="5148000" cy="35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u="sng" dirty="0"/>
              <a:t>Esempio 2 – Uso del nodo </a:t>
            </a:r>
            <a:r>
              <a:rPr lang="it-IT" sz="1800" u="sng" dirty="0" err="1"/>
              <a:t>Priority</a:t>
            </a:r>
            <a:endParaRPr lang="it-IT" sz="1800" u="sng" dirty="0"/>
          </a:p>
        </p:txBody>
      </p:sp>
      <p:sp>
        <p:nvSpPr>
          <p:cNvPr id="5" name="TextBox 53"/>
          <p:cNvSpPr txBox="1"/>
          <p:nvPr/>
        </p:nvSpPr>
        <p:spPr>
          <a:xfrm>
            <a:off x="162911" y="662136"/>
            <a:ext cx="878575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Dei 5 step che compongono questa strategia, l’AQR </a:t>
            </a:r>
            <a:r>
              <a:rPr lang="it-IT" sz="1600" dirty="0" err="1"/>
              <a:t>Fatal</a:t>
            </a:r>
            <a:r>
              <a:rPr lang="it-IT" sz="1600" dirty="0"/>
              <a:t> racchiude i segnali più gravi e deve essere verificato per primo. A cascata verranno esaminati gli altri moduli fino all’Eccezione 3.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Il colore finale sarà dato dal primo segnale acceso.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499" t="14399" r="8751" b="8001"/>
          <a:stretch/>
        </p:blipFill>
        <p:spPr>
          <a:xfrm>
            <a:off x="651510" y="1748790"/>
            <a:ext cx="7566660" cy="443484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74566" y="4971601"/>
            <a:ext cx="296789" cy="298079"/>
          </a:xfrm>
          <a:prstGeom prst="roundRect">
            <a:avLst/>
          </a:prstGeom>
          <a:noFill/>
          <a:ln>
            <a:solidFill>
              <a:srgbClr val="2C93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7543800" y="2480310"/>
            <a:ext cx="1552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Rappresentazione della distribuzione finale per colore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246620" y="2788920"/>
            <a:ext cx="354330" cy="0"/>
          </a:xfrm>
          <a:prstGeom prst="straightConnector1">
            <a:avLst/>
          </a:prstGeom>
          <a:ln w="38100">
            <a:solidFill>
              <a:srgbClr val="FF92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549268" y="4870084"/>
            <a:ext cx="18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Tasto per trascinare in alto o in basso gli step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0888" y="4425494"/>
            <a:ext cx="1059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Distribuzione sintetica in % al passaggio di ciascun step.</a:t>
            </a:r>
          </a:p>
          <a:p>
            <a:pPr algn="ctr"/>
            <a:endParaRPr lang="it-IT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448" y="3997450"/>
            <a:ext cx="0" cy="288000"/>
          </a:xfrm>
          <a:prstGeom prst="straightConnector1">
            <a:avLst/>
          </a:prstGeom>
          <a:ln w="57150">
            <a:solidFill>
              <a:srgbClr val="2C9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8621" y="5916383"/>
            <a:ext cx="638" cy="288000"/>
          </a:xfrm>
          <a:prstGeom prst="straightConnector1">
            <a:avLst/>
          </a:prstGeom>
          <a:ln w="57150">
            <a:solidFill>
              <a:srgbClr val="2C93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piè di pagina 2"/>
          <p:cNvSpPr txBox="1">
            <a:spLocks/>
          </p:cNvSpPr>
          <p:nvPr/>
        </p:nvSpPr>
        <p:spPr>
          <a:xfrm>
            <a:off x="662093" y="6529200"/>
            <a:ext cx="3271214" cy="145319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  <a:endParaRPr lang="en-US" dirty="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MinMax – Valorizzazione in presenza di più moduli</a:t>
            </a:r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 rotWithShape="1">
          <a:blip r:embed="rId2"/>
          <a:srcRect t="6751" r="6428" b="27954"/>
          <a:stretch/>
        </p:blipFill>
        <p:spPr>
          <a:xfrm>
            <a:off x="527557" y="2216408"/>
            <a:ext cx="8056465" cy="3160742"/>
          </a:xfrm>
          <a:prstGeom prst="rect">
            <a:avLst/>
          </a:prstGeom>
        </p:spPr>
      </p:pic>
      <p:sp>
        <p:nvSpPr>
          <p:cNvPr id="7" name="TextBox 53"/>
          <p:cNvSpPr txBox="1"/>
          <p:nvPr/>
        </p:nvSpPr>
        <p:spPr>
          <a:xfrm>
            <a:off x="162911" y="662136"/>
            <a:ext cx="878575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Il nodo MinMax </a:t>
            </a:r>
            <a:r>
              <a:rPr lang="it-IT" sz="1600" dirty="0"/>
              <a:t>permette di definire il criterio di assegnazione del colore in presenza di più moduli</a:t>
            </a:r>
            <a:r>
              <a:rPr lang="it-IT" sz="1600" dirty="0"/>
              <a:t>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Le possibili scelte sono:</a:t>
            </a:r>
            <a:endParaRPr lang="it-IT" sz="1600" b="1" i="1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Min</a:t>
            </a:r>
            <a:r>
              <a:rPr lang="it-IT" sz="1600" dirty="0"/>
              <a:t>, il segnale in uscita è il meno grave (es. tra </a:t>
            </a:r>
            <a:r>
              <a:rPr lang="it-IT" sz="1600" i="1" dirty="0"/>
              <a:t>verde</a:t>
            </a:r>
            <a:r>
              <a:rPr lang="it-IT" sz="1600" dirty="0"/>
              <a:t> e </a:t>
            </a:r>
            <a:r>
              <a:rPr lang="it-IT" sz="1600" i="1" dirty="0"/>
              <a:t>rosso</a:t>
            </a:r>
            <a:r>
              <a:rPr lang="it-IT" sz="1600" dirty="0"/>
              <a:t> associa </a:t>
            </a:r>
            <a:r>
              <a:rPr lang="it-IT" sz="1600" i="1" dirty="0"/>
              <a:t>verde</a:t>
            </a:r>
            <a:r>
              <a:rPr lang="it-IT" sz="1600" dirty="0"/>
              <a:t>) </a:t>
            </a:r>
            <a:endParaRPr lang="it-IT" sz="1600" b="1" i="1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b="1" dirty="0"/>
              <a:t>Max</a:t>
            </a:r>
            <a:r>
              <a:rPr lang="it-IT" sz="1600" dirty="0"/>
              <a:t>, il segnale in uscita è il colore peggiore dei moduli ad esso collegati.</a:t>
            </a:r>
            <a:endParaRPr lang="it-IT" sz="1600" b="1" i="1" dirty="0"/>
          </a:p>
        </p:txBody>
      </p:sp>
      <p:sp>
        <p:nvSpPr>
          <p:cNvPr id="8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79" y="68198"/>
            <a:ext cx="1802262" cy="430729"/>
          </a:xfrm>
          <a:prstGeom prst="rect">
            <a:avLst/>
          </a:prstGeom>
        </p:spPr>
      </p:pic>
      <p:sp>
        <p:nvSpPr>
          <p:cNvPr id="13" name="Rectangle 3"/>
          <p:cNvSpPr/>
          <p:nvPr/>
        </p:nvSpPr>
        <p:spPr>
          <a:xfrm>
            <a:off x="4296075" y="5703297"/>
            <a:ext cx="455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Non essendo necessaria una sezione di visualizzazione il nodo va in esecuzione cliccando su Apply, bypassando il Run.</a:t>
            </a:r>
          </a:p>
        </p:txBody>
      </p:sp>
    </p:spTree>
    <p:extLst>
      <p:ext uri="{BB962C8B-B14F-4D97-AF65-F5344CB8AC3E}">
        <p14:creationId xmlns:p14="http://schemas.microsoft.com/office/powerpoint/2010/main" val="37027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Allegati</a:t>
            </a:r>
          </a:p>
        </p:txBody>
      </p:sp>
      <p:sp>
        <p:nvSpPr>
          <p:cNvPr id="5" name="TextBox 53"/>
          <p:cNvSpPr txBox="1"/>
          <p:nvPr/>
        </p:nvSpPr>
        <p:spPr>
          <a:xfrm>
            <a:off x="238943" y="1073616"/>
            <a:ext cx="870972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 sz="1200" b="1" i="1"/>
            </a:lvl1pPr>
            <a:lvl2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  <a:defRPr sz="1200" b="1" i="1"/>
            </a:lvl2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b="0" dirty="0"/>
              <a:t>Gli indicatori: elementi statici per un uso dinamico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b="0" dirty="0"/>
              <a:t>Business </a:t>
            </a:r>
            <a:r>
              <a:rPr lang="it-IT" sz="1600" b="0" dirty="0" err="1"/>
              <a:t>Rules</a:t>
            </a:r>
            <a:r>
              <a:rPr lang="it-IT" sz="1600" b="0" dirty="0"/>
              <a:t>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b="0" dirty="0"/>
              <a:t>Creazione / Edit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b="0" dirty="0"/>
              <a:t>Analisi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b="0" dirty="0" err="1"/>
              <a:t>Backtesting</a:t>
            </a:r>
            <a:endParaRPr lang="it-IT" sz="1600" b="0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t-IT" sz="1600" b="0" dirty="0"/>
              <a:t>Analisi e Backtesting </a:t>
            </a:r>
          </a:p>
        </p:txBody>
      </p:sp>
      <p:sp>
        <p:nvSpPr>
          <p:cNvPr id="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20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4"/>
          <p:cNvSpPr/>
          <p:nvPr/>
        </p:nvSpPr>
        <p:spPr>
          <a:xfrm>
            <a:off x="5585255" y="2943655"/>
            <a:ext cx="34004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it-IT" sz="1400" dirty="0"/>
              <a:t>Gli indicatori vengono calcolati sui dati presenti all’interno della Customer </a:t>
            </a:r>
            <a:r>
              <a:rPr lang="it-IT" sz="1400" dirty="0" err="1"/>
              <a:t>Table</a:t>
            </a:r>
            <a:r>
              <a:rPr lang="it-IT" sz="1400" dirty="0"/>
              <a:t> caricati tramite ETL dai sistemi </a:t>
            </a:r>
            <a:r>
              <a:rPr lang="it-IT" sz="1400" dirty="0" err="1"/>
              <a:t>Legacy</a:t>
            </a:r>
            <a:r>
              <a:rPr lang="it-IT" sz="1400" dirty="0"/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Gli indicatori: elementi statici per un uso dinamico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2" name="TextBox 53"/>
          <p:cNvSpPr txBox="1"/>
          <p:nvPr/>
        </p:nvSpPr>
        <p:spPr>
          <a:xfrm>
            <a:off x="238943" y="662136"/>
            <a:ext cx="8709725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b="1" dirty="0"/>
              <a:t>Set-up e calcolo indicatori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Gli indicatori assumono uno ed un solo valore per ogni controparte e sono utilizzabili nell’App per la definizione di Business </a:t>
            </a:r>
            <a:r>
              <a:rPr lang="it-IT" sz="1600" dirty="0" err="1"/>
              <a:t>Rules</a:t>
            </a:r>
            <a:r>
              <a:rPr lang="it-IT" sz="1600" dirty="0"/>
              <a:t> o per la creazione di modelli.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1600" dirty="0"/>
              <a:t>La loro implementazione è un’attività </a:t>
            </a:r>
            <a:r>
              <a:rPr lang="it-IT" sz="1600" b="1" dirty="0"/>
              <a:t>“one-off” </a:t>
            </a:r>
            <a:r>
              <a:rPr lang="it-IT" sz="1600" dirty="0"/>
              <a:t>perché vengono configurate e inizializzate le specifiche definite sul tipo di indicatori e sulle modalità di calcolo (comprese le problematiche di calcolo dovute ad errori nei dati) una sola volta all’inizio dell’attività secondo i requisiti dell’utente.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794" y="5372974"/>
            <a:ext cx="254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Disegno</a:t>
            </a:r>
            <a:r>
              <a:rPr lang="it-IT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architettura ETL di alto livello</a:t>
            </a:r>
          </a:p>
        </p:txBody>
      </p:sp>
      <p:sp>
        <p:nvSpPr>
          <p:cNvPr id="8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1" name="Rectangle 3"/>
          <p:cNvSpPr/>
          <p:nvPr/>
        </p:nvSpPr>
        <p:spPr>
          <a:xfrm>
            <a:off x="4296074" y="5599646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Gli indicatori, per la loro caratteristica di essere oggetto base «one-off», non sono configurabili all’interno dell’</a:t>
            </a:r>
            <a:r>
              <a:rPr lang="it-IT" sz="1200" dirty="0" err="1"/>
              <a:t>App</a:t>
            </a:r>
            <a:r>
              <a:rPr lang="it-IT" sz="1200" dirty="0"/>
              <a:t> e sono </a:t>
            </a:r>
            <a:r>
              <a:rPr lang="it-IT" sz="1200" b="1" dirty="0"/>
              <a:t>implementati su un database con linguaggio SQL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99" y="2955368"/>
            <a:ext cx="4647305" cy="241550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773943" y="4130122"/>
            <a:ext cx="1062976" cy="79005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366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94" y="741045"/>
            <a:ext cx="8486712" cy="1745143"/>
          </a:xfrm>
          <a:prstGeom prst="rect">
            <a:avLst/>
          </a:prstGeom>
        </p:spPr>
      </p:pic>
      <p:sp>
        <p:nvSpPr>
          <p:cNvPr id="9" name="Oval 19"/>
          <p:cNvSpPr/>
          <p:nvPr>
            <p:custDataLst>
              <p:tags r:id="rId1"/>
            </p:custDataLst>
          </p:nvPr>
        </p:nvSpPr>
        <p:spPr>
          <a:xfrm>
            <a:off x="2019005" y="1054097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9"/>
          <p:cNvSpPr/>
          <p:nvPr>
            <p:custDataLst>
              <p:tags r:id="rId2"/>
            </p:custDataLst>
          </p:nvPr>
        </p:nvSpPr>
        <p:spPr>
          <a:xfrm>
            <a:off x="837521" y="1747012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1" y="4183650"/>
            <a:ext cx="4200502" cy="2050136"/>
          </a:xfrm>
          <a:prstGeom prst="rect">
            <a:avLst/>
          </a:prstGeom>
        </p:spPr>
      </p:pic>
      <p:sp>
        <p:nvSpPr>
          <p:cNvPr id="17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8" name="Rectangle 3"/>
          <p:cNvSpPr/>
          <p:nvPr/>
        </p:nvSpPr>
        <p:spPr>
          <a:xfrm>
            <a:off x="4296074" y="5661431"/>
            <a:ext cx="4554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Il grafico è editabile e ogni modifica aggiornerà la condizione in automatico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582884" y="4345250"/>
            <a:ext cx="4360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/>
              <a:t>Per agevolare la definizione della BR, comparirà in basso un grafico a barre che mostra la distribuzione della variabile.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Business Rules – Creazione / Edit 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162911" y="2499397"/>
            <a:ext cx="878575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I passi per configurare una Business Rule sono essenzialmente due: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Scelta del nome </a:t>
            </a:r>
            <a:endParaRPr lang="it-IT" sz="1600" strike="sngStrik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/>
              <a:t>Scelta della condizione che prevede a sua volta: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/>
              <a:t>La selezione dell’indicatore;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/>
              <a:t>La selezione dell’operatore logico (differente se la variabile è categoriale o continua);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1600" dirty="0"/>
              <a:t>La definizione di una soglia.</a:t>
            </a:r>
          </a:p>
        </p:txBody>
      </p:sp>
      <p:sp>
        <p:nvSpPr>
          <p:cNvPr id="25" name="Oval 19"/>
          <p:cNvSpPr/>
          <p:nvPr>
            <p:custDataLst>
              <p:tags r:id="rId3"/>
            </p:custDataLst>
          </p:nvPr>
        </p:nvSpPr>
        <p:spPr>
          <a:xfrm>
            <a:off x="186565" y="3159309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19"/>
          <p:cNvSpPr/>
          <p:nvPr>
            <p:custDataLst>
              <p:tags r:id="rId4"/>
            </p:custDataLst>
          </p:nvPr>
        </p:nvSpPr>
        <p:spPr>
          <a:xfrm>
            <a:off x="186565" y="2865455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0254" y="66326"/>
            <a:ext cx="1814400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4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7" y="1897851"/>
            <a:ext cx="5452172" cy="42764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848775" y="1941719"/>
            <a:ext cx="29378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Sono evidenziati: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Percentuale di casi selezionati con la regola (1 o + indicatori);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Percentuale di casi selezionati dal singolo indicatore;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Distribuzione (grafico a barre) della variabile selezionata.</a:t>
            </a:r>
          </a:p>
          <a:p>
            <a:pPr algn="just"/>
            <a:r>
              <a:rPr lang="it-IT" sz="1600" dirty="0"/>
              <a:t>La percentuale di uplift e la percentuale di incremento dell’uplift sulla variabile target saranno vuote nella fase di analisi</a:t>
            </a:r>
            <a:r>
              <a:rPr lang="it-IT" sz="1400" dirty="0"/>
              <a:t>. 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6" name="Oval 19"/>
          <p:cNvSpPr/>
          <p:nvPr>
            <p:custDataLst>
              <p:tags r:id="rId1"/>
            </p:custDataLst>
          </p:nvPr>
        </p:nvSpPr>
        <p:spPr>
          <a:xfrm>
            <a:off x="5876483" y="2364916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19"/>
          <p:cNvSpPr/>
          <p:nvPr>
            <p:custDataLst>
              <p:tags r:id="rId2"/>
            </p:custDataLst>
          </p:nvPr>
        </p:nvSpPr>
        <p:spPr>
          <a:xfrm>
            <a:off x="5876483" y="3101453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19"/>
          <p:cNvSpPr/>
          <p:nvPr>
            <p:custDataLst>
              <p:tags r:id="rId3"/>
            </p:custDataLst>
          </p:nvPr>
        </p:nvSpPr>
        <p:spPr>
          <a:xfrm>
            <a:off x="5876483" y="3906529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9"/>
          <p:cNvSpPr/>
          <p:nvPr>
            <p:custDataLst>
              <p:tags r:id="rId4"/>
            </p:custDataLst>
          </p:nvPr>
        </p:nvSpPr>
        <p:spPr>
          <a:xfrm>
            <a:off x="3370677" y="2750711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9"/>
          <p:cNvSpPr/>
          <p:nvPr>
            <p:custDataLst>
              <p:tags r:id="rId5"/>
            </p:custDataLst>
          </p:nvPr>
        </p:nvSpPr>
        <p:spPr>
          <a:xfrm>
            <a:off x="604470" y="3469950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9"/>
          <p:cNvSpPr/>
          <p:nvPr>
            <p:custDataLst>
              <p:tags r:id="rId6"/>
            </p:custDataLst>
          </p:nvPr>
        </p:nvSpPr>
        <p:spPr>
          <a:xfrm>
            <a:off x="604470" y="3959714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Business Rules – Analisi</a:t>
            </a:r>
          </a:p>
        </p:txBody>
      </p:sp>
      <p:sp>
        <p:nvSpPr>
          <p:cNvPr id="14" name="TextBox 53"/>
          <p:cNvSpPr txBox="1"/>
          <p:nvPr/>
        </p:nvSpPr>
        <p:spPr>
          <a:xfrm>
            <a:off x="162911" y="662136"/>
            <a:ext cx="878575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Sulla base dei dati di input è possibile verificare gli effetti della condizione imposta.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Questo oggetto permette di visualizzazione la distribuzione dell’indicatore utilizzato </a:t>
            </a:r>
            <a:r>
              <a:rPr lang="it-IT" sz="1600" b="1" dirty="0"/>
              <a:t>per soglia impostata</a:t>
            </a:r>
            <a:r>
              <a:rPr lang="it-IT" sz="1600" dirty="0"/>
              <a:t>.</a:t>
            </a:r>
          </a:p>
        </p:txBody>
      </p:sp>
      <p:sp>
        <p:nvSpPr>
          <p:cNvPr id="20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0254" y="66326"/>
            <a:ext cx="1814400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8619" y="1446015"/>
            <a:ext cx="8589428" cy="118918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Sintesi delle nuove funzionalità Early Warning App (1/2)</a:t>
            </a:r>
          </a:p>
        </p:txBody>
      </p:sp>
      <p:sp>
        <p:nvSpPr>
          <p:cNvPr id="6" name="Down Arrow 58"/>
          <p:cNvSpPr/>
          <p:nvPr/>
        </p:nvSpPr>
        <p:spPr>
          <a:xfrm>
            <a:off x="4335226" y="2873980"/>
            <a:ext cx="432000" cy="432000"/>
          </a:xfrm>
          <a:prstGeom prst="downArrow">
            <a:avLst/>
          </a:prstGeom>
          <a:solidFill>
            <a:srgbClr val="FF924F"/>
          </a:solidFill>
          <a:ln>
            <a:noFill/>
          </a:ln>
          <a:effectLst>
            <a:glow rad="63500">
              <a:srgbClr val="B7F0AA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75704" y="1543993"/>
            <a:ext cx="85510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dirty="0"/>
              <a:t>È possibile raggruppare le novità in due categorie principali: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Miglioramenti relativi alla comprensione del percorso strategico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>
                    <a:lumMod val="75000"/>
                  </a:schemeClr>
                </a:solidFill>
              </a:rPr>
              <a:t>Miglioramenti delle funzionalità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1381648" y="3356215"/>
            <a:ext cx="3106414" cy="2771969"/>
            <a:chOff x="277565" y="3541213"/>
            <a:chExt cx="2769091" cy="2775409"/>
          </a:xfrm>
        </p:grpSpPr>
        <p:sp>
          <p:nvSpPr>
            <p:cNvPr id="9" name="Rounded Rectangle 50"/>
            <p:cNvSpPr/>
            <p:nvPr/>
          </p:nvSpPr>
          <p:spPr bwMode="auto">
            <a:xfrm>
              <a:off x="279432" y="3632655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10" name="Rounded Rectangle 13"/>
            <p:cNvSpPr/>
            <p:nvPr/>
          </p:nvSpPr>
          <p:spPr>
            <a:xfrm>
              <a:off x="491091" y="3541213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Interfaccia innovativa</a:t>
              </a:r>
              <a:endParaRPr lang="it-IT" sz="11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48"/>
            <p:cNvSpPr txBox="1"/>
            <p:nvPr/>
          </p:nvSpPr>
          <p:spPr>
            <a:xfrm>
              <a:off x="307811" y="3713165"/>
              <a:ext cx="2738845" cy="758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/>
              <a:r>
                <a:rPr lang="it-IT" sz="1200" dirty="0"/>
                <a:t>Offre una visione completa delle </a:t>
              </a:r>
              <a:r>
                <a:rPr lang="it-IT" sz="1200" i="1" dirty="0"/>
                <a:t>country</a:t>
              </a:r>
              <a:r>
                <a:rPr lang="it-IT" sz="1200" dirty="0"/>
                <a:t> soggette a processo Early Warning grazie ad una dashboard più curata e intuitiva.</a:t>
              </a:r>
              <a:endPara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Rounded Rectangle 50"/>
            <p:cNvSpPr/>
            <p:nvPr/>
          </p:nvSpPr>
          <p:spPr bwMode="auto">
            <a:xfrm>
              <a:off x="277565" y="5077537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16" name="Rounded Rectangle 13"/>
            <p:cNvSpPr/>
            <p:nvPr/>
          </p:nvSpPr>
          <p:spPr>
            <a:xfrm>
              <a:off x="489224" y="4986095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Business Rules</a:t>
              </a:r>
            </a:p>
          </p:txBody>
        </p:sp>
        <p:sp>
          <p:nvSpPr>
            <p:cNvPr id="17" name="TextBox 48"/>
            <p:cNvSpPr txBox="1"/>
            <p:nvPr/>
          </p:nvSpPr>
          <p:spPr>
            <a:xfrm>
              <a:off x="295784" y="5158047"/>
              <a:ext cx="2738845" cy="758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/>
              <a:r>
                <a:rPr lang="it-IT" sz="1200" dirty="0"/>
                <a:t>Elementi cross-workspace.</a:t>
              </a:r>
            </a:p>
            <a:p>
              <a:pPr algn="just"/>
              <a:r>
                <a:rPr lang="it-IT" sz="1200" dirty="0"/>
                <a:t>Accesso diretto dall’interfaccia iniziale</a:t>
              </a:r>
              <a:endPara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4661070" y="3356215"/>
            <a:ext cx="3106414" cy="2771969"/>
            <a:chOff x="6109847" y="3553462"/>
            <a:chExt cx="2740963" cy="2771969"/>
          </a:xfrm>
        </p:grpSpPr>
        <p:sp>
          <p:nvSpPr>
            <p:cNvPr id="12" name="Rounded Rectangle 50"/>
            <p:cNvSpPr/>
            <p:nvPr/>
          </p:nvSpPr>
          <p:spPr bwMode="auto">
            <a:xfrm>
              <a:off x="6109847" y="3642322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13" name="Rounded Rectangle 13"/>
            <p:cNvSpPr/>
            <p:nvPr/>
          </p:nvSpPr>
          <p:spPr>
            <a:xfrm>
              <a:off x="6303287" y="3553462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Gestione flusso strategico</a:t>
              </a:r>
            </a:p>
          </p:txBody>
        </p:sp>
        <p:sp>
          <p:nvSpPr>
            <p:cNvPr id="14" name="TextBox 48"/>
            <p:cNvSpPr txBox="1"/>
            <p:nvPr/>
          </p:nvSpPr>
          <p:spPr>
            <a:xfrm>
              <a:off x="6109847" y="3745734"/>
              <a:ext cx="2738845" cy="11234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/>
              <a:r>
                <a:rPr lang="it-IT" sz="1200" dirty="0"/>
                <a:t>Visione chiara e comprensibile del percorso  strategico adottato.</a:t>
              </a:r>
              <a:endPara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  <a:p>
              <a:pPr algn="just"/>
              <a:r>
                <a:rPr lang="it-IT" sz="1200" dirty="0"/>
                <a:t>Il flusso può essere configurato utilizzando in drag and drop gli oggetti ‘‘nodi’’.</a:t>
              </a:r>
              <a:endParaRPr lang="en-US" sz="1200" kern="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ounded Rectangle 50"/>
            <p:cNvSpPr/>
            <p:nvPr/>
          </p:nvSpPr>
          <p:spPr bwMode="auto">
            <a:xfrm>
              <a:off x="6109847" y="5086345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19" name="Rounded Rectangle 13"/>
            <p:cNvSpPr/>
            <p:nvPr/>
          </p:nvSpPr>
          <p:spPr>
            <a:xfrm>
              <a:off x="6323624" y="4994904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Output </a:t>
              </a:r>
            </a:p>
          </p:txBody>
        </p:sp>
        <p:sp>
          <p:nvSpPr>
            <p:cNvPr id="20" name="TextBox 48"/>
            <p:cNvSpPr txBox="1"/>
            <p:nvPr/>
          </p:nvSpPr>
          <p:spPr>
            <a:xfrm>
              <a:off x="6109847" y="5167136"/>
              <a:ext cx="2740963" cy="11582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it-IT" sz="1200" dirty="0"/>
                <a:t>È possibile tenere traccia di moduli e colori intermedi delle integrazioni attraverso rappresentazioni grafiche e campi in output.</a:t>
              </a:r>
            </a:p>
          </p:txBody>
        </p:sp>
      </p:grpSp>
      <p:sp>
        <p:nvSpPr>
          <p:cNvPr id="23" name="TextBox 53"/>
          <p:cNvSpPr txBox="1"/>
          <p:nvPr/>
        </p:nvSpPr>
        <p:spPr>
          <a:xfrm>
            <a:off x="238943" y="642258"/>
            <a:ext cx="870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dirty="0"/>
              <a:t>La versione 2.0 dell’Early Warning App presenta diversi punti di innovazione che ne semplificano e ne potenziano l’utilizzabilità. </a:t>
            </a:r>
          </a:p>
        </p:txBody>
      </p:sp>
      <p:sp>
        <p:nvSpPr>
          <p:cNvPr id="24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9712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/>
        </p:nvSpPr>
        <p:spPr>
          <a:xfrm>
            <a:off x="5438059" y="1584754"/>
            <a:ext cx="3409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400" dirty="0"/>
              <a:t>È possibile attivare/disattivare il task </a:t>
            </a:r>
            <a:r>
              <a:rPr lang="it-IT" sz="1400" b="1" dirty="0"/>
              <a:t>Backtesting</a:t>
            </a:r>
            <a:r>
              <a:rPr lang="it-IT" sz="1400" dirty="0"/>
              <a:t> cliccando su </a:t>
            </a:r>
            <a:r>
              <a:rPr lang="it-IT" sz="1400" i="1" dirty="0"/>
              <a:t>ON/OFF</a:t>
            </a:r>
            <a:r>
              <a:rPr lang="it-IT" sz="1400" dirty="0"/>
              <a:t>, come evidenziato in figura. </a:t>
            </a:r>
          </a:p>
          <a:p>
            <a:pPr>
              <a:spcAft>
                <a:spcPts val="600"/>
              </a:spcAft>
            </a:pPr>
            <a:r>
              <a:rPr lang="it-IT" sz="1400" dirty="0"/>
              <a:t>Sono evidenziati: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La % di casi con segnale acceso rispetto alla popolazione e di uplift della variabile target;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La % di casi selezionati e di incremento di uplift sulla variabile target applicando il filtro a quelli già precedentemente espressi ;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Grafico a linea della distribuzione della variabile target in ciascuna barra.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37" y="1629551"/>
            <a:ext cx="4919138" cy="3961179"/>
          </a:xfrm>
          <a:prstGeom prst="rect">
            <a:avLst/>
          </a:prstGeom>
        </p:spPr>
      </p:pic>
      <p:sp>
        <p:nvSpPr>
          <p:cNvPr id="7" name="Oval 19"/>
          <p:cNvSpPr/>
          <p:nvPr>
            <p:custDataLst>
              <p:tags r:id="rId1"/>
            </p:custDataLst>
          </p:nvPr>
        </p:nvSpPr>
        <p:spPr>
          <a:xfrm>
            <a:off x="5447290" y="4291569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19"/>
          <p:cNvSpPr/>
          <p:nvPr>
            <p:custDataLst>
              <p:tags r:id="rId2"/>
            </p:custDataLst>
          </p:nvPr>
        </p:nvSpPr>
        <p:spPr>
          <a:xfrm>
            <a:off x="5447290" y="3324106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19"/>
          <p:cNvSpPr/>
          <p:nvPr>
            <p:custDataLst>
              <p:tags r:id="rId3"/>
            </p:custDataLst>
          </p:nvPr>
        </p:nvSpPr>
        <p:spPr>
          <a:xfrm>
            <a:off x="5447290" y="2653273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19"/>
          <p:cNvSpPr/>
          <p:nvPr>
            <p:custDataLst>
              <p:tags r:id="rId4"/>
            </p:custDataLst>
          </p:nvPr>
        </p:nvSpPr>
        <p:spPr>
          <a:xfrm>
            <a:off x="4004393" y="2243099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9"/>
          <p:cNvSpPr/>
          <p:nvPr>
            <p:custDataLst>
              <p:tags r:id="rId5"/>
            </p:custDataLst>
          </p:nvPr>
        </p:nvSpPr>
        <p:spPr>
          <a:xfrm>
            <a:off x="2057927" y="3103237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9"/>
          <p:cNvSpPr/>
          <p:nvPr>
            <p:custDataLst>
              <p:tags r:id="rId6"/>
            </p:custDataLst>
          </p:nvPr>
        </p:nvSpPr>
        <p:spPr>
          <a:xfrm>
            <a:off x="469850" y="3499918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3"/>
          <p:cNvSpPr/>
          <p:nvPr/>
        </p:nvSpPr>
        <p:spPr>
          <a:xfrm>
            <a:off x="4296074" y="5624360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Se con la linea verticale, posso aumentare/diminuire il numero di casi selezionabili, con la linea orizzontale è possibile includere i casi per massimizzare il backtesting.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7" name="Ovale 18"/>
          <p:cNvSpPr/>
          <p:nvPr/>
        </p:nvSpPr>
        <p:spPr>
          <a:xfrm>
            <a:off x="4378000" y="1448408"/>
            <a:ext cx="808626" cy="4789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Business Rules – Backtesting</a:t>
            </a:r>
          </a:p>
        </p:txBody>
      </p:sp>
      <p:sp>
        <p:nvSpPr>
          <p:cNvPr id="19" name="TextBox 53"/>
          <p:cNvSpPr txBox="1"/>
          <p:nvPr/>
        </p:nvSpPr>
        <p:spPr>
          <a:xfrm>
            <a:off x="162911" y="662136"/>
            <a:ext cx="878575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L’App dà la possibilità di testare immediatamente le regole impostate. </a:t>
            </a:r>
          </a:p>
          <a:p>
            <a:pPr algn="just"/>
            <a:r>
              <a:rPr lang="it-IT" sz="1600" dirty="0"/>
              <a:t>Allacciandosi ad un dataset passato (indietro tanto quanto sono i mesi del target), verifica l’incidenza della variabile obiettivo nella selezione determinata dalla BR.</a:t>
            </a:r>
            <a:endParaRPr lang="it-IT" sz="1600" dirty="0">
              <a:solidFill>
                <a:srgbClr val="FF0000"/>
              </a:solidFill>
            </a:endParaRPr>
          </a:p>
        </p:txBody>
      </p:sp>
      <p:sp>
        <p:nvSpPr>
          <p:cNvPr id="21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0254" y="66326"/>
            <a:ext cx="1814400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7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5063491" y="630350"/>
            <a:ext cx="390906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L’utente può creare Business Rules complesse date dalla combinazione di più indicatori.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Questa funzionalità determina l’accensione del segnale quando tutte le condizioni espresse sono soddisfatte (AND). 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Vengono segnalate le statistiche dei casi che ricadono all’interno dell’insieme condizioni specificate e le «uscite» ad ogni livello del funnel.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0" y="796177"/>
            <a:ext cx="4664582" cy="2199319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4" y="3165650"/>
            <a:ext cx="4720613" cy="2115182"/>
          </a:xfrm>
          <a:prstGeom prst="rect">
            <a:avLst/>
          </a:prstGeom>
        </p:spPr>
      </p:pic>
      <p:sp>
        <p:nvSpPr>
          <p:cNvPr id="19" name="Ovale 18"/>
          <p:cNvSpPr/>
          <p:nvPr/>
        </p:nvSpPr>
        <p:spPr>
          <a:xfrm>
            <a:off x="2907432" y="1488506"/>
            <a:ext cx="808626" cy="10266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5063492" y="4207648"/>
            <a:ext cx="3909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L’attivazione del task </a:t>
            </a:r>
            <a:r>
              <a:rPr lang="it-IT" sz="1600" b="1" dirty="0"/>
              <a:t>Backtesting</a:t>
            </a:r>
            <a:r>
              <a:rPr lang="it-IT" sz="1600" dirty="0"/>
              <a:t> permette di visualizzare  la percentuale di uplift sulla variabile target. </a:t>
            </a:r>
          </a:p>
        </p:txBody>
      </p:sp>
      <p:sp>
        <p:nvSpPr>
          <p:cNvPr id="21" name="Ovale 20"/>
          <p:cNvSpPr/>
          <p:nvPr/>
        </p:nvSpPr>
        <p:spPr>
          <a:xfrm>
            <a:off x="3804612" y="3893741"/>
            <a:ext cx="808626" cy="10266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ctangle 3"/>
          <p:cNvSpPr/>
          <p:nvPr/>
        </p:nvSpPr>
        <p:spPr>
          <a:xfrm>
            <a:off x="4296074" y="5624360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Gli istogrammi «% of </a:t>
            </a:r>
            <a:r>
              <a:rPr lang="it-IT" sz="1200" dirty="0" err="1"/>
              <a:t>cases</a:t>
            </a:r>
            <a:r>
              <a:rPr lang="it-IT" sz="1200" dirty="0"/>
              <a:t>» sono rappresentati «come funnel». In questo modo l’ultimo istogramma conterrà il numero dei casi che soddisfano tutte le condizioni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Business Rules complesse – Analisi e Backtesting </a:t>
            </a:r>
          </a:p>
        </p:txBody>
      </p:sp>
      <p:sp>
        <p:nvSpPr>
          <p:cNvPr id="2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54" y="66326"/>
            <a:ext cx="1814400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Sintesi delle nuove funzionalità Early Warning App (2/2)</a:t>
            </a:r>
          </a:p>
        </p:txBody>
      </p:sp>
      <p:sp>
        <p:nvSpPr>
          <p:cNvPr id="5" name="TextBox 53"/>
          <p:cNvSpPr txBox="1"/>
          <p:nvPr/>
        </p:nvSpPr>
        <p:spPr>
          <a:xfrm>
            <a:off x="238943" y="642258"/>
            <a:ext cx="870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dirty="0"/>
              <a:t>La versione 2.0 dell’Early Warning App presenta diversi punti di innovazione che ne semplificano e ne potenziano l’utilizzabilità.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288619" y="1446015"/>
            <a:ext cx="8589428" cy="1189187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75704" y="1543993"/>
            <a:ext cx="85510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sz="1600" dirty="0"/>
              <a:t>È possibile raggruppare le novità in due categorie principali: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>
                    <a:lumMod val="75000"/>
                  </a:schemeClr>
                </a:solidFill>
              </a:rPr>
              <a:t>Miglioramenti relativi alla comprensione del percorso strategico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Miglioramenti delle funzionalità</a:t>
            </a:r>
          </a:p>
        </p:txBody>
      </p:sp>
      <p:sp>
        <p:nvSpPr>
          <p:cNvPr id="8" name="Down Arrow 58"/>
          <p:cNvSpPr/>
          <p:nvPr/>
        </p:nvSpPr>
        <p:spPr>
          <a:xfrm>
            <a:off x="4335226" y="2873980"/>
            <a:ext cx="432000" cy="432000"/>
          </a:xfrm>
          <a:prstGeom prst="downArrow">
            <a:avLst/>
          </a:prstGeom>
          <a:solidFill>
            <a:srgbClr val="FF924F"/>
          </a:solidFill>
          <a:ln>
            <a:noFill/>
          </a:ln>
          <a:effectLst>
            <a:glow rad="63500">
              <a:srgbClr val="B7F0AA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5" name="Gruppo 34"/>
          <p:cNvGrpSpPr/>
          <p:nvPr/>
        </p:nvGrpSpPr>
        <p:grpSpPr>
          <a:xfrm>
            <a:off x="1391488" y="3356215"/>
            <a:ext cx="3106414" cy="2771969"/>
            <a:chOff x="277565" y="3541213"/>
            <a:chExt cx="2769091" cy="2775409"/>
          </a:xfrm>
        </p:grpSpPr>
        <p:sp>
          <p:nvSpPr>
            <p:cNvPr id="36" name="Rounded Rectangle 50"/>
            <p:cNvSpPr/>
            <p:nvPr/>
          </p:nvSpPr>
          <p:spPr bwMode="auto">
            <a:xfrm>
              <a:off x="279432" y="3632655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37" name="Rounded Rectangle 13"/>
            <p:cNvSpPr/>
            <p:nvPr/>
          </p:nvSpPr>
          <p:spPr>
            <a:xfrm>
              <a:off x="491091" y="3541213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Configurazione moduli</a:t>
              </a:r>
            </a:p>
          </p:txBody>
        </p:sp>
        <p:sp>
          <p:nvSpPr>
            <p:cNvPr id="38" name="TextBox 48"/>
            <p:cNvSpPr txBox="1"/>
            <p:nvPr/>
          </p:nvSpPr>
          <p:spPr>
            <a:xfrm>
              <a:off x="307811" y="3713165"/>
              <a:ext cx="2738845" cy="758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it-IT" sz="1200" dirty="0"/>
                <a:t>Ogni elemento è configurabile con un nodo che può rappresentare un modulo che concorrerà alla definizione del colore finale.</a:t>
              </a:r>
            </a:p>
          </p:txBody>
        </p:sp>
        <p:sp>
          <p:nvSpPr>
            <p:cNvPr id="39" name="Rounded Rectangle 50"/>
            <p:cNvSpPr/>
            <p:nvPr/>
          </p:nvSpPr>
          <p:spPr bwMode="auto">
            <a:xfrm>
              <a:off x="277565" y="5077537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40" name="Rounded Rectangle 13"/>
            <p:cNvSpPr/>
            <p:nvPr/>
          </p:nvSpPr>
          <p:spPr>
            <a:xfrm>
              <a:off x="489224" y="4986095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Eccezioni</a:t>
              </a:r>
            </a:p>
          </p:txBody>
        </p:sp>
        <p:sp>
          <p:nvSpPr>
            <p:cNvPr id="41" name="TextBox 48"/>
            <p:cNvSpPr txBox="1"/>
            <p:nvPr/>
          </p:nvSpPr>
          <p:spPr>
            <a:xfrm>
              <a:off x="295784" y="5158047"/>
              <a:ext cx="2738845" cy="758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it-IT" sz="1200" dirty="0"/>
                <a:t>Interfaccia di definizione più intuitiva. Le </a:t>
              </a:r>
              <a:r>
                <a:rPr lang="it-IT" sz="1200" i="1" dirty="0"/>
                <a:t>Eccezioni</a:t>
              </a:r>
              <a:r>
                <a:rPr lang="it-IT" sz="1200" dirty="0"/>
                <a:t> sono moduli e non appendici di una matrice.</a:t>
              </a:r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4661061" y="3356215"/>
            <a:ext cx="3106414" cy="2771969"/>
            <a:chOff x="6109847" y="3553462"/>
            <a:chExt cx="2740963" cy="2771969"/>
          </a:xfrm>
        </p:grpSpPr>
        <p:sp>
          <p:nvSpPr>
            <p:cNvPr id="43" name="Rounded Rectangle 50"/>
            <p:cNvSpPr/>
            <p:nvPr/>
          </p:nvSpPr>
          <p:spPr bwMode="auto">
            <a:xfrm>
              <a:off x="6109847" y="3642322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44" name="Rounded Rectangle 13"/>
            <p:cNvSpPr/>
            <p:nvPr/>
          </p:nvSpPr>
          <p:spPr>
            <a:xfrm>
              <a:off x="6303287" y="3553462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Matrice di Rischio arricchita</a:t>
              </a:r>
            </a:p>
          </p:txBody>
        </p:sp>
        <p:sp>
          <p:nvSpPr>
            <p:cNvPr id="45" name="TextBox 48"/>
            <p:cNvSpPr txBox="1"/>
            <p:nvPr/>
          </p:nvSpPr>
          <p:spPr>
            <a:xfrm>
              <a:off x="6109847" y="3745734"/>
              <a:ext cx="2738845" cy="11234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>
                <a:spcAft>
                  <a:spcPts val="1200"/>
                </a:spcAft>
              </a:pPr>
              <a:r>
                <a:rPr lang="it-IT" sz="1200" dirty="0"/>
                <a:t>La matrice di rischio riceve in input e restituisce uno score continuo o una variabile categoriale (es. il colore di un modulo).</a:t>
              </a:r>
            </a:p>
          </p:txBody>
        </p:sp>
        <p:sp>
          <p:nvSpPr>
            <p:cNvPr id="46" name="Rounded Rectangle 50"/>
            <p:cNvSpPr/>
            <p:nvPr/>
          </p:nvSpPr>
          <p:spPr bwMode="auto">
            <a:xfrm>
              <a:off x="6109847" y="5086345"/>
              <a:ext cx="2740963" cy="1239085"/>
            </a:xfrm>
            <a:prstGeom prst="roundRect">
              <a:avLst>
                <a:gd name="adj" fmla="val 4213"/>
              </a:avLst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85725" indent="-85725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prstClr val="black"/>
                </a:buClr>
                <a:buFont typeface="Wingdings" pitchFamily="2" charset="2"/>
                <a:buChar char="§"/>
              </a:pPr>
              <a:endParaRPr lang="en-US" sz="1100" kern="0" dirty="0">
                <a:solidFill>
                  <a:prstClr val="black"/>
                </a:solidFill>
                <a:ea typeface="ＭＳ Ｐゴシック"/>
              </a:endParaRPr>
            </a:p>
          </p:txBody>
        </p:sp>
        <p:sp>
          <p:nvSpPr>
            <p:cNvPr id="47" name="Rounded Rectangle 13"/>
            <p:cNvSpPr/>
            <p:nvPr/>
          </p:nvSpPr>
          <p:spPr>
            <a:xfrm>
              <a:off x="6323624" y="4994904"/>
              <a:ext cx="2315523" cy="203128"/>
            </a:xfrm>
            <a:prstGeom prst="roundRect">
              <a:avLst/>
            </a:prstGeom>
            <a:solidFill>
              <a:srgbClr val="FF924F"/>
            </a:solidFill>
            <a:ln w="9525">
              <a:solidFill>
                <a:srgbClr val="008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tx1"/>
                  </a:solidFill>
                </a:rPr>
                <a:t>Priority / Scelta vincente</a:t>
              </a:r>
              <a:endParaRPr lang="it-IT" sz="11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6109847" y="5167136"/>
              <a:ext cx="2740963" cy="11582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just"/>
              <a:r>
                <a:rPr lang="it-IT" sz="1200" dirty="0"/>
                <a:t>L’ordine di applicazione degli step è definito dal nodo </a:t>
              </a:r>
              <a:r>
                <a:rPr lang="it-IT" sz="1200" i="1" dirty="0"/>
                <a:t>Priority</a:t>
              </a:r>
              <a:r>
                <a:rPr lang="it-IT" sz="1200" dirty="0"/>
                <a:t>. Con un altro oggetto dedicato si può stabilire un criterio di assegnazione del colore quando sono presenti più moduli (es. colore peggiore).</a:t>
              </a:r>
            </a:p>
            <a:p>
              <a:pPr algn="just">
                <a:spcAft>
                  <a:spcPts val="1200"/>
                </a:spcAft>
              </a:pPr>
              <a:endParaRPr lang="it-IT" sz="1200" dirty="0"/>
            </a:p>
          </p:txBody>
        </p:sp>
      </p:grpSp>
      <p:sp>
        <p:nvSpPr>
          <p:cNvPr id="49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75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</a:rPr>
              <a:t>Piattaforma EW </a:t>
            </a:r>
            <a:r>
              <a:rPr lang="it-IT" sz="1800" dirty="0" err="1">
                <a:solidFill>
                  <a:schemeClr val="tx1"/>
                </a:solidFill>
              </a:rPr>
              <a:t>App</a:t>
            </a:r>
            <a:r>
              <a:rPr lang="it-IT" sz="1800" dirty="0">
                <a:solidFill>
                  <a:schemeClr val="tx1"/>
                </a:solidFill>
              </a:rPr>
              <a:t> – Mappa di navigazione </a:t>
            </a:r>
          </a:p>
        </p:txBody>
      </p:sp>
      <p:sp>
        <p:nvSpPr>
          <p:cNvPr id="21" name="TextBox 53"/>
          <p:cNvSpPr txBox="1"/>
          <p:nvPr/>
        </p:nvSpPr>
        <p:spPr>
          <a:xfrm>
            <a:off x="162911" y="662136"/>
            <a:ext cx="878575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La mappa di navigazione dell’ EW App.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Dall’Analysis Unit si accede alla country di interesse (workspace)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Scelto il workspace le strade da percorrere sono due: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Gestione di Business Rules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Gestione strategia (grafico della distribuzione;  flusso strategico)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Nel </a:t>
            </a:r>
            <a:r>
              <a:rPr lang="it-IT" sz="1600" dirty="0" err="1"/>
              <a:t>canvas</a:t>
            </a:r>
            <a:r>
              <a:rPr lang="it-IT" sz="1600" dirty="0"/>
              <a:t> flow si configura la strategia attraverso l’uso dei nodi funzionali</a:t>
            </a:r>
          </a:p>
        </p:txBody>
      </p:sp>
      <p:sp>
        <p:nvSpPr>
          <p:cNvPr id="38" name="Oval 19"/>
          <p:cNvSpPr/>
          <p:nvPr>
            <p:custDataLst>
              <p:tags r:id="rId1"/>
            </p:custDataLst>
          </p:nvPr>
        </p:nvSpPr>
        <p:spPr>
          <a:xfrm>
            <a:off x="625593" y="1683642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19"/>
          <p:cNvSpPr/>
          <p:nvPr>
            <p:custDataLst>
              <p:tags r:id="rId2"/>
            </p:custDataLst>
          </p:nvPr>
        </p:nvSpPr>
        <p:spPr>
          <a:xfrm>
            <a:off x="625593" y="2354121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Oval 19"/>
          <p:cNvSpPr/>
          <p:nvPr>
            <p:custDataLst>
              <p:tags r:id="rId3"/>
            </p:custDataLst>
          </p:nvPr>
        </p:nvSpPr>
        <p:spPr>
          <a:xfrm>
            <a:off x="3794071" y="3034830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19"/>
          <p:cNvSpPr/>
          <p:nvPr>
            <p:custDataLst>
              <p:tags r:id="rId4"/>
            </p:custDataLst>
          </p:nvPr>
        </p:nvSpPr>
        <p:spPr>
          <a:xfrm>
            <a:off x="3794071" y="4103021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2"/>
          <p:cNvSpPr/>
          <p:nvPr/>
        </p:nvSpPr>
        <p:spPr>
          <a:xfrm>
            <a:off x="4296074" y="5460889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TextBox 5"/>
          <p:cNvSpPr txBox="1"/>
          <p:nvPr/>
        </p:nvSpPr>
        <p:spPr>
          <a:xfrm>
            <a:off x="4359814" y="5321124"/>
            <a:ext cx="803160" cy="29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44" name="Rectangle 3"/>
          <p:cNvSpPr/>
          <p:nvPr/>
        </p:nvSpPr>
        <p:spPr>
          <a:xfrm>
            <a:off x="4307504" y="5566283"/>
            <a:ext cx="455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Il percorso rappresentato in figura è approfondito nelle successive slide che hanno l’obiettivo di illustrare quali sono le funzionalità dell’EW App per ISP.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311501" y="3065713"/>
            <a:ext cx="7730926" cy="1275084"/>
            <a:chOff x="311501" y="3065713"/>
            <a:chExt cx="7730926" cy="1275084"/>
          </a:xfrm>
        </p:grpSpPr>
        <p:grpSp>
          <p:nvGrpSpPr>
            <p:cNvPr id="19" name="Gruppo 18"/>
            <p:cNvGrpSpPr/>
            <p:nvPr/>
          </p:nvGrpSpPr>
          <p:grpSpPr>
            <a:xfrm>
              <a:off x="2236849" y="3065713"/>
              <a:ext cx="5805578" cy="1275084"/>
              <a:chOff x="1191803" y="2798656"/>
              <a:chExt cx="5805578" cy="1275084"/>
            </a:xfrm>
          </p:grpSpPr>
          <p:sp>
            <p:nvSpPr>
              <p:cNvPr id="7" name="Esagono 6"/>
              <p:cNvSpPr/>
              <p:nvPr/>
            </p:nvSpPr>
            <p:spPr>
              <a:xfrm>
                <a:off x="1191803" y="3136491"/>
                <a:ext cx="1885694" cy="540000"/>
              </a:xfrm>
              <a:prstGeom prst="hexagon">
                <a:avLst/>
              </a:prstGeom>
              <a:noFill/>
              <a:ln w="12700" cap="flat" cmpd="sng" algn="ctr">
                <a:solidFill>
                  <a:srgbClr val="008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4450" rIns="18000" bIns="4445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  <a:t>Workspace</a:t>
                </a:r>
              </a:p>
            </p:txBody>
          </p:sp>
          <p:sp>
            <p:nvSpPr>
              <p:cNvPr id="10" name="Esagono 9"/>
              <p:cNvSpPr/>
              <p:nvPr/>
            </p:nvSpPr>
            <p:spPr>
              <a:xfrm>
                <a:off x="2992467" y="2798656"/>
                <a:ext cx="1886400" cy="540000"/>
              </a:xfrm>
              <a:prstGeom prst="hexagon">
                <a:avLst/>
              </a:prstGeom>
              <a:noFill/>
              <a:ln w="12700" cap="flat" cmpd="sng" algn="ctr">
                <a:solidFill>
                  <a:srgbClr val="008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4450" rIns="18000" bIns="4445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  <a:t>Business </a:t>
                </a:r>
                <a:b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</a:br>
                <a: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  <a:t>Rules</a:t>
                </a:r>
              </a:p>
            </p:txBody>
          </p:sp>
          <p:sp>
            <p:nvSpPr>
              <p:cNvPr id="15" name="Esagono 14"/>
              <p:cNvSpPr/>
              <p:nvPr/>
            </p:nvSpPr>
            <p:spPr>
              <a:xfrm>
                <a:off x="4856900" y="3316301"/>
                <a:ext cx="2118514" cy="338928"/>
              </a:xfrm>
              <a:prstGeom prst="hexagon">
                <a:avLst/>
              </a:prstGeom>
              <a:noFill/>
              <a:ln w="12700" cap="flat" cmpd="sng" algn="ctr">
                <a:solidFill>
                  <a:srgbClr val="008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4450" rIns="18000" bIns="4445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  <a:t>Score</a:t>
                </a:r>
              </a:p>
            </p:txBody>
          </p:sp>
          <p:sp>
            <p:nvSpPr>
              <p:cNvPr id="17" name="Esagono 16"/>
              <p:cNvSpPr/>
              <p:nvPr/>
            </p:nvSpPr>
            <p:spPr>
              <a:xfrm>
                <a:off x="2992467" y="3466949"/>
                <a:ext cx="1886400" cy="540000"/>
              </a:xfrm>
              <a:prstGeom prst="hexagon">
                <a:avLst/>
              </a:prstGeom>
              <a:noFill/>
              <a:ln w="12700" cap="flat" cmpd="sng" algn="ctr">
                <a:solidFill>
                  <a:srgbClr val="008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4450" rIns="18000" bIns="4445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  <a:t>Enter</a:t>
                </a:r>
              </a:p>
            </p:txBody>
          </p:sp>
          <p:sp>
            <p:nvSpPr>
              <p:cNvPr id="18" name="Esagono 17"/>
              <p:cNvSpPr/>
              <p:nvPr/>
            </p:nvSpPr>
            <p:spPr>
              <a:xfrm>
                <a:off x="4878867" y="3734812"/>
                <a:ext cx="2118514" cy="338928"/>
              </a:xfrm>
              <a:prstGeom prst="hexagon">
                <a:avLst/>
              </a:prstGeom>
              <a:noFill/>
              <a:ln w="12700" cap="flat" cmpd="sng" algn="ctr">
                <a:solidFill>
                  <a:srgbClr val="008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000" tIns="44450" rIns="18000" bIns="4445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prstClr val="black"/>
                  </a:buClr>
                </a:pPr>
                <a:r>
                  <a:rPr lang="it-IT" sz="1600" kern="0" dirty="0">
                    <a:solidFill>
                      <a:prstClr val="black"/>
                    </a:solidFill>
                    <a:ea typeface="ＭＳ Ｐゴシック"/>
                  </a:rPr>
                  <a:t>Flow</a:t>
                </a:r>
              </a:p>
            </p:txBody>
          </p:sp>
        </p:grpSp>
        <p:sp>
          <p:nvSpPr>
            <p:cNvPr id="22" name="Esagono 6"/>
            <p:cNvSpPr/>
            <p:nvPr/>
          </p:nvSpPr>
          <p:spPr>
            <a:xfrm>
              <a:off x="311501" y="3403548"/>
              <a:ext cx="1885694" cy="540000"/>
            </a:xfrm>
            <a:prstGeom prst="hexagon">
              <a:avLst/>
            </a:prstGeom>
            <a:noFill/>
            <a:ln w="12700" cap="flat" cmpd="sng" algn="ctr">
              <a:solidFill>
                <a:srgbClr val="008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4450" rIns="18000" bIns="4445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20000"/>
                </a:spcBef>
                <a:buClr>
                  <a:prstClr val="black"/>
                </a:buClr>
              </a:pPr>
              <a:r>
                <a:rPr lang="it-IT" sz="1600" kern="0" dirty="0">
                  <a:solidFill>
                    <a:prstClr val="black"/>
                  </a:solidFill>
                  <a:ea typeface="ＭＳ Ｐゴシック"/>
                </a:rPr>
                <a:t>Analysis Unit</a:t>
              </a:r>
            </a:p>
          </p:txBody>
        </p:sp>
      </p:grpSp>
      <p:sp>
        <p:nvSpPr>
          <p:cNvPr id="23" name="Esagono 17"/>
          <p:cNvSpPr/>
          <p:nvPr/>
        </p:nvSpPr>
        <p:spPr>
          <a:xfrm>
            <a:off x="6407783" y="4395131"/>
            <a:ext cx="2118514" cy="713982"/>
          </a:xfrm>
          <a:prstGeom prst="hexagon">
            <a:avLst>
              <a:gd name="adj" fmla="val 0"/>
              <a:gd name="vf" fmla="val 115470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4450" rIns="18000" bIns="4445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buClr>
                <a:prstClr val="black"/>
              </a:buClr>
            </a:pPr>
            <a:r>
              <a:rPr lang="it-IT" sz="1600" kern="0" dirty="0">
                <a:solidFill>
                  <a:prstClr val="black"/>
                </a:solidFill>
                <a:ea typeface="ＭＳ Ｐゴシック"/>
              </a:rPr>
              <a:t>Lista Nodi</a:t>
            </a:r>
          </a:p>
        </p:txBody>
      </p:sp>
      <p:sp>
        <p:nvSpPr>
          <p:cNvPr id="24" name="Oval 19"/>
          <p:cNvSpPr/>
          <p:nvPr>
            <p:custDataLst>
              <p:tags r:id="rId5"/>
            </p:custDataLst>
          </p:nvPr>
        </p:nvSpPr>
        <p:spPr>
          <a:xfrm>
            <a:off x="625593" y="2034081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19"/>
          <p:cNvSpPr/>
          <p:nvPr>
            <p:custDataLst>
              <p:tags r:id="rId6"/>
            </p:custDataLst>
          </p:nvPr>
        </p:nvSpPr>
        <p:spPr>
          <a:xfrm>
            <a:off x="5749051" y="4323465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58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Analysis Unit  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444" y="2276766"/>
            <a:ext cx="6027118" cy="401351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008600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TextBox 53"/>
          <p:cNvSpPr txBox="1"/>
          <p:nvPr/>
        </p:nvSpPr>
        <p:spPr>
          <a:xfrm>
            <a:off x="238943" y="662136"/>
            <a:ext cx="87097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L’interfaccia iniziale dell’EW App offre una visione completa delle singole controparti. Questa interfaccia è chiamata </a:t>
            </a:r>
            <a:r>
              <a:rPr lang="it-IT" sz="1600" b="1" dirty="0"/>
              <a:t>Analysis Unit</a:t>
            </a:r>
            <a:r>
              <a:rPr lang="it-IT" sz="1600" dirty="0"/>
              <a:t>.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Per ognuna sono visualizzati: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Esposizione complessiva delle controparti (in €)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Numero di workspace (o segmenti) e di Business Rules utilizzati</a:t>
            </a:r>
          </a:p>
        </p:txBody>
      </p:sp>
      <p:sp>
        <p:nvSpPr>
          <p:cNvPr id="8" name="Oval 19"/>
          <p:cNvSpPr/>
          <p:nvPr>
            <p:custDataLst>
              <p:tags r:id="rId1"/>
            </p:custDataLst>
          </p:nvPr>
        </p:nvSpPr>
        <p:spPr>
          <a:xfrm>
            <a:off x="238943" y="1590238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19"/>
          <p:cNvSpPr/>
          <p:nvPr>
            <p:custDataLst>
              <p:tags r:id="rId2"/>
            </p:custDataLst>
          </p:nvPr>
        </p:nvSpPr>
        <p:spPr>
          <a:xfrm>
            <a:off x="238943" y="1940677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9"/>
          <p:cNvSpPr/>
          <p:nvPr>
            <p:custDataLst>
              <p:tags r:id="rId3"/>
            </p:custDataLst>
          </p:nvPr>
        </p:nvSpPr>
        <p:spPr>
          <a:xfrm>
            <a:off x="1661978" y="3699835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9"/>
          <p:cNvSpPr/>
          <p:nvPr>
            <p:custDataLst>
              <p:tags r:id="rId4"/>
            </p:custDataLst>
          </p:nvPr>
        </p:nvSpPr>
        <p:spPr>
          <a:xfrm>
            <a:off x="1661978" y="3235694"/>
            <a:ext cx="232012" cy="220444"/>
          </a:xfrm>
          <a:prstGeom prst="ellipse">
            <a:avLst/>
          </a:prstGeom>
          <a:solidFill>
            <a:schemeClr val="bg1"/>
          </a:solidFill>
          <a:ln>
            <a:solidFill>
              <a:srgbClr val="FF9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176" y="73623"/>
            <a:ext cx="2399242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4" y="2536393"/>
            <a:ext cx="5664939" cy="335005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Workspace - Modelli distinti per segmenti di business</a:t>
            </a:r>
          </a:p>
        </p:txBody>
      </p:sp>
      <p:sp>
        <p:nvSpPr>
          <p:cNvPr id="19" name="TextBox 53"/>
          <p:cNvSpPr txBox="1"/>
          <p:nvPr/>
        </p:nvSpPr>
        <p:spPr>
          <a:xfrm>
            <a:off x="162911" y="662136"/>
            <a:ext cx="878575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Un </a:t>
            </a:r>
            <a:r>
              <a:rPr lang="it-IT" sz="1600" b="1" dirty="0"/>
              <a:t>workspace </a:t>
            </a:r>
            <a:r>
              <a:rPr lang="it-IT" sz="1600" dirty="0"/>
              <a:t>delimita l’ambito di applicazione di un modello EW che sarà peculiare per le controparti rientranti nel perimetro. 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L’interfaccia permette di visualizzare: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Esposizione complessiva delle controparti che compongono il workspace (in €)</a:t>
            </a:r>
            <a:endParaRPr lang="it-IT" sz="1600" strike="sngStrike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Distribuzione complessiva per colore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Presenza/assenza di modello in produzione e numero di modelli in test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6040841" y="2524705"/>
            <a:ext cx="3000259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Sono disponibili le funzionalità: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Enter – </a:t>
            </a:r>
            <a:r>
              <a:rPr lang="it-IT" sz="1600" dirty="0"/>
              <a:t>Accesso allo strategia e al Canvas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Business Rules </a:t>
            </a:r>
            <a:r>
              <a:rPr lang="it-IT" sz="1600" dirty="0"/>
              <a:t>– Accesso diretto alle Business </a:t>
            </a:r>
            <a:r>
              <a:rPr lang="it-IT" sz="1600" dirty="0" err="1"/>
              <a:t>Rules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 alto a destra (</a:t>
            </a:r>
            <a:r>
              <a:rPr lang="it-IT" sz="1600" b="1" i="1" dirty="0"/>
              <a:t>matita</a:t>
            </a:r>
            <a:r>
              <a:rPr lang="it-IT" sz="1600" dirty="0"/>
              <a:t>) è possibile assegnare un nome, selezionare la variabile target (es. «default a 6 mesi») ed i segmenti che apparterranno al workspace</a:t>
            </a:r>
          </a:p>
        </p:txBody>
      </p:sp>
      <p:sp>
        <p:nvSpPr>
          <p:cNvPr id="9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82" y="74070"/>
            <a:ext cx="2399236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0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" y="1523428"/>
            <a:ext cx="8395695" cy="3814617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460556" y="5445817"/>
            <a:ext cx="2650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179388">
              <a:buFont typeface="Arial" panose="020B0604020202020204" pitchFamily="34" charset="0"/>
              <a:buChar char="•"/>
            </a:pPr>
            <a:r>
              <a:rPr lang="it-IT" sz="1600" b="1" dirty="0"/>
              <a:t>Creazione / Edit</a:t>
            </a:r>
          </a:p>
          <a:p>
            <a:pPr marL="271463" indent="-179388">
              <a:buFont typeface="Arial" panose="020B0604020202020204" pitchFamily="34" charset="0"/>
              <a:buChar char="•"/>
            </a:pPr>
            <a:r>
              <a:rPr lang="it-IT" sz="1600" b="1" dirty="0"/>
              <a:t>Simulazione</a:t>
            </a:r>
          </a:p>
          <a:p>
            <a:pPr marL="271463" indent="-179388">
              <a:buFont typeface="Arial" panose="020B0604020202020204" pitchFamily="34" charset="0"/>
              <a:buChar char="•"/>
            </a:pPr>
            <a:r>
              <a:rPr lang="it-IT" sz="1600" b="1" dirty="0"/>
              <a:t>Backtesting </a:t>
            </a: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/>
              <a:t>Business Rules – Gli elementi base per l’analisi di business</a:t>
            </a:r>
          </a:p>
        </p:txBody>
      </p:sp>
      <p:sp>
        <p:nvSpPr>
          <p:cNvPr id="17" name="TextBox 53"/>
          <p:cNvSpPr txBox="1"/>
          <p:nvPr/>
        </p:nvSpPr>
        <p:spPr>
          <a:xfrm>
            <a:off x="162911" y="5366305"/>
            <a:ext cx="878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it-IT" sz="1600" dirty="0"/>
              <a:t>Funzionalità:</a:t>
            </a:r>
          </a:p>
        </p:txBody>
      </p:sp>
      <p:sp>
        <p:nvSpPr>
          <p:cNvPr id="19" name="TextBox 53"/>
          <p:cNvSpPr txBox="1"/>
          <p:nvPr/>
        </p:nvSpPr>
        <p:spPr>
          <a:xfrm>
            <a:off x="162911" y="662136"/>
            <a:ext cx="8785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it-IT" sz="1600" dirty="0"/>
              <a:t>Selezionando il Tab ‘’Business Rules’’ è possibile visualizzare l’elenco di tutte le Business Rules configurate. Queste sono disponibili per tutti i workspace (es. segmenti) rientranti nell’analysis unit.</a:t>
            </a:r>
          </a:p>
        </p:txBody>
      </p:sp>
      <p:sp>
        <p:nvSpPr>
          <p:cNvPr id="16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sp>
        <p:nvSpPr>
          <p:cNvPr id="10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5"/>
          <p:cNvSpPr txBox="1"/>
          <p:nvPr/>
        </p:nvSpPr>
        <p:spPr>
          <a:xfrm>
            <a:off x="4359814" y="5355414"/>
            <a:ext cx="803160" cy="29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2" name="Rectangle 3"/>
          <p:cNvSpPr/>
          <p:nvPr/>
        </p:nvSpPr>
        <p:spPr>
          <a:xfrm>
            <a:off x="4318622" y="5669153"/>
            <a:ext cx="4509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Le funzionalità relative alle Business </a:t>
            </a:r>
            <a:r>
              <a:rPr lang="it-IT" sz="1200" dirty="0" err="1"/>
              <a:t>Rules</a:t>
            </a:r>
            <a:r>
              <a:rPr lang="it-IT" sz="1200" dirty="0"/>
              <a:t> non sono variate. Per maggiori dettagli si vedano gli allegati.</a:t>
            </a:r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54" y="66326"/>
            <a:ext cx="1814400" cy="4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2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38944" y="159656"/>
            <a:ext cx="8551044" cy="41644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it-IT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Strategia in produzione o in test</a:t>
            </a:r>
            <a:endParaRPr lang="it-IT" sz="1800" dirty="0"/>
          </a:p>
        </p:txBody>
      </p:sp>
      <p:sp>
        <p:nvSpPr>
          <p:cNvPr id="10" name="Rectangle 2"/>
          <p:cNvSpPr/>
          <p:nvPr/>
        </p:nvSpPr>
        <p:spPr>
          <a:xfrm>
            <a:off x="4278740" y="5497830"/>
            <a:ext cx="4572000" cy="777240"/>
          </a:xfrm>
          <a:prstGeom prst="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5"/>
          <p:cNvSpPr txBox="1"/>
          <p:nvPr/>
        </p:nvSpPr>
        <p:spPr>
          <a:xfrm>
            <a:off x="4423410" y="5346372"/>
            <a:ext cx="82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C000"/>
                </a:solidFill>
              </a:rPr>
              <a:t>TIPS</a:t>
            </a:r>
          </a:p>
        </p:txBody>
      </p:sp>
      <p:sp>
        <p:nvSpPr>
          <p:cNvPr id="12" name="Rectangle 3"/>
          <p:cNvSpPr/>
          <p:nvPr/>
        </p:nvSpPr>
        <p:spPr>
          <a:xfrm>
            <a:off x="4292597" y="5582946"/>
            <a:ext cx="442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200" dirty="0"/>
              <a:t>Per ottemperare alle richieste di Compliance, un solo progetto di rischio sarà in produzione e non potrà essere modificato ma al più copiato o sostituito con un altro progetto.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795085" y="1825743"/>
            <a:ext cx="305565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Nel box a sinistra, oltre alla messa in produzione (a partire sempre dal giorno dopo)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Definire il periodo di validità;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Creare più versioni;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Mettere in test più strategie (eseguite in batch giornalmente come la versione in produzione).</a:t>
            </a:r>
          </a:p>
          <a:p>
            <a:pPr>
              <a:spcAft>
                <a:spcPts val="1200"/>
              </a:spcAft>
            </a:pPr>
            <a:r>
              <a:rPr lang="it-IT" sz="1600" dirty="0"/>
              <a:t>Lo </a:t>
            </a:r>
            <a:r>
              <a:rPr lang="it-IT" sz="1600" i="1" dirty="0"/>
              <a:t>stato </a:t>
            </a:r>
            <a:r>
              <a:rPr lang="it-IT" sz="1600" dirty="0"/>
              <a:t>(Test, Production, </a:t>
            </a:r>
            <a:r>
              <a:rPr lang="it-IT" sz="1600" dirty="0" err="1"/>
              <a:t>Retired</a:t>
            </a:r>
            <a:r>
              <a:rPr lang="it-IT" sz="1600" dirty="0"/>
              <a:t>) della strategia può essere settato cliccando su</a:t>
            </a:r>
          </a:p>
        </p:txBody>
      </p:sp>
      <p:sp>
        <p:nvSpPr>
          <p:cNvPr id="20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62093" y="6529200"/>
            <a:ext cx="3271214" cy="145319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666666"/>
                </a:solidFill>
                <a:cs typeface="Arial" charset="0"/>
              </a:rPr>
              <a:t>Copyright © 2017 Accenture All rights reserved.</a:t>
            </a:r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991" y="4994022"/>
            <a:ext cx="301744" cy="165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53"/>
          <p:cNvSpPr txBox="1"/>
          <p:nvPr/>
        </p:nvSpPr>
        <p:spPr>
          <a:xfrm>
            <a:off x="162911" y="662136"/>
            <a:ext cx="88537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sz="1600" dirty="0"/>
              <a:t>All’interno di ogni singolo workspace, il tasto </a:t>
            </a:r>
            <a:r>
              <a:rPr lang="it-IT" sz="1600" i="1" dirty="0"/>
              <a:t>Enter</a:t>
            </a:r>
            <a:r>
              <a:rPr lang="it-IT" sz="1600" dirty="0"/>
              <a:t> porta direttamente a visualizzare l’output finale (grafico </a:t>
            </a:r>
            <a:r>
              <a:rPr lang="it-IT" sz="1600" b="1" dirty="0"/>
              <a:t>Sankey</a:t>
            </a:r>
            <a:r>
              <a:rPr lang="it-IT" sz="1600" dirty="0"/>
              <a:t>). </a:t>
            </a:r>
          </a:p>
          <a:p>
            <a:pPr algn="just">
              <a:spcAft>
                <a:spcPts val="600"/>
              </a:spcAft>
            </a:pPr>
            <a:r>
              <a:rPr lang="it-IT" sz="1600" dirty="0"/>
              <a:t>L’output dell’EW App è una rappresentazione per colore (warning score) di tutte le controparti entrate nel modello.</a:t>
            </a: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28" y="69312"/>
            <a:ext cx="1802262" cy="430729"/>
          </a:xfrm>
          <a:prstGeom prst="rect">
            <a:avLst/>
          </a:prstGeom>
        </p:spPr>
      </p:pic>
      <p:grpSp>
        <p:nvGrpSpPr>
          <p:cNvPr id="5" name="Gruppo 4"/>
          <p:cNvGrpSpPr/>
          <p:nvPr/>
        </p:nvGrpSpPr>
        <p:grpSpPr>
          <a:xfrm>
            <a:off x="238943" y="1856393"/>
            <a:ext cx="5452891" cy="3269239"/>
            <a:chOff x="238943" y="1753523"/>
            <a:chExt cx="5452891" cy="3269239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943" y="1753523"/>
              <a:ext cx="5452891" cy="3269239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055" y="2963215"/>
              <a:ext cx="1806097" cy="1310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632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  <p:tag name="PAGENUMBER" val="0"/>
  <p:tag name="AGENDAHEIGHT" val="295,5749618530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0/04/2017 15:31: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20/04/2017 15:31: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adlgU3EUu03jK6w.9t5Q"/>
</p:tagLst>
</file>

<file path=ppt/theme/theme1.xml><?xml version="1.0" encoding="utf-8"?>
<a:theme xmlns:a="http://schemas.openxmlformats.org/drawingml/2006/main" name="Slide ISP">
  <a:themeElements>
    <a:clrScheme name="3_Blank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3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bina_Regia_Credito_07052014_V1">
  <a:themeElements>
    <a:clrScheme name="Nuovo schema_v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uovo schema_v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uovo schema_v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ovo schema_v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ovo schema_v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lide ISP">
  <a:themeElements>
    <a:clrScheme name="3_Blank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3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BED72C4881CC44AC5D70653AF1181F" ma:contentTypeVersion="0" ma:contentTypeDescription="Create a new document." ma:contentTypeScope="" ma:versionID="4a3177e2d0017a2a9dc747f8623124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103fec9f7d42aff54cf6e3b87f3eb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6F7CC2-0F44-4271-A8C7-1759F4F820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8605CA-C95F-4D20-A7ED-DE54EE07908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893358-B509-4199-B47C-E497920EA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136719</TotalTime>
  <Words>3311</Words>
  <Application>Microsoft Office PowerPoint</Application>
  <PresentationFormat>Presentazione su schermo (4:3)</PresentationFormat>
  <Paragraphs>337</Paragraphs>
  <Slides>31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31</vt:i4>
      </vt:variant>
    </vt:vector>
  </HeadingPairs>
  <TitlesOfParts>
    <vt:vector size="42" baseType="lpstr">
      <vt:lpstr>ＭＳ Ｐゴシック</vt:lpstr>
      <vt:lpstr>Agency FB</vt:lpstr>
      <vt:lpstr>Arial</vt:lpstr>
      <vt:lpstr>Calibri</vt:lpstr>
      <vt:lpstr>Cambria Math</vt:lpstr>
      <vt:lpstr>Courier New</vt:lpstr>
      <vt:lpstr>Times New Roman</vt:lpstr>
      <vt:lpstr>Wingdings</vt:lpstr>
      <vt:lpstr>Slide ISP</vt:lpstr>
      <vt:lpstr>Cabina_Regia_Credito_07052014_V1</vt:lpstr>
      <vt:lpstr>1_Slide ISP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GENCO GIOVANNA</dc:creator>
  <cp:lastModifiedBy>Cutano, Ilaria</cp:lastModifiedBy>
  <cp:revision>1551</cp:revision>
  <dcterms:created xsi:type="dcterms:W3CDTF">2015-09-17T08:52:34Z</dcterms:created>
  <dcterms:modified xsi:type="dcterms:W3CDTF">2017-05-17T16:43:20Z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0x01010028BED72C4881CC44AC5D70653AF1181F</vt:lpwstr>
  </property>
</Properties>
</file>