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9" r:id="rId1"/>
  </p:sldMasterIdLst>
  <p:notesMasterIdLst>
    <p:notesMasterId r:id="rId14"/>
  </p:notesMasterIdLst>
  <p:sldIdLst>
    <p:sldId id="256" r:id="rId2"/>
    <p:sldId id="268" r:id="rId3"/>
    <p:sldId id="258" r:id="rId4"/>
    <p:sldId id="259" r:id="rId5"/>
    <p:sldId id="265" r:id="rId6"/>
    <p:sldId id="260" r:id="rId7"/>
    <p:sldId id="267" r:id="rId8"/>
    <p:sldId id="266" r:id="rId9"/>
    <p:sldId id="261" r:id="rId10"/>
    <p:sldId id="269" r:id="rId11"/>
    <p:sldId id="262" r:id="rId12"/>
    <p:sldId id="26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31" autoAdjust="0"/>
  </p:normalViewPr>
  <p:slideViewPr>
    <p:cSldViewPr snapToGrid="0">
      <p:cViewPr varScale="1">
        <p:scale>
          <a:sx n="89" d="100"/>
          <a:sy n="89" d="100"/>
        </p:scale>
        <p:origin x="108" y="3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1A4D3-EE25-4119-8AED-E4AB0F34604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C886B17-6808-4BED-95F5-9134D6262617}">
      <dgm:prSet/>
      <dgm:spPr/>
      <dgm:t>
        <a:bodyPr/>
        <a:lstStyle/>
        <a:p>
          <a:r>
            <a:rPr lang="en-US"/>
            <a:t>Motivation</a:t>
          </a:r>
        </a:p>
      </dgm:t>
    </dgm:pt>
    <dgm:pt modelId="{6AC44822-1353-4A6C-A2B9-175F707AD257}" type="parTrans" cxnId="{8D39B5B5-FEA9-42BF-93BF-43F5254B41DB}">
      <dgm:prSet/>
      <dgm:spPr/>
      <dgm:t>
        <a:bodyPr/>
        <a:lstStyle/>
        <a:p>
          <a:endParaRPr lang="en-US"/>
        </a:p>
      </dgm:t>
    </dgm:pt>
    <dgm:pt modelId="{0957F5D7-40F5-46CC-B62F-4C849BE018A5}" type="sibTrans" cxnId="{8D39B5B5-FEA9-42BF-93BF-43F5254B41DB}">
      <dgm:prSet/>
      <dgm:spPr/>
      <dgm:t>
        <a:bodyPr/>
        <a:lstStyle/>
        <a:p>
          <a:endParaRPr lang="en-US"/>
        </a:p>
      </dgm:t>
    </dgm:pt>
    <dgm:pt modelId="{5FF29D6B-29DB-4292-92E2-CEB4DB622AA6}">
      <dgm:prSet/>
      <dgm:spPr/>
      <dgm:t>
        <a:bodyPr/>
        <a:lstStyle/>
        <a:p>
          <a:r>
            <a:rPr lang="en-US"/>
            <a:t>Model</a:t>
          </a:r>
        </a:p>
      </dgm:t>
    </dgm:pt>
    <dgm:pt modelId="{C32291C9-7AA5-46BE-9040-CEEA5F235AAB}" type="parTrans" cxnId="{1E353B32-E4BC-4D77-ADB9-772A46E2187B}">
      <dgm:prSet/>
      <dgm:spPr/>
      <dgm:t>
        <a:bodyPr/>
        <a:lstStyle/>
        <a:p>
          <a:endParaRPr lang="en-US"/>
        </a:p>
      </dgm:t>
    </dgm:pt>
    <dgm:pt modelId="{08924DAF-DECD-4E4F-A6FE-7FCBF0046486}" type="sibTrans" cxnId="{1E353B32-E4BC-4D77-ADB9-772A46E2187B}">
      <dgm:prSet/>
      <dgm:spPr/>
      <dgm:t>
        <a:bodyPr/>
        <a:lstStyle/>
        <a:p>
          <a:endParaRPr lang="en-US"/>
        </a:p>
      </dgm:t>
    </dgm:pt>
    <dgm:pt modelId="{B07E8183-8011-42A4-B579-8DE135E316F6}">
      <dgm:prSet/>
      <dgm:spPr/>
      <dgm:t>
        <a:bodyPr/>
        <a:lstStyle/>
        <a:p>
          <a:r>
            <a:rPr lang="en-US"/>
            <a:t>Results</a:t>
          </a:r>
        </a:p>
      </dgm:t>
    </dgm:pt>
    <dgm:pt modelId="{C6D1EDD4-6DFE-44F5-BB23-8A38025DE041}" type="parTrans" cxnId="{8C9C4E94-212A-4D73-82D3-151C5AEAC68C}">
      <dgm:prSet/>
      <dgm:spPr/>
      <dgm:t>
        <a:bodyPr/>
        <a:lstStyle/>
        <a:p>
          <a:endParaRPr lang="en-US"/>
        </a:p>
      </dgm:t>
    </dgm:pt>
    <dgm:pt modelId="{D0484451-EBAF-4D79-83F5-2E97495DAF84}" type="sibTrans" cxnId="{8C9C4E94-212A-4D73-82D3-151C5AEAC68C}">
      <dgm:prSet/>
      <dgm:spPr/>
      <dgm:t>
        <a:bodyPr/>
        <a:lstStyle/>
        <a:p>
          <a:endParaRPr lang="en-US"/>
        </a:p>
      </dgm:t>
    </dgm:pt>
    <dgm:pt modelId="{EF771C30-4C18-4755-9DE4-0CE6C6AFC024}">
      <dgm:prSet/>
      <dgm:spPr/>
      <dgm:t>
        <a:bodyPr/>
        <a:lstStyle/>
        <a:p>
          <a:r>
            <a:rPr lang="en-US" dirty="0"/>
            <a:t>Conclusion</a:t>
          </a:r>
        </a:p>
      </dgm:t>
    </dgm:pt>
    <dgm:pt modelId="{D31DED20-0764-42F2-9911-1C4B3E652104}" type="parTrans" cxnId="{8B821C51-E69E-48C1-947F-78FE57678B16}">
      <dgm:prSet/>
      <dgm:spPr/>
      <dgm:t>
        <a:bodyPr/>
        <a:lstStyle/>
        <a:p>
          <a:endParaRPr lang="en-US"/>
        </a:p>
      </dgm:t>
    </dgm:pt>
    <dgm:pt modelId="{C200D7AF-C5A0-4461-8036-13A77E15D295}" type="sibTrans" cxnId="{8B821C51-E69E-48C1-947F-78FE57678B16}">
      <dgm:prSet/>
      <dgm:spPr/>
      <dgm:t>
        <a:bodyPr/>
        <a:lstStyle/>
        <a:p>
          <a:endParaRPr lang="en-US"/>
        </a:p>
      </dgm:t>
    </dgm:pt>
    <dgm:pt modelId="{6421B706-C8E0-476A-9251-E2E8B4117B85}">
      <dgm:prSet/>
      <dgm:spPr/>
      <dgm:t>
        <a:bodyPr/>
        <a:lstStyle/>
        <a:p>
          <a:r>
            <a:rPr lang="en-US" dirty="0"/>
            <a:t>Takeaways</a:t>
          </a:r>
        </a:p>
      </dgm:t>
    </dgm:pt>
    <dgm:pt modelId="{2E186196-BD55-46E8-A9E0-FC2F0FFE05F6}" type="parTrans" cxnId="{AABAEACA-7E62-4844-895B-C96FC3E36E03}">
      <dgm:prSet/>
      <dgm:spPr/>
      <dgm:t>
        <a:bodyPr/>
        <a:lstStyle/>
        <a:p>
          <a:endParaRPr lang="en-US"/>
        </a:p>
      </dgm:t>
    </dgm:pt>
    <dgm:pt modelId="{FF123A8D-9832-486E-9E93-68694B06C47D}" type="sibTrans" cxnId="{AABAEACA-7E62-4844-895B-C96FC3E36E03}">
      <dgm:prSet/>
      <dgm:spPr/>
      <dgm:t>
        <a:bodyPr/>
        <a:lstStyle/>
        <a:p>
          <a:endParaRPr lang="en-US"/>
        </a:p>
      </dgm:t>
    </dgm:pt>
    <dgm:pt modelId="{EDA66EAD-197D-4E6D-85D4-E3D1F31D08EC}">
      <dgm:prSet/>
      <dgm:spPr/>
      <dgm:t>
        <a:bodyPr/>
        <a:lstStyle/>
        <a:p>
          <a:r>
            <a:rPr lang="en-US"/>
            <a:t>Acknowledgements</a:t>
          </a:r>
        </a:p>
      </dgm:t>
    </dgm:pt>
    <dgm:pt modelId="{B4DB017E-62EC-4E7D-A6CD-CF9B53506CBB}" type="parTrans" cxnId="{92BD3895-A34E-40D8-AD55-89239A9C94FA}">
      <dgm:prSet/>
      <dgm:spPr/>
      <dgm:t>
        <a:bodyPr/>
        <a:lstStyle/>
        <a:p>
          <a:endParaRPr lang="en-US"/>
        </a:p>
      </dgm:t>
    </dgm:pt>
    <dgm:pt modelId="{1C3C9B63-0A25-41CE-9933-FE938EFA5196}" type="sibTrans" cxnId="{92BD3895-A34E-40D8-AD55-89239A9C94FA}">
      <dgm:prSet/>
      <dgm:spPr/>
      <dgm:t>
        <a:bodyPr/>
        <a:lstStyle/>
        <a:p>
          <a:endParaRPr lang="en-US"/>
        </a:p>
      </dgm:t>
    </dgm:pt>
    <dgm:pt modelId="{AA724323-689A-481B-B166-CDA4DA20CD3B}">
      <dgm:prSet/>
      <dgm:spPr/>
      <dgm:t>
        <a:bodyPr/>
        <a:lstStyle/>
        <a:p>
          <a:r>
            <a:rPr lang="en-US" dirty="0"/>
            <a:t>Future Projects</a:t>
          </a:r>
        </a:p>
      </dgm:t>
    </dgm:pt>
    <dgm:pt modelId="{332181C1-A03C-468D-9C4A-DB7BB01498AE}" type="parTrans" cxnId="{3406069F-42DF-46F9-88D8-0EE279916498}">
      <dgm:prSet/>
      <dgm:spPr/>
      <dgm:t>
        <a:bodyPr/>
        <a:lstStyle/>
        <a:p>
          <a:endParaRPr lang="en-US"/>
        </a:p>
      </dgm:t>
    </dgm:pt>
    <dgm:pt modelId="{D445DCFB-65A5-40F6-9352-0539B176291E}" type="sibTrans" cxnId="{3406069F-42DF-46F9-88D8-0EE279916498}">
      <dgm:prSet/>
      <dgm:spPr/>
      <dgm:t>
        <a:bodyPr/>
        <a:lstStyle/>
        <a:p>
          <a:endParaRPr lang="en-US"/>
        </a:p>
      </dgm:t>
    </dgm:pt>
    <dgm:pt modelId="{FB8BF785-E4E4-471A-96FB-E33452D02A13}" type="pres">
      <dgm:prSet presAssocID="{D391A4D3-EE25-4119-8AED-E4AB0F346041}" presName="vert0" presStyleCnt="0">
        <dgm:presLayoutVars>
          <dgm:dir/>
          <dgm:animOne val="branch"/>
          <dgm:animLvl val="lvl"/>
        </dgm:presLayoutVars>
      </dgm:prSet>
      <dgm:spPr/>
    </dgm:pt>
    <dgm:pt modelId="{065D9FA7-318E-4A74-8F98-F09EADCBA360}" type="pres">
      <dgm:prSet presAssocID="{DC886B17-6808-4BED-95F5-9134D6262617}" presName="thickLine" presStyleLbl="alignNode1" presStyleIdx="0" presStyleCnt="7"/>
      <dgm:spPr/>
    </dgm:pt>
    <dgm:pt modelId="{DDD779E0-E931-46C4-A496-8F5AB9E94865}" type="pres">
      <dgm:prSet presAssocID="{DC886B17-6808-4BED-95F5-9134D6262617}" presName="horz1" presStyleCnt="0"/>
      <dgm:spPr/>
    </dgm:pt>
    <dgm:pt modelId="{DD138807-0742-402F-9B4A-E0C320FB63D9}" type="pres">
      <dgm:prSet presAssocID="{DC886B17-6808-4BED-95F5-9134D6262617}" presName="tx1" presStyleLbl="revTx" presStyleIdx="0" presStyleCnt="7"/>
      <dgm:spPr/>
    </dgm:pt>
    <dgm:pt modelId="{47497D6C-ADFC-4C7B-9965-893EDA40D950}" type="pres">
      <dgm:prSet presAssocID="{DC886B17-6808-4BED-95F5-9134D6262617}" presName="vert1" presStyleCnt="0"/>
      <dgm:spPr/>
    </dgm:pt>
    <dgm:pt modelId="{891D3915-7C84-457F-A6BB-F633B88CBA2E}" type="pres">
      <dgm:prSet presAssocID="{5FF29D6B-29DB-4292-92E2-CEB4DB622AA6}" presName="thickLine" presStyleLbl="alignNode1" presStyleIdx="1" presStyleCnt="7"/>
      <dgm:spPr/>
    </dgm:pt>
    <dgm:pt modelId="{B92B0E97-A58B-43E4-97E1-1C91E978490F}" type="pres">
      <dgm:prSet presAssocID="{5FF29D6B-29DB-4292-92E2-CEB4DB622AA6}" presName="horz1" presStyleCnt="0"/>
      <dgm:spPr/>
    </dgm:pt>
    <dgm:pt modelId="{794D1A4A-FCEB-4A9A-82C0-C9AE708331B1}" type="pres">
      <dgm:prSet presAssocID="{5FF29D6B-29DB-4292-92E2-CEB4DB622AA6}" presName="tx1" presStyleLbl="revTx" presStyleIdx="1" presStyleCnt="7"/>
      <dgm:spPr/>
    </dgm:pt>
    <dgm:pt modelId="{2358F11F-8848-41DC-ABE5-64CC11A90DF9}" type="pres">
      <dgm:prSet presAssocID="{5FF29D6B-29DB-4292-92E2-CEB4DB622AA6}" presName="vert1" presStyleCnt="0"/>
      <dgm:spPr/>
    </dgm:pt>
    <dgm:pt modelId="{E3891E25-98CD-44DB-841A-8940A8FC6313}" type="pres">
      <dgm:prSet presAssocID="{B07E8183-8011-42A4-B579-8DE135E316F6}" presName="thickLine" presStyleLbl="alignNode1" presStyleIdx="2" presStyleCnt="7"/>
      <dgm:spPr/>
    </dgm:pt>
    <dgm:pt modelId="{C7084A5A-77BB-4F8D-B558-280274F6B8BA}" type="pres">
      <dgm:prSet presAssocID="{B07E8183-8011-42A4-B579-8DE135E316F6}" presName="horz1" presStyleCnt="0"/>
      <dgm:spPr/>
    </dgm:pt>
    <dgm:pt modelId="{4201B99F-992A-458F-93C0-E0BE04C44664}" type="pres">
      <dgm:prSet presAssocID="{B07E8183-8011-42A4-B579-8DE135E316F6}" presName="tx1" presStyleLbl="revTx" presStyleIdx="2" presStyleCnt="7"/>
      <dgm:spPr/>
    </dgm:pt>
    <dgm:pt modelId="{7ABC060F-F607-4E69-AE54-0E5D85CCA55E}" type="pres">
      <dgm:prSet presAssocID="{B07E8183-8011-42A4-B579-8DE135E316F6}" presName="vert1" presStyleCnt="0"/>
      <dgm:spPr/>
    </dgm:pt>
    <dgm:pt modelId="{1EC3E6E6-C0E7-4C8E-AD21-C875D2A29C50}" type="pres">
      <dgm:prSet presAssocID="{EF771C30-4C18-4755-9DE4-0CE6C6AFC024}" presName="thickLine" presStyleLbl="alignNode1" presStyleIdx="3" presStyleCnt="7"/>
      <dgm:spPr/>
    </dgm:pt>
    <dgm:pt modelId="{6D8B42B3-F9BD-4B3A-91FD-EF44D7C34918}" type="pres">
      <dgm:prSet presAssocID="{EF771C30-4C18-4755-9DE4-0CE6C6AFC024}" presName="horz1" presStyleCnt="0"/>
      <dgm:spPr/>
    </dgm:pt>
    <dgm:pt modelId="{53F9CDED-C872-47EA-858C-566BCCD0DC0F}" type="pres">
      <dgm:prSet presAssocID="{EF771C30-4C18-4755-9DE4-0CE6C6AFC024}" presName="tx1" presStyleLbl="revTx" presStyleIdx="3" presStyleCnt="7"/>
      <dgm:spPr/>
    </dgm:pt>
    <dgm:pt modelId="{B1AA29D6-058A-42B5-9A56-897F95855485}" type="pres">
      <dgm:prSet presAssocID="{EF771C30-4C18-4755-9DE4-0CE6C6AFC024}" presName="vert1" presStyleCnt="0"/>
      <dgm:spPr/>
    </dgm:pt>
    <dgm:pt modelId="{4B563FBF-7EB9-4AA9-B5F1-DE1703DE0189}" type="pres">
      <dgm:prSet presAssocID="{AA724323-689A-481B-B166-CDA4DA20CD3B}" presName="thickLine" presStyleLbl="alignNode1" presStyleIdx="4" presStyleCnt="7"/>
      <dgm:spPr/>
    </dgm:pt>
    <dgm:pt modelId="{C2C821EA-CAB6-4932-B1FE-CA6D64BEAB90}" type="pres">
      <dgm:prSet presAssocID="{AA724323-689A-481B-B166-CDA4DA20CD3B}" presName="horz1" presStyleCnt="0"/>
      <dgm:spPr/>
    </dgm:pt>
    <dgm:pt modelId="{DAB5658F-C419-467F-BE6F-EE8361DC777F}" type="pres">
      <dgm:prSet presAssocID="{AA724323-689A-481B-B166-CDA4DA20CD3B}" presName="tx1" presStyleLbl="revTx" presStyleIdx="4" presStyleCnt="7"/>
      <dgm:spPr/>
    </dgm:pt>
    <dgm:pt modelId="{1B0A6315-0835-47BC-9B87-88204969404F}" type="pres">
      <dgm:prSet presAssocID="{AA724323-689A-481B-B166-CDA4DA20CD3B}" presName="vert1" presStyleCnt="0"/>
      <dgm:spPr/>
    </dgm:pt>
    <dgm:pt modelId="{4A9911A6-C53E-4FCD-B3D4-C601C77C3789}" type="pres">
      <dgm:prSet presAssocID="{6421B706-C8E0-476A-9251-E2E8B4117B85}" presName="thickLine" presStyleLbl="alignNode1" presStyleIdx="5" presStyleCnt="7"/>
      <dgm:spPr/>
    </dgm:pt>
    <dgm:pt modelId="{F9EA5E45-7109-419B-831C-3AE4D030CAE0}" type="pres">
      <dgm:prSet presAssocID="{6421B706-C8E0-476A-9251-E2E8B4117B85}" presName="horz1" presStyleCnt="0"/>
      <dgm:spPr/>
    </dgm:pt>
    <dgm:pt modelId="{EEA4F432-5946-426E-B7DC-602FC56794C2}" type="pres">
      <dgm:prSet presAssocID="{6421B706-C8E0-476A-9251-E2E8B4117B85}" presName="tx1" presStyleLbl="revTx" presStyleIdx="5" presStyleCnt="7"/>
      <dgm:spPr/>
    </dgm:pt>
    <dgm:pt modelId="{D72ECF75-00CC-4962-B9D4-EDFCAEB67B73}" type="pres">
      <dgm:prSet presAssocID="{6421B706-C8E0-476A-9251-E2E8B4117B85}" presName="vert1" presStyleCnt="0"/>
      <dgm:spPr/>
    </dgm:pt>
    <dgm:pt modelId="{30C81AFB-DC4A-4D46-8A8D-F0FEADE53748}" type="pres">
      <dgm:prSet presAssocID="{EDA66EAD-197D-4E6D-85D4-E3D1F31D08EC}" presName="thickLine" presStyleLbl="alignNode1" presStyleIdx="6" presStyleCnt="7"/>
      <dgm:spPr/>
    </dgm:pt>
    <dgm:pt modelId="{AE11FD75-C5A1-420E-B07A-1BD7C340AE1F}" type="pres">
      <dgm:prSet presAssocID="{EDA66EAD-197D-4E6D-85D4-E3D1F31D08EC}" presName="horz1" presStyleCnt="0"/>
      <dgm:spPr/>
    </dgm:pt>
    <dgm:pt modelId="{C44E102B-9BA4-4D99-A45E-87D201A1A9AE}" type="pres">
      <dgm:prSet presAssocID="{EDA66EAD-197D-4E6D-85D4-E3D1F31D08EC}" presName="tx1" presStyleLbl="revTx" presStyleIdx="6" presStyleCnt="7"/>
      <dgm:spPr/>
    </dgm:pt>
    <dgm:pt modelId="{437EE10C-A181-42F0-8EE9-409BFA2C991A}" type="pres">
      <dgm:prSet presAssocID="{EDA66EAD-197D-4E6D-85D4-E3D1F31D08EC}" presName="vert1" presStyleCnt="0"/>
      <dgm:spPr/>
    </dgm:pt>
  </dgm:ptLst>
  <dgm:cxnLst>
    <dgm:cxn modelId="{1E611603-138F-400B-B079-48E979931D5A}" type="presOf" srcId="{B07E8183-8011-42A4-B579-8DE135E316F6}" destId="{4201B99F-992A-458F-93C0-E0BE04C44664}" srcOrd="0" destOrd="0" presId="urn:microsoft.com/office/officeart/2008/layout/LinedList"/>
    <dgm:cxn modelId="{29E21320-B541-4C5E-95A3-5DC7984094DF}" type="presOf" srcId="{5FF29D6B-29DB-4292-92E2-CEB4DB622AA6}" destId="{794D1A4A-FCEB-4A9A-82C0-C9AE708331B1}" srcOrd="0" destOrd="0" presId="urn:microsoft.com/office/officeart/2008/layout/LinedList"/>
    <dgm:cxn modelId="{190EF82A-1831-48D8-8325-A554939CB16C}" type="presOf" srcId="{DC886B17-6808-4BED-95F5-9134D6262617}" destId="{DD138807-0742-402F-9B4A-E0C320FB63D9}" srcOrd="0" destOrd="0" presId="urn:microsoft.com/office/officeart/2008/layout/LinedList"/>
    <dgm:cxn modelId="{1E353B32-E4BC-4D77-ADB9-772A46E2187B}" srcId="{D391A4D3-EE25-4119-8AED-E4AB0F346041}" destId="{5FF29D6B-29DB-4292-92E2-CEB4DB622AA6}" srcOrd="1" destOrd="0" parTransId="{C32291C9-7AA5-46BE-9040-CEEA5F235AAB}" sibTransId="{08924DAF-DECD-4E4F-A6FE-7FCBF0046486}"/>
    <dgm:cxn modelId="{D4E2C137-458F-49F6-8329-E217AD8E2ED6}" type="presOf" srcId="{EF771C30-4C18-4755-9DE4-0CE6C6AFC024}" destId="{53F9CDED-C872-47EA-858C-566BCCD0DC0F}" srcOrd="0" destOrd="0" presId="urn:microsoft.com/office/officeart/2008/layout/LinedList"/>
    <dgm:cxn modelId="{8B821C51-E69E-48C1-947F-78FE57678B16}" srcId="{D391A4D3-EE25-4119-8AED-E4AB0F346041}" destId="{EF771C30-4C18-4755-9DE4-0CE6C6AFC024}" srcOrd="3" destOrd="0" parTransId="{D31DED20-0764-42F2-9911-1C4B3E652104}" sibTransId="{C200D7AF-C5A0-4461-8036-13A77E15D295}"/>
    <dgm:cxn modelId="{57366E81-BCB3-4CA2-97AC-DF15EEF096FC}" type="presOf" srcId="{D391A4D3-EE25-4119-8AED-E4AB0F346041}" destId="{FB8BF785-E4E4-471A-96FB-E33452D02A13}" srcOrd="0" destOrd="0" presId="urn:microsoft.com/office/officeart/2008/layout/LinedList"/>
    <dgm:cxn modelId="{8C9C4E94-212A-4D73-82D3-151C5AEAC68C}" srcId="{D391A4D3-EE25-4119-8AED-E4AB0F346041}" destId="{B07E8183-8011-42A4-B579-8DE135E316F6}" srcOrd="2" destOrd="0" parTransId="{C6D1EDD4-6DFE-44F5-BB23-8A38025DE041}" sibTransId="{D0484451-EBAF-4D79-83F5-2E97495DAF84}"/>
    <dgm:cxn modelId="{92BD3895-A34E-40D8-AD55-89239A9C94FA}" srcId="{D391A4D3-EE25-4119-8AED-E4AB0F346041}" destId="{EDA66EAD-197D-4E6D-85D4-E3D1F31D08EC}" srcOrd="6" destOrd="0" parTransId="{B4DB017E-62EC-4E7D-A6CD-CF9B53506CBB}" sibTransId="{1C3C9B63-0A25-41CE-9933-FE938EFA5196}"/>
    <dgm:cxn modelId="{3406069F-42DF-46F9-88D8-0EE279916498}" srcId="{D391A4D3-EE25-4119-8AED-E4AB0F346041}" destId="{AA724323-689A-481B-B166-CDA4DA20CD3B}" srcOrd="4" destOrd="0" parTransId="{332181C1-A03C-468D-9C4A-DB7BB01498AE}" sibTransId="{D445DCFB-65A5-40F6-9352-0539B176291E}"/>
    <dgm:cxn modelId="{3DB240AC-91C9-4D2E-B09E-D1D5319F809E}" type="presOf" srcId="{6421B706-C8E0-476A-9251-E2E8B4117B85}" destId="{EEA4F432-5946-426E-B7DC-602FC56794C2}" srcOrd="0" destOrd="0" presId="urn:microsoft.com/office/officeart/2008/layout/LinedList"/>
    <dgm:cxn modelId="{8D39B5B5-FEA9-42BF-93BF-43F5254B41DB}" srcId="{D391A4D3-EE25-4119-8AED-E4AB0F346041}" destId="{DC886B17-6808-4BED-95F5-9134D6262617}" srcOrd="0" destOrd="0" parTransId="{6AC44822-1353-4A6C-A2B9-175F707AD257}" sibTransId="{0957F5D7-40F5-46CC-B62F-4C849BE018A5}"/>
    <dgm:cxn modelId="{AABAEACA-7E62-4844-895B-C96FC3E36E03}" srcId="{D391A4D3-EE25-4119-8AED-E4AB0F346041}" destId="{6421B706-C8E0-476A-9251-E2E8B4117B85}" srcOrd="5" destOrd="0" parTransId="{2E186196-BD55-46E8-A9E0-FC2F0FFE05F6}" sibTransId="{FF123A8D-9832-486E-9E93-68694B06C47D}"/>
    <dgm:cxn modelId="{9106BECE-EBB7-44DD-8C96-035786301947}" type="presOf" srcId="{AA724323-689A-481B-B166-CDA4DA20CD3B}" destId="{DAB5658F-C419-467F-BE6F-EE8361DC777F}" srcOrd="0" destOrd="0" presId="urn:microsoft.com/office/officeart/2008/layout/LinedList"/>
    <dgm:cxn modelId="{49C241E9-2AFF-479F-9EFA-977B66E4D908}" type="presOf" srcId="{EDA66EAD-197D-4E6D-85D4-E3D1F31D08EC}" destId="{C44E102B-9BA4-4D99-A45E-87D201A1A9AE}" srcOrd="0" destOrd="0" presId="urn:microsoft.com/office/officeart/2008/layout/LinedList"/>
    <dgm:cxn modelId="{A5CBF1D2-A583-45D3-A3A4-0407B43AF4DC}" type="presParOf" srcId="{FB8BF785-E4E4-471A-96FB-E33452D02A13}" destId="{065D9FA7-318E-4A74-8F98-F09EADCBA360}" srcOrd="0" destOrd="0" presId="urn:microsoft.com/office/officeart/2008/layout/LinedList"/>
    <dgm:cxn modelId="{1C3CCF22-984D-4C40-8000-4E7E090B472A}" type="presParOf" srcId="{FB8BF785-E4E4-471A-96FB-E33452D02A13}" destId="{DDD779E0-E931-46C4-A496-8F5AB9E94865}" srcOrd="1" destOrd="0" presId="urn:microsoft.com/office/officeart/2008/layout/LinedList"/>
    <dgm:cxn modelId="{D51AEC76-D732-4F22-BD94-8E960F725A42}" type="presParOf" srcId="{DDD779E0-E931-46C4-A496-8F5AB9E94865}" destId="{DD138807-0742-402F-9B4A-E0C320FB63D9}" srcOrd="0" destOrd="0" presId="urn:microsoft.com/office/officeart/2008/layout/LinedList"/>
    <dgm:cxn modelId="{7C2B6ABD-933B-4995-A8EB-5E80BEF271B3}" type="presParOf" srcId="{DDD779E0-E931-46C4-A496-8F5AB9E94865}" destId="{47497D6C-ADFC-4C7B-9965-893EDA40D950}" srcOrd="1" destOrd="0" presId="urn:microsoft.com/office/officeart/2008/layout/LinedList"/>
    <dgm:cxn modelId="{0F3D64AE-9B3C-46B0-8638-7D322C3EA841}" type="presParOf" srcId="{FB8BF785-E4E4-471A-96FB-E33452D02A13}" destId="{891D3915-7C84-457F-A6BB-F633B88CBA2E}" srcOrd="2" destOrd="0" presId="urn:microsoft.com/office/officeart/2008/layout/LinedList"/>
    <dgm:cxn modelId="{4F22BA02-C237-4563-8E6B-12C1445BA33C}" type="presParOf" srcId="{FB8BF785-E4E4-471A-96FB-E33452D02A13}" destId="{B92B0E97-A58B-43E4-97E1-1C91E978490F}" srcOrd="3" destOrd="0" presId="urn:microsoft.com/office/officeart/2008/layout/LinedList"/>
    <dgm:cxn modelId="{A70D7A80-DF72-4981-B869-91C3AFC48D3D}" type="presParOf" srcId="{B92B0E97-A58B-43E4-97E1-1C91E978490F}" destId="{794D1A4A-FCEB-4A9A-82C0-C9AE708331B1}" srcOrd="0" destOrd="0" presId="urn:microsoft.com/office/officeart/2008/layout/LinedList"/>
    <dgm:cxn modelId="{A36EA662-6D6B-4F67-9277-46BF90B2E186}" type="presParOf" srcId="{B92B0E97-A58B-43E4-97E1-1C91E978490F}" destId="{2358F11F-8848-41DC-ABE5-64CC11A90DF9}" srcOrd="1" destOrd="0" presId="urn:microsoft.com/office/officeart/2008/layout/LinedList"/>
    <dgm:cxn modelId="{7A1C97FE-6C1A-43B1-95EB-6C6D654D72F0}" type="presParOf" srcId="{FB8BF785-E4E4-471A-96FB-E33452D02A13}" destId="{E3891E25-98CD-44DB-841A-8940A8FC6313}" srcOrd="4" destOrd="0" presId="urn:microsoft.com/office/officeart/2008/layout/LinedList"/>
    <dgm:cxn modelId="{628A23DA-5640-4AE3-9A37-19AA139E628F}" type="presParOf" srcId="{FB8BF785-E4E4-471A-96FB-E33452D02A13}" destId="{C7084A5A-77BB-4F8D-B558-280274F6B8BA}" srcOrd="5" destOrd="0" presId="urn:microsoft.com/office/officeart/2008/layout/LinedList"/>
    <dgm:cxn modelId="{22A8E5FC-50C3-451D-8DD5-8A4A764436D9}" type="presParOf" srcId="{C7084A5A-77BB-4F8D-B558-280274F6B8BA}" destId="{4201B99F-992A-458F-93C0-E0BE04C44664}" srcOrd="0" destOrd="0" presId="urn:microsoft.com/office/officeart/2008/layout/LinedList"/>
    <dgm:cxn modelId="{DF9A3D84-4301-44C4-9537-928C008C7C43}" type="presParOf" srcId="{C7084A5A-77BB-4F8D-B558-280274F6B8BA}" destId="{7ABC060F-F607-4E69-AE54-0E5D85CCA55E}" srcOrd="1" destOrd="0" presId="urn:microsoft.com/office/officeart/2008/layout/LinedList"/>
    <dgm:cxn modelId="{81F8B37F-F5C2-471C-A2F5-286111D99394}" type="presParOf" srcId="{FB8BF785-E4E4-471A-96FB-E33452D02A13}" destId="{1EC3E6E6-C0E7-4C8E-AD21-C875D2A29C50}" srcOrd="6" destOrd="0" presId="urn:microsoft.com/office/officeart/2008/layout/LinedList"/>
    <dgm:cxn modelId="{8DFFC469-2924-48DA-8B58-888D9EFEE8BF}" type="presParOf" srcId="{FB8BF785-E4E4-471A-96FB-E33452D02A13}" destId="{6D8B42B3-F9BD-4B3A-91FD-EF44D7C34918}" srcOrd="7" destOrd="0" presId="urn:microsoft.com/office/officeart/2008/layout/LinedList"/>
    <dgm:cxn modelId="{BCFDB816-1BC9-4C2E-B0CF-2771513AEAC1}" type="presParOf" srcId="{6D8B42B3-F9BD-4B3A-91FD-EF44D7C34918}" destId="{53F9CDED-C872-47EA-858C-566BCCD0DC0F}" srcOrd="0" destOrd="0" presId="urn:microsoft.com/office/officeart/2008/layout/LinedList"/>
    <dgm:cxn modelId="{550D6A4B-DA3F-46C8-BF7D-571BE6F38924}" type="presParOf" srcId="{6D8B42B3-F9BD-4B3A-91FD-EF44D7C34918}" destId="{B1AA29D6-058A-42B5-9A56-897F95855485}" srcOrd="1" destOrd="0" presId="urn:microsoft.com/office/officeart/2008/layout/LinedList"/>
    <dgm:cxn modelId="{3B4D07DD-EC60-437E-955E-56EC52E565D4}" type="presParOf" srcId="{FB8BF785-E4E4-471A-96FB-E33452D02A13}" destId="{4B563FBF-7EB9-4AA9-B5F1-DE1703DE0189}" srcOrd="8" destOrd="0" presId="urn:microsoft.com/office/officeart/2008/layout/LinedList"/>
    <dgm:cxn modelId="{A1CCDBDC-E56E-45B9-BF24-83818EAFC1D4}" type="presParOf" srcId="{FB8BF785-E4E4-471A-96FB-E33452D02A13}" destId="{C2C821EA-CAB6-4932-B1FE-CA6D64BEAB90}" srcOrd="9" destOrd="0" presId="urn:microsoft.com/office/officeart/2008/layout/LinedList"/>
    <dgm:cxn modelId="{71FDD38A-D3C2-4B18-9A6D-EF285CA98B0A}" type="presParOf" srcId="{C2C821EA-CAB6-4932-B1FE-CA6D64BEAB90}" destId="{DAB5658F-C419-467F-BE6F-EE8361DC777F}" srcOrd="0" destOrd="0" presId="urn:microsoft.com/office/officeart/2008/layout/LinedList"/>
    <dgm:cxn modelId="{BBE3E114-9302-481B-9BFD-33BE1D9BD5DD}" type="presParOf" srcId="{C2C821EA-CAB6-4932-B1FE-CA6D64BEAB90}" destId="{1B0A6315-0835-47BC-9B87-88204969404F}" srcOrd="1" destOrd="0" presId="urn:microsoft.com/office/officeart/2008/layout/LinedList"/>
    <dgm:cxn modelId="{C25AEAB5-240C-4772-BF25-8089927A5D62}" type="presParOf" srcId="{FB8BF785-E4E4-471A-96FB-E33452D02A13}" destId="{4A9911A6-C53E-4FCD-B3D4-C601C77C3789}" srcOrd="10" destOrd="0" presId="urn:microsoft.com/office/officeart/2008/layout/LinedList"/>
    <dgm:cxn modelId="{C665C044-8066-4C0A-9416-C2AE013AF74D}" type="presParOf" srcId="{FB8BF785-E4E4-471A-96FB-E33452D02A13}" destId="{F9EA5E45-7109-419B-831C-3AE4D030CAE0}" srcOrd="11" destOrd="0" presId="urn:microsoft.com/office/officeart/2008/layout/LinedList"/>
    <dgm:cxn modelId="{63AAEB60-5629-48A6-A586-E86F5928CBEA}" type="presParOf" srcId="{F9EA5E45-7109-419B-831C-3AE4D030CAE0}" destId="{EEA4F432-5946-426E-B7DC-602FC56794C2}" srcOrd="0" destOrd="0" presId="urn:microsoft.com/office/officeart/2008/layout/LinedList"/>
    <dgm:cxn modelId="{1F1FD561-1E46-4847-9326-749009B50143}" type="presParOf" srcId="{F9EA5E45-7109-419B-831C-3AE4D030CAE0}" destId="{D72ECF75-00CC-4962-B9D4-EDFCAEB67B73}" srcOrd="1" destOrd="0" presId="urn:microsoft.com/office/officeart/2008/layout/LinedList"/>
    <dgm:cxn modelId="{085A6F22-067D-4E45-BAEF-40D0EC89CC00}" type="presParOf" srcId="{FB8BF785-E4E4-471A-96FB-E33452D02A13}" destId="{30C81AFB-DC4A-4D46-8A8D-F0FEADE53748}" srcOrd="12" destOrd="0" presId="urn:microsoft.com/office/officeart/2008/layout/LinedList"/>
    <dgm:cxn modelId="{D8557D82-92E4-4A6F-9A30-EE3555BD3B57}" type="presParOf" srcId="{FB8BF785-E4E4-471A-96FB-E33452D02A13}" destId="{AE11FD75-C5A1-420E-B07A-1BD7C340AE1F}" srcOrd="13" destOrd="0" presId="urn:microsoft.com/office/officeart/2008/layout/LinedList"/>
    <dgm:cxn modelId="{AF079A35-DBFB-42BE-B0EF-06231B61068B}" type="presParOf" srcId="{AE11FD75-C5A1-420E-B07A-1BD7C340AE1F}" destId="{C44E102B-9BA4-4D99-A45E-87D201A1A9AE}" srcOrd="0" destOrd="0" presId="urn:microsoft.com/office/officeart/2008/layout/LinedList"/>
    <dgm:cxn modelId="{60879C58-C0AA-4803-8508-CD2BA0DF0960}" type="presParOf" srcId="{AE11FD75-C5A1-420E-B07A-1BD7C340AE1F}" destId="{437EE10C-A181-42F0-8EE9-409BFA2C991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58CB28-2798-4EF4-936A-AAB1072F5B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F56B853-AB0F-43FB-A7B5-C0F193F6066A}">
      <dgm:prSet/>
      <dgm:spPr/>
      <dgm:t>
        <a:bodyPr/>
        <a:lstStyle/>
        <a:p>
          <a:r>
            <a:rPr lang="en-US" dirty="0"/>
            <a:t>Our model gave us a 66% accuracy overall with class ‘c’ being the lowest scored label. </a:t>
          </a:r>
        </a:p>
      </dgm:t>
    </dgm:pt>
    <dgm:pt modelId="{B2A2DA5B-A929-4F0D-AC0C-01727E2B6A94}" type="parTrans" cxnId="{7C341FEE-A4AF-4351-99C8-E13387675FEA}">
      <dgm:prSet/>
      <dgm:spPr/>
      <dgm:t>
        <a:bodyPr/>
        <a:lstStyle/>
        <a:p>
          <a:endParaRPr lang="en-US"/>
        </a:p>
      </dgm:t>
    </dgm:pt>
    <dgm:pt modelId="{9FFCCEE3-652F-4DBF-B0C1-97BC3D34090F}" type="sibTrans" cxnId="{7C341FEE-A4AF-4351-99C8-E13387675FEA}">
      <dgm:prSet/>
      <dgm:spPr/>
      <dgm:t>
        <a:bodyPr/>
        <a:lstStyle/>
        <a:p>
          <a:endParaRPr lang="en-US"/>
        </a:p>
      </dgm:t>
    </dgm:pt>
    <dgm:pt modelId="{A1B7A413-12AF-4979-ABE4-6EB3999D9A2E}">
      <dgm:prSet/>
      <dgm:spPr/>
      <dgm:t>
        <a:bodyPr/>
        <a:lstStyle/>
        <a:p>
          <a:r>
            <a:rPr lang="en-US" dirty="0"/>
            <a:t>The results showed that class ‘a’ had an accuracy of 100%, class ‘b’ had an accuracy of 82%, and class ‘c’ had an accuracy of 6%.</a:t>
          </a:r>
        </a:p>
      </dgm:t>
    </dgm:pt>
    <dgm:pt modelId="{8E71F760-FE23-4ED5-B4C3-237F902AF439}" type="parTrans" cxnId="{AEDBCFBA-FB34-4951-B078-BADA74B0E036}">
      <dgm:prSet/>
      <dgm:spPr/>
      <dgm:t>
        <a:bodyPr/>
        <a:lstStyle/>
        <a:p>
          <a:endParaRPr lang="en-US"/>
        </a:p>
      </dgm:t>
    </dgm:pt>
    <dgm:pt modelId="{6E58D7A9-D70F-40E1-B3DB-2348853C415F}" type="sibTrans" cxnId="{AEDBCFBA-FB34-4951-B078-BADA74B0E036}">
      <dgm:prSet/>
      <dgm:spPr/>
      <dgm:t>
        <a:bodyPr/>
        <a:lstStyle/>
        <a:p>
          <a:endParaRPr lang="en-US"/>
        </a:p>
      </dgm:t>
    </dgm:pt>
    <dgm:pt modelId="{7F8BA74B-F4A8-4E16-B2E1-78B373A27ED2}" type="pres">
      <dgm:prSet presAssocID="{6758CB28-2798-4EF4-936A-AAB1072F5B22}" presName="linear" presStyleCnt="0">
        <dgm:presLayoutVars>
          <dgm:animLvl val="lvl"/>
          <dgm:resizeHandles val="exact"/>
        </dgm:presLayoutVars>
      </dgm:prSet>
      <dgm:spPr/>
    </dgm:pt>
    <dgm:pt modelId="{1AAFB776-C1C8-43D9-956E-25D5082D47F2}" type="pres">
      <dgm:prSet presAssocID="{DF56B853-AB0F-43FB-A7B5-C0F193F6066A}" presName="parentText" presStyleLbl="node1" presStyleIdx="0" presStyleCnt="2">
        <dgm:presLayoutVars>
          <dgm:chMax val="0"/>
          <dgm:bulletEnabled val="1"/>
        </dgm:presLayoutVars>
      </dgm:prSet>
      <dgm:spPr/>
    </dgm:pt>
    <dgm:pt modelId="{B7AB8457-ECA2-4D04-8D72-8072C35F1BBA}" type="pres">
      <dgm:prSet presAssocID="{9FFCCEE3-652F-4DBF-B0C1-97BC3D34090F}" presName="spacer" presStyleCnt="0"/>
      <dgm:spPr/>
    </dgm:pt>
    <dgm:pt modelId="{451E819E-D6D2-4210-838B-1AF612898CC6}" type="pres">
      <dgm:prSet presAssocID="{A1B7A413-12AF-4979-ABE4-6EB3999D9A2E}" presName="parentText" presStyleLbl="node1" presStyleIdx="1" presStyleCnt="2">
        <dgm:presLayoutVars>
          <dgm:chMax val="0"/>
          <dgm:bulletEnabled val="1"/>
        </dgm:presLayoutVars>
      </dgm:prSet>
      <dgm:spPr/>
    </dgm:pt>
  </dgm:ptLst>
  <dgm:cxnLst>
    <dgm:cxn modelId="{BB05E138-A399-4AF4-8EBE-23002CF7BBAC}" type="presOf" srcId="{6758CB28-2798-4EF4-936A-AAB1072F5B22}" destId="{7F8BA74B-F4A8-4E16-B2E1-78B373A27ED2}" srcOrd="0" destOrd="0" presId="urn:microsoft.com/office/officeart/2005/8/layout/vList2"/>
    <dgm:cxn modelId="{0063AD6B-6459-42F3-97F0-DC02117BA2E8}" type="presOf" srcId="{DF56B853-AB0F-43FB-A7B5-C0F193F6066A}" destId="{1AAFB776-C1C8-43D9-956E-25D5082D47F2}" srcOrd="0" destOrd="0" presId="urn:microsoft.com/office/officeart/2005/8/layout/vList2"/>
    <dgm:cxn modelId="{1AFE6174-C44C-45FA-B21B-912095654C78}" type="presOf" srcId="{A1B7A413-12AF-4979-ABE4-6EB3999D9A2E}" destId="{451E819E-D6D2-4210-838B-1AF612898CC6}" srcOrd="0" destOrd="0" presId="urn:microsoft.com/office/officeart/2005/8/layout/vList2"/>
    <dgm:cxn modelId="{AEDBCFBA-FB34-4951-B078-BADA74B0E036}" srcId="{6758CB28-2798-4EF4-936A-AAB1072F5B22}" destId="{A1B7A413-12AF-4979-ABE4-6EB3999D9A2E}" srcOrd="1" destOrd="0" parTransId="{8E71F760-FE23-4ED5-B4C3-237F902AF439}" sibTransId="{6E58D7A9-D70F-40E1-B3DB-2348853C415F}"/>
    <dgm:cxn modelId="{7C341FEE-A4AF-4351-99C8-E13387675FEA}" srcId="{6758CB28-2798-4EF4-936A-AAB1072F5B22}" destId="{DF56B853-AB0F-43FB-A7B5-C0F193F6066A}" srcOrd="0" destOrd="0" parTransId="{B2A2DA5B-A929-4F0D-AC0C-01727E2B6A94}" sibTransId="{9FFCCEE3-652F-4DBF-B0C1-97BC3D34090F}"/>
    <dgm:cxn modelId="{E47A27F7-243C-40AB-B1A3-244C0DD16E82}" type="presParOf" srcId="{7F8BA74B-F4A8-4E16-B2E1-78B373A27ED2}" destId="{1AAFB776-C1C8-43D9-956E-25D5082D47F2}" srcOrd="0" destOrd="0" presId="urn:microsoft.com/office/officeart/2005/8/layout/vList2"/>
    <dgm:cxn modelId="{0CE3EDB4-EC20-46EF-A466-6518F3146E8F}" type="presParOf" srcId="{7F8BA74B-F4A8-4E16-B2E1-78B373A27ED2}" destId="{B7AB8457-ECA2-4D04-8D72-8072C35F1BBA}" srcOrd="1" destOrd="0" presId="urn:microsoft.com/office/officeart/2005/8/layout/vList2"/>
    <dgm:cxn modelId="{604E8B5A-8102-4137-A2FD-49F429F988DD}" type="presParOf" srcId="{7F8BA74B-F4A8-4E16-B2E1-78B373A27ED2}" destId="{451E819E-D6D2-4210-838B-1AF612898CC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D9FA7-318E-4A74-8F98-F09EADCBA360}">
      <dsp:nvSpPr>
        <dsp:cNvPr id="0" name=""/>
        <dsp:cNvSpPr/>
      </dsp:nvSpPr>
      <dsp:spPr>
        <a:xfrm>
          <a:off x="0" y="269"/>
          <a:ext cx="64475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138807-0742-402F-9B4A-E0C320FB63D9}">
      <dsp:nvSpPr>
        <dsp:cNvPr id="0" name=""/>
        <dsp:cNvSpPr/>
      </dsp:nvSpPr>
      <dsp:spPr>
        <a:xfrm>
          <a:off x="0" y="269"/>
          <a:ext cx="6447501" cy="315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Motivation</a:t>
          </a:r>
        </a:p>
      </dsp:txBody>
      <dsp:txXfrm>
        <a:off x="0" y="269"/>
        <a:ext cx="6447501" cy="315631"/>
      </dsp:txXfrm>
    </dsp:sp>
    <dsp:sp modelId="{891D3915-7C84-457F-A6BB-F633B88CBA2E}">
      <dsp:nvSpPr>
        <dsp:cNvPr id="0" name=""/>
        <dsp:cNvSpPr/>
      </dsp:nvSpPr>
      <dsp:spPr>
        <a:xfrm>
          <a:off x="0" y="315901"/>
          <a:ext cx="64475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D1A4A-FCEB-4A9A-82C0-C9AE708331B1}">
      <dsp:nvSpPr>
        <dsp:cNvPr id="0" name=""/>
        <dsp:cNvSpPr/>
      </dsp:nvSpPr>
      <dsp:spPr>
        <a:xfrm>
          <a:off x="0" y="315901"/>
          <a:ext cx="6447501" cy="315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Model</a:t>
          </a:r>
        </a:p>
      </dsp:txBody>
      <dsp:txXfrm>
        <a:off x="0" y="315901"/>
        <a:ext cx="6447501" cy="315631"/>
      </dsp:txXfrm>
    </dsp:sp>
    <dsp:sp modelId="{E3891E25-98CD-44DB-841A-8940A8FC6313}">
      <dsp:nvSpPr>
        <dsp:cNvPr id="0" name=""/>
        <dsp:cNvSpPr/>
      </dsp:nvSpPr>
      <dsp:spPr>
        <a:xfrm>
          <a:off x="0" y="631532"/>
          <a:ext cx="64475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01B99F-992A-458F-93C0-E0BE04C44664}">
      <dsp:nvSpPr>
        <dsp:cNvPr id="0" name=""/>
        <dsp:cNvSpPr/>
      </dsp:nvSpPr>
      <dsp:spPr>
        <a:xfrm>
          <a:off x="0" y="631532"/>
          <a:ext cx="6447501" cy="315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Results</a:t>
          </a:r>
        </a:p>
      </dsp:txBody>
      <dsp:txXfrm>
        <a:off x="0" y="631532"/>
        <a:ext cx="6447501" cy="315631"/>
      </dsp:txXfrm>
    </dsp:sp>
    <dsp:sp modelId="{1EC3E6E6-C0E7-4C8E-AD21-C875D2A29C50}">
      <dsp:nvSpPr>
        <dsp:cNvPr id="0" name=""/>
        <dsp:cNvSpPr/>
      </dsp:nvSpPr>
      <dsp:spPr>
        <a:xfrm>
          <a:off x="0" y="947163"/>
          <a:ext cx="64475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9CDED-C872-47EA-858C-566BCCD0DC0F}">
      <dsp:nvSpPr>
        <dsp:cNvPr id="0" name=""/>
        <dsp:cNvSpPr/>
      </dsp:nvSpPr>
      <dsp:spPr>
        <a:xfrm>
          <a:off x="0" y="947163"/>
          <a:ext cx="6447501" cy="315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Conclusion</a:t>
          </a:r>
        </a:p>
      </dsp:txBody>
      <dsp:txXfrm>
        <a:off x="0" y="947163"/>
        <a:ext cx="6447501" cy="315631"/>
      </dsp:txXfrm>
    </dsp:sp>
    <dsp:sp modelId="{4B563FBF-7EB9-4AA9-B5F1-DE1703DE0189}">
      <dsp:nvSpPr>
        <dsp:cNvPr id="0" name=""/>
        <dsp:cNvSpPr/>
      </dsp:nvSpPr>
      <dsp:spPr>
        <a:xfrm>
          <a:off x="0" y="1262795"/>
          <a:ext cx="64475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B5658F-C419-467F-BE6F-EE8361DC777F}">
      <dsp:nvSpPr>
        <dsp:cNvPr id="0" name=""/>
        <dsp:cNvSpPr/>
      </dsp:nvSpPr>
      <dsp:spPr>
        <a:xfrm>
          <a:off x="0" y="1262795"/>
          <a:ext cx="6447501" cy="315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Future Projects</a:t>
          </a:r>
        </a:p>
      </dsp:txBody>
      <dsp:txXfrm>
        <a:off x="0" y="1262795"/>
        <a:ext cx="6447501" cy="315631"/>
      </dsp:txXfrm>
    </dsp:sp>
    <dsp:sp modelId="{4A9911A6-C53E-4FCD-B3D4-C601C77C3789}">
      <dsp:nvSpPr>
        <dsp:cNvPr id="0" name=""/>
        <dsp:cNvSpPr/>
      </dsp:nvSpPr>
      <dsp:spPr>
        <a:xfrm>
          <a:off x="0" y="1578426"/>
          <a:ext cx="64475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A4F432-5946-426E-B7DC-602FC56794C2}">
      <dsp:nvSpPr>
        <dsp:cNvPr id="0" name=""/>
        <dsp:cNvSpPr/>
      </dsp:nvSpPr>
      <dsp:spPr>
        <a:xfrm>
          <a:off x="0" y="1578426"/>
          <a:ext cx="6447501" cy="315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Takeaways</a:t>
          </a:r>
        </a:p>
      </dsp:txBody>
      <dsp:txXfrm>
        <a:off x="0" y="1578426"/>
        <a:ext cx="6447501" cy="315631"/>
      </dsp:txXfrm>
    </dsp:sp>
    <dsp:sp modelId="{30C81AFB-DC4A-4D46-8A8D-F0FEADE53748}">
      <dsp:nvSpPr>
        <dsp:cNvPr id="0" name=""/>
        <dsp:cNvSpPr/>
      </dsp:nvSpPr>
      <dsp:spPr>
        <a:xfrm>
          <a:off x="0" y="1894057"/>
          <a:ext cx="64475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E102B-9BA4-4D99-A45E-87D201A1A9AE}">
      <dsp:nvSpPr>
        <dsp:cNvPr id="0" name=""/>
        <dsp:cNvSpPr/>
      </dsp:nvSpPr>
      <dsp:spPr>
        <a:xfrm>
          <a:off x="0" y="1894057"/>
          <a:ext cx="6447501" cy="315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Acknowledgements</a:t>
          </a:r>
        </a:p>
      </dsp:txBody>
      <dsp:txXfrm>
        <a:off x="0" y="1894057"/>
        <a:ext cx="6447501" cy="3156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FB776-C1C8-43D9-956E-25D5082D47F2}">
      <dsp:nvSpPr>
        <dsp:cNvPr id="0" name=""/>
        <dsp:cNvSpPr/>
      </dsp:nvSpPr>
      <dsp:spPr>
        <a:xfrm>
          <a:off x="0" y="161493"/>
          <a:ext cx="4148100" cy="13491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Our model gave us a 66% accuracy overall with class ‘c’ being the lowest scored label. </a:t>
          </a:r>
        </a:p>
      </dsp:txBody>
      <dsp:txXfrm>
        <a:off x="65860" y="227353"/>
        <a:ext cx="4016380" cy="1217436"/>
      </dsp:txXfrm>
    </dsp:sp>
    <dsp:sp modelId="{451E819E-D6D2-4210-838B-1AF612898CC6}">
      <dsp:nvSpPr>
        <dsp:cNvPr id="0" name=""/>
        <dsp:cNvSpPr/>
      </dsp:nvSpPr>
      <dsp:spPr>
        <a:xfrm>
          <a:off x="0" y="1568250"/>
          <a:ext cx="4148100" cy="13491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results showed that class ‘a’ had an accuracy of 100%, class ‘b’ had an accuracy of 82%, and class ‘c’ had an accuracy of 6%.</a:t>
          </a:r>
        </a:p>
      </dsp:txBody>
      <dsp:txXfrm>
        <a:off x="65860" y="1634110"/>
        <a:ext cx="4016380" cy="12174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5f7b4346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5f7b4346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projects I would like to move towards working on is changing from still image to live recognition and processing. Like the person I gained inspiration from I would like to build a program to allow voice activated system be used without a voice.</a:t>
            </a:r>
            <a:endParaRPr dirty="0"/>
          </a:p>
        </p:txBody>
      </p:sp>
    </p:spTree>
    <p:extLst>
      <p:ext uri="{BB962C8B-B14F-4D97-AF65-F5344CB8AC3E}">
        <p14:creationId xmlns:p14="http://schemas.microsoft.com/office/powerpoint/2010/main" val="2075509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5f7b4346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5f7b434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5f7b4346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5f7b4346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Theran ( </a:t>
            </a:r>
            <a:r>
              <a:rPr lang="en-US" dirty="0" err="1"/>
              <a:t>Ther</a:t>
            </a:r>
            <a:r>
              <a:rPr lang="en-US" dirty="0"/>
              <a:t>-an )</a:t>
            </a:r>
          </a:p>
          <a:p>
            <a:pPr marL="0" lvl="0" indent="0" algn="l" rtl="0">
              <a:spcBef>
                <a:spcPts val="0"/>
              </a:spcBef>
              <a:spcAft>
                <a:spcPts val="0"/>
              </a:spcAft>
              <a:buNone/>
            </a:pPr>
            <a:r>
              <a:rPr lang="en-US" dirty="0"/>
              <a:t>Jairo (</a:t>
            </a:r>
            <a:r>
              <a:rPr lang="en-US" dirty="0" err="1"/>
              <a:t>Hairo</a:t>
            </a:r>
            <a:r>
              <a:rPr lang="en-US" dirty="0"/>
              <a:t>) Parra Bautista</a:t>
            </a:r>
          </a:p>
          <a:p>
            <a:pPr marL="0" lvl="0" indent="0" algn="l" rtl="0">
              <a:spcBef>
                <a:spcPts val="0"/>
              </a:spcBef>
              <a:spcAft>
                <a:spcPts val="0"/>
              </a:spcAft>
              <a:buNone/>
            </a:pPr>
            <a:r>
              <a:rPr lang="en-US" dirty="0"/>
              <a:t>Laszewski (</a:t>
            </a:r>
            <a:r>
              <a:rPr lang="en-US" dirty="0" err="1"/>
              <a:t>Luh</a:t>
            </a:r>
            <a:r>
              <a:rPr lang="en-US" dirty="0"/>
              <a:t>-</a:t>
            </a:r>
            <a:r>
              <a:rPr lang="en-US" dirty="0" err="1"/>
              <a:t>Sheef</a:t>
            </a:r>
            <a:r>
              <a:rPr lang="en-US" dirty="0"/>
              <a:t>-ski)</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083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5f7b4346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5f7b4346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a:t>
            </a:r>
            <a:r>
              <a:rPr lang="en-US" dirty="0" err="1"/>
              <a:t>buh</a:t>
            </a:r>
            <a:r>
              <a:rPr lang="en-US" dirty="0"/>
              <a:t> </a:t>
            </a:r>
            <a:r>
              <a:rPr lang="en-US" dirty="0" err="1"/>
              <a:t>shek</a:t>
            </a:r>
            <a:r>
              <a:rPr lang="en-US" dirty="0"/>
              <a:t> sing</a:t>
            </a:r>
          </a:p>
          <a:p>
            <a:pPr marL="0" lvl="0" indent="0" algn="l" rtl="0">
              <a:spcBef>
                <a:spcPts val="0"/>
              </a:spcBef>
              <a:spcAft>
                <a:spcPts val="0"/>
              </a:spcAft>
              <a:buNone/>
            </a:pPr>
            <a:r>
              <a:rPr lang="en-US" dirty="0"/>
              <a:t>Who developed a deep learning program to translate American sign language to Alexa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5f7b4346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5f7b4346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C9D1D9"/>
                </a:solidFill>
                <a:effectLst/>
                <a:latin typeface="-apple-system"/>
              </a:rPr>
              <a:t>This model shows the CNN model that we used to train the AI. The CNN takes pictures as a input and breaks them down into smaller segments called features. It is trained to find patterns in features over the images allowing the CNN to predict an 'a', 'b', or ‘c’ based on the similarities in the image. </a:t>
            </a:r>
          </a:p>
          <a:p>
            <a:pPr marL="0" lvl="0" indent="0" algn="l" rtl="0">
              <a:spcBef>
                <a:spcPts val="0"/>
              </a:spcBef>
              <a:spcAft>
                <a:spcPts val="0"/>
              </a:spcAft>
              <a:buNone/>
            </a:pPr>
            <a:endParaRPr lang="en-US" b="0" i="0" dirty="0">
              <a:solidFill>
                <a:srgbClr val="C9D1D9"/>
              </a:solidFill>
              <a:effectLst/>
              <a:latin typeface="-apple-system"/>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5f7b4346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5f7b4346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Figure 2: Hand from the dataset of the letter ‘b’</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0627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5f7b4346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5f7b4346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Class ‘c’: 6%</a:t>
            </a:r>
          </a:p>
          <a:p>
            <a:pPr marL="0" lvl="0" indent="0" algn="l" rtl="0">
              <a:spcBef>
                <a:spcPts val="0"/>
              </a:spcBef>
              <a:spcAft>
                <a:spcPts val="1200"/>
              </a:spcAft>
              <a:buNone/>
            </a:pPr>
            <a:r>
              <a:rPr lang="en-US" dirty="0"/>
              <a:t>Class ‘b’: 82%</a:t>
            </a:r>
          </a:p>
          <a:p>
            <a:pPr marL="0" lvl="0" indent="0" algn="l" rtl="0">
              <a:spcBef>
                <a:spcPts val="0"/>
              </a:spcBef>
              <a:spcAft>
                <a:spcPts val="1200"/>
              </a:spcAft>
              <a:buNone/>
            </a:pPr>
            <a:r>
              <a:rPr lang="en-US" dirty="0"/>
              <a:t>Class ‘a’: 100%</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Figure 3: The Confusion Matrix of the CNN model</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5f7b4346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5f7b4346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Looking at the confusion matrix we can see the influence the resolution has over the images as starting with the first matrix at a resolution of 50 by 50 the model has only 1 correct, increasing the resolution to 80 by 80 then leads to a 47% accuracy, the model then jumps to a 98% for the 100 by 100 and 200 by 200. You can visually see this as the confusion matrix creates a diagonal line matching predictions with the correct answer.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4733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5f7b4346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5f7b4346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Figure 4: Accuracy of each model based on Image Size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28807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5f7b4346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5f7b4346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23506664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29157383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98252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22633666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43227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4889595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22276820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9634005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56438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38173471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5ABEB-95C5-49F1-AF48-DF902596A35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2648945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5ABEB-95C5-49F1-AF48-DF902596A35E}"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967300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85ABEB-95C5-49F1-AF48-DF902596A35E}"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24946353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85ABEB-95C5-49F1-AF48-DF902596A35E}"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11061190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5ABEB-95C5-49F1-AF48-DF902596A35E}" type="datetimeFigureOut">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279237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E85ABEB-95C5-49F1-AF48-DF902596A35E}"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13278731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 smtClean="0"/>
              <a:t>‹#›</a:t>
            </a:fld>
            <a:endParaRPr lang="es"/>
          </a:p>
        </p:txBody>
      </p:sp>
      <p:sp>
        <p:nvSpPr>
          <p:cNvPr id="5" name="Date Placeholder 4"/>
          <p:cNvSpPr>
            <a:spLocks noGrp="1"/>
          </p:cNvSpPr>
          <p:nvPr>
            <p:ph type="dt" sz="half" idx="10"/>
          </p:nvPr>
        </p:nvSpPr>
        <p:spPr/>
        <p:txBody>
          <a:bodyPr/>
          <a:lstStyle/>
          <a:p>
            <a:fld id="{5E85ABEB-95C5-49F1-AF48-DF902596A35E}" type="datetimeFigureOut">
              <a:rPr lang="en-US" smtClean="0"/>
              <a:t>7/27/2021</a:t>
            </a:fld>
            <a:endParaRPr lang="en-US"/>
          </a:p>
        </p:txBody>
      </p:sp>
    </p:spTree>
    <p:extLst>
      <p:ext uri="{BB962C8B-B14F-4D97-AF65-F5344CB8AC3E}">
        <p14:creationId xmlns:p14="http://schemas.microsoft.com/office/powerpoint/2010/main" val="26833277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5E85ABEB-95C5-49F1-AF48-DF902596A35E}" type="datetimeFigureOut">
              <a:rPr lang="en-US" smtClean="0"/>
              <a:t>7/27/2021</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399337650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2"/>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2" name="Straight Connector 7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4" name="Google Shape;64;p13"/>
          <p:cNvSpPr txBox="1">
            <a:spLocks noGrp="1"/>
          </p:cNvSpPr>
          <p:nvPr>
            <p:ph type="subTitle" idx="1"/>
          </p:nvPr>
        </p:nvSpPr>
        <p:spPr>
          <a:xfrm>
            <a:off x="1130300" y="3038124"/>
            <a:ext cx="5825202" cy="822675"/>
          </a:xfrm>
          <a:prstGeom prst="rect">
            <a:avLst/>
          </a:prstGeom>
        </p:spPr>
        <p:txBody>
          <a:bodyPr spcFirstLastPara="1" lIns="91425" tIns="91425" rIns="91425" bIns="91425" anchorCtr="0">
            <a:normAutofit/>
          </a:bodyPr>
          <a:lstStyle/>
          <a:p>
            <a:pPr marL="0" lvl="0" indent="0" rtl="0">
              <a:lnSpc>
                <a:spcPct val="90000"/>
              </a:lnSpc>
              <a:spcBef>
                <a:spcPts val="0"/>
              </a:spcBef>
              <a:spcAft>
                <a:spcPts val="600"/>
              </a:spcAft>
              <a:buNone/>
            </a:pPr>
            <a:r>
              <a:rPr lang="it-IT" sz="900">
                <a:solidFill>
                  <a:schemeClr val="tx1"/>
                </a:solidFill>
              </a:rPr>
              <a:t>David Umanzor</a:t>
            </a:r>
          </a:p>
          <a:p>
            <a:pPr marL="0" lvl="0" indent="0" rtl="0">
              <a:lnSpc>
                <a:spcPct val="90000"/>
              </a:lnSpc>
              <a:spcBef>
                <a:spcPts val="0"/>
              </a:spcBef>
              <a:spcAft>
                <a:spcPts val="600"/>
              </a:spcAft>
              <a:buNone/>
            </a:pPr>
            <a:endParaRPr lang="it-IT" sz="900">
              <a:solidFill>
                <a:schemeClr val="tx1"/>
              </a:solidFill>
            </a:endParaRPr>
          </a:p>
          <a:p>
            <a:pPr marL="0" lvl="0" indent="0" rtl="0">
              <a:lnSpc>
                <a:spcPct val="90000"/>
              </a:lnSpc>
              <a:spcBef>
                <a:spcPts val="0"/>
              </a:spcBef>
              <a:spcAft>
                <a:spcPts val="600"/>
              </a:spcAft>
              <a:buNone/>
            </a:pPr>
            <a:r>
              <a:rPr lang="it-IT" sz="900">
                <a:solidFill>
                  <a:schemeClr val="tx1"/>
                </a:solidFill>
              </a:rPr>
              <a:t>Polk State College</a:t>
            </a:r>
          </a:p>
        </p:txBody>
      </p:sp>
      <p:sp>
        <p:nvSpPr>
          <p:cNvPr id="63" name="Google Shape;63;p13"/>
          <p:cNvSpPr txBox="1">
            <a:spLocks noGrp="1"/>
          </p:cNvSpPr>
          <p:nvPr>
            <p:ph type="ctrTitle"/>
          </p:nvPr>
        </p:nvSpPr>
        <p:spPr>
          <a:xfrm>
            <a:off x="1130300" y="1803400"/>
            <a:ext cx="5825202" cy="1234727"/>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s" dirty="0"/>
              <a:t>Recognizing ASL with AI</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4754"/>
    </mc:Choice>
    <mc:Fallback>
      <p:transition spd="slow" advTm="1475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2"/>
        <p:cNvGrpSpPr/>
        <p:nvPr/>
      </p:nvGrpSpPr>
      <p:grpSpPr>
        <a:xfrm>
          <a:off x="0" y="0"/>
          <a:ext cx="0" cy="0"/>
          <a:chOff x="0" y="0"/>
          <a:chExt cx="0" cy="0"/>
        </a:xfrm>
      </p:grpSpPr>
      <p:grpSp>
        <p:nvGrpSpPr>
          <p:cNvPr id="99" name="Group 98">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0" name="Straight Connector 99">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2"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1" name="Rectangle 1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4" name="Straight Connector 113">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Isosceles Triangle 121">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3" name="Google Shape;93;p18"/>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t>Future Projects</a:t>
            </a:r>
          </a:p>
        </p:txBody>
      </p:sp>
      <p:pic>
        <p:nvPicPr>
          <p:cNvPr id="5" name="Picture 4" descr="A picture containing text, indoor, decorated&#10;&#10;Description automatically generated">
            <a:extLst>
              <a:ext uri="{FF2B5EF4-FFF2-40B4-BE49-F238E27FC236}">
                <a16:creationId xmlns:a16="http://schemas.microsoft.com/office/drawing/2014/main" id="{250DAD8E-A069-47B3-865F-0D32DC118F70}"/>
              </a:ext>
            </a:extLst>
          </p:cNvPr>
          <p:cNvPicPr>
            <a:picLocks noChangeAspect="1"/>
          </p:cNvPicPr>
          <p:nvPr/>
        </p:nvPicPr>
        <p:blipFill>
          <a:blip r:embed="rId3"/>
          <a:stretch>
            <a:fillRect/>
          </a:stretch>
        </p:blipFill>
        <p:spPr>
          <a:xfrm>
            <a:off x="399267" y="1414837"/>
            <a:ext cx="3619552" cy="2723121"/>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CE24392A-80EC-4864-960E-9C3CD7101529}"/>
              </a:ext>
            </a:extLst>
          </p:cNvPr>
          <p:cNvPicPr>
            <a:picLocks noChangeAspect="1"/>
          </p:cNvPicPr>
          <p:nvPr/>
        </p:nvPicPr>
        <p:blipFill>
          <a:blip r:embed="rId4"/>
          <a:stretch>
            <a:fillRect/>
          </a:stretch>
        </p:blipFill>
        <p:spPr>
          <a:xfrm>
            <a:off x="4004005" y="1084238"/>
            <a:ext cx="4955895" cy="3052800"/>
          </a:xfrm>
          <a:prstGeom prst="rect">
            <a:avLst/>
          </a:prstGeom>
        </p:spPr>
      </p:pic>
    </p:spTree>
    <p:extLst>
      <p:ext uri="{BB962C8B-B14F-4D97-AF65-F5344CB8AC3E}">
        <p14:creationId xmlns:p14="http://schemas.microsoft.com/office/powerpoint/2010/main" val="36160238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8"/>
        <p:cNvGrpSpPr/>
        <p:nvPr/>
      </p:nvGrpSpPr>
      <p:grpSpPr>
        <a:xfrm>
          <a:off x="0" y="0"/>
          <a:ext cx="0" cy="0"/>
          <a:chOff x="0" y="0"/>
          <a:chExt cx="0" cy="0"/>
        </a:xfrm>
      </p:grpSpPr>
      <p:grpSp>
        <p:nvGrpSpPr>
          <p:cNvPr id="105" name="Group 104">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6" name="Straight Connector 105">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8"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7" name="Rectangle 116">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0" name="Straight Connector 119">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Isosceles Triangle 127">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9" name="Google Shape;99;p19"/>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300"/>
              <a:t>Takeaways from REU Experience</a:t>
            </a:r>
          </a:p>
        </p:txBody>
      </p:sp>
      <p:sp>
        <p:nvSpPr>
          <p:cNvPr id="100" name="Google Shape;100;p19"/>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dirty="0"/>
              <a:t>During this experience I’ve been able to build bonds with my peers and mentors and grasp a better understanding of AI and the process of research.</a:t>
            </a:r>
          </a:p>
          <a:p>
            <a:pPr marL="0" lvl="0" indent="0" defTabSz="457200">
              <a:spcBef>
                <a:spcPts val="1000"/>
              </a:spcBef>
              <a:buSzPct val="80000"/>
              <a:buFont typeface="Wingdings 3" charset="2"/>
              <a:buChar char=""/>
            </a:pPr>
            <a:r>
              <a:rPr lang="en-US" dirty="0"/>
              <a:t>With this I’ll be able to properly document and format research of my own that I wouldn’t have been able to before.</a:t>
            </a:r>
          </a:p>
          <a:p>
            <a:pPr marL="0" lvl="0" indent="0" defTabSz="457200">
              <a:spcBef>
                <a:spcPts val="1000"/>
              </a:spcBef>
              <a:buSzPct val="80000"/>
              <a:buFont typeface="Wingdings 3" charset="2"/>
              <a:buChar char=""/>
            </a:pPr>
            <a:r>
              <a:rPr lang="en-US" dirty="0"/>
              <a:t>This has been a great way I can grow and gain the resources needed to conduct projects and personal research.</a:t>
            </a:r>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4"/>
        <p:cNvGrpSpPr/>
        <p:nvPr/>
      </p:nvGrpSpPr>
      <p:grpSpPr>
        <a:xfrm>
          <a:off x="0" y="0"/>
          <a:ext cx="0" cy="0"/>
          <a:chOff x="0" y="0"/>
          <a:chExt cx="0" cy="0"/>
        </a:xfrm>
      </p:grpSpPr>
      <p:grpSp>
        <p:nvGrpSpPr>
          <p:cNvPr id="111" name="Group 110">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2" name="Straight Connector 111">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4"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Isosceles Triangle 115">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3" name="Rectangle 12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6" name="Straight Connector 125">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8"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5" name="Google Shape;105;p20"/>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Acknowledgments</a:t>
            </a:r>
          </a:p>
        </p:txBody>
      </p:sp>
      <p:sp>
        <p:nvSpPr>
          <p:cNvPr id="106" name="Google Shape;106;p20"/>
          <p:cNvSpPr txBox="1">
            <a:spLocks noGrp="1"/>
          </p:cNvSpPr>
          <p:nvPr>
            <p:ph type="body" idx="1"/>
          </p:nvPr>
        </p:nvSpPr>
        <p:spPr>
          <a:xfrm>
            <a:off x="508000" y="1620441"/>
            <a:ext cx="6828800"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b="0" i="0" dirty="0">
                <a:effectLst/>
              </a:rPr>
              <a:t>We thank Carlos Theran (Florida A &amp; M University) for advising, guidance, and resources used in the research; We thank Yohn Jairo (Florida A &amp; M University) for guidance and aid on the research report; We thank Gregor von Laszewski (Florida A &amp; M University) for advice and commenting on the code and report; We thank the Byron Greene and Polk State LSAMP Program for aid in obtaining this opportunity. We thank Florida A &amp; M University for funding this research.</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2"/>
        <p:cNvGrpSpPr/>
        <p:nvPr/>
      </p:nvGrpSpPr>
      <p:grpSpPr>
        <a:xfrm>
          <a:off x="0" y="0"/>
          <a:ext cx="0" cy="0"/>
          <a:chOff x="0" y="0"/>
          <a:chExt cx="0" cy="0"/>
        </a:xfrm>
      </p:grpSpPr>
      <p:grpSp>
        <p:nvGrpSpPr>
          <p:cNvPr id="129" name="Group 84">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6" name="Straight Connector 85">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0" name="Rectangle 96">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98">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0" name="Straight Connector 99">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2"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Google Shape;63;p13"/>
          <p:cNvSpPr txBox="1">
            <a:spLocks noGrp="1"/>
          </p:cNvSpPr>
          <p:nvPr>
            <p:ph type="ctr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algn="l" defTabSz="457200">
              <a:spcAft>
                <a:spcPts val="0"/>
              </a:spcAft>
            </a:pPr>
            <a:r>
              <a:rPr lang="en-US" sz="3600"/>
              <a:t>Overview</a:t>
            </a:r>
          </a:p>
        </p:txBody>
      </p:sp>
      <p:graphicFrame>
        <p:nvGraphicFramePr>
          <p:cNvPr id="132" name="Google Shape;64;p13">
            <a:extLst>
              <a:ext uri="{FF2B5EF4-FFF2-40B4-BE49-F238E27FC236}">
                <a16:creationId xmlns:a16="http://schemas.microsoft.com/office/drawing/2014/main" id="{CA6F18F8-E738-4CC9-B30C-E0091786B932}"/>
              </a:ext>
            </a:extLst>
          </p:cNvPr>
          <p:cNvGraphicFramePr/>
          <p:nvPr>
            <p:extLst>
              <p:ext uri="{D42A27DB-BD31-4B8C-83A1-F6EECF244321}">
                <p14:modId xmlns:p14="http://schemas.microsoft.com/office/powerpoint/2010/main" val="3456864514"/>
              </p:ext>
            </p:extLst>
          </p:nvPr>
        </p:nvGraphicFramePr>
        <p:xfrm>
          <a:off x="508000" y="1620441"/>
          <a:ext cx="6447501" cy="2209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138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4754"/>
    </mc:Choice>
    <mc:Fallback>
      <p:transition spd="slow" advTm="147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4"/>
        <p:cNvGrpSpPr/>
        <p:nvPr/>
      </p:nvGrpSpPr>
      <p:grpSpPr>
        <a:xfrm>
          <a:off x="0" y="0"/>
          <a:ext cx="0" cy="0"/>
          <a:chOff x="0" y="0"/>
          <a:chExt cx="0" cy="0"/>
        </a:xfrm>
      </p:grpSpPr>
      <p:grpSp>
        <p:nvGrpSpPr>
          <p:cNvPr id="81" name="Group 80">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2" name="Straight Connector 81">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3" name="Rectangle 9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5" name="Rectangle 9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2761059"/>
            <a:ext cx="3572669"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2692400"/>
            <a:ext cx="1362870"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Freeform: Shape 11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6350"/>
            <a:ext cx="5332385" cy="51498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Google Shape;75;p15"/>
          <p:cNvSpPr txBox="1">
            <a:spLocks noGrp="1"/>
          </p:cNvSpPr>
          <p:nvPr>
            <p:ph type="title"/>
          </p:nvPr>
        </p:nvSpPr>
        <p:spPr>
          <a:xfrm>
            <a:off x="508000" y="457199"/>
            <a:ext cx="2882531" cy="4159250"/>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a:solidFill>
                  <a:schemeClr val="tx1">
                    <a:lumMod val="85000"/>
                    <a:lumOff val="15000"/>
                  </a:schemeClr>
                </a:solidFill>
              </a:rPr>
              <a:t>Motivation</a:t>
            </a:r>
          </a:p>
        </p:txBody>
      </p:sp>
      <p:sp>
        <p:nvSpPr>
          <p:cNvPr id="76" name="Google Shape;76;p15"/>
          <p:cNvSpPr txBox="1">
            <a:spLocks noGrp="1"/>
          </p:cNvSpPr>
          <p:nvPr>
            <p:ph type="body" idx="1"/>
          </p:nvPr>
        </p:nvSpPr>
        <p:spPr>
          <a:xfrm>
            <a:off x="4587063" y="457200"/>
            <a:ext cx="4133472" cy="4159250"/>
          </a:xfrm>
          <a:prstGeom prst="rect">
            <a:avLst/>
          </a:prstGeom>
        </p:spPr>
        <p:txBody>
          <a:bodyPr spcFirstLastPara="1" vert="horz" lIns="91440" tIns="45720" rIns="91440" bIns="45720" rtlCol="0" anchor="ctr" anchorCtr="0">
            <a:normAutofit/>
          </a:bodyPr>
          <a:lstStyle/>
          <a:p>
            <a:pPr marL="0" lvl="0" indent="0" defTabSz="457200">
              <a:spcBef>
                <a:spcPts val="1000"/>
              </a:spcBef>
              <a:buSzPct val="80000"/>
              <a:buFont typeface="Wingdings 3" charset="2"/>
              <a:buChar char=""/>
            </a:pPr>
            <a:r>
              <a:rPr lang="en-US">
                <a:solidFill>
                  <a:srgbClr val="FFFFFF"/>
                </a:solidFill>
              </a:rPr>
              <a:t>My motivation is to help and increase inclusiveness in technology. </a:t>
            </a:r>
          </a:p>
          <a:p>
            <a:pPr marL="0" lvl="0" indent="0" defTabSz="457200">
              <a:spcBef>
                <a:spcPts val="1000"/>
              </a:spcBef>
              <a:buSzPct val="80000"/>
              <a:buFont typeface="Wingdings 3" charset="2"/>
              <a:buChar char=""/>
            </a:pPr>
            <a:r>
              <a:rPr lang="en-US">
                <a:solidFill>
                  <a:srgbClr val="FFFFFF"/>
                </a:solidFill>
              </a:rPr>
              <a:t>Technology has many uses and joys that people get to experience but there are people who do not have access or the ability to use some technologies.</a:t>
            </a:r>
          </a:p>
          <a:p>
            <a:pPr marL="0" lvl="0" indent="0" defTabSz="457200">
              <a:spcBef>
                <a:spcPts val="1000"/>
              </a:spcBef>
              <a:buSzPct val="80000"/>
              <a:buFont typeface="Wingdings 3" charset="2"/>
              <a:buChar char=""/>
            </a:pPr>
            <a:r>
              <a:rPr lang="en-US">
                <a:solidFill>
                  <a:srgbClr val="FFFFFF"/>
                </a:solidFill>
              </a:rPr>
              <a:t>Learning experience in image processing.</a:t>
            </a:r>
          </a:p>
          <a:p>
            <a:pPr marL="0" lvl="0" indent="0" defTabSz="457200">
              <a:spcBef>
                <a:spcPts val="1000"/>
              </a:spcBef>
              <a:buSzPct val="80000"/>
              <a:buFont typeface="Wingdings 3" charset="2"/>
              <a:buChar char=""/>
            </a:pPr>
            <a:r>
              <a:rPr lang="en-US">
                <a:solidFill>
                  <a:srgbClr val="FFFFFF"/>
                </a:solidFill>
              </a:rPr>
              <a:t>“</a:t>
            </a:r>
            <a:r>
              <a:rPr lang="en-US" b="0" i="0">
                <a:solidFill>
                  <a:srgbClr val="FFFFFF"/>
                </a:solidFill>
                <a:effectLst/>
              </a:rPr>
              <a:t>If voice is the future of computing what about those who cannot speak or hear?” – Abhishek Singh</a:t>
            </a:r>
            <a:endParaRPr lang="en-US">
              <a:solidFill>
                <a:srgbClr val="FFFFFF"/>
              </a:solidFill>
            </a:endParaRPr>
          </a:p>
          <a:p>
            <a:pPr marL="0" lvl="0" indent="0" defTabSz="457200">
              <a:spcBef>
                <a:spcPts val="1000"/>
              </a:spcBef>
              <a:buSzPct val="80000"/>
              <a:buFont typeface="Wingdings 3" charset="2"/>
              <a:buChar char=""/>
            </a:pPr>
            <a:endParaRPr lang="en-US">
              <a:solidFill>
                <a:srgbClr val="FFFFFF"/>
              </a:solidFill>
            </a:endParaRPr>
          </a:p>
          <a:p>
            <a:pPr marL="0" lvl="0" indent="0" defTabSz="457200">
              <a:spcBef>
                <a:spcPts val="1000"/>
              </a:spcBef>
              <a:buSzPct val="80000"/>
              <a:buFont typeface="Wingdings 3" charset="2"/>
              <a:buChar char=""/>
            </a:pPr>
            <a:endParaRPr lang="en-US">
              <a:solidFill>
                <a:srgbClr val="FFFFFF"/>
              </a:solidFill>
            </a:endParaRPr>
          </a:p>
          <a:p>
            <a:pPr marL="0" lvl="0" indent="0" defTabSz="457200">
              <a:spcBef>
                <a:spcPts val="1000"/>
              </a:spcBef>
              <a:buSzPct val="80000"/>
              <a:buFont typeface="Wingdings 3" charset="2"/>
              <a:buChar char=""/>
            </a:pPr>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1942126" y="27514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a:t>Model</a:t>
            </a:r>
            <a:endParaRPr dirty="0"/>
          </a:p>
        </p:txBody>
      </p:sp>
      <p:sp>
        <p:nvSpPr>
          <p:cNvPr id="82" name="Google Shape;82;p16"/>
          <p:cNvSpPr txBox="1">
            <a:spLocks noGrp="1"/>
          </p:cNvSpPr>
          <p:nvPr>
            <p:ph type="body" idx="1"/>
          </p:nvPr>
        </p:nvSpPr>
        <p:spPr>
          <a:xfrm>
            <a:off x="387900" y="1489824"/>
            <a:ext cx="3366682" cy="3078900"/>
          </a:xfrm>
          <a:prstGeom prst="rect">
            <a:avLst/>
          </a:prstGeom>
        </p:spPr>
        <p:txBody>
          <a:bodyPr spcFirstLastPara="1" wrap="square" lIns="91425" tIns="91425" rIns="91425" bIns="91425" anchor="t" anchorCtr="0">
            <a:normAutofit/>
          </a:bodyPr>
          <a:lstStyle/>
          <a:p>
            <a:pPr marL="0" indent="0">
              <a:spcAft>
                <a:spcPts val="1200"/>
              </a:spcAft>
              <a:buNone/>
            </a:pPr>
            <a:r>
              <a:rPr lang="en-US" dirty="0"/>
              <a:t>The model we use to train the AI is a Convolutional Neural Network (CNN), </a:t>
            </a:r>
            <a:r>
              <a:rPr lang="en-US" b="0" i="0" dirty="0">
                <a:solidFill>
                  <a:schemeClr val="tx1"/>
                </a:solidFill>
                <a:effectLst/>
                <a:latin typeface="-apple-system"/>
              </a:rPr>
              <a:t>This model shows the CNN that we used to train the AI. The CNN takes pictures and breaks them down into smaller segments called features. It is trained to find patterns in features over the images allowing the CNN to predict an 'a', 'b', or 'c’ based on the similarities in the image. </a:t>
            </a:r>
            <a:endParaRPr lang="en-US" dirty="0">
              <a:solidFill>
                <a:schemeClr val="tx1"/>
              </a:solidFill>
            </a:endParaRPr>
          </a:p>
          <a:p>
            <a:pPr marL="0" lvl="0" indent="0" algn="l" rtl="0">
              <a:spcBef>
                <a:spcPts val="0"/>
              </a:spcBef>
              <a:spcAft>
                <a:spcPts val="1200"/>
              </a:spcAft>
              <a:buNone/>
            </a:pPr>
            <a:endParaRPr dirty="0"/>
          </a:p>
        </p:txBody>
      </p:sp>
      <p:pic>
        <p:nvPicPr>
          <p:cNvPr id="2050" name="Picture 2" descr="Figure 2">
            <a:extLst>
              <a:ext uri="{FF2B5EF4-FFF2-40B4-BE49-F238E27FC236}">
                <a16:creationId xmlns:a16="http://schemas.microsoft.com/office/drawing/2014/main" id="{0EB580EA-0293-42A8-84A9-FE16662A9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061" y="1069084"/>
            <a:ext cx="5233939" cy="29440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grpSp>
        <p:nvGrpSpPr>
          <p:cNvPr id="87" name="Group 86">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8" name="Straight Connector 87">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9" name="Rectangle 9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Isosceles Triangle 10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1" name="Google Shape;81;p16"/>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a:solidFill>
                  <a:schemeClr val="bg1"/>
                </a:solidFill>
              </a:rPr>
              <a:t>Model</a:t>
            </a:r>
          </a:p>
        </p:txBody>
      </p:sp>
      <p:sp>
        <p:nvSpPr>
          <p:cNvPr id="82" name="Google Shape;82;p16"/>
          <p:cNvSpPr txBox="1">
            <a:spLocks noGrp="1"/>
          </p:cNvSpPr>
          <p:nvPr>
            <p:ph type="body" idx="1"/>
          </p:nvPr>
        </p:nvSpPr>
        <p:spPr>
          <a:xfrm>
            <a:off x="505315" y="1620442"/>
            <a:ext cx="2980457" cy="2580083"/>
          </a:xfrm>
          <a:prstGeom prst="rect">
            <a:avLst/>
          </a:prstGeom>
        </p:spPr>
        <p:txBody>
          <a:bodyPr spcFirstLastPara="1" vert="horz" lIns="91440" tIns="45720" rIns="91440" bIns="45720" rtlCol="0" anchorCtr="0">
            <a:normAutofit lnSpcReduction="10000"/>
          </a:bodyPr>
          <a:lstStyle/>
          <a:p>
            <a:pPr marL="0" lvl="0" indent="0" defTabSz="457200">
              <a:lnSpc>
                <a:spcPct val="90000"/>
              </a:lnSpc>
              <a:spcBef>
                <a:spcPts val="1000"/>
              </a:spcBef>
              <a:buSzPct val="80000"/>
              <a:buFont typeface="Wingdings 3" charset="2"/>
              <a:buChar char=""/>
            </a:pPr>
            <a:r>
              <a:rPr lang="en-US" sz="1100" dirty="0">
                <a:solidFill>
                  <a:schemeClr val="bg1"/>
                </a:solidFill>
              </a:rPr>
              <a:t>For the model we used a dataset of 282 hands for the letters ‘a’, ‘b’, and ‘c’ to train the model.</a:t>
            </a:r>
            <a:r>
              <a:rPr lang="en-US" sz="1100" b="0" i="0" dirty="0">
                <a:solidFill>
                  <a:schemeClr val="bg1"/>
                </a:solidFill>
                <a:effectLst/>
              </a:rPr>
              <a:t> </a:t>
            </a:r>
            <a:r>
              <a:rPr lang="en-US" sz="1100" dirty="0">
                <a:solidFill>
                  <a:schemeClr val="bg1"/>
                </a:solidFill>
              </a:rPr>
              <a:t>W</a:t>
            </a:r>
            <a:r>
              <a:rPr lang="en-US" sz="1100" b="0" i="0" dirty="0">
                <a:solidFill>
                  <a:schemeClr val="bg1"/>
                </a:solidFill>
                <a:effectLst/>
              </a:rPr>
              <a:t>e use two sources of datasets, the first is from </a:t>
            </a:r>
            <a:r>
              <a:rPr lang="en-US" sz="1100" b="0" i="0" dirty="0" err="1">
                <a:solidFill>
                  <a:schemeClr val="bg1"/>
                </a:solidFill>
                <a:effectLst/>
              </a:rPr>
              <a:t>kaggle</a:t>
            </a:r>
            <a:r>
              <a:rPr lang="en-US" sz="1100" b="0" i="0" dirty="0">
                <a:solidFill>
                  <a:schemeClr val="bg1"/>
                </a:solidFill>
                <a:effectLst/>
              </a:rPr>
              <a:t> which it was already prepared but we needed more. </a:t>
            </a:r>
          </a:p>
          <a:p>
            <a:pPr marL="0" lvl="0" indent="0" defTabSz="457200">
              <a:lnSpc>
                <a:spcPct val="90000"/>
              </a:lnSpc>
              <a:spcBef>
                <a:spcPts val="1000"/>
              </a:spcBef>
              <a:buSzPct val="80000"/>
              <a:buFont typeface="Wingdings 3" charset="2"/>
              <a:buChar char=""/>
            </a:pPr>
            <a:r>
              <a:rPr lang="en-US" sz="1100" b="0" i="0" dirty="0">
                <a:solidFill>
                  <a:schemeClr val="bg1"/>
                </a:solidFill>
                <a:effectLst/>
              </a:rPr>
              <a:t>The second is a self-made dataset by taking images and cropping it to the same size as the first dataset at 400 by 400 pixels focused on the hand. </a:t>
            </a:r>
          </a:p>
          <a:p>
            <a:pPr marL="0" lvl="0" indent="0" defTabSz="457200">
              <a:lnSpc>
                <a:spcPct val="90000"/>
              </a:lnSpc>
              <a:spcBef>
                <a:spcPts val="1000"/>
              </a:spcBef>
              <a:buSzPct val="80000"/>
              <a:buFont typeface="Wingdings 3" charset="2"/>
              <a:buChar char=""/>
            </a:pPr>
            <a:r>
              <a:rPr lang="en-US" sz="1100" b="0" i="0" dirty="0">
                <a:solidFill>
                  <a:schemeClr val="bg1"/>
                </a:solidFill>
                <a:effectLst/>
              </a:rPr>
              <a:t>The program then sets the images to grayscale as the color is not needed for this research. Finally, the images are reduced to various resolutions for the AI to use for training.</a:t>
            </a:r>
            <a:endParaRPr lang="en-US" sz="1100" dirty="0">
              <a:solidFill>
                <a:schemeClr val="bg1"/>
              </a:solidFill>
            </a:endParaRPr>
          </a:p>
        </p:txBody>
      </p:sp>
      <p:pic>
        <p:nvPicPr>
          <p:cNvPr id="5" name="Picture 4">
            <a:extLst>
              <a:ext uri="{FF2B5EF4-FFF2-40B4-BE49-F238E27FC236}">
                <a16:creationId xmlns:a16="http://schemas.microsoft.com/office/drawing/2014/main" id="{4756A26F-4636-454C-AB98-D0496C3AF800}"/>
              </a:ext>
            </a:extLst>
          </p:cNvPr>
          <p:cNvPicPr>
            <a:picLocks noChangeAspect="1"/>
          </p:cNvPicPr>
          <p:nvPr/>
        </p:nvPicPr>
        <p:blipFill>
          <a:blip r:embed="rId3"/>
          <a:stretch>
            <a:fillRect/>
          </a:stretch>
        </p:blipFill>
        <p:spPr>
          <a:xfrm>
            <a:off x="4572000" y="766357"/>
            <a:ext cx="3857625" cy="3601398"/>
          </a:xfrm>
          <a:prstGeom prst="rect">
            <a:avLst/>
          </a:prstGeom>
        </p:spPr>
      </p:pic>
      <p:sp>
        <p:nvSpPr>
          <p:cNvPr id="105" name="Isosceles Triangle 10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7434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1691514" y="383519"/>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a:t>Results</a:t>
            </a:r>
            <a:endParaRPr dirty="0"/>
          </a:p>
        </p:txBody>
      </p:sp>
      <p:pic>
        <p:nvPicPr>
          <p:cNvPr id="1026" name="Picture 2" descr="Figure 3">
            <a:extLst>
              <a:ext uri="{FF2B5EF4-FFF2-40B4-BE49-F238E27FC236}">
                <a16:creationId xmlns:a16="http://schemas.microsoft.com/office/drawing/2014/main" id="{4AC528FD-7EB4-4A74-B52F-2C78415E1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133" y="332057"/>
            <a:ext cx="4137540" cy="43866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7D89320-8E75-49F3-8F48-9AC219A3E916}"/>
              </a:ext>
            </a:extLst>
          </p:cNvPr>
          <p:cNvSpPr/>
          <p:nvPr/>
        </p:nvSpPr>
        <p:spPr>
          <a:xfrm>
            <a:off x="5993606" y="327660"/>
            <a:ext cx="97632" cy="212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D7DF13-5F08-4CAC-A8EC-A30DFB73384A}"/>
              </a:ext>
            </a:extLst>
          </p:cNvPr>
          <p:cNvSpPr txBox="1"/>
          <p:nvPr/>
        </p:nvSpPr>
        <p:spPr>
          <a:xfrm>
            <a:off x="5967414" y="285750"/>
            <a:ext cx="80962" cy="307777"/>
          </a:xfrm>
          <a:prstGeom prst="rect">
            <a:avLst/>
          </a:prstGeom>
          <a:noFill/>
        </p:spPr>
        <p:txBody>
          <a:bodyPr wrap="square" rtlCol="0">
            <a:spAutoFit/>
          </a:bodyPr>
          <a:lstStyle/>
          <a:p>
            <a:r>
              <a:rPr lang="en-US" sz="1400" dirty="0"/>
              <a:t>s</a:t>
            </a:r>
          </a:p>
        </p:txBody>
      </p:sp>
      <p:graphicFrame>
        <p:nvGraphicFramePr>
          <p:cNvPr id="1028" name="Google Shape;88;p17">
            <a:extLst>
              <a:ext uri="{FF2B5EF4-FFF2-40B4-BE49-F238E27FC236}">
                <a16:creationId xmlns:a16="http://schemas.microsoft.com/office/drawing/2014/main" id="{760AADFF-2E52-4726-AB6F-CD8DC329AF75}"/>
              </a:ext>
            </a:extLst>
          </p:cNvPr>
          <p:cNvGraphicFramePr/>
          <p:nvPr>
            <p:extLst>
              <p:ext uri="{D42A27DB-BD31-4B8C-83A1-F6EECF244321}">
                <p14:modId xmlns:p14="http://schemas.microsoft.com/office/powerpoint/2010/main" val="812639921"/>
              </p:ext>
            </p:extLst>
          </p:nvPr>
        </p:nvGraphicFramePr>
        <p:xfrm>
          <a:off x="387901" y="1489824"/>
          <a:ext cx="4148100" cy="3078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428274" y="-83820"/>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a:t>Results</a:t>
            </a:r>
            <a:endParaRPr dirty="0"/>
          </a:p>
        </p:txBody>
      </p:sp>
      <p:pic>
        <p:nvPicPr>
          <p:cNvPr id="8" name="Picture 7" descr="A picture containing chart&#10;&#10;Description automatically generated">
            <a:extLst>
              <a:ext uri="{FF2B5EF4-FFF2-40B4-BE49-F238E27FC236}">
                <a16:creationId xmlns:a16="http://schemas.microsoft.com/office/drawing/2014/main" id="{8F090287-2FFE-4631-987E-8274FCE88EC6}"/>
              </a:ext>
            </a:extLst>
          </p:cNvPr>
          <p:cNvPicPr>
            <a:picLocks noChangeAspect="1"/>
          </p:cNvPicPr>
          <p:nvPr/>
        </p:nvPicPr>
        <p:blipFill>
          <a:blip r:embed="rId3"/>
          <a:stretch>
            <a:fillRect/>
          </a:stretch>
        </p:blipFill>
        <p:spPr>
          <a:xfrm>
            <a:off x="-60960" y="606841"/>
            <a:ext cx="2284775" cy="242265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95A30FBA-A960-469F-BB0A-7CB6C247D39B}"/>
              </a:ext>
            </a:extLst>
          </p:cNvPr>
          <p:cNvPicPr>
            <a:picLocks noChangeAspect="1"/>
          </p:cNvPicPr>
          <p:nvPr/>
        </p:nvPicPr>
        <p:blipFill>
          <a:blip r:embed="rId4"/>
          <a:stretch>
            <a:fillRect/>
          </a:stretch>
        </p:blipFill>
        <p:spPr>
          <a:xfrm>
            <a:off x="2207115" y="642382"/>
            <a:ext cx="2325515" cy="2466578"/>
          </a:xfrm>
          <a:prstGeom prst="rect">
            <a:avLst/>
          </a:prstGeom>
        </p:spPr>
      </p:pic>
      <p:pic>
        <p:nvPicPr>
          <p:cNvPr id="12" name="Picture 11" descr="A picture containing application&#10;&#10;Description automatically generated">
            <a:extLst>
              <a:ext uri="{FF2B5EF4-FFF2-40B4-BE49-F238E27FC236}">
                <a16:creationId xmlns:a16="http://schemas.microsoft.com/office/drawing/2014/main" id="{2AF677C3-FE72-4439-A4E4-F1337029219A}"/>
              </a:ext>
            </a:extLst>
          </p:cNvPr>
          <p:cNvPicPr>
            <a:picLocks noChangeAspect="1"/>
          </p:cNvPicPr>
          <p:nvPr/>
        </p:nvPicPr>
        <p:blipFill>
          <a:blip r:embed="rId5"/>
          <a:stretch>
            <a:fillRect/>
          </a:stretch>
        </p:blipFill>
        <p:spPr>
          <a:xfrm>
            <a:off x="4561232" y="636270"/>
            <a:ext cx="2398368" cy="2538962"/>
          </a:xfrm>
          <a:prstGeom prst="rect">
            <a:avLst/>
          </a:prstGeom>
        </p:spPr>
      </p:pic>
      <p:pic>
        <p:nvPicPr>
          <p:cNvPr id="15" name="Picture 14" descr="Chart&#10;&#10;Description automatically generated">
            <a:extLst>
              <a:ext uri="{FF2B5EF4-FFF2-40B4-BE49-F238E27FC236}">
                <a16:creationId xmlns:a16="http://schemas.microsoft.com/office/drawing/2014/main" id="{CCCDDEA0-A384-4EED-BFAD-02BF5709EB87}"/>
              </a:ext>
            </a:extLst>
          </p:cNvPr>
          <p:cNvPicPr>
            <a:picLocks noChangeAspect="1"/>
          </p:cNvPicPr>
          <p:nvPr/>
        </p:nvPicPr>
        <p:blipFill>
          <a:blip r:embed="rId6"/>
          <a:stretch>
            <a:fillRect/>
          </a:stretch>
        </p:blipFill>
        <p:spPr>
          <a:xfrm>
            <a:off x="6926442" y="685800"/>
            <a:ext cx="2217558" cy="2369820"/>
          </a:xfrm>
          <a:prstGeom prst="rect">
            <a:avLst/>
          </a:prstGeom>
        </p:spPr>
      </p:pic>
      <p:cxnSp>
        <p:nvCxnSpPr>
          <p:cNvPr id="17" name="Straight Arrow Connector 16">
            <a:extLst>
              <a:ext uri="{FF2B5EF4-FFF2-40B4-BE49-F238E27FC236}">
                <a16:creationId xmlns:a16="http://schemas.microsoft.com/office/drawing/2014/main" id="{FB716B22-167D-4485-8D33-99ADFBBECA72}"/>
              </a:ext>
            </a:extLst>
          </p:cNvPr>
          <p:cNvCxnSpPr/>
          <p:nvPr/>
        </p:nvCxnSpPr>
        <p:spPr>
          <a:xfrm>
            <a:off x="883920" y="3680460"/>
            <a:ext cx="6111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FC2182D-FEF5-405E-AB13-BCEE0D59BF07}"/>
              </a:ext>
            </a:extLst>
          </p:cNvPr>
          <p:cNvGrpSpPr/>
          <p:nvPr/>
        </p:nvGrpSpPr>
        <p:grpSpPr>
          <a:xfrm>
            <a:off x="3002272" y="581027"/>
            <a:ext cx="83819" cy="230832"/>
            <a:chOff x="5980049" y="297844"/>
            <a:chExt cx="111189" cy="234460"/>
          </a:xfrm>
        </p:grpSpPr>
        <p:sp>
          <p:nvSpPr>
            <p:cNvPr id="2" name="Rectangle 1">
              <a:extLst>
                <a:ext uri="{FF2B5EF4-FFF2-40B4-BE49-F238E27FC236}">
                  <a16:creationId xmlns:a16="http://schemas.microsoft.com/office/drawing/2014/main" id="{C7D89320-8E75-49F3-8F48-9AC219A3E916}"/>
                </a:ext>
              </a:extLst>
            </p:cNvPr>
            <p:cNvSpPr/>
            <p:nvPr/>
          </p:nvSpPr>
          <p:spPr>
            <a:xfrm>
              <a:off x="6012267" y="327660"/>
              <a:ext cx="78971" cy="149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D7DF13-5F08-4CAC-A8EC-A30DFB73384A}"/>
                </a:ext>
              </a:extLst>
            </p:cNvPr>
            <p:cNvSpPr txBox="1"/>
            <p:nvPr/>
          </p:nvSpPr>
          <p:spPr>
            <a:xfrm>
              <a:off x="5980049" y="297844"/>
              <a:ext cx="80962" cy="234460"/>
            </a:xfrm>
            <a:prstGeom prst="rect">
              <a:avLst/>
            </a:prstGeom>
            <a:noFill/>
          </p:spPr>
          <p:txBody>
            <a:bodyPr wrap="square" rtlCol="0">
              <a:spAutoFit/>
            </a:bodyPr>
            <a:lstStyle/>
            <a:p>
              <a:r>
                <a:rPr lang="en-US" sz="900" dirty="0"/>
                <a:t>s</a:t>
              </a:r>
            </a:p>
          </p:txBody>
        </p:sp>
      </p:grpSp>
      <p:grpSp>
        <p:nvGrpSpPr>
          <p:cNvPr id="21" name="Group 20">
            <a:extLst>
              <a:ext uri="{FF2B5EF4-FFF2-40B4-BE49-F238E27FC236}">
                <a16:creationId xmlns:a16="http://schemas.microsoft.com/office/drawing/2014/main" id="{E117A0AA-6EB1-46E3-94FA-396F9EA539B0}"/>
              </a:ext>
            </a:extLst>
          </p:cNvPr>
          <p:cNvGrpSpPr/>
          <p:nvPr/>
        </p:nvGrpSpPr>
        <p:grpSpPr>
          <a:xfrm>
            <a:off x="717853" y="558802"/>
            <a:ext cx="84627" cy="215444"/>
            <a:chOff x="5973732" y="307519"/>
            <a:chExt cx="112261" cy="218830"/>
          </a:xfrm>
        </p:grpSpPr>
        <p:sp>
          <p:nvSpPr>
            <p:cNvPr id="22" name="Rectangle 21">
              <a:extLst>
                <a:ext uri="{FF2B5EF4-FFF2-40B4-BE49-F238E27FC236}">
                  <a16:creationId xmlns:a16="http://schemas.microsoft.com/office/drawing/2014/main" id="{3EF54042-22FD-4A2D-AB49-47FA58F9825A}"/>
                </a:ext>
              </a:extLst>
            </p:cNvPr>
            <p:cNvSpPr/>
            <p:nvPr/>
          </p:nvSpPr>
          <p:spPr>
            <a:xfrm>
              <a:off x="6012267" y="327660"/>
              <a:ext cx="73726" cy="13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75363BA-D3BC-479F-8D38-CBB09822B818}"/>
                </a:ext>
              </a:extLst>
            </p:cNvPr>
            <p:cNvSpPr txBox="1"/>
            <p:nvPr/>
          </p:nvSpPr>
          <p:spPr>
            <a:xfrm>
              <a:off x="5973732" y="307519"/>
              <a:ext cx="80963" cy="218830"/>
            </a:xfrm>
            <a:prstGeom prst="rect">
              <a:avLst/>
            </a:prstGeom>
            <a:noFill/>
          </p:spPr>
          <p:txBody>
            <a:bodyPr wrap="square" rtlCol="0">
              <a:spAutoFit/>
            </a:bodyPr>
            <a:lstStyle/>
            <a:p>
              <a:r>
                <a:rPr lang="en-US" sz="800" dirty="0"/>
                <a:t>s</a:t>
              </a:r>
            </a:p>
          </p:txBody>
        </p:sp>
      </p:grpSp>
      <p:grpSp>
        <p:nvGrpSpPr>
          <p:cNvPr id="24" name="Group 23">
            <a:extLst>
              <a:ext uri="{FF2B5EF4-FFF2-40B4-BE49-F238E27FC236}">
                <a16:creationId xmlns:a16="http://schemas.microsoft.com/office/drawing/2014/main" id="{A190951C-7222-45D7-9120-1D0DA424A97E}"/>
              </a:ext>
            </a:extLst>
          </p:cNvPr>
          <p:cNvGrpSpPr/>
          <p:nvPr/>
        </p:nvGrpSpPr>
        <p:grpSpPr>
          <a:xfrm>
            <a:off x="5378760" y="581822"/>
            <a:ext cx="83819" cy="223138"/>
            <a:chOff x="5980049" y="297844"/>
            <a:chExt cx="111189" cy="226645"/>
          </a:xfrm>
        </p:grpSpPr>
        <p:sp>
          <p:nvSpPr>
            <p:cNvPr id="25" name="Rectangle 24">
              <a:extLst>
                <a:ext uri="{FF2B5EF4-FFF2-40B4-BE49-F238E27FC236}">
                  <a16:creationId xmlns:a16="http://schemas.microsoft.com/office/drawing/2014/main" id="{1EE337DB-9008-49CB-868C-4B65DD9FE8BD}"/>
                </a:ext>
              </a:extLst>
            </p:cNvPr>
            <p:cNvSpPr/>
            <p:nvPr/>
          </p:nvSpPr>
          <p:spPr>
            <a:xfrm>
              <a:off x="6012267" y="327660"/>
              <a:ext cx="78971" cy="149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9771268-8724-4F65-BA33-CD8B6AEFC7B1}"/>
                </a:ext>
              </a:extLst>
            </p:cNvPr>
            <p:cNvSpPr txBox="1"/>
            <p:nvPr/>
          </p:nvSpPr>
          <p:spPr>
            <a:xfrm>
              <a:off x="5980049" y="297844"/>
              <a:ext cx="80963" cy="226645"/>
            </a:xfrm>
            <a:prstGeom prst="rect">
              <a:avLst/>
            </a:prstGeom>
            <a:noFill/>
          </p:spPr>
          <p:txBody>
            <a:bodyPr wrap="square" rtlCol="0">
              <a:spAutoFit/>
            </a:bodyPr>
            <a:lstStyle/>
            <a:p>
              <a:r>
                <a:rPr lang="en-US" sz="850" dirty="0"/>
                <a:t>s</a:t>
              </a:r>
            </a:p>
          </p:txBody>
        </p:sp>
      </p:grpSp>
      <p:grpSp>
        <p:nvGrpSpPr>
          <p:cNvPr id="27" name="Group 26">
            <a:extLst>
              <a:ext uri="{FF2B5EF4-FFF2-40B4-BE49-F238E27FC236}">
                <a16:creationId xmlns:a16="http://schemas.microsoft.com/office/drawing/2014/main" id="{81E7EB5C-F446-4871-99C4-656ED09BE556}"/>
              </a:ext>
            </a:extLst>
          </p:cNvPr>
          <p:cNvGrpSpPr/>
          <p:nvPr/>
        </p:nvGrpSpPr>
        <p:grpSpPr>
          <a:xfrm>
            <a:off x="7700489" y="635795"/>
            <a:ext cx="79079" cy="215444"/>
            <a:chOff x="5980049" y="297844"/>
            <a:chExt cx="104901" cy="218830"/>
          </a:xfrm>
        </p:grpSpPr>
        <p:sp>
          <p:nvSpPr>
            <p:cNvPr id="28" name="Rectangle 27">
              <a:extLst>
                <a:ext uri="{FF2B5EF4-FFF2-40B4-BE49-F238E27FC236}">
                  <a16:creationId xmlns:a16="http://schemas.microsoft.com/office/drawing/2014/main" id="{D4E15C11-6563-49E7-8C0E-119E8BB5EDCB}"/>
                </a:ext>
              </a:extLst>
            </p:cNvPr>
            <p:cNvSpPr/>
            <p:nvPr/>
          </p:nvSpPr>
          <p:spPr>
            <a:xfrm>
              <a:off x="6012265" y="377659"/>
              <a:ext cx="72685" cy="8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4FE5CA0-FD5D-4723-99A1-16505C86C410}"/>
                </a:ext>
              </a:extLst>
            </p:cNvPr>
            <p:cNvSpPr txBox="1"/>
            <p:nvPr/>
          </p:nvSpPr>
          <p:spPr>
            <a:xfrm>
              <a:off x="5980049" y="297844"/>
              <a:ext cx="80963" cy="218830"/>
            </a:xfrm>
            <a:prstGeom prst="rect">
              <a:avLst/>
            </a:prstGeom>
            <a:noFill/>
          </p:spPr>
          <p:txBody>
            <a:bodyPr wrap="square" rtlCol="0">
              <a:spAutoFit/>
            </a:bodyPr>
            <a:lstStyle/>
            <a:p>
              <a:r>
                <a:rPr lang="en-US" sz="800" dirty="0"/>
                <a:t>s</a:t>
              </a:r>
            </a:p>
          </p:txBody>
        </p:sp>
      </p:grpSp>
      <p:sp>
        <p:nvSpPr>
          <p:cNvPr id="30" name="Google Shape;88;p17">
            <a:extLst>
              <a:ext uri="{FF2B5EF4-FFF2-40B4-BE49-F238E27FC236}">
                <a16:creationId xmlns:a16="http://schemas.microsoft.com/office/drawing/2014/main" id="{57A4E53B-A80D-4784-BB3F-5F751DCB9AAF}"/>
              </a:ext>
            </a:extLst>
          </p:cNvPr>
          <p:cNvSpPr txBox="1">
            <a:spLocks/>
          </p:cNvSpPr>
          <p:nvPr/>
        </p:nvSpPr>
        <p:spPr>
          <a:xfrm>
            <a:off x="632888" y="3074258"/>
            <a:ext cx="783162" cy="573018"/>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spcAft>
                <a:spcPts val="1200"/>
              </a:spcAft>
              <a:buFont typeface="Roboto"/>
              <a:buNone/>
            </a:pPr>
            <a:r>
              <a:rPr lang="en-US" dirty="0"/>
              <a:t>50x50</a:t>
            </a:r>
          </a:p>
        </p:txBody>
      </p:sp>
      <p:sp>
        <p:nvSpPr>
          <p:cNvPr id="31" name="Google Shape;88;p17">
            <a:extLst>
              <a:ext uri="{FF2B5EF4-FFF2-40B4-BE49-F238E27FC236}">
                <a16:creationId xmlns:a16="http://schemas.microsoft.com/office/drawing/2014/main" id="{03D02178-CDA6-4B31-8C06-5E3E34915770}"/>
              </a:ext>
            </a:extLst>
          </p:cNvPr>
          <p:cNvSpPr txBox="1">
            <a:spLocks/>
          </p:cNvSpPr>
          <p:nvPr/>
        </p:nvSpPr>
        <p:spPr>
          <a:xfrm>
            <a:off x="2918888" y="3131408"/>
            <a:ext cx="783162" cy="573018"/>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spcAft>
                <a:spcPts val="1200"/>
              </a:spcAft>
              <a:buFont typeface="Roboto"/>
              <a:buNone/>
            </a:pPr>
            <a:r>
              <a:rPr lang="en-US" dirty="0"/>
              <a:t>80x80</a:t>
            </a:r>
          </a:p>
        </p:txBody>
      </p:sp>
      <p:sp>
        <p:nvSpPr>
          <p:cNvPr id="32" name="Google Shape;88;p17">
            <a:extLst>
              <a:ext uri="{FF2B5EF4-FFF2-40B4-BE49-F238E27FC236}">
                <a16:creationId xmlns:a16="http://schemas.microsoft.com/office/drawing/2014/main" id="{8D1075E0-0E6D-4EB6-8C3C-AE0B60215753}"/>
              </a:ext>
            </a:extLst>
          </p:cNvPr>
          <p:cNvSpPr txBox="1">
            <a:spLocks/>
          </p:cNvSpPr>
          <p:nvPr/>
        </p:nvSpPr>
        <p:spPr>
          <a:xfrm>
            <a:off x="5196080" y="3110514"/>
            <a:ext cx="986362" cy="691292"/>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spcAft>
                <a:spcPts val="1200"/>
              </a:spcAft>
              <a:buFont typeface="Roboto"/>
              <a:buNone/>
            </a:pPr>
            <a:r>
              <a:rPr lang="en-US" dirty="0"/>
              <a:t>100x100</a:t>
            </a:r>
          </a:p>
        </p:txBody>
      </p:sp>
      <p:sp>
        <p:nvSpPr>
          <p:cNvPr id="33" name="Google Shape;88;p17">
            <a:extLst>
              <a:ext uri="{FF2B5EF4-FFF2-40B4-BE49-F238E27FC236}">
                <a16:creationId xmlns:a16="http://schemas.microsoft.com/office/drawing/2014/main" id="{58980483-F044-4013-A430-144EBDA2A6AC}"/>
              </a:ext>
            </a:extLst>
          </p:cNvPr>
          <p:cNvSpPr txBox="1">
            <a:spLocks/>
          </p:cNvSpPr>
          <p:nvPr/>
        </p:nvSpPr>
        <p:spPr>
          <a:xfrm>
            <a:off x="7544146" y="3055413"/>
            <a:ext cx="1037162" cy="716692"/>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spcAft>
                <a:spcPts val="1200"/>
              </a:spcAft>
              <a:buFont typeface="Roboto"/>
              <a:buNone/>
            </a:pPr>
            <a:r>
              <a:rPr lang="en-US" dirty="0"/>
              <a:t>200x200</a:t>
            </a:r>
          </a:p>
        </p:txBody>
      </p:sp>
    </p:spTree>
    <p:extLst>
      <p:ext uri="{BB962C8B-B14F-4D97-AF65-F5344CB8AC3E}">
        <p14:creationId xmlns:p14="http://schemas.microsoft.com/office/powerpoint/2010/main" val="5865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grpSp>
        <p:nvGrpSpPr>
          <p:cNvPr id="93" name="Group 92">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4" name="Straight Connector 93">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6"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5" name="Rectangle 10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9" name="Isosceles Triangle 10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7" name="Google Shape;87;p17"/>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a:solidFill>
                  <a:schemeClr val="bg1"/>
                </a:solidFill>
              </a:rPr>
              <a:t>Results</a:t>
            </a:r>
          </a:p>
        </p:txBody>
      </p:sp>
      <p:sp>
        <p:nvSpPr>
          <p:cNvPr id="88" name="Google Shape;88;p17"/>
          <p:cNvSpPr txBox="1">
            <a:spLocks noGrp="1"/>
          </p:cNvSpPr>
          <p:nvPr>
            <p:ph type="body" idx="1"/>
          </p:nvPr>
        </p:nvSpPr>
        <p:spPr>
          <a:xfrm>
            <a:off x="505315" y="1620442"/>
            <a:ext cx="2980457" cy="2580083"/>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a:solidFill>
                  <a:schemeClr val="bg1"/>
                </a:solidFill>
              </a:rPr>
              <a:t>Because we had a low accuracy for the first model, we checked the accuracy of the program at different resolution levels. </a:t>
            </a:r>
          </a:p>
          <a:p>
            <a:pPr marL="0" lvl="0" indent="0" defTabSz="457200">
              <a:spcBef>
                <a:spcPts val="1000"/>
              </a:spcBef>
              <a:buSzPct val="80000"/>
              <a:buFont typeface="Wingdings 3" charset="2"/>
              <a:buChar char=""/>
            </a:pPr>
            <a:r>
              <a:rPr lang="en-US">
                <a:solidFill>
                  <a:schemeClr val="bg1"/>
                </a:solidFill>
              </a:rPr>
              <a:t>As the resolution increased the accuracy increased until at image size of 100 by 100 it plateau at 98%</a:t>
            </a:r>
          </a:p>
          <a:p>
            <a:pPr marL="0" lvl="0" indent="0" defTabSz="457200">
              <a:spcBef>
                <a:spcPts val="1000"/>
              </a:spcBef>
              <a:buSzPct val="80000"/>
              <a:buFont typeface="Wingdings 3" charset="2"/>
              <a:buChar char=""/>
            </a:pPr>
            <a:endParaRPr lang="en-US">
              <a:solidFill>
                <a:schemeClr val="bg1"/>
              </a:solidFill>
            </a:endParaRPr>
          </a:p>
        </p:txBody>
      </p:sp>
      <p:pic>
        <p:nvPicPr>
          <p:cNvPr id="8" name="Picture 7">
            <a:extLst>
              <a:ext uri="{FF2B5EF4-FFF2-40B4-BE49-F238E27FC236}">
                <a16:creationId xmlns:a16="http://schemas.microsoft.com/office/drawing/2014/main" id="{6E9F436F-A945-4C56-9DE2-C6BED17E56F7}"/>
              </a:ext>
            </a:extLst>
          </p:cNvPr>
          <p:cNvPicPr>
            <a:picLocks noChangeAspect="1"/>
          </p:cNvPicPr>
          <p:nvPr/>
        </p:nvPicPr>
        <p:blipFill>
          <a:blip r:embed="rId3"/>
          <a:stretch>
            <a:fillRect/>
          </a:stretch>
        </p:blipFill>
        <p:spPr>
          <a:xfrm>
            <a:off x="4572000" y="1535142"/>
            <a:ext cx="3857625" cy="2063829"/>
          </a:xfrm>
          <a:prstGeom prst="rect">
            <a:avLst/>
          </a:prstGeom>
        </p:spPr>
      </p:pic>
      <p:sp>
        <p:nvSpPr>
          <p:cNvPr id="111" name="Isosceles Triangle 11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2996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2"/>
        <p:cNvGrpSpPr/>
        <p:nvPr/>
      </p:nvGrpSpPr>
      <p:grpSpPr>
        <a:xfrm>
          <a:off x="0" y="0"/>
          <a:ext cx="0" cy="0"/>
          <a:chOff x="0" y="0"/>
          <a:chExt cx="0" cy="0"/>
        </a:xfrm>
      </p:grpSpPr>
      <p:grpSp>
        <p:nvGrpSpPr>
          <p:cNvPr id="99" name="Group 98">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0" name="Straight Connector 99">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2"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1" name="Rectangle 1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4" name="Straight Connector 113">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Isosceles Triangle 121">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3" name="Google Shape;93;p18"/>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Conclusions</a:t>
            </a:r>
          </a:p>
        </p:txBody>
      </p:sp>
      <p:sp>
        <p:nvSpPr>
          <p:cNvPr id="94" name="Google Shape;94;p18"/>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114300" indent="0" defTabSz="457200">
              <a:lnSpc>
                <a:spcPct val="90000"/>
              </a:lnSpc>
              <a:spcBef>
                <a:spcPts val="1000"/>
              </a:spcBef>
              <a:buSzPct val="80000"/>
              <a:buFont typeface="Wingdings 3" charset="2"/>
              <a:buChar char=""/>
            </a:pPr>
            <a:r>
              <a:rPr lang="en-US" sz="1200" b="0" i="0" dirty="0">
                <a:effectLst/>
              </a:rPr>
              <a:t>From the given results, the letters 'a' and 'c' became the most difficult for the CNN to differentiate from each other, as shown in the confusion matrix. </a:t>
            </a:r>
          </a:p>
          <a:p>
            <a:pPr marL="114300" indent="0" defTabSz="457200">
              <a:lnSpc>
                <a:spcPct val="90000"/>
              </a:lnSpc>
              <a:spcBef>
                <a:spcPts val="1000"/>
              </a:spcBef>
              <a:buSzPct val="80000"/>
              <a:buFont typeface="Wingdings 3" charset="2"/>
              <a:buChar char=""/>
            </a:pPr>
            <a:endParaRPr lang="en-US" sz="1200" dirty="0"/>
          </a:p>
          <a:p>
            <a:pPr marL="114300" indent="0" defTabSz="457200">
              <a:lnSpc>
                <a:spcPct val="90000"/>
              </a:lnSpc>
              <a:spcBef>
                <a:spcPts val="1000"/>
              </a:spcBef>
              <a:buSzPct val="80000"/>
              <a:buFont typeface="Wingdings 3" charset="2"/>
              <a:buChar char=""/>
            </a:pPr>
            <a:r>
              <a:rPr lang="en-US" sz="1200" b="0" i="0" dirty="0">
                <a:effectLst/>
              </a:rPr>
              <a:t>We suggest that the low accuracy rate in the first model is based on the low resolution and the lack of a larger dataset for the AI to learn from. </a:t>
            </a:r>
          </a:p>
          <a:p>
            <a:pPr marL="114300" indent="0" defTabSz="457200">
              <a:lnSpc>
                <a:spcPct val="90000"/>
              </a:lnSpc>
              <a:spcBef>
                <a:spcPts val="1000"/>
              </a:spcBef>
              <a:buSzPct val="80000"/>
              <a:buFont typeface="Wingdings 3" charset="2"/>
              <a:buChar char=""/>
            </a:pPr>
            <a:endParaRPr lang="en-US" sz="1200" dirty="0"/>
          </a:p>
          <a:p>
            <a:pPr marL="114300" indent="0" defTabSz="457200">
              <a:lnSpc>
                <a:spcPct val="90000"/>
              </a:lnSpc>
              <a:spcBef>
                <a:spcPts val="1000"/>
              </a:spcBef>
              <a:buSzPct val="80000"/>
              <a:buFont typeface="Wingdings 3" charset="2"/>
              <a:buChar char=""/>
            </a:pPr>
            <a:r>
              <a:rPr lang="en-US" sz="1200" b="0" i="0" dirty="0">
                <a:effectLst/>
              </a:rPr>
              <a:t>Using a larger resolution improved the accuracy of the AI the most when the image is 1/4</a:t>
            </a:r>
            <a:r>
              <a:rPr lang="en-US" sz="1200" b="0" i="0" baseline="30000" dirty="0">
                <a:effectLst/>
              </a:rPr>
              <a:t>th</a:t>
            </a:r>
            <a:r>
              <a:rPr lang="en-US" sz="1200" b="0" i="0" dirty="0">
                <a:effectLst/>
              </a:rPr>
              <a:t> of the images original size due to the fact </a:t>
            </a:r>
            <a:r>
              <a:rPr lang="en-US" sz="1200" dirty="0"/>
              <a:t>the AI was able to find similarities between the hands in the same class.</a:t>
            </a:r>
            <a:r>
              <a:rPr lang="en-US" sz="1200" b="0" i="0" dirty="0">
                <a:effectLst/>
              </a:rPr>
              <a:t>  </a:t>
            </a:r>
          </a:p>
          <a:p>
            <a:pPr marL="114300" indent="0" defTabSz="457200">
              <a:lnSpc>
                <a:spcPct val="90000"/>
              </a:lnSpc>
              <a:spcBef>
                <a:spcPts val="1000"/>
              </a:spcBef>
              <a:buSzPct val="80000"/>
              <a:buFont typeface="Wingdings 3" charset="2"/>
              <a:buChar char=""/>
            </a:pPr>
            <a:endParaRPr lang="en-US" sz="1200" dirty="0"/>
          </a:p>
          <a:p>
            <a:pPr marL="114300" indent="0" defTabSz="457200">
              <a:lnSpc>
                <a:spcPct val="90000"/>
              </a:lnSpc>
              <a:spcBef>
                <a:spcPts val="1000"/>
              </a:spcBef>
              <a:buSzPct val="80000"/>
              <a:buFont typeface="Wingdings 3" charset="2"/>
              <a:buChar char=""/>
            </a:pPr>
            <a:r>
              <a:rPr lang="en-US" sz="1200" b="0" i="0" dirty="0">
                <a:effectLst/>
              </a:rPr>
              <a:t>In the future we could use a larger dataset to improve the AI to be more accurate.</a:t>
            </a:r>
          </a:p>
          <a:p>
            <a:pPr marL="114300" indent="0" defTabSz="457200">
              <a:lnSpc>
                <a:spcPct val="90000"/>
              </a:lnSpc>
              <a:spcBef>
                <a:spcPts val="1000"/>
              </a:spcBef>
              <a:buSzPct val="80000"/>
              <a:buFont typeface="Wingdings 3" charset="2"/>
              <a:buChar char=""/>
            </a:pPr>
            <a:endParaRPr lang="en-US" sz="1200" b="0" i="0" dirty="0">
              <a:effectLst/>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2318</TotalTime>
  <Words>963</Words>
  <Application>Microsoft Office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Roboto</vt:lpstr>
      <vt:lpstr>Trebuchet MS</vt:lpstr>
      <vt:lpstr>Wingdings 3</vt:lpstr>
      <vt:lpstr>Facet</vt:lpstr>
      <vt:lpstr>Recognizing ASL with AI</vt:lpstr>
      <vt:lpstr>Overview</vt:lpstr>
      <vt:lpstr>Motivation</vt:lpstr>
      <vt:lpstr>Model</vt:lpstr>
      <vt:lpstr>Model</vt:lpstr>
      <vt:lpstr>Results</vt:lpstr>
      <vt:lpstr>Results</vt:lpstr>
      <vt:lpstr>Results</vt:lpstr>
      <vt:lpstr>Conclusions</vt:lpstr>
      <vt:lpstr>Future Projects</vt:lpstr>
      <vt:lpstr>Takeaways from REU Experience</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ASL with AI</dc:title>
  <dc:creator>David Umanzor</dc:creator>
  <cp:lastModifiedBy>David Umanzor</cp:lastModifiedBy>
  <cp:revision>3</cp:revision>
  <dcterms:modified xsi:type="dcterms:W3CDTF">2021-07-29T13:43:59Z</dcterms:modified>
</cp:coreProperties>
</file>