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3" roundtripDataSignature="AMtx7mhrLjtdCZUwzukigI+Z9Va+xkeGB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customschemas.google.com/relationships/presentationmetadata" Target="metadata"/><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e67e68a767_1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e67e68a767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
    <p:spTree>
      <p:nvGrpSpPr>
        <p:cNvPr id="80" name="Shape 80"/>
        <p:cNvGrpSpPr/>
        <p:nvPr/>
      </p:nvGrpSpPr>
      <p:grpSpPr>
        <a:xfrm>
          <a:off x="0" y="0"/>
          <a:ext cx="0" cy="0"/>
          <a:chOff x="0" y="0"/>
          <a:chExt cx="0" cy="0"/>
        </a:xfrm>
      </p:grpSpPr>
      <p:sp>
        <p:nvSpPr>
          <p:cNvPr id="81" name="Google Shape;81;ge67e68a767_1_293"/>
          <p:cNvSpPr/>
          <p:nvPr/>
        </p:nvSpPr>
        <p:spPr>
          <a:xfrm>
            <a:off x="0" y="0"/>
            <a:ext cx="12192000" cy="6858000"/>
          </a:xfrm>
          <a:prstGeom prst="rect">
            <a:avLst/>
          </a:prstGeom>
          <a:solidFill>
            <a:srgbClr val="41414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82" name="Google Shape;82;ge67e68a767_1_293"/>
          <p:cNvGrpSpPr/>
          <p:nvPr/>
        </p:nvGrpSpPr>
        <p:grpSpPr>
          <a:xfrm>
            <a:off x="414816" y="6016723"/>
            <a:ext cx="3749954" cy="200762"/>
            <a:chOff x="0" y="3797750"/>
            <a:chExt cx="9144000" cy="150575"/>
          </a:xfrm>
        </p:grpSpPr>
        <p:cxnSp>
          <p:nvCxnSpPr>
            <p:cNvPr id="83" name="Google Shape;83;ge67e68a767_1_293"/>
            <p:cNvCxnSpPr/>
            <p:nvPr/>
          </p:nvCxnSpPr>
          <p:spPr>
            <a:xfrm>
              <a:off x="0" y="3797750"/>
              <a:ext cx="9144000" cy="0"/>
            </a:xfrm>
            <a:prstGeom prst="straightConnector1">
              <a:avLst/>
            </a:prstGeom>
            <a:noFill/>
            <a:ln cap="flat" cmpd="sng" w="19050">
              <a:solidFill>
                <a:srgbClr val="90A4AE"/>
              </a:solidFill>
              <a:prstDash val="solid"/>
              <a:round/>
              <a:headEnd len="sm" w="sm" type="none"/>
              <a:tailEnd len="sm" w="sm" type="none"/>
            </a:ln>
          </p:spPr>
        </p:cxnSp>
        <p:cxnSp>
          <p:nvCxnSpPr>
            <p:cNvPr id="84" name="Google Shape;84;ge67e68a767_1_293"/>
            <p:cNvCxnSpPr/>
            <p:nvPr/>
          </p:nvCxnSpPr>
          <p:spPr>
            <a:xfrm>
              <a:off x="0" y="3948325"/>
              <a:ext cx="9144000" cy="0"/>
            </a:xfrm>
            <a:prstGeom prst="straightConnector1">
              <a:avLst/>
            </a:prstGeom>
            <a:noFill/>
            <a:ln cap="flat" cmpd="sng" w="19050">
              <a:solidFill>
                <a:srgbClr val="90A4AE"/>
              </a:solidFill>
              <a:prstDash val="solid"/>
              <a:round/>
              <a:headEnd len="sm" w="sm" type="none"/>
              <a:tailEnd len="sm" w="sm" type="none"/>
            </a:ln>
          </p:spPr>
        </p:cxnSp>
        <p:cxnSp>
          <p:nvCxnSpPr>
            <p:cNvPr id="85" name="Google Shape;85;ge67e68a767_1_293"/>
            <p:cNvCxnSpPr/>
            <p:nvPr/>
          </p:nvCxnSpPr>
          <p:spPr>
            <a:xfrm>
              <a:off x="0" y="3873038"/>
              <a:ext cx="9144000" cy="0"/>
            </a:xfrm>
            <a:prstGeom prst="straightConnector1">
              <a:avLst/>
            </a:prstGeom>
            <a:noFill/>
            <a:ln cap="flat" cmpd="sng" w="19050">
              <a:solidFill>
                <a:srgbClr val="90A4AE"/>
              </a:solidFill>
              <a:prstDash val="solid"/>
              <a:round/>
              <a:headEnd len="sm" w="sm" type="none"/>
              <a:tailEnd len="sm" w="sm" type="none"/>
            </a:ln>
          </p:spPr>
        </p:cxnSp>
      </p:grpSp>
      <p:sp>
        <p:nvSpPr>
          <p:cNvPr id="86" name="Google Shape;86;ge67e68a767_1_293"/>
          <p:cNvSpPr txBox="1"/>
          <p:nvPr>
            <p:ph type="title"/>
          </p:nvPr>
        </p:nvSpPr>
        <p:spPr>
          <a:xfrm>
            <a:off x="415600" y="740800"/>
            <a:ext cx="3744000" cy="10077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3200"/>
              <a:buNone/>
              <a:defRPr sz="3200">
                <a:solidFill>
                  <a:srgbClr val="FFFFFF"/>
                </a:solidFill>
              </a:defRPr>
            </a:lvl1pPr>
            <a:lvl2pPr lvl="1" algn="l">
              <a:lnSpc>
                <a:spcPct val="100000"/>
              </a:lnSpc>
              <a:spcBef>
                <a:spcPts val="0"/>
              </a:spcBef>
              <a:spcAft>
                <a:spcPts val="0"/>
              </a:spcAft>
              <a:buClr>
                <a:srgbClr val="FFFFFF"/>
              </a:buClr>
              <a:buSzPts val="3200"/>
              <a:buNone/>
              <a:defRPr sz="3200">
                <a:solidFill>
                  <a:srgbClr val="FFFFFF"/>
                </a:solidFill>
              </a:defRPr>
            </a:lvl2pPr>
            <a:lvl3pPr lvl="2" algn="l">
              <a:lnSpc>
                <a:spcPct val="100000"/>
              </a:lnSpc>
              <a:spcBef>
                <a:spcPts val="0"/>
              </a:spcBef>
              <a:spcAft>
                <a:spcPts val="0"/>
              </a:spcAft>
              <a:buClr>
                <a:srgbClr val="FFFFFF"/>
              </a:buClr>
              <a:buSzPts val="3200"/>
              <a:buNone/>
              <a:defRPr sz="3200">
                <a:solidFill>
                  <a:srgbClr val="FFFFFF"/>
                </a:solidFill>
              </a:defRPr>
            </a:lvl3pPr>
            <a:lvl4pPr lvl="3" algn="l">
              <a:lnSpc>
                <a:spcPct val="100000"/>
              </a:lnSpc>
              <a:spcBef>
                <a:spcPts val="0"/>
              </a:spcBef>
              <a:spcAft>
                <a:spcPts val="0"/>
              </a:spcAft>
              <a:buClr>
                <a:srgbClr val="FFFFFF"/>
              </a:buClr>
              <a:buSzPts val="3200"/>
              <a:buNone/>
              <a:defRPr sz="3200">
                <a:solidFill>
                  <a:srgbClr val="FFFFFF"/>
                </a:solidFill>
              </a:defRPr>
            </a:lvl4pPr>
            <a:lvl5pPr lvl="4" algn="l">
              <a:lnSpc>
                <a:spcPct val="100000"/>
              </a:lnSpc>
              <a:spcBef>
                <a:spcPts val="0"/>
              </a:spcBef>
              <a:spcAft>
                <a:spcPts val="0"/>
              </a:spcAft>
              <a:buClr>
                <a:srgbClr val="FFFFFF"/>
              </a:buClr>
              <a:buSzPts val="3200"/>
              <a:buNone/>
              <a:defRPr sz="3200">
                <a:solidFill>
                  <a:srgbClr val="FFFFFF"/>
                </a:solidFill>
              </a:defRPr>
            </a:lvl5pPr>
            <a:lvl6pPr lvl="5" algn="l">
              <a:lnSpc>
                <a:spcPct val="100000"/>
              </a:lnSpc>
              <a:spcBef>
                <a:spcPts val="0"/>
              </a:spcBef>
              <a:spcAft>
                <a:spcPts val="0"/>
              </a:spcAft>
              <a:buClr>
                <a:srgbClr val="FFFFFF"/>
              </a:buClr>
              <a:buSzPts val="3200"/>
              <a:buNone/>
              <a:defRPr sz="3200">
                <a:solidFill>
                  <a:srgbClr val="FFFFFF"/>
                </a:solidFill>
              </a:defRPr>
            </a:lvl6pPr>
            <a:lvl7pPr lvl="6" algn="l">
              <a:lnSpc>
                <a:spcPct val="100000"/>
              </a:lnSpc>
              <a:spcBef>
                <a:spcPts val="0"/>
              </a:spcBef>
              <a:spcAft>
                <a:spcPts val="0"/>
              </a:spcAft>
              <a:buClr>
                <a:srgbClr val="FFFFFF"/>
              </a:buClr>
              <a:buSzPts val="3200"/>
              <a:buNone/>
              <a:defRPr sz="3200">
                <a:solidFill>
                  <a:srgbClr val="FFFFFF"/>
                </a:solidFill>
              </a:defRPr>
            </a:lvl7pPr>
            <a:lvl8pPr lvl="7" algn="l">
              <a:lnSpc>
                <a:spcPct val="100000"/>
              </a:lnSpc>
              <a:spcBef>
                <a:spcPts val="0"/>
              </a:spcBef>
              <a:spcAft>
                <a:spcPts val="0"/>
              </a:spcAft>
              <a:buClr>
                <a:srgbClr val="FFFFFF"/>
              </a:buClr>
              <a:buSzPts val="3200"/>
              <a:buNone/>
              <a:defRPr sz="3200">
                <a:solidFill>
                  <a:srgbClr val="FFFFFF"/>
                </a:solidFill>
              </a:defRPr>
            </a:lvl8pPr>
            <a:lvl9pPr lvl="8" algn="l">
              <a:lnSpc>
                <a:spcPct val="100000"/>
              </a:lnSpc>
              <a:spcBef>
                <a:spcPts val="0"/>
              </a:spcBef>
              <a:spcAft>
                <a:spcPts val="0"/>
              </a:spcAft>
              <a:buClr>
                <a:srgbClr val="FFFFFF"/>
              </a:buClr>
              <a:buSzPts val="3200"/>
              <a:buNone/>
              <a:defRPr sz="3200">
                <a:solidFill>
                  <a:srgbClr val="FFFFFF"/>
                </a:solidFill>
              </a:defRPr>
            </a:lvl9pPr>
          </a:lstStyle>
          <a:p/>
        </p:txBody>
      </p:sp>
      <p:sp>
        <p:nvSpPr>
          <p:cNvPr id="87" name="Google Shape;87;ge67e68a767_1_293"/>
          <p:cNvSpPr txBox="1"/>
          <p:nvPr>
            <p:ph idx="1" type="body"/>
          </p:nvPr>
        </p:nvSpPr>
        <p:spPr>
          <a:xfrm>
            <a:off x="415600" y="1852800"/>
            <a:ext cx="3744000" cy="3848400"/>
          </a:xfrm>
          <a:prstGeom prst="rect">
            <a:avLst/>
          </a:prstGeom>
          <a:noFill/>
          <a:ln>
            <a:noFill/>
          </a:ln>
        </p:spPr>
        <p:txBody>
          <a:bodyPr anchorCtr="0" anchor="t" bIns="45700" lIns="91425" spcFirstLastPara="1" rIns="91425" wrap="square" tIns="45700">
            <a:normAutofit/>
          </a:bodyPr>
          <a:lstStyle>
            <a:lvl1pPr indent="-330200" lvl="0" marL="457200" algn="l">
              <a:lnSpc>
                <a:spcPct val="115000"/>
              </a:lnSpc>
              <a:spcBef>
                <a:spcPts val="1000"/>
              </a:spcBef>
              <a:spcAft>
                <a:spcPts val="0"/>
              </a:spcAft>
              <a:buClr>
                <a:srgbClr val="FFFFFF"/>
              </a:buClr>
              <a:buSzPts val="1600"/>
              <a:buChar char="•"/>
              <a:defRPr sz="1600">
                <a:solidFill>
                  <a:srgbClr val="FFFFFF"/>
                </a:solidFill>
              </a:defRPr>
            </a:lvl1pPr>
            <a:lvl2pPr indent="-330200" lvl="1" marL="914400" algn="l">
              <a:lnSpc>
                <a:spcPct val="115000"/>
              </a:lnSpc>
              <a:spcBef>
                <a:spcPts val="2100"/>
              </a:spcBef>
              <a:spcAft>
                <a:spcPts val="0"/>
              </a:spcAft>
              <a:buClr>
                <a:srgbClr val="FFFFFF"/>
              </a:buClr>
              <a:buSzPts val="1600"/>
              <a:buChar char="•"/>
              <a:defRPr sz="1600">
                <a:solidFill>
                  <a:srgbClr val="FFFFFF"/>
                </a:solidFill>
              </a:defRPr>
            </a:lvl2pPr>
            <a:lvl3pPr indent="-330200" lvl="2" marL="1371600" algn="l">
              <a:lnSpc>
                <a:spcPct val="115000"/>
              </a:lnSpc>
              <a:spcBef>
                <a:spcPts val="2100"/>
              </a:spcBef>
              <a:spcAft>
                <a:spcPts val="0"/>
              </a:spcAft>
              <a:buClr>
                <a:srgbClr val="FFFFFF"/>
              </a:buClr>
              <a:buSzPts val="1600"/>
              <a:buChar char="•"/>
              <a:defRPr sz="1600">
                <a:solidFill>
                  <a:srgbClr val="FFFFFF"/>
                </a:solidFill>
              </a:defRPr>
            </a:lvl3pPr>
            <a:lvl4pPr indent="-330200" lvl="3" marL="1828800" algn="l">
              <a:lnSpc>
                <a:spcPct val="115000"/>
              </a:lnSpc>
              <a:spcBef>
                <a:spcPts val="2100"/>
              </a:spcBef>
              <a:spcAft>
                <a:spcPts val="0"/>
              </a:spcAft>
              <a:buClr>
                <a:srgbClr val="FFFFFF"/>
              </a:buClr>
              <a:buSzPts val="1600"/>
              <a:buChar char="•"/>
              <a:defRPr sz="1600">
                <a:solidFill>
                  <a:srgbClr val="FFFFFF"/>
                </a:solidFill>
              </a:defRPr>
            </a:lvl4pPr>
            <a:lvl5pPr indent="-330200" lvl="4" marL="2286000" algn="l">
              <a:lnSpc>
                <a:spcPct val="115000"/>
              </a:lnSpc>
              <a:spcBef>
                <a:spcPts val="2100"/>
              </a:spcBef>
              <a:spcAft>
                <a:spcPts val="0"/>
              </a:spcAft>
              <a:buClr>
                <a:srgbClr val="FFFFFF"/>
              </a:buClr>
              <a:buSzPts val="1600"/>
              <a:buChar char="•"/>
              <a:defRPr sz="1600">
                <a:solidFill>
                  <a:srgbClr val="FFFFFF"/>
                </a:solidFill>
              </a:defRPr>
            </a:lvl5pPr>
            <a:lvl6pPr indent="-330200" lvl="5" marL="2743200" algn="l">
              <a:lnSpc>
                <a:spcPct val="115000"/>
              </a:lnSpc>
              <a:spcBef>
                <a:spcPts val="2100"/>
              </a:spcBef>
              <a:spcAft>
                <a:spcPts val="0"/>
              </a:spcAft>
              <a:buClr>
                <a:srgbClr val="FFFFFF"/>
              </a:buClr>
              <a:buSzPts val="1600"/>
              <a:buChar char="•"/>
              <a:defRPr sz="1600">
                <a:solidFill>
                  <a:srgbClr val="FFFFFF"/>
                </a:solidFill>
              </a:defRPr>
            </a:lvl6pPr>
            <a:lvl7pPr indent="-330200" lvl="6" marL="3200400" algn="l">
              <a:lnSpc>
                <a:spcPct val="115000"/>
              </a:lnSpc>
              <a:spcBef>
                <a:spcPts val="2100"/>
              </a:spcBef>
              <a:spcAft>
                <a:spcPts val="0"/>
              </a:spcAft>
              <a:buClr>
                <a:srgbClr val="FFFFFF"/>
              </a:buClr>
              <a:buSzPts val="1600"/>
              <a:buChar char="•"/>
              <a:defRPr sz="1600">
                <a:solidFill>
                  <a:srgbClr val="FFFFFF"/>
                </a:solidFill>
              </a:defRPr>
            </a:lvl7pPr>
            <a:lvl8pPr indent="-330200" lvl="7" marL="3657600" algn="l">
              <a:lnSpc>
                <a:spcPct val="115000"/>
              </a:lnSpc>
              <a:spcBef>
                <a:spcPts val="2100"/>
              </a:spcBef>
              <a:spcAft>
                <a:spcPts val="0"/>
              </a:spcAft>
              <a:buClr>
                <a:srgbClr val="FFFFFF"/>
              </a:buClr>
              <a:buSzPts val="1600"/>
              <a:buChar char="•"/>
              <a:defRPr sz="1600">
                <a:solidFill>
                  <a:srgbClr val="FFFFFF"/>
                </a:solidFill>
              </a:defRPr>
            </a:lvl8pPr>
            <a:lvl9pPr indent="-330200" lvl="8" marL="4114800" algn="l">
              <a:lnSpc>
                <a:spcPct val="115000"/>
              </a:lnSpc>
              <a:spcBef>
                <a:spcPts val="2100"/>
              </a:spcBef>
              <a:spcAft>
                <a:spcPts val="2100"/>
              </a:spcAft>
              <a:buClr>
                <a:srgbClr val="FFFFFF"/>
              </a:buClr>
              <a:buSzPts val="1600"/>
              <a:buChar char="•"/>
              <a:defRPr sz="1600">
                <a:solidFill>
                  <a:srgbClr val="FFFFFF"/>
                </a:solidFill>
              </a:defRPr>
            </a:lvl9pPr>
          </a:lstStyle>
          <a:p/>
        </p:txBody>
      </p:sp>
      <p:sp>
        <p:nvSpPr>
          <p:cNvPr id="88" name="Google Shape;88;ge67e68a767_1_293"/>
          <p:cNvSpPr txBox="1"/>
          <p:nvPr>
            <p:ph idx="12" type="sldNum"/>
          </p:nvPr>
        </p:nvSpPr>
        <p:spPr>
          <a:xfrm>
            <a:off x="11296610" y="6217622"/>
            <a:ext cx="731700" cy="524700"/>
          </a:xfrm>
          <a:prstGeom prst="rect">
            <a:avLst/>
          </a:prstGeom>
          <a:noFill/>
        </p:spPr>
        <p:txBody>
          <a:bodyPr anchorCtr="0" anchor="ctr" bIns="45700" lIns="91425" spcFirstLastPara="1" rIns="91425" wrap="square" tIns="45700">
            <a:noAutofit/>
          </a:bodyPr>
          <a:lstStyle>
            <a:lvl1pPr lvl="0" algn="r">
              <a:lnSpc>
                <a:spcPct val="100000"/>
              </a:lnSpc>
              <a:spcAft>
                <a:spcPts val="0"/>
              </a:spcAft>
              <a:buNone/>
              <a:defRPr sz="1300">
                <a:solidFill>
                  <a:srgbClr val="FFFFFF"/>
                </a:solidFill>
              </a:defRPr>
            </a:lvl1pPr>
            <a:lvl2pPr lvl="1" algn="r">
              <a:lnSpc>
                <a:spcPct val="100000"/>
              </a:lnSpc>
              <a:spcAft>
                <a:spcPts val="0"/>
              </a:spcAft>
              <a:buNone/>
              <a:defRPr sz="1300">
                <a:solidFill>
                  <a:srgbClr val="FFFFFF"/>
                </a:solidFill>
              </a:defRPr>
            </a:lvl2pPr>
            <a:lvl3pPr lvl="2" algn="r">
              <a:lnSpc>
                <a:spcPct val="100000"/>
              </a:lnSpc>
              <a:spcAft>
                <a:spcPts val="0"/>
              </a:spcAft>
              <a:buNone/>
              <a:defRPr sz="1300">
                <a:solidFill>
                  <a:srgbClr val="FFFFFF"/>
                </a:solidFill>
              </a:defRPr>
            </a:lvl3pPr>
            <a:lvl4pPr lvl="3" algn="r">
              <a:lnSpc>
                <a:spcPct val="100000"/>
              </a:lnSpc>
              <a:spcAft>
                <a:spcPts val="0"/>
              </a:spcAft>
              <a:buNone/>
              <a:defRPr sz="1300">
                <a:solidFill>
                  <a:srgbClr val="FFFFFF"/>
                </a:solidFill>
              </a:defRPr>
            </a:lvl4pPr>
            <a:lvl5pPr lvl="4" algn="r">
              <a:lnSpc>
                <a:spcPct val="100000"/>
              </a:lnSpc>
              <a:spcAft>
                <a:spcPts val="0"/>
              </a:spcAft>
              <a:buNone/>
              <a:defRPr sz="1300">
                <a:solidFill>
                  <a:srgbClr val="FFFFFF"/>
                </a:solidFill>
              </a:defRPr>
            </a:lvl5pPr>
            <a:lvl6pPr lvl="5" algn="r">
              <a:lnSpc>
                <a:spcPct val="100000"/>
              </a:lnSpc>
              <a:spcAft>
                <a:spcPts val="0"/>
              </a:spcAft>
              <a:buNone/>
              <a:defRPr sz="1300">
                <a:solidFill>
                  <a:srgbClr val="FFFFFF"/>
                </a:solidFill>
              </a:defRPr>
            </a:lvl6pPr>
            <a:lvl7pPr lvl="6" algn="r">
              <a:lnSpc>
                <a:spcPct val="100000"/>
              </a:lnSpc>
              <a:spcAft>
                <a:spcPts val="0"/>
              </a:spcAft>
              <a:buNone/>
              <a:defRPr sz="1300">
                <a:solidFill>
                  <a:srgbClr val="FFFFFF"/>
                </a:solidFill>
              </a:defRPr>
            </a:lvl7pPr>
            <a:lvl8pPr lvl="7" algn="r">
              <a:lnSpc>
                <a:spcPct val="100000"/>
              </a:lnSpc>
              <a:spcAft>
                <a:spcPts val="0"/>
              </a:spcAft>
              <a:buNone/>
              <a:defRPr sz="1300">
                <a:solidFill>
                  <a:srgbClr val="FFFFFF"/>
                </a:solidFill>
              </a:defRPr>
            </a:lvl8pPr>
            <a:lvl9pPr lvl="8" algn="r">
              <a:lnSpc>
                <a:spcPct val="100000"/>
              </a:lnSpc>
              <a:spcAft>
                <a:spcPts val="0"/>
              </a:spcAft>
              <a:buNone/>
              <a:defRPr sz="1300">
                <a:solidFill>
                  <a:srgbClr val="FFFFF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8"/>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4" name="Google Shape;64;p1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hyperlink" Target="https://www.google.com/url?sa=i&amp;url=https%3A%2F%2Ftowardsdatascience.com%2Fkmeans-clustering-for-classification-74b992405d0a&amp;psig=AOvVaw2C6bb7SQH96v2vuOad0Wrh&amp;ust=1627498037705000&amp;source=images&amp;cd=vfe&amp;ved="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github.com/cybertraining-dsc/su21-reu-362/blob/main/project/index.md" TargetMode="External"/><Relationship Id="rId4" Type="http://schemas.openxmlformats.org/officeDocument/2006/relationships/hyperlink" Target="https://colab.research.google.com/drive/1ETvGu_cMFlATT28LrHdWgRFahBv9gStN#scrollTo=Qu6nLUiudcYa" TargetMode="External"/><Relationship Id="rId5" Type="http://schemas.openxmlformats.org/officeDocument/2006/relationships/image" Target="../media/image4.png"/><Relationship Id="rId6"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2" name="Shape 92"/>
        <p:cNvGrpSpPr/>
        <p:nvPr/>
      </p:nvGrpSpPr>
      <p:grpSpPr>
        <a:xfrm>
          <a:off x="0" y="0"/>
          <a:ext cx="0" cy="0"/>
          <a:chOff x="0" y="0"/>
          <a:chExt cx="0" cy="0"/>
        </a:xfrm>
      </p:grpSpPr>
      <p:sp>
        <p:nvSpPr>
          <p:cNvPr id="93" name="Google Shape;93;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4" name="Google Shape;94;p1"/>
          <p:cNvSpPr txBox="1"/>
          <p:nvPr>
            <p:ph type="ctrTitle"/>
          </p:nvPr>
        </p:nvSpPr>
        <p:spPr>
          <a:xfrm>
            <a:off x="963714" y="1372020"/>
            <a:ext cx="9815448" cy="263599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600"/>
              <a:buFont typeface="Georgia"/>
              <a:buNone/>
            </a:pPr>
            <a:br>
              <a:rPr lang="en-US" sz="2600">
                <a:latin typeface="Georgia"/>
                <a:ea typeface="Georgia"/>
                <a:cs typeface="Georgia"/>
                <a:sym typeface="Georgia"/>
              </a:rPr>
            </a:br>
            <a:r>
              <a:rPr b="1" lang="en-US" sz="2600">
                <a:latin typeface="Georgia"/>
                <a:ea typeface="Georgia"/>
                <a:cs typeface="Georgia"/>
                <a:sym typeface="Georgia"/>
              </a:rPr>
              <a:t>REU PROJECT</a:t>
            </a:r>
            <a:br>
              <a:rPr lang="en-US" sz="2600">
                <a:latin typeface="Georgia"/>
                <a:ea typeface="Georgia"/>
                <a:cs typeface="Georgia"/>
                <a:sym typeface="Georgia"/>
              </a:rPr>
            </a:br>
            <a:br>
              <a:rPr lang="en-US" sz="2600">
                <a:latin typeface="Georgia"/>
                <a:ea typeface="Georgia"/>
                <a:cs typeface="Georgia"/>
                <a:sym typeface="Georgia"/>
              </a:rPr>
            </a:br>
            <a:r>
              <a:rPr b="1" lang="en-US" sz="2600">
                <a:latin typeface="Georgia"/>
                <a:ea typeface="Georgia"/>
                <a:cs typeface="Georgia"/>
                <a:sym typeface="Georgia"/>
              </a:rPr>
              <a:t>TITLE</a:t>
            </a:r>
            <a:r>
              <a:rPr lang="en-US" sz="2600">
                <a:latin typeface="Georgia"/>
                <a:ea typeface="Georgia"/>
                <a:cs typeface="Georgia"/>
                <a:sym typeface="Georgia"/>
              </a:rPr>
              <a:t>: Investigating the Classification of Breast Cancer Subtypes Using KMeans</a:t>
            </a:r>
            <a:endParaRPr/>
          </a:p>
        </p:txBody>
      </p:sp>
      <p:sp>
        <p:nvSpPr>
          <p:cNvPr id="95" name="Google Shape;95;p1"/>
          <p:cNvSpPr/>
          <p:nvPr/>
        </p:nvSpPr>
        <p:spPr>
          <a:xfrm flipH="1" rot="10800000">
            <a:off x="0" y="4022214"/>
            <a:ext cx="12192000" cy="2835786"/>
          </a:xfrm>
          <a:prstGeom prst="rect">
            <a:avLst/>
          </a:prstGeom>
          <a:gradFill>
            <a:gsLst>
              <a:gs pos="0">
                <a:schemeClr val="accent1"/>
              </a:gs>
              <a:gs pos="78000">
                <a:srgbClr val="000000"/>
              </a:gs>
              <a:gs pos="100000">
                <a:srgbClr val="000000"/>
              </a:gs>
            </a:gsLst>
            <a:lin ang="2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6" name="Google Shape;96;p1"/>
          <p:cNvSpPr/>
          <p:nvPr/>
        </p:nvSpPr>
        <p:spPr>
          <a:xfrm flipH="1">
            <a:off x="4038599" y="4022220"/>
            <a:ext cx="8153398" cy="2835780"/>
          </a:xfrm>
          <a:prstGeom prst="rect">
            <a:avLst/>
          </a:prstGeom>
          <a:gradFill>
            <a:gsLst>
              <a:gs pos="0">
                <a:srgbClr val="000000">
                  <a:alpha val="62745"/>
                </a:srgbClr>
              </a:gs>
              <a:gs pos="100000">
                <a:srgbClr val="2F5496"/>
              </a:gs>
            </a:gsLst>
            <a:lin ang="6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7" name="Google Shape;97;p1"/>
          <p:cNvSpPr/>
          <p:nvPr/>
        </p:nvSpPr>
        <p:spPr>
          <a:xfrm flipH="1">
            <a:off x="0" y="4022219"/>
            <a:ext cx="12253472" cy="2835781"/>
          </a:xfrm>
          <a:prstGeom prst="rect">
            <a:avLst/>
          </a:prstGeom>
          <a:gradFill>
            <a:gsLst>
              <a:gs pos="0">
                <a:srgbClr val="1F3864">
                  <a:alpha val="0"/>
                </a:srgbClr>
              </a:gs>
              <a:gs pos="39000">
                <a:srgbClr val="1F3864">
                  <a:alpha val="0"/>
                </a:srgbClr>
              </a:gs>
              <a:gs pos="100000">
                <a:srgbClr val="000000">
                  <a:alpha val="71764"/>
                </a:srgbClr>
              </a:gs>
            </a:gsLst>
            <a:lin ang="17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8" name="Google Shape;98;p1"/>
          <p:cNvSpPr txBox="1"/>
          <p:nvPr>
            <p:ph idx="1" type="subTitle"/>
          </p:nvPr>
        </p:nvSpPr>
        <p:spPr>
          <a:xfrm>
            <a:off x="823442" y="4541263"/>
            <a:ext cx="4662957" cy="139502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500"/>
              <a:buNone/>
            </a:pPr>
            <a:r>
              <a:t/>
            </a:r>
            <a:endParaRPr sz="1500">
              <a:solidFill>
                <a:srgbClr val="FFFFFF"/>
              </a:solidFill>
              <a:latin typeface="Georgia"/>
              <a:ea typeface="Georgia"/>
              <a:cs typeface="Georgia"/>
              <a:sym typeface="Georgia"/>
            </a:endParaRPr>
          </a:p>
          <a:p>
            <a:pPr indent="0" lvl="0" marL="0" rtl="0" algn="l">
              <a:lnSpc>
                <a:spcPct val="90000"/>
              </a:lnSpc>
              <a:spcBef>
                <a:spcPts val="1000"/>
              </a:spcBef>
              <a:spcAft>
                <a:spcPts val="0"/>
              </a:spcAft>
              <a:buClr>
                <a:srgbClr val="FFFFFF"/>
              </a:buClr>
              <a:buSzPts val="1500"/>
              <a:buNone/>
            </a:pPr>
            <a:r>
              <a:rPr i="1" lang="en-US" sz="1700">
                <a:solidFill>
                  <a:srgbClr val="FFFFFF"/>
                </a:solidFill>
                <a:latin typeface="Georgia"/>
                <a:ea typeface="Georgia"/>
                <a:cs typeface="Georgia"/>
                <a:sym typeface="Georgia"/>
              </a:rPr>
              <a:t>Presented by;</a:t>
            </a:r>
            <a:endParaRPr sz="2600"/>
          </a:p>
          <a:p>
            <a:pPr indent="0" lvl="0" marL="0" rtl="0" algn="l">
              <a:lnSpc>
                <a:spcPct val="90000"/>
              </a:lnSpc>
              <a:spcBef>
                <a:spcPts val="1000"/>
              </a:spcBef>
              <a:spcAft>
                <a:spcPts val="0"/>
              </a:spcAft>
              <a:buClr>
                <a:srgbClr val="FFFFFF"/>
              </a:buClr>
              <a:buSzPts val="1500"/>
              <a:buNone/>
            </a:pPr>
            <a:r>
              <a:rPr lang="en-US" sz="1700">
                <a:solidFill>
                  <a:srgbClr val="FFFFFF"/>
                </a:solidFill>
                <a:latin typeface="Georgia"/>
                <a:ea typeface="Georgia"/>
                <a:cs typeface="Georgia"/>
                <a:sym typeface="Georgia"/>
              </a:rPr>
              <a:t>Kehinde B. Ezekiel</a:t>
            </a:r>
            <a:endParaRPr sz="2600"/>
          </a:p>
          <a:p>
            <a:pPr indent="0" lvl="0" marL="0" rtl="0" algn="l">
              <a:lnSpc>
                <a:spcPct val="90000"/>
              </a:lnSpc>
              <a:spcBef>
                <a:spcPts val="1000"/>
              </a:spcBef>
              <a:spcAft>
                <a:spcPts val="0"/>
              </a:spcAft>
              <a:buClr>
                <a:srgbClr val="FFFFFF"/>
              </a:buClr>
              <a:buSzPts val="1500"/>
              <a:buNone/>
            </a:pPr>
            <a:r>
              <a:rPr lang="en-US" sz="1700">
                <a:solidFill>
                  <a:srgbClr val="FFFFFF"/>
                </a:solidFill>
                <a:latin typeface="Georgia"/>
                <a:ea typeface="Georgia"/>
                <a:cs typeface="Georgia"/>
                <a:sym typeface="Georgia"/>
              </a:rPr>
              <a:t>July 28, 2021</a:t>
            </a:r>
            <a:endParaRPr sz="2600"/>
          </a:p>
        </p:txBody>
      </p:sp>
      <p:pic>
        <p:nvPicPr>
          <p:cNvPr descr="FAMU selected to join HBCU innovation collaborative" id="99" name="Google Shape;99;p1"/>
          <p:cNvPicPr preferRelativeResize="0"/>
          <p:nvPr/>
        </p:nvPicPr>
        <p:blipFill rotWithShape="1">
          <a:blip r:embed="rId3">
            <a:alphaModFix/>
          </a:blip>
          <a:srcRect b="-4812" l="-11890" r="11890" t="4812"/>
          <a:stretch/>
        </p:blipFill>
        <p:spPr>
          <a:xfrm>
            <a:off x="-212509" y="245883"/>
            <a:ext cx="2352446" cy="1323250"/>
          </a:xfrm>
          <a:prstGeom prst="rect">
            <a:avLst/>
          </a:prstGeom>
          <a:noFill/>
          <a:ln>
            <a:noFill/>
          </a:ln>
        </p:spPr>
      </p:pic>
      <p:sp>
        <p:nvSpPr>
          <p:cNvPr id="100" name="Google Shape;100;p1"/>
          <p:cNvSpPr/>
          <p:nvPr/>
        </p:nvSpPr>
        <p:spPr>
          <a:xfrm flipH="1">
            <a:off x="0" y="6400797"/>
            <a:ext cx="12191998" cy="457203"/>
          </a:xfrm>
          <a:prstGeom prst="rect">
            <a:avLst/>
          </a:prstGeom>
          <a:gradFill>
            <a:gsLst>
              <a:gs pos="0">
                <a:srgbClr val="000000">
                  <a:alpha val="42745"/>
                </a:srgbClr>
              </a:gs>
              <a:gs pos="79000">
                <a:srgbClr val="2F5496">
                  <a:alpha val="21960"/>
                </a:srgbClr>
              </a:gs>
              <a:gs pos="100000">
                <a:srgbClr val="2F5496">
                  <a:alpha val="21960"/>
                </a:srgbClr>
              </a:gs>
            </a:gsLst>
            <a:lin ang="21593999"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1" name="Google Shape;101;p1"/>
          <p:cNvSpPr txBox="1"/>
          <p:nvPr/>
        </p:nvSpPr>
        <p:spPr>
          <a:xfrm>
            <a:off x="1898469" y="413658"/>
            <a:ext cx="9509760"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dk1"/>
                </a:solidFill>
                <a:latin typeface="Georgia"/>
                <a:ea typeface="Georgia"/>
                <a:cs typeface="Georgia"/>
                <a:sym typeface="Georgia"/>
              </a:rPr>
              <a:t>FGLSAMP/FAMU Summer Research in Data Science, Artificial Intelligence (AI), and Machine Learning Experience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5" name="Shape 105"/>
        <p:cNvGrpSpPr/>
        <p:nvPr/>
      </p:nvGrpSpPr>
      <p:grpSpPr>
        <a:xfrm>
          <a:off x="0" y="0"/>
          <a:ext cx="0" cy="0"/>
          <a:chOff x="0" y="0"/>
          <a:chExt cx="0" cy="0"/>
        </a:xfrm>
      </p:grpSpPr>
      <p:sp>
        <p:nvSpPr>
          <p:cNvPr id="106" name="Google Shape;106;p2"/>
          <p:cNvSpPr/>
          <p:nvPr/>
        </p:nvSpPr>
        <p:spPr>
          <a:xfrm flipH="1" rot="10800000">
            <a:off x="-1" y="-1"/>
            <a:ext cx="4403709" cy="6858001"/>
          </a:xfrm>
          <a:custGeom>
            <a:rect b="b" l="l" r="r" t="t"/>
            <a:pathLst>
              <a:path extrusionOk="0" h="6858001" w="4403709">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solidFill>
            <a:srgbClr val="41414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107" name="Google Shape;107;p2"/>
          <p:cNvGrpSpPr/>
          <p:nvPr/>
        </p:nvGrpSpPr>
        <p:grpSpPr>
          <a:xfrm>
            <a:off x="3315292" y="0"/>
            <a:ext cx="2436813" cy="6858001"/>
            <a:chOff x="1320800" y="0"/>
            <a:chExt cx="2436813" cy="6858001"/>
          </a:xfrm>
        </p:grpSpPr>
        <p:sp>
          <p:nvSpPr>
            <p:cNvPr id="108" name="Google Shape;108;p2"/>
            <p:cNvSpPr/>
            <p:nvPr/>
          </p:nvSpPr>
          <p:spPr>
            <a:xfrm>
              <a:off x="1627188" y="0"/>
              <a:ext cx="1122363" cy="5329238"/>
            </a:xfrm>
            <a:custGeom>
              <a:rect b="b" l="l" r="r" t="t"/>
              <a:pathLst>
                <a:path extrusionOk="0" h="3357" w="707">
                  <a:moveTo>
                    <a:pt x="0" y="3330"/>
                  </a:moveTo>
                  <a:lnTo>
                    <a:pt x="156" y="3357"/>
                  </a:lnTo>
                  <a:lnTo>
                    <a:pt x="707" y="0"/>
                  </a:lnTo>
                  <a:lnTo>
                    <a:pt x="547" y="0"/>
                  </a:lnTo>
                  <a:lnTo>
                    <a:pt x="0" y="3330"/>
                  </a:lnTo>
                  <a:close/>
                </a:path>
              </a:pathLst>
            </a:custGeom>
            <a:solidFill>
              <a:schemeClr val="accent1"/>
            </a:solidFill>
            <a:ln>
              <a:noFill/>
            </a:ln>
          </p:spPr>
        </p:sp>
        <p:sp>
          <p:nvSpPr>
            <p:cNvPr id="109" name="Google Shape;109;p2"/>
            <p:cNvSpPr/>
            <p:nvPr/>
          </p:nvSpPr>
          <p:spPr>
            <a:xfrm>
              <a:off x="1320800" y="0"/>
              <a:ext cx="1117600" cy="5276850"/>
            </a:xfrm>
            <a:custGeom>
              <a:rect b="b" l="l" r="r" t="t"/>
              <a:pathLst>
                <a:path extrusionOk="0" h="3324" w="704">
                  <a:moveTo>
                    <a:pt x="704" y="0"/>
                  </a:moveTo>
                  <a:lnTo>
                    <a:pt x="545" y="0"/>
                  </a:lnTo>
                  <a:lnTo>
                    <a:pt x="0" y="3300"/>
                  </a:lnTo>
                  <a:lnTo>
                    <a:pt x="157" y="3324"/>
                  </a:lnTo>
                  <a:lnTo>
                    <a:pt x="704" y="0"/>
                  </a:lnTo>
                  <a:close/>
                </a:path>
              </a:pathLst>
            </a:custGeom>
            <a:solidFill>
              <a:srgbClr val="595959"/>
            </a:solidFill>
            <a:ln>
              <a:noFill/>
            </a:ln>
          </p:spPr>
        </p:sp>
        <p:sp>
          <p:nvSpPr>
            <p:cNvPr id="110" name="Google Shape;110;p2"/>
            <p:cNvSpPr/>
            <p:nvPr/>
          </p:nvSpPr>
          <p:spPr>
            <a:xfrm>
              <a:off x="1320800" y="5238750"/>
              <a:ext cx="1228725" cy="1619250"/>
            </a:xfrm>
            <a:custGeom>
              <a:rect b="b" l="l" r="r" t="t"/>
              <a:pathLst>
                <a:path extrusionOk="0" h="1020" w="774">
                  <a:moveTo>
                    <a:pt x="0" y="0"/>
                  </a:moveTo>
                  <a:lnTo>
                    <a:pt x="740" y="1020"/>
                  </a:lnTo>
                  <a:lnTo>
                    <a:pt x="774" y="1020"/>
                  </a:lnTo>
                  <a:lnTo>
                    <a:pt x="0" y="0"/>
                  </a:lnTo>
                  <a:close/>
                </a:path>
              </a:pathLst>
            </a:custGeom>
            <a:solidFill>
              <a:srgbClr val="262626"/>
            </a:solidFill>
            <a:ln>
              <a:noFill/>
            </a:ln>
          </p:spPr>
        </p:sp>
        <p:sp>
          <p:nvSpPr>
            <p:cNvPr id="111" name="Google Shape;111;p2"/>
            <p:cNvSpPr/>
            <p:nvPr/>
          </p:nvSpPr>
          <p:spPr>
            <a:xfrm>
              <a:off x="1627188" y="5291138"/>
              <a:ext cx="1495425" cy="1566863"/>
            </a:xfrm>
            <a:custGeom>
              <a:rect b="b" l="l" r="r" t="t"/>
              <a:pathLst>
                <a:path extrusionOk="0" h="987" w="942">
                  <a:moveTo>
                    <a:pt x="0" y="0"/>
                  </a:moveTo>
                  <a:lnTo>
                    <a:pt x="909" y="987"/>
                  </a:lnTo>
                  <a:lnTo>
                    <a:pt x="942" y="987"/>
                  </a:lnTo>
                  <a:lnTo>
                    <a:pt x="0" y="0"/>
                  </a:lnTo>
                  <a:close/>
                </a:path>
              </a:pathLst>
            </a:custGeom>
            <a:solidFill>
              <a:srgbClr val="1F3864"/>
            </a:solidFill>
            <a:ln>
              <a:noFill/>
            </a:ln>
          </p:spPr>
        </p:sp>
        <p:sp>
          <p:nvSpPr>
            <p:cNvPr id="112" name="Google Shape;112;p2"/>
            <p:cNvSpPr/>
            <p:nvPr/>
          </p:nvSpPr>
          <p:spPr>
            <a:xfrm>
              <a:off x="1627188" y="5286375"/>
              <a:ext cx="2130425" cy="1571625"/>
            </a:xfrm>
            <a:custGeom>
              <a:rect b="b" l="l" r="r" t="t"/>
              <a:pathLst>
                <a:path extrusionOk="0" h="990" w="1342">
                  <a:moveTo>
                    <a:pt x="0" y="3"/>
                  </a:moveTo>
                  <a:lnTo>
                    <a:pt x="942" y="990"/>
                  </a:lnTo>
                  <a:lnTo>
                    <a:pt x="1342" y="990"/>
                  </a:lnTo>
                  <a:lnTo>
                    <a:pt x="156" y="27"/>
                  </a:lnTo>
                  <a:lnTo>
                    <a:pt x="0" y="0"/>
                  </a:lnTo>
                  <a:lnTo>
                    <a:pt x="0" y="3"/>
                  </a:lnTo>
                  <a:close/>
                </a:path>
              </a:pathLst>
            </a:custGeom>
            <a:solidFill>
              <a:srgbClr val="2F5496"/>
            </a:solidFill>
            <a:ln>
              <a:noFill/>
            </a:ln>
          </p:spPr>
        </p:sp>
        <p:sp>
          <p:nvSpPr>
            <p:cNvPr id="113" name="Google Shape;113;p2"/>
            <p:cNvSpPr/>
            <p:nvPr/>
          </p:nvSpPr>
          <p:spPr>
            <a:xfrm>
              <a:off x="1320800" y="5238750"/>
              <a:ext cx="1695450" cy="1619250"/>
            </a:xfrm>
            <a:custGeom>
              <a:rect b="b" l="l" r="r" t="t"/>
              <a:pathLst>
                <a:path extrusionOk="0" h="1020" w="1068">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114" name="Google Shape;114;p2"/>
          <p:cNvSpPr txBox="1"/>
          <p:nvPr>
            <p:ph type="title"/>
          </p:nvPr>
        </p:nvSpPr>
        <p:spPr>
          <a:xfrm>
            <a:off x="535020" y="685800"/>
            <a:ext cx="2780271" cy="5105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Georgia"/>
              <a:buNone/>
            </a:pPr>
            <a:r>
              <a:rPr lang="en-US" sz="4000">
                <a:solidFill>
                  <a:srgbClr val="FFFFFF"/>
                </a:solidFill>
                <a:latin typeface="Georgia"/>
                <a:ea typeface="Georgia"/>
                <a:cs typeface="Georgia"/>
                <a:sym typeface="Georgia"/>
              </a:rPr>
              <a:t>Overview </a:t>
            </a:r>
            <a:endParaRPr/>
          </a:p>
        </p:txBody>
      </p:sp>
      <p:grpSp>
        <p:nvGrpSpPr>
          <p:cNvPr id="115" name="Google Shape;115;p2"/>
          <p:cNvGrpSpPr/>
          <p:nvPr/>
        </p:nvGrpSpPr>
        <p:grpSpPr>
          <a:xfrm>
            <a:off x="5010150" y="686423"/>
            <a:ext cx="6492875" cy="5104153"/>
            <a:chOff x="0" y="623"/>
            <a:chExt cx="6492875" cy="5104153"/>
          </a:xfrm>
        </p:grpSpPr>
        <p:cxnSp>
          <p:nvCxnSpPr>
            <p:cNvPr id="116" name="Google Shape;116;p2"/>
            <p:cNvCxnSpPr/>
            <p:nvPr/>
          </p:nvCxnSpPr>
          <p:spPr>
            <a:xfrm>
              <a:off x="0" y="623"/>
              <a:ext cx="6492875" cy="0"/>
            </a:xfrm>
            <a:prstGeom prst="straightConnector1">
              <a:avLst/>
            </a:prstGeom>
            <a:solidFill>
              <a:schemeClr val="accent2"/>
            </a:solidFill>
            <a:ln cap="flat" cmpd="sng" w="12700">
              <a:solidFill>
                <a:schemeClr val="accent2"/>
              </a:solidFill>
              <a:prstDash val="solid"/>
              <a:miter lim="800000"/>
              <a:headEnd len="sm" w="sm" type="none"/>
              <a:tailEnd len="sm" w="sm" type="none"/>
            </a:ln>
          </p:spPr>
        </p:cxnSp>
        <p:sp>
          <p:nvSpPr>
            <p:cNvPr id="117" name="Google Shape;117;p2"/>
            <p:cNvSpPr/>
            <p:nvPr/>
          </p:nvSpPr>
          <p:spPr>
            <a:xfrm>
              <a:off x="0" y="623"/>
              <a:ext cx="6492875" cy="102083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
            <p:cNvSpPr txBox="1"/>
            <p:nvPr/>
          </p:nvSpPr>
          <p:spPr>
            <a:xfrm>
              <a:off x="0" y="623"/>
              <a:ext cx="6492875" cy="1020830"/>
            </a:xfrm>
            <a:prstGeom prst="rect">
              <a:avLst/>
            </a:prstGeom>
            <a:noFill/>
            <a:ln>
              <a:noFill/>
            </a:ln>
          </p:spPr>
          <p:txBody>
            <a:bodyPr anchorCtr="0" anchor="t" bIns="121900" lIns="121900" spcFirstLastPara="1" rIns="121900" wrap="square" tIns="121900">
              <a:noAutofit/>
            </a:bodyPr>
            <a:lstStyle/>
            <a:p>
              <a:pPr indent="0" lvl="0" marL="0" marR="0" rtl="0" algn="l">
                <a:lnSpc>
                  <a:spcPct val="9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Motivation behind the Project</a:t>
              </a:r>
              <a:endParaRPr/>
            </a:p>
          </p:txBody>
        </p:sp>
        <p:cxnSp>
          <p:nvCxnSpPr>
            <p:cNvPr id="119" name="Google Shape;119;p2"/>
            <p:cNvCxnSpPr/>
            <p:nvPr/>
          </p:nvCxnSpPr>
          <p:spPr>
            <a:xfrm>
              <a:off x="0" y="1021453"/>
              <a:ext cx="6492875" cy="0"/>
            </a:xfrm>
            <a:prstGeom prst="straightConnector1">
              <a:avLst/>
            </a:prstGeom>
            <a:solidFill>
              <a:schemeClr val="accent3"/>
            </a:solidFill>
            <a:ln cap="flat" cmpd="sng" w="12700">
              <a:solidFill>
                <a:schemeClr val="accent3"/>
              </a:solidFill>
              <a:prstDash val="solid"/>
              <a:miter lim="800000"/>
              <a:headEnd len="sm" w="sm" type="none"/>
              <a:tailEnd len="sm" w="sm" type="none"/>
            </a:ln>
          </p:spPr>
        </p:cxnSp>
        <p:sp>
          <p:nvSpPr>
            <p:cNvPr id="120" name="Google Shape;120;p2"/>
            <p:cNvSpPr/>
            <p:nvPr/>
          </p:nvSpPr>
          <p:spPr>
            <a:xfrm>
              <a:off x="0" y="1021453"/>
              <a:ext cx="6492875" cy="102083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
            <p:cNvSpPr txBox="1"/>
            <p:nvPr/>
          </p:nvSpPr>
          <p:spPr>
            <a:xfrm>
              <a:off x="0" y="1021453"/>
              <a:ext cx="6492875" cy="1020830"/>
            </a:xfrm>
            <a:prstGeom prst="rect">
              <a:avLst/>
            </a:prstGeom>
            <a:noFill/>
            <a:ln>
              <a:noFill/>
            </a:ln>
          </p:spPr>
          <p:txBody>
            <a:bodyPr anchorCtr="0" anchor="t" bIns="121900" lIns="121900" spcFirstLastPara="1" rIns="121900" wrap="square" tIns="121900">
              <a:noAutofit/>
            </a:bodyPr>
            <a:lstStyle/>
            <a:p>
              <a:pPr indent="0" lvl="0" marL="0" marR="0" rtl="0" algn="l">
                <a:lnSpc>
                  <a:spcPct val="9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Model</a:t>
              </a:r>
              <a:endParaRPr/>
            </a:p>
          </p:txBody>
        </p:sp>
        <p:cxnSp>
          <p:nvCxnSpPr>
            <p:cNvPr id="122" name="Google Shape;122;p2"/>
            <p:cNvCxnSpPr/>
            <p:nvPr/>
          </p:nvCxnSpPr>
          <p:spPr>
            <a:xfrm>
              <a:off x="0" y="2042284"/>
              <a:ext cx="6492875" cy="0"/>
            </a:xfrm>
            <a:prstGeom prst="straightConnector1">
              <a:avLst/>
            </a:prstGeom>
            <a:solidFill>
              <a:schemeClr val="accent4"/>
            </a:solidFill>
            <a:ln cap="flat" cmpd="sng" w="12700">
              <a:solidFill>
                <a:schemeClr val="accent4"/>
              </a:solidFill>
              <a:prstDash val="solid"/>
              <a:miter lim="800000"/>
              <a:headEnd len="sm" w="sm" type="none"/>
              <a:tailEnd len="sm" w="sm" type="none"/>
            </a:ln>
          </p:spPr>
        </p:cxnSp>
        <p:sp>
          <p:nvSpPr>
            <p:cNvPr id="123" name="Google Shape;123;p2"/>
            <p:cNvSpPr/>
            <p:nvPr/>
          </p:nvSpPr>
          <p:spPr>
            <a:xfrm>
              <a:off x="0" y="2042284"/>
              <a:ext cx="6492875" cy="102083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
            <p:cNvSpPr txBox="1"/>
            <p:nvPr/>
          </p:nvSpPr>
          <p:spPr>
            <a:xfrm>
              <a:off x="0" y="2042284"/>
              <a:ext cx="6492875" cy="1020830"/>
            </a:xfrm>
            <a:prstGeom prst="rect">
              <a:avLst/>
            </a:prstGeom>
            <a:noFill/>
            <a:ln>
              <a:noFill/>
            </a:ln>
          </p:spPr>
          <p:txBody>
            <a:bodyPr anchorCtr="0" anchor="t" bIns="121900" lIns="121900" spcFirstLastPara="1" rIns="121900" wrap="square" tIns="121900">
              <a:noAutofit/>
            </a:bodyPr>
            <a:lstStyle/>
            <a:p>
              <a:pPr indent="0" lvl="0" marL="0" marR="0" rtl="0" algn="l">
                <a:lnSpc>
                  <a:spcPct val="9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Results or what others have found</a:t>
              </a:r>
              <a:endParaRPr/>
            </a:p>
          </p:txBody>
        </p:sp>
        <p:cxnSp>
          <p:nvCxnSpPr>
            <p:cNvPr id="125" name="Google Shape;125;p2"/>
            <p:cNvCxnSpPr/>
            <p:nvPr/>
          </p:nvCxnSpPr>
          <p:spPr>
            <a:xfrm>
              <a:off x="0" y="3063115"/>
              <a:ext cx="6492875" cy="0"/>
            </a:xfrm>
            <a:prstGeom prst="straightConnector1">
              <a:avLst/>
            </a:prstGeom>
            <a:solidFill>
              <a:srgbClr val="599BD5"/>
            </a:solidFill>
            <a:ln cap="flat" cmpd="sng" w="12700">
              <a:solidFill>
                <a:srgbClr val="599BD5"/>
              </a:solidFill>
              <a:prstDash val="solid"/>
              <a:miter lim="800000"/>
              <a:headEnd len="sm" w="sm" type="none"/>
              <a:tailEnd len="sm" w="sm" type="none"/>
            </a:ln>
          </p:spPr>
        </p:cxnSp>
        <p:sp>
          <p:nvSpPr>
            <p:cNvPr id="126" name="Google Shape;126;p2"/>
            <p:cNvSpPr/>
            <p:nvPr/>
          </p:nvSpPr>
          <p:spPr>
            <a:xfrm>
              <a:off x="0" y="3063115"/>
              <a:ext cx="6492875" cy="102083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
            <p:cNvSpPr txBox="1"/>
            <p:nvPr/>
          </p:nvSpPr>
          <p:spPr>
            <a:xfrm>
              <a:off x="0" y="3063115"/>
              <a:ext cx="6492875" cy="1020830"/>
            </a:xfrm>
            <a:prstGeom prst="rect">
              <a:avLst/>
            </a:prstGeom>
            <a:noFill/>
            <a:ln>
              <a:noFill/>
            </a:ln>
          </p:spPr>
          <p:txBody>
            <a:bodyPr anchorCtr="0" anchor="t" bIns="121900" lIns="121900" spcFirstLastPara="1" rIns="121900" wrap="square" tIns="121900">
              <a:noAutofit/>
            </a:bodyPr>
            <a:lstStyle/>
            <a:p>
              <a:pPr indent="0" lvl="0" marL="0" marR="0" rtl="0" algn="l">
                <a:lnSpc>
                  <a:spcPct val="9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Conclusion</a:t>
              </a:r>
              <a:endParaRPr/>
            </a:p>
          </p:txBody>
        </p:sp>
        <p:cxnSp>
          <p:nvCxnSpPr>
            <p:cNvPr id="128" name="Google Shape;128;p2"/>
            <p:cNvCxnSpPr/>
            <p:nvPr/>
          </p:nvCxnSpPr>
          <p:spPr>
            <a:xfrm>
              <a:off x="0" y="4083946"/>
              <a:ext cx="6492875" cy="0"/>
            </a:xfrm>
            <a:prstGeom prst="straightConnector1">
              <a:avLst/>
            </a:prstGeom>
            <a:solidFill>
              <a:schemeClr val="accent6"/>
            </a:solidFill>
            <a:ln cap="flat" cmpd="sng" w="12700">
              <a:solidFill>
                <a:schemeClr val="accent6"/>
              </a:solidFill>
              <a:prstDash val="solid"/>
              <a:miter lim="800000"/>
              <a:headEnd len="sm" w="sm" type="none"/>
              <a:tailEnd len="sm" w="sm" type="none"/>
            </a:ln>
          </p:spPr>
        </p:cxnSp>
        <p:sp>
          <p:nvSpPr>
            <p:cNvPr id="129" name="Google Shape;129;p2"/>
            <p:cNvSpPr/>
            <p:nvPr/>
          </p:nvSpPr>
          <p:spPr>
            <a:xfrm>
              <a:off x="0" y="4083946"/>
              <a:ext cx="6492875" cy="102083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
            <p:cNvSpPr txBox="1"/>
            <p:nvPr/>
          </p:nvSpPr>
          <p:spPr>
            <a:xfrm>
              <a:off x="0" y="4083946"/>
              <a:ext cx="6492875" cy="1020830"/>
            </a:xfrm>
            <a:prstGeom prst="rect">
              <a:avLst/>
            </a:prstGeom>
            <a:noFill/>
            <a:ln>
              <a:noFill/>
            </a:ln>
          </p:spPr>
          <p:txBody>
            <a:bodyPr anchorCtr="0" anchor="t" bIns="121900" lIns="121900" spcFirstLastPara="1" rIns="121900" wrap="square" tIns="121900">
              <a:noAutofit/>
            </a:bodyPr>
            <a:lstStyle/>
            <a:p>
              <a:pPr indent="0" lvl="0" marL="0" marR="0" rtl="0" algn="l">
                <a:lnSpc>
                  <a:spcPct val="9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Takeaways from the REU Experiences</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4" name="Shape 134"/>
        <p:cNvGrpSpPr/>
        <p:nvPr/>
      </p:nvGrpSpPr>
      <p:grpSpPr>
        <a:xfrm>
          <a:off x="0" y="0"/>
          <a:ext cx="0" cy="0"/>
          <a:chOff x="0" y="0"/>
          <a:chExt cx="0" cy="0"/>
        </a:xfrm>
      </p:grpSpPr>
      <p:sp>
        <p:nvSpPr>
          <p:cNvPr id="135" name="Google Shape;135;p3"/>
          <p:cNvSpPr/>
          <p:nvPr/>
        </p:nvSpPr>
        <p:spPr>
          <a:xfrm flipH="1" rot="10800000">
            <a:off x="-1" y="-1"/>
            <a:ext cx="4403709" cy="6858001"/>
          </a:xfrm>
          <a:custGeom>
            <a:rect b="b" l="l" r="r" t="t"/>
            <a:pathLst>
              <a:path extrusionOk="0" h="6858001" w="4403709">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solidFill>
            <a:srgbClr val="41414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136" name="Google Shape;136;p3"/>
          <p:cNvGrpSpPr/>
          <p:nvPr/>
        </p:nvGrpSpPr>
        <p:grpSpPr>
          <a:xfrm>
            <a:off x="3315292" y="0"/>
            <a:ext cx="2436813" cy="6858001"/>
            <a:chOff x="1320800" y="0"/>
            <a:chExt cx="2436813" cy="6858001"/>
          </a:xfrm>
        </p:grpSpPr>
        <p:sp>
          <p:nvSpPr>
            <p:cNvPr id="137" name="Google Shape;137;p3"/>
            <p:cNvSpPr/>
            <p:nvPr/>
          </p:nvSpPr>
          <p:spPr>
            <a:xfrm>
              <a:off x="1627188" y="0"/>
              <a:ext cx="1122363" cy="5329238"/>
            </a:xfrm>
            <a:custGeom>
              <a:rect b="b" l="l" r="r" t="t"/>
              <a:pathLst>
                <a:path extrusionOk="0" h="3357" w="707">
                  <a:moveTo>
                    <a:pt x="0" y="3330"/>
                  </a:moveTo>
                  <a:lnTo>
                    <a:pt x="156" y="3357"/>
                  </a:lnTo>
                  <a:lnTo>
                    <a:pt x="707" y="0"/>
                  </a:lnTo>
                  <a:lnTo>
                    <a:pt x="547" y="0"/>
                  </a:lnTo>
                  <a:lnTo>
                    <a:pt x="0" y="3330"/>
                  </a:lnTo>
                  <a:close/>
                </a:path>
              </a:pathLst>
            </a:custGeom>
            <a:solidFill>
              <a:schemeClr val="accent1"/>
            </a:solidFill>
            <a:ln>
              <a:noFill/>
            </a:ln>
          </p:spPr>
        </p:sp>
        <p:sp>
          <p:nvSpPr>
            <p:cNvPr id="138" name="Google Shape;138;p3"/>
            <p:cNvSpPr/>
            <p:nvPr/>
          </p:nvSpPr>
          <p:spPr>
            <a:xfrm>
              <a:off x="1320800" y="0"/>
              <a:ext cx="1117600" cy="5276850"/>
            </a:xfrm>
            <a:custGeom>
              <a:rect b="b" l="l" r="r" t="t"/>
              <a:pathLst>
                <a:path extrusionOk="0" h="3324" w="704">
                  <a:moveTo>
                    <a:pt x="704" y="0"/>
                  </a:moveTo>
                  <a:lnTo>
                    <a:pt x="545" y="0"/>
                  </a:lnTo>
                  <a:lnTo>
                    <a:pt x="0" y="3300"/>
                  </a:lnTo>
                  <a:lnTo>
                    <a:pt x="157" y="3324"/>
                  </a:lnTo>
                  <a:lnTo>
                    <a:pt x="704" y="0"/>
                  </a:lnTo>
                  <a:close/>
                </a:path>
              </a:pathLst>
            </a:custGeom>
            <a:solidFill>
              <a:srgbClr val="595959"/>
            </a:solidFill>
            <a:ln>
              <a:noFill/>
            </a:ln>
          </p:spPr>
        </p:sp>
        <p:sp>
          <p:nvSpPr>
            <p:cNvPr id="139" name="Google Shape;139;p3"/>
            <p:cNvSpPr/>
            <p:nvPr/>
          </p:nvSpPr>
          <p:spPr>
            <a:xfrm>
              <a:off x="1320800" y="5238750"/>
              <a:ext cx="1228725" cy="1619250"/>
            </a:xfrm>
            <a:custGeom>
              <a:rect b="b" l="l" r="r" t="t"/>
              <a:pathLst>
                <a:path extrusionOk="0" h="1020" w="774">
                  <a:moveTo>
                    <a:pt x="0" y="0"/>
                  </a:moveTo>
                  <a:lnTo>
                    <a:pt x="740" y="1020"/>
                  </a:lnTo>
                  <a:lnTo>
                    <a:pt x="774" y="1020"/>
                  </a:lnTo>
                  <a:lnTo>
                    <a:pt x="0" y="0"/>
                  </a:lnTo>
                  <a:close/>
                </a:path>
              </a:pathLst>
            </a:custGeom>
            <a:solidFill>
              <a:srgbClr val="262626"/>
            </a:solidFill>
            <a:ln>
              <a:noFill/>
            </a:ln>
          </p:spPr>
        </p:sp>
        <p:sp>
          <p:nvSpPr>
            <p:cNvPr id="140" name="Google Shape;140;p3"/>
            <p:cNvSpPr/>
            <p:nvPr/>
          </p:nvSpPr>
          <p:spPr>
            <a:xfrm>
              <a:off x="1627188" y="5291138"/>
              <a:ext cx="1495425" cy="1566863"/>
            </a:xfrm>
            <a:custGeom>
              <a:rect b="b" l="l" r="r" t="t"/>
              <a:pathLst>
                <a:path extrusionOk="0" h="987" w="942">
                  <a:moveTo>
                    <a:pt x="0" y="0"/>
                  </a:moveTo>
                  <a:lnTo>
                    <a:pt x="909" y="987"/>
                  </a:lnTo>
                  <a:lnTo>
                    <a:pt x="942" y="987"/>
                  </a:lnTo>
                  <a:lnTo>
                    <a:pt x="0" y="0"/>
                  </a:lnTo>
                  <a:close/>
                </a:path>
              </a:pathLst>
            </a:custGeom>
            <a:solidFill>
              <a:srgbClr val="1F3864"/>
            </a:solidFill>
            <a:ln>
              <a:noFill/>
            </a:ln>
          </p:spPr>
        </p:sp>
        <p:sp>
          <p:nvSpPr>
            <p:cNvPr id="141" name="Google Shape;141;p3"/>
            <p:cNvSpPr/>
            <p:nvPr/>
          </p:nvSpPr>
          <p:spPr>
            <a:xfrm>
              <a:off x="1627188" y="5286375"/>
              <a:ext cx="2130425" cy="1571625"/>
            </a:xfrm>
            <a:custGeom>
              <a:rect b="b" l="l" r="r" t="t"/>
              <a:pathLst>
                <a:path extrusionOk="0" h="990" w="1342">
                  <a:moveTo>
                    <a:pt x="0" y="3"/>
                  </a:moveTo>
                  <a:lnTo>
                    <a:pt x="942" y="990"/>
                  </a:lnTo>
                  <a:lnTo>
                    <a:pt x="1342" y="990"/>
                  </a:lnTo>
                  <a:lnTo>
                    <a:pt x="156" y="27"/>
                  </a:lnTo>
                  <a:lnTo>
                    <a:pt x="0" y="0"/>
                  </a:lnTo>
                  <a:lnTo>
                    <a:pt x="0" y="3"/>
                  </a:lnTo>
                  <a:close/>
                </a:path>
              </a:pathLst>
            </a:custGeom>
            <a:solidFill>
              <a:srgbClr val="2F5496"/>
            </a:solidFill>
            <a:ln>
              <a:noFill/>
            </a:ln>
          </p:spPr>
        </p:sp>
        <p:sp>
          <p:nvSpPr>
            <p:cNvPr id="142" name="Google Shape;142;p3"/>
            <p:cNvSpPr/>
            <p:nvPr/>
          </p:nvSpPr>
          <p:spPr>
            <a:xfrm>
              <a:off x="1320800" y="5238750"/>
              <a:ext cx="1695450" cy="1619250"/>
            </a:xfrm>
            <a:custGeom>
              <a:rect b="b" l="l" r="r" t="t"/>
              <a:pathLst>
                <a:path extrusionOk="0" h="1020" w="1068">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143" name="Google Shape;143;p3"/>
          <p:cNvSpPr txBox="1"/>
          <p:nvPr>
            <p:ph type="title"/>
          </p:nvPr>
        </p:nvSpPr>
        <p:spPr>
          <a:xfrm>
            <a:off x="535020" y="685800"/>
            <a:ext cx="2780271" cy="5105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Georgia"/>
              <a:buNone/>
            </a:pPr>
            <a:r>
              <a:rPr lang="en-US" sz="4000">
                <a:solidFill>
                  <a:srgbClr val="FFFFFF"/>
                </a:solidFill>
                <a:latin typeface="Georgia"/>
                <a:ea typeface="Georgia"/>
                <a:cs typeface="Georgia"/>
                <a:sym typeface="Georgia"/>
              </a:rPr>
              <a:t>Motivation behind the Project</a:t>
            </a:r>
            <a:endParaRPr/>
          </a:p>
        </p:txBody>
      </p:sp>
      <p:grpSp>
        <p:nvGrpSpPr>
          <p:cNvPr id="144" name="Google Shape;144;p3"/>
          <p:cNvGrpSpPr/>
          <p:nvPr/>
        </p:nvGrpSpPr>
        <p:grpSpPr>
          <a:xfrm>
            <a:off x="5010150" y="688301"/>
            <a:ext cx="6954545" cy="5930763"/>
            <a:chOff x="0" y="2492"/>
            <a:chExt cx="6492900" cy="5100415"/>
          </a:xfrm>
        </p:grpSpPr>
        <p:cxnSp>
          <p:nvCxnSpPr>
            <p:cNvPr id="145" name="Google Shape;145;p3"/>
            <p:cNvCxnSpPr/>
            <p:nvPr/>
          </p:nvCxnSpPr>
          <p:spPr>
            <a:xfrm>
              <a:off x="0" y="2492"/>
              <a:ext cx="6492875" cy="0"/>
            </a:xfrm>
            <a:prstGeom prst="straightConnector1">
              <a:avLst/>
            </a:prstGeom>
            <a:solidFill>
              <a:schemeClr val="accent2"/>
            </a:solidFill>
            <a:ln cap="flat" cmpd="sng" w="12700">
              <a:solidFill>
                <a:schemeClr val="accent2"/>
              </a:solidFill>
              <a:prstDash val="solid"/>
              <a:miter lim="800000"/>
              <a:headEnd len="sm" w="sm" type="none"/>
              <a:tailEnd len="sm" w="sm" type="none"/>
            </a:ln>
          </p:spPr>
        </p:cxnSp>
        <p:sp>
          <p:nvSpPr>
            <p:cNvPr id="146" name="Google Shape;146;p3"/>
            <p:cNvSpPr/>
            <p:nvPr/>
          </p:nvSpPr>
          <p:spPr>
            <a:xfrm>
              <a:off x="0" y="2492"/>
              <a:ext cx="6492875" cy="170013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txBox="1"/>
            <p:nvPr/>
          </p:nvSpPr>
          <p:spPr>
            <a:xfrm>
              <a:off x="0" y="2492"/>
              <a:ext cx="6492875" cy="1700138"/>
            </a:xfrm>
            <a:prstGeom prst="rect">
              <a:avLst/>
            </a:prstGeom>
            <a:noFill/>
            <a:ln>
              <a:noFill/>
            </a:ln>
          </p:spPr>
          <p:txBody>
            <a:bodyPr anchorCtr="0" anchor="t" bIns="83800" lIns="83800" spcFirstLastPara="1" rIns="83800" wrap="square" tIns="83800">
              <a:noAutofit/>
            </a:bodyPr>
            <a:lstStyle/>
            <a:p>
              <a:pPr indent="0" lvl="0" marL="0" marR="0" rtl="0" algn="l">
                <a:lnSpc>
                  <a:spcPct val="90000"/>
                </a:lnSpc>
                <a:spcBef>
                  <a:spcPts val="0"/>
                </a:spcBef>
                <a:spcAft>
                  <a:spcPts val="0"/>
                </a:spcAft>
                <a:buClr>
                  <a:schemeClr val="dk1"/>
                </a:buClr>
                <a:buSzPts val="2200"/>
                <a:buFont typeface="Arial"/>
                <a:buNone/>
              </a:pPr>
              <a:r>
                <a:rPr b="1" lang="en-US" sz="2200">
                  <a:solidFill>
                    <a:schemeClr val="dk1"/>
                  </a:solidFill>
                </a:rPr>
                <a:t>HEALTHCARE ENTHUSIAST</a:t>
              </a:r>
              <a:endParaRPr b="1" sz="2200">
                <a:solidFill>
                  <a:schemeClr val="dk1"/>
                </a:solidFill>
              </a:endParaRPr>
            </a:p>
            <a:p>
              <a:pPr indent="0" lvl="0" marL="0" marR="0" rtl="0" algn="l">
                <a:lnSpc>
                  <a:spcPct val="90000"/>
                </a:lnSpc>
                <a:spcBef>
                  <a:spcPts val="0"/>
                </a:spcBef>
                <a:spcAft>
                  <a:spcPts val="0"/>
                </a:spcAft>
                <a:buClr>
                  <a:schemeClr val="dk1"/>
                </a:buClr>
                <a:buSzPts val="2200"/>
                <a:buFont typeface="Arial"/>
                <a:buNone/>
              </a:pPr>
              <a:r>
                <a:rPr lang="en-US" sz="2200">
                  <a:solidFill>
                    <a:schemeClr val="dk1"/>
                  </a:solidFill>
                </a:rPr>
                <a:t>Interest </a:t>
              </a:r>
              <a:r>
                <a:rPr b="0" i="0" lang="en-US" sz="2200" u="none" cap="none" strike="noStrike">
                  <a:solidFill>
                    <a:schemeClr val="dk1"/>
                  </a:solidFill>
                  <a:latin typeface="Arial"/>
                  <a:ea typeface="Arial"/>
                  <a:cs typeface="Arial"/>
                  <a:sym typeface="Arial"/>
                </a:rPr>
                <a:t>in healthcare, and passionate about solving problems in the field through innovative approaches (e.g through the implementation of technological solutions).</a:t>
              </a:r>
              <a:endParaRPr/>
            </a:p>
          </p:txBody>
        </p:sp>
        <p:cxnSp>
          <p:nvCxnSpPr>
            <p:cNvPr id="148" name="Google Shape;148;p3"/>
            <p:cNvCxnSpPr/>
            <p:nvPr/>
          </p:nvCxnSpPr>
          <p:spPr>
            <a:xfrm>
              <a:off x="0" y="1702630"/>
              <a:ext cx="6492875" cy="0"/>
            </a:xfrm>
            <a:prstGeom prst="straightConnector1">
              <a:avLst/>
            </a:prstGeom>
            <a:solidFill>
              <a:schemeClr val="accent3"/>
            </a:solidFill>
            <a:ln cap="flat" cmpd="sng" w="12700">
              <a:solidFill>
                <a:schemeClr val="accent3"/>
              </a:solidFill>
              <a:prstDash val="solid"/>
              <a:miter lim="800000"/>
              <a:headEnd len="sm" w="sm" type="none"/>
              <a:tailEnd len="sm" w="sm" type="none"/>
            </a:ln>
          </p:spPr>
        </p:cxnSp>
        <p:sp>
          <p:nvSpPr>
            <p:cNvPr id="149" name="Google Shape;149;p3"/>
            <p:cNvSpPr/>
            <p:nvPr/>
          </p:nvSpPr>
          <p:spPr>
            <a:xfrm>
              <a:off x="0" y="1702630"/>
              <a:ext cx="6492875" cy="170013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
            <p:cNvSpPr txBox="1"/>
            <p:nvPr/>
          </p:nvSpPr>
          <p:spPr>
            <a:xfrm>
              <a:off x="0" y="1702631"/>
              <a:ext cx="6492900" cy="759600"/>
            </a:xfrm>
            <a:prstGeom prst="rect">
              <a:avLst/>
            </a:prstGeom>
            <a:noFill/>
            <a:ln>
              <a:noFill/>
            </a:ln>
          </p:spPr>
          <p:txBody>
            <a:bodyPr anchorCtr="0" anchor="t" bIns="83800" lIns="83800" spcFirstLastPara="1" rIns="83800" wrap="square" tIns="83800">
              <a:noAutofit/>
            </a:bodyPr>
            <a:lstStyle/>
            <a:p>
              <a:pPr indent="0" lvl="0" marL="0" marR="0" rtl="0" algn="l">
                <a:lnSpc>
                  <a:spcPct val="90000"/>
                </a:lnSpc>
                <a:spcBef>
                  <a:spcPts val="0"/>
                </a:spcBef>
                <a:spcAft>
                  <a:spcPts val="0"/>
                </a:spcAft>
                <a:buClr>
                  <a:schemeClr val="dk1"/>
                </a:buClr>
                <a:buSzPts val="2200"/>
                <a:buFont typeface="Arial"/>
                <a:buNone/>
              </a:pPr>
              <a:r>
                <a:rPr b="0" i="0" lang="en-US" sz="2200" u="none" cap="none" strike="noStrike">
                  <a:solidFill>
                    <a:schemeClr val="dk1"/>
                  </a:solidFill>
                  <a:latin typeface="Arial"/>
                  <a:ea typeface="Arial"/>
                  <a:cs typeface="Arial"/>
                  <a:sym typeface="Arial"/>
                </a:rPr>
                <a:t>I focused on breast cancer because it is one of the main cause of mortality due to cancer among women.</a:t>
              </a:r>
              <a:endParaRPr/>
            </a:p>
          </p:txBody>
        </p:sp>
        <p:cxnSp>
          <p:nvCxnSpPr>
            <p:cNvPr id="151" name="Google Shape;151;p3"/>
            <p:cNvCxnSpPr/>
            <p:nvPr/>
          </p:nvCxnSpPr>
          <p:spPr>
            <a:xfrm>
              <a:off x="0" y="3402769"/>
              <a:ext cx="6492875" cy="0"/>
            </a:xfrm>
            <a:prstGeom prst="straightConnector1">
              <a:avLst/>
            </a:prstGeom>
            <a:solidFill>
              <a:schemeClr val="accent4"/>
            </a:solidFill>
            <a:ln cap="flat" cmpd="sng" w="12700">
              <a:solidFill>
                <a:schemeClr val="accent4"/>
              </a:solidFill>
              <a:prstDash val="solid"/>
              <a:miter lim="800000"/>
              <a:headEnd len="sm" w="sm" type="none"/>
              <a:tailEnd len="sm" w="sm" type="none"/>
            </a:ln>
          </p:spPr>
        </p:cxnSp>
        <p:sp>
          <p:nvSpPr>
            <p:cNvPr id="152" name="Google Shape;152;p3"/>
            <p:cNvSpPr/>
            <p:nvPr/>
          </p:nvSpPr>
          <p:spPr>
            <a:xfrm>
              <a:off x="0" y="3402769"/>
              <a:ext cx="6492875" cy="170013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
            <p:cNvSpPr txBox="1"/>
            <p:nvPr/>
          </p:nvSpPr>
          <p:spPr>
            <a:xfrm>
              <a:off x="0" y="3402769"/>
              <a:ext cx="6492875" cy="1700138"/>
            </a:xfrm>
            <a:prstGeom prst="rect">
              <a:avLst/>
            </a:prstGeom>
            <a:noFill/>
            <a:ln>
              <a:noFill/>
            </a:ln>
          </p:spPr>
          <p:txBody>
            <a:bodyPr anchorCtr="0" anchor="t" bIns="83800" lIns="83800" spcFirstLastPara="1" rIns="83800" wrap="square" tIns="83800">
              <a:noAutofit/>
            </a:bodyPr>
            <a:lstStyle/>
            <a:p>
              <a:pPr indent="0" lvl="0" marL="0" marR="0" rtl="0" algn="l">
                <a:lnSpc>
                  <a:spcPct val="90000"/>
                </a:lnSpc>
                <a:spcBef>
                  <a:spcPts val="0"/>
                </a:spcBef>
                <a:spcAft>
                  <a:spcPts val="0"/>
                </a:spcAft>
                <a:buClr>
                  <a:schemeClr val="dk1"/>
                </a:buClr>
                <a:buSzPts val="2200"/>
                <a:buFont typeface="Arial"/>
                <a:buNone/>
              </a:pPr>
              <a:r>
                <a:rPr b="1" lang="en-US" sz="2200">
                  <a:solidFill>
                    <a:schemeClr val="dk1"/>
                  </a:solidFill>
                </a:rPr>
                <a:t>AVAILABILITY OF DATA</a:t>
              </a:r>
              <a:endParaRPr b="1" sz="2200">
                <a:solidFill>
                  <a:schemeClr val="dk1"/>
                </a:solidFill>
              </a:endParaRPr>
            </a:p>
            <a:p>
              <a:pPr indent="0" lvl="0" marL="0" marR="0" rtl="0" algn="l">
                <a:lnSpc>
                  <a:spcPct val="90000"/>
                </a:lnSpc>
                <a:spcBef>
                  <a:spcPts val="0"/>
                </a:spcBef>
                <a:spcAft>
                  <a:spcPts val="0"/>
                </a:spcAft>
                <a:buClr>
                  <a:schemeClr val="dk1"/>
                </a:buClr>
                <a:buSzPts val="2200"/>
                <a:buFont typeface="Arial"/>
                <a:buNone/>
              </a:pPr>
              <a:r>
                <a:rPr b="0" i="0" lang="en-US" sz="2200" u="none" cap="none" strike="noStrike">
                  <a:solidFill>
                    <a:schemeClr val="dk1"/>
                  </a:solidFill>
                  <a:latin typeface="Arial"/>
                  <a:ea typeface="Arial"/>
                  <a:cs typeface="Arial"/>
                  <a:sym typeface="Arial"/>
                </a:rPr>
                <a:t>Also, there has been a lot of research on breast cancer through different perspectives like the treatment and management approach, anatomical approach, genetic approach, artificial intelligence approach and so on.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descr="KMeans Clustering for Classification | by Mudassir Khan | Towards Data  Science" id="158" name="Google Shape;158;ge67e68a767_1_4"/>
          <p:cNvPicPr preferRelativeResize="0"/>
          <p:nvPr/>
        </p:nvPicPr>
        <p:blipFill rotWithShape="1">
          <a:blip r:embed="rId3">
            <a:alphaModFix/>
          </a:blip>
          <a:srcRect b="0" l="18662" r="18668" t="0"/>
          <a:stretch/>
        </p:blipFill>
        <p:spPr>
          <a:xfrm>
            <a:off x="6449850" y="205200"/>
            <a:ext cx="5271349" cy="4335100"/>
          </a:xfrm>
          <a:prstGeom prst="rect">
            <a:avLst/>
          </a:prstGeom>
          <a:noFill/>
          <a:ln>
            <a:noFill/>
          </a:ln>
        </p:spPr>
      </p:pic>
      <p:sp>
        <p:nvSpPr>
          <p:cNvPr id="159" name="Google Shape;159;ge67e68a767_1_4"/>
          <p:cNvSpPr txBox="1"/>
          <p:nvPr>
            <p:ph type="title"/>
          </p:nvPr>
        </p:nvSpPr>
        <p:spPr>
          <a:xfrm>
            <a:off x="125875" y="101000"/>
            <a:ext cx="4243800" cy="550800"/>
          </a:xfrm>
          <a:prstGeom prst="rect">
            <a:avLst/>
          </a:prstGeom>
        </p:spPr>
        <p:txBody>
          <a:bodyPr anchorCtr="0" anchor="b" bIns="45700" lIns="91425" spcFirstLastPara="1" rIns="91425" wrap="square" tIns="45700">
            <a:normAutofit fontScale="90000"/>
          </a:bodyPr>
          <a:lstStyle/>
          <a:p>
            <a:pPr indent="0" lvl="0" marL="0" rtl="0" algn="l">
              <a:spcBef>
                <a:spcPts val="0"/>
              </a:spcBef>
              <a:spcAft>
                <a:spcPts val="0"/>
              </a:spcAft>
              <a:buNone/>
            </a:pPr>
            <a:r>
              <a:rPr lang="en-US">
                <a:latin typeface="Georgia"/>
                <a:ea typeface="Georgia"/>
                <a:cs typeface="Georgia"/>
                <a:sym typeface="Georgia"/>
              </a:rPr>
              <a:t>Model</a:t>
            </a:r>
            <a:endParaRPr>
              <a:latin typeface="Georgia"/>
              <a:ea typeface="Georgia"/>
              <a:cs typeface="Georgia"/>
              <a:sym typeface="Georgia"/>
            </a:endParaRPr>
          </a:p>
        </p:txBody>
      </p:sp>
      <p:sp>
        <p:nvSpPr>
          <p:cNvPr id="160" name="Google Shape;160;ge67e68a767_1_4"/>
          <p:cNvSpPr txBox="1"/>
          <p:nvPr>
            <p:ph idx="1" type="body"/>
          </p:nvPr>
        </p:nvSpPr>
        <p:spPr>
          <a:xfrm>
            <a:off x="0" y="850050"/>
            <a:ext cx="5757900" cy="5157900"/>
          </a:xfrm>
          <a:prstGeom prst="rect">
            <a:avLst/>
          </a:prstGeom>
        </p:spPr>
        <p:txBody>
          <a:bodyPr anchorCtr="0" anchor="t" bIns="45700" lIns="91425" spcFirstLastPara="1" rIns="91425" wrap="square" tIns="45700">
            <a:normAutofit lnSpcReduction="10000"/>
          </a:bodyPr>
          <a:lstStyle/>
          <a:p>
            <a:pPr indent="-330200" lvl="0" marL="457200" rtl="0" algn="l">
              <a:spcBef>
                <a:spcPts val="1000"/>
              </a:spcBef>
              <a:spcAft>
                <a:spcPts val="0"/>
              </a:spcAft>
              <a:buSzPts val="1600"/>
              <a:buChar char="•"/>
            </a:pPr>
            <a:r>
              <a:rPr lang="en-US"/>
              <a:t>The project was focused on investigating the classification of molecular breast cancer subtypes through the approach of KMEANS using a proteomic dataset.</a:t>
            </a:r>
            <a:endParaRPr/>
          </a:p>
          <a:p>
            <a:pPr indent="-330200" lvl="0" marL="457200" rtl="0" algn="l">
              <a:spcBef>
                <a:spcPts val="2100"/>
              </a:spcBef>
              <a:spcAft>
                <a:spcPts val="0"/>
              </a:spcAft>
              <a:buSzPts val="1600"/>
              <a:buChar char="•"/>
            </a:pPr>
            <a:r>
              <a:rPr lang="en-US"/>
              <a:t>KMeans is a type of machine learning algorithm. It is a non-supervised learning algorithm.</a:t>
            </a:r>
            <a:endParaRPr/>
          </a:p>
          <a:p>
            <a:pPr indent="-330200" lvl="0" marL="457200" rtl="0" algn="l">
              <a:spcBef>
                <a:spcPts val="2100"/>
              </a:spcBef>
              <a:spcAft>
                <a:spcPts val="0"/>
              </a:spcAft>
              <a:buSzPts val="1600"/>
              <a:buChar char="•"/>
            </a:pPr>
            <a:r>
              <a:rPr lang="en-US"/>
              <a:t>It aims to identify underlying patterns in a dataset by looking for a fixed number of clusters.</a:t>
            </a:r>
            <a:endParaRPr/>
          </a:p>
          <a:p>
            <a:pPr indent="-330200" lvl="0" marL="457200" rtl="0" algn="l">
              <a:spcBef>
                <a:spcPts val="2100"/>
              </a:spcBef>
              <a:spcAft>
                <a:spcPts val="0"/>
              </a:spcAft>
              <a:buSzPts val="1600"/>
              <a:buChar char="•"/>
            </a:pPr>
            <a:r>
              <a:rPr lang="en-US"/>
              <a:t>It is usually characterized by having a particular silhouette score.</a:t>
            </a:r>
            <a:endParaRPr/>
          </a:p>
          <a:p>
            <a:pPr indent="-317500" lvl="0" marL="457200" rtl="0" algn="l">
              <a:lnSpc>
                <a:spcPct val="90000"/>
              </a:lnSpc>
              <a:spcBef>
                <a:spcPts val="2100"/>
              </a:spcBef>
              <a:spcAft>
                <a:spcPts val="0"/>
              </a:spcAft>
              <a:buClr>
                <a:schemeClr val="lt1"/>
              </a:buClr>
              <a:buSzPts val="1400"/>
              <a:buChar char="•"/>
            </a:pPr>
            <a:r>
              <a:rPr lang="en-US">
                <a:solidFill>
                  <a:schemeClr val="lt1"/>
                </a:solidFill>
              </a:rPr>
              <a:t>The original classification is based on gene expression profiling of 50 genes (also known as, PAM50 Genes) and it analyzes the activity of certain genes in early-stage, hormone-receptor-positive breast cancer.</a:t>
            </a:r>
            <a:endParaRPr>
              <a:solidFill>
                <a:schemeClr val="lt1"/>
              </a:solidFill>
            </a:endParaRPr>
          </a:p>
          <a:p>
            <a:pPr indent="0" lvl="0" marL="0" rtl="0" algn="l">
              <a:lnSpc>
                <a:spcPct val="90000"/>
              </a:lnSpc>
              <a:spcBef>
                <a:spcPts val="0"/>
              </a:spcBef>
              <a:spcAft>
                <a:spcPts val="0"/>
              </a:spcAft>
              <a:buNone/>
            </a:pPr>
            <a:r>
              <a:t/>
            </a:r>
            <a:endParaRPr>
              <a:solidFill>
                <a:schemeClr val="lt1"/>
              </a:solidFill>
            </a:endParaRPr>
          </a:p>
          <a:p>
            <a:pPr indent="-330200" lvl="0" marL="457200" rtl="0" algn="l">
              <a:lnSpc>
                <a:spcPct val="90000"/>
              </a:lnSpc>
              <a:spcBef>
                <a:spcPts val="0"/>
              </a:spcBef>
              <a:spcAft>
                <a:spcPts val="0"/>
              </a:spcAft>
              <a:buClr>
                <a:schemeClr val="lt1"/>
              </a:buClr>
              <a:buSzPts val="1600"/>
              <a:buChar char="•"/>
            </a:pPr>
            <a:r>
              <a:rPr lang="en-US">
                <a:solidFill>
                  <a:schemeClr val="lt1"/>
                </a:solidFill>
              </a:rPr>
              <a:t>However, a proteomic dataset was used in those model.</a:t>
            </a:r>
            <a:endParaRPr>
              <a:solidFill>
                <a:schemeClr val="lt1"/>
              </a:solidFill>
            </a:endParaRPr>
          </a:p>
        </p:txBody>
      </p:sp>
      <p:sp>
        <p:nvSpPr>
          <p:cNvPr id="161" name="Google Shape;161;ge67e68a767_1_4"/>
          <p:cNvSpPr txBox="1"/>
          <p:nvPr/>
        </p:nvSpPr>
        <p:spPr>
          <a:xfrm>
            <a:off x="6092403" y="4737883"/>
            <a:ext cx="60996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700" u="sng" cap="none" strike="noStrike">
                <a:solidFill>
                  <a:schemeClr val="hlink"/>
                </a:solidFill>
                <a:latin typeface="Arial"/>
                <a:ea typeface="Arial"/>
                <a:cs typeface="Arial"/>
                <a:sym typeface="Arial"/>
                <a:hlinkClick r:id="rId4"/>
              </a:rPr>
              <a:t>https://www.google.com/url?sa=i&amp;url=https%3A%2F%2Ftowardsdatascience.com%2Fkmeans-clustering-for-classification-74b992405d0a&amp;psig=AOvVaw2C6bb7SQH96v2vuOad0Wrh&amp;ust=1627498037705000&amp;source=images&amp;cd=vfe&amp;ved=</a:t>
            </a:r>
            <a:r>
              <a:rPr b="0" i="0" lang="en-US" sz="700" u="none" cap="none" strike="noStrike">
                <a:solidFill>
                  <a:schemeClr val="dk1"/>
                </a:solidFill>
                <a:latin typeface="Arial"/>
                <a:ea typeface="Arial"/>
                <a:cs typeface="Arial"/>
                <a:sym typeface="Arial"/>
              </a:rPr>
              <a:t> </a:t>
            </a:r>
            <a:endParaRPr sz="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5" name="Shape 165"/>
        <p:cNvGrpSpPr/>
        <p:nvPr/>
      </p:nvGrpSpPr>
      <p:grpSpPr>
        <a:xfrm>
          <a:off x="0" y="0"/>
          <a:ext cx="0" cy="0"/>
          <a:chOff x="0" y="0"/>
          <a:chExt cx="0" cy="0"/>
        </a:xfrm>
      </p:grpSpPr>
      <p:sp>
        <p:nvSpPr>
          <p:cNvPr id="166" name="Google Shape;166;p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7" name="Google Shape;167;p5"/>
          <p:cNvSpPr txBox="1"/>
          <p:nvPr>
            <p:ph type="title"/>
          </p:nvPr>
        </p:nvSpPr>
        <p:spPr>
          <a:xfrm>
            <a:off x="7760" y="41534"/>
            <a:ext cx="12184240" cy="863277"/>
          </a:xfrm>
          <a:prstGeom prst="rect">
            <a:avLst/>
          </a:prstGeom>
          <a:gradFill>
            <a:gsLst>
              <a:gs pos="0">
                <a:schemeClr val="dk1"/>
              </a:gs>
              <a:gs pos="48000">
                <a:srgbClr val="070707"/>
              </a:gs>
              <a:gs pos="100000">
                <a:srgbClr val="666666"/>
              </a:gs>
            </a:gsLst>
            <a:lin ang="16200000" scaled="0"/>
          </a:gra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Georgia"/>
              <a:buNone/>
            </a:pPr>
            <a:r>
              <a:rPr lang="en-US" sz="3600">
                <a:solidFill>
                  <a:schemeClr val="lt1"/>
                </a:solidFill>
                <a:latin typeface="Georgia"/>
                <a:ea typeface="Georgia"/>
                <a:cs typeface="Georgia"/>
                <a:sym typeface="Georgia"/>
              </a:rPr>
              <a:t>Results</a:t>
            </a:r>
            <a:endParaRPr/>
          </a:p>
        </p:txBody>
      </p:sp>
      <p:sp>
        <p:nvSpPr>
          <p:cNvPr id="168" name="Google Shape;168;p5"/>
          <p:cNvSpPr txBox="1"/>
          <p:nvPr/>
        </p:nvSpPr>
        <p:spPr>
          <a:xfrm>
            <a:off x="84917" y="1025775"/>
            <a:ext cx="11242885" cy="4393982"/>
          </a:xfrm>
          <a:prstGeom prst="rect">
            <a:avLst/>
          </a:prstGeom>
          <a:noFill/>
          <a:ln>
            <a:noFill/>
          </a:ln>
        </p:spPr>
        <p:txBody>
          <a:bodyPr anchorCtr="0" anchor="t" bIns="45700" lIns="91425" spcFirstLastPara="1" rIns="91425" wrap="square" tIns="45700">
            <a:normAutofit/>
          </a:bodyPr>
          <a:lstStyle/>
          <a:p>
            <a:pPr indent="-203200" lvl="0" marL="285750" marR="0" rtl="0" algn="l">
              <a:lnSpc>
                <a:spcPct val="90000"/>
              </a:lnSpc>
              <a:spcBef>
                <a:spcPts val="0"/>
              </a:spcBef>
              <a:spcAft>
                <a:spcPts val="0"/>
              </a:spcAft>
              <a:buClr>
                <a:schemeClr val="dk1"/>
              </a:buClr>
              <a:buSzPts val="1600"/>
              <a:buFont typeface="Arial"/>
              <a:buChar char="•"/>
            </a:pPr>
            <a:r>
              <a:rPr lang="en-US" sz="1600">
                <a:solidFill>
                  <a:schemeClr val="dk1"/>
                </a:solidFill>
                <a:latin typeface="Arial"/>
                <a:ea typeface="Arial"/>
                <a:cs typeface="Arial"/>
                <a:sym typeface="Arial"/>
              </a:rPr>
              <a:t>The results of the clusters show that the data are closer together when a cluster of four was used which depicts that a relationship exists between the data.</a:t>
            </a:r>
            <a:endParaRPr sz="1600">
              <a:solidFill>
                <a:schemeClr val="dk1"/>
              </a:solidFill>
              <a:latin typeface="Arial"/>
              <a:ea typeface="Arial"/>
              <a:cs typeface="Arial"/>
              <a:sym typeface="Arial"/>
            </a:endParaRPr>
          </a:p>
          <a:p>
            <a:pPr indent="-203200" lvl="0" marL="285750" marR="0" rtl="0" algn="l">
              <a:lnSpc>
                <a:spcPct val="90000"/>
              </a:lnSpc>
              <a:spcBef>
                <a:spcPts val="0"/>
              </a:spcBef>
              <a:spcAft>
                <a:spcPts val="0"/>
              </a:spcAft>
              <a:buClr>
                <a:schemeClr val="dk1"/>
              </a:buClr>
              <a:buSzPts val="1600"/>
              <a:buChar char="•"/>
            </a:pPr>
            <a:r>
              <a:rPr lang="en-US" sz="1600">
                <a:solidFill>
                  <a:schemeClr val="dk1"/>
                </a:solidFill>
              </a:rPr>
              <a:t>The silhouette scores for the cluster of 3 and 4 are 0.1426 and 0.1323 respectively</a:t>
            </a:r>
            <a:endParaRPr sz="1600">
              <a:solidFill>
                <a:schemeClr val="dk1"/>
              </a:solidFill>
            </a:endParaRPr>
          </a:p>
          <a:p>
            <a:pPr indent="-203200" lvl="0" marL="285750" marR="0" rtl="0" algn="l">
              <a:lnSpc>
                <a:spcPct val="90000"/>
              </a:lnSpc>
              <a:spcBef>
                <a:spcPts val="0"/>
              </a:spcBef>
              <a:spcAft>
                <a:spcPts val="0"/>
              </a:spcAft>
              <a:buClr>
                <a:schemeClr val="dk1"/>
              </a:buClr>
              <a:buSzPts val="1600"/>
              <a:buChar char="•"/>
            </a:pPr>
            <a:r>
              <a:t/>
            </a:r>
            <a:endParaRPr sz="1600">
              <a:solidFill>
                <a:schemeClr val="dk1"/>
              </a:solidFill>
            </a:endParaRPr>
          </a:p>
          <a:p>
            <a:pPr indent="-203200" lvl="0" marL="285750" marR="0" rtl="0" algn="l">
              <a:lnSpc>
                <a:spcPct val="90000"/>
              </a:lnSpc>
              <a:spcBef>
                <a:spcPts val="600"/>
              </a:spcBef>
              <a:spcAft>
                <a:spcPts val="0"/>
              </a:spcAft>
              <a:buClr>
                <a:schemeClr val="dk1"/>
              </a:buClr>
              <a:buSzPts val="1600"/>
              <a:buFont typeface="Arial"/>
              <a:buChar char="•"/>
            </a:pPr>
            <a:r>
              <a:rPr lang="en-US" sz="1600">
                <a:solidFill>
                  <a:schemeClr val="dk1"/>
                </a:solidFill>
                <a:latin typeface="Arial"/>
                <a:ea typeface="Arial"/>
                <a:cs typeface="Arial"/>
                <a:sym typeface="Arial"/>
              </a:rPr>
              <a:t>A link to the full report - </a:t>
            </a:r>
            <a:r>
              <a:rPr lang="en-US" sz="1600" u="sng">
                <a:solidFill>
                  <a:schemeClr val="dk1"/>
                </a:solidFill>
                <a:latin typeface="Arial"/>
                <a:ea typeface="Arial"/>
                <a:cs typeface="Arial"/>
                <a:sym typeface="Arial"/>
                <a:hlinkClick r:id="rId3">
                  <a:extLst>
                    <a:ext uri="{A12FA001-AC4F-418D-AE19-62706E023703}">
                      <ahyp:hlinkClr val="tx"/>
                    </a:ext>
                  </a:extLst>
                </a:hlinkClick>
              </a:rPr>
              <a:t>https://github.com/cybertraining-dsc/su21-reu-362/blob/main/project/index.md</a:t>
            </a:r>
            <a:r>
              <a:rPr lang="en-US" sz="1600">
                <a:solidFill>
                  <a:schemeClr val="dk1"/>
                </a:solidFill>
                <a:latin typeface="Arial"/>
                <a:ea typeface="Arial"/>
                <a:cs typeface="Arial"/>
                <a:sym typeface="Arial"/>
              </a:rPr>
              <a:t> </a:t>
            </a:r>
            <a:endParaRPr sz="1600"/>
          </a:p>
          <a:p>
            <a:pPr indent="-228600" lvl="0" marL="285750" marR="0" rtl="0" algn="l">
              <a:lnSpc>
                <a:spcPct val="90000"/>
              </a:lnSpc>
              <a:spcBef>
                <a:spcPts val="600"/>
              </a:spcBef>
              <a:spcAft>
                <a:spcPts val="0"/>
              </a:spcAft>
              <a:buClr>
                <a:schemeClr val="dk1"/>
              </a:buClr>
              <a:buSzPts val="2000"/>
              <a:buFont typeface="Arial"/>
              <a:buChar char="•"/>
            </a:pPr>
            <a:r>
              <a:rPr lang="en-US" sz="1600">
                <a:solidFill>
                  <a:schemeClr val="dk1"/>
                </a:solidFill>
                <a:latin typeface="Arial"/>
                <a:ea typeface="Arial"/>
                <a:cs typeface="Arial"/>
                <a:sym typeface="Arial"/>
              </a:rPr>
              <a:t>A link to the codes - </a:t>
            </a:r>
            <a:r>
              <a:rPr lang="en-US" sz="1600" u="sng">
                <a:solidFill>
                  <a:schemeClr val="dk1"/>
                </a:solidFill>
                <a:latin typeface="Arial"/>
                <a:ea typeface="Arial"/>
                <a:cs typeface="Arial"/>
                <a:sym typeface="Arial"/>
                <a:hlinkClick r:id="rId4">
                  <a:extLst>
                    <a:ext uri="{A12FA001-AC4F-418D-AE19-62706E023703}">
                      <ahyp:hlinkClr val="tx"/>
                    </a:ext>
                  </a:extLst>
                </a:hlinkClick>
              </a:rPr>
              <a:t>https://colab.research.google.com/drive/1ETvGu_cMFlATT28LrHdWgRFahBv9gStN#scrollTo=Qu6nLUiudcYa</a:t>
            </a:r>
            <a:r>
              <a:rPr lang="en-US" sz="1600">
                <a:solidFill>
                  <a:schemeClr val="dk1"/>
                </a:solidFill>
                <a:latin typeface="Arial"/>
                <a:ea typeface="Arial"/>
                <a:cs typeface="Arial"/>
                <a:sym typeface="Arial"/>
              </a:rPr>
              <a:t> </a:t>
            </a:r>
            <a:endParaRPr sz="1600">
              <a:solidFill>
                <a:schemeClr val="dk1"/>
              </a:solidFill>
              <a:latin typeface="Arial"/>
              <a:ea typeface="Arial"/>
              <a:cs typeface="Arial"/>
              <a:sym typeface="Arial"/>
            </a:endParaRPr>
          </a:p>
        </p:txBody>
      </p:sp>
      <p:grpSp>
        <p:nvGrpSpPr>
          <p:cNvPr id="169" name="Google Shape;169;p5"/>
          <p:cNvGrpSpPr/>
          <p:nvPr/>
        </p:nvGrpSpPr>
        <p:grpSpPr>
          <a:xfrm>
            <a:off x="0" y="4601497"/>
            <a:ext cx="1014061" cy="2017580"/>
            <a:chOff x="0" y="4601497"/>
            <a:chExt cx="1014061" cy="2017580"/>
          </a:xfrm>
        </p:grpSpPr>
        <p:sp>
          <p:nvSpPr>
            <p:cNvPr id="170" name="Google Shape;170;p5"/>
            <p:cNvSpPr/>
            <p:nvPr/>
          </p:nvSpPr>
          <p:spPr>
            <a:xfrm rot="5400000">
              <a:off x="-501760" y="5103257"/>
              <a:ext cx="2017580" cy="1014060"/>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1" name="Google Shape;171;p5"/>
            <p:cNvSpPr/>
            <p:nvPr/>
          </p:nvSpPr>
          <p:spPr>
            <a:xfrm rot="2700000">
              <a:off x="427916" y="5728708"/>
              <a:ext cx="485578" cy="485578"/>
            </a:xfrm>
            <a:prstGeom prst="rect">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pic>
        <p:nvPicPr>
          <p:cNvPr descr="Figure 1" id="172" name="Google Shape;172;p5"/>
          <p:cNvPicPr preferRelativeResize="0"/>
          <p:nvPr>
            <p:ph idx="1" type="body"/>
          </p:nvPr>
        </p:nvPicPr>
        <p:blipFill rotWithShape="1">
          <a:blip r:embed="rId5">
            <a:alphaModFix/>
          </a:blip>
          <a:srcRect b="7741" l="3040" r="4041" t="7693"/>
          <a:stretch/>
        </p:blipFill>
        <p:spPr>
          <a:xfrm>
            <a:off x="656215" y="3138831"/>
            <a:ext cx="4559467" cy="3166369"/>
          </a:xfrm>
          <a:prstGeom prst="rect">
            <a:avLst/>
          </a:prstGeom>
          <a:noFill/>
          <a:ln>
            <a:noFill/>
          </a:ln>
        </p:spPr>
      </p:pic>
      <p:grpSp>
        <p:nvGrpSpPr>
          <p:cNvPr id="173" name="Google Shape;173;p5"/>
          <p:cNvGrpSpPr/>
          <p:nvPr/>
        </p:nvGrpSpPr>
        <p:grpSpPr>
          <a:xfrm>
            <a:off x="11219290" y="1"/>
            <a:ext cx="972709" cy="1935307"/>
            <a:chOff x="10918968" y="713127"/>
            <a:chExt cx="1273032" cy="2532832"/>
          </a:xfrm>
        </p:grpSpPr>
        <p:sp>
          <p:nvSpPr>
            <p:cNvPr id="174" name="Google Shape;174;p5"/>
            <p:cNvSpPr/>
            <p:nvPr/>
          </p:nvSpPr>
          <p:spPr>
            <a:xfrm rot="2700000">
              <a:off x="11052629" y="2120024"/>
              <a:ext cx="645368" cy="645368"/>
            </a:xfrm>
            <a:prstGeom prst="rect">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5" name="Google Shape;175;p5"/>
            <p:cNvSpPr/>
            <p:nvPr/>
          </p:nvSpPr>
          <p:spPr>
            <a:xfrm rot="-5400000">
              <a:off x="10289068" y="1343027"/>
              <a:ext cx="2532832" cy="1273032"/>
            </a:xfrm>
            <a:prstGeom prst="triangle">
              <a:avLst>
                <a:gd fmla="val 50000" name="adj"/>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76" name="Google Shape;176;p5"/>
          <p:cNvSpPr txBox="1"/>
          <p:nvPr/>
        </p:nvSpPr>
        <p:spPr>
          <a:xfrm>
            <a:off x="563617" y="6305200"/>
            <a:ext cx="5585400" cy="600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500">
                <a:solidFill>
                  <a:schemeClr val="dk1"/>
                </a:solidFill>
                <a:latin typeface="Arial"/>
                <a:ea typeface="Arial"/>
                <a:cs typeface="Arial"/>
                <a:sym typeface="Arial"/>
              </a:rPr>
              <a:t>A KMeans clustering graph showing the classification of a breast cancer proteomic dataset in three clusters</a:t>
            </a:r>
            <a:r>
              <a:rPr lang="en-US" sz="1800">
                <a:solidFill>
                  <a:schemeClr val="dk1"/>
                </a:solidFill>
                <a:latin typeface="Arial"/>
                <a:ea typeface="Arial"/>
                <a:cs typeface="Arial"/>
                <a:sym typeface="Arial"/>
              </a:rPr>
              <a:t>. </a:t>
            </a:r>
            <a:endParaRPr sz="1800">
              <a:solidFill>
                <a:schemeClr val="dk1"/>
              </a:solidFill>
              <a:latin typeface="Arial"/>
              <a:ea typeface="Arial"/>
              <a:cs typeface="Arial"/>
              <a:sym typeface="Arial"/>
            </a:endParaRPr>
          </a:p>
        </p:txBody>
      </p:sp>
      <p:sp>
        <p:nvSpPr>
          <p:cNvPr id="177" name="Google Shape;177;p5"/>
          <p:cNvSpPr txBox="1"/>
          <p:nvPr/>
        </p:nvSpPr>
        <p:spPr>
          <a:xfrm>
            <a:off x="6149026" y="6357640"/>
            <a:ext cx="51567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a:solidFill>
                  <a:schemeClr val="dk1"/>
                </a:solidFill>
                <a:latin typeface="Arial"/>
                <a:ea typeface="Arial"/>
                <a:cs typeface="Arial"/>
                <a:sym typeface="Arial"/>
              </a:rPr>
              <a:t>A KMeans clustering graph showing the classification of a breast cancer proteomic dataset in four clusters.</a:t>
            </a:r>
            <a:r>
              <a:rPr lang="en-US" sz="1800">
                <a:solidFill>
                  <a:schemeClr val="dk1"/>
                </a:solidFill>
                <a:latin typeface="Arial"/>
                <a:ea typeface="Arial"/>
                <a:cs typeface="Arial"/>
                <a:sym typeface="Arial"/>
              </a:rPr>
              <a:t> </a:t>
            </a:r>
            <a:endParaRPr sz="1800">
              <a:solidFill>
                <a:schemeClr val="dk1"/>
              </a:solidFill>
              <a:latin typeface="Arial"/>
              <a:ea typeface="Arial"/>
              <a:cs typeface="Arial"/>
              <a:sym typeface="Arial"/>
            </a:endParaRPr>
          </a:p>
        </p:txBody>
      </p:sp>
      <p:pic>
        <p:nvPicPr>
          <p:cNvPr descr="Figure 2" id="178" name="Google Shape;178;p5"/>
          <p:cNvPicPr preferRelativeResize="0"/>
          <p:nvPr/>
        </p:nvPicPr>
        <p:blipFill rotWithShape="1">
          <a:blip r:embed="rId6">
            <a:alphaModFix/>
          </a:blip>
          <a:srcRect b="6226" l="-3161" r="5581" t="0"/>
          <a:stretch/>
        </p:blipFill>
        <p:spPr>
          <a:xfrm>
            <a:off x="5750600" y="3086350"/>
            <a:ext cx="4559450" cy="3067675"/>
          </a:xfrm>
          <a:prstGeom prst="rect">
            <a:avLst/>
          </a:prstGeom>
          <a:noFill/>
          <a:ln>
            <a:noFill/>
          </a:ln>
        </p:spPr>
      </p:pic>
      <p:sp>
        <p:nvSpPr>
          <p:cNvPr id="179" name="Google Shape;179;p5"/>
          <p:cNvSpPr txBox="1"/>
          <p:nvPr/>
        </p:nvSpPr>
        <p:spPr>
          <a:xfrm>
            <a:off x="10298350" y="3292750"/>
            <a:ext cx="17145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a:t>Each cluster represent the expression levels 43 of the genes that are associated with the classification of breast cancer subtypes.</a:t>
            </a:r>
            <a:endParaRPr i="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3" name="Shape 183"/>
        <p:cNvGrpSpPr/>
        <p:nvPr/>
      </p:nvGrpSpPr>
      <p:grpSpPr>
        <a:xfrm>
          <a:off x="0" y="0"/>
          <a:ext cx="0" cy="0"/>
          <a:chOff x="0" y="0"/>
          <a:chExt cx="0" cy="0"/>
        </a:xfrm>
      </p:grpSpPr>
      <p:sp>
        <p:nvSpPr>
          <p:cNvPr id="184" name="Google Shape;184;p6"/>
          <p:cNvSpPr/>
          <p:nvPr/>
        </p:nvSpPr>
        <p:spPr>
          <a:xfrm flipH="1" rot="10800000">
            <a:off x="-1" y="-1"/>
            <a:ext cx="4403709" cy="6858001"/>
          </a:xfrm>
          <a:custGeom>
            <a:rect b="b" l="l" r="r" t="t"/>
            <a:pathLst>
              <a:path extrusionOk="0" h="6858001" w="4403709">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solidFill>
            <a:srgbClr val="41414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185" name="Google Shape;185;p6"/>
          <p:cNvGrpSpPr/>
          <p:nvPr/>
        </p:nvGrpSpPr>
        <p:grpSpPr>
          <a:xfrm>
            <a:off x="3315292" y="0"/>
            <a:ext cx="2436813" cy="6858001"/>
            <a:chOff x="1320800" y="0"/>
            <a:chExt cx="2436813" cy="6858001"/>
          </a:xfrm>
        </p:grpSpPr>
        <p:sp>
          <p:nvSpPr>
            <p:cNvPr id="186" name="Google Shape;186;p6"/>
            <p:cNvSpPr/>
            <p:nvPr/>
          </p:nvSpPr>
          <p:spPr>
            <a:xfrm>
              <a:off x="1627188" y="0"/>
              <a:ext cx="1122363" cy="5329238"/>
            </a:xfrm>
            <a:custGeom>
              <a:rect b="b" l="l" r="r" t="t"/>
              <a:pathLst>
                <a:path extrusionOk="0" h="3357" w="707">
                  <a:moveTo>
                    <a:pt x="0" y="3330"/>
                  </a:moveTo>
                  <a:lnTo>
                    <a:pt x="156" y="3357"/>
                  </a:lnTo>
                  <a:lnTo>
                    <a:pt x="707" y="0"/>
                  </a:lnTo>
                  <a:lnTo>
                    <a:pt x="547" y="0"/>
                  </a:lnTo>
                  <a:lnTo>
                    <a:pt x="0" y="3330"/>
                  </a:lnTo>
                  <a:close/>
                </a:path>
              </a:pathLst>
            </a:custGeom>
            <a:solidFill>
              <a:schemeClr val="accent1"/>
            </a:solidFill>
            <a:ln>
              <a:noFill/>
            </a:ln>
          </p:spPr>
        </p:sp>
        <p:sp>
          <p:nvSpPr>
            <p:cNvPr id="187" name="Google Shape;187;p6"/>
            <p:cNvSpPr/>
            <p:nvPr/>
          </p:nvSpPr>
          <p:spPr>
            <a:xfrm>
              <a:off x="1320800" y="0"/>
              <a:ext cx="1117600" cy="5276850"/>
            </a:xfrm>
            <a:custGeom>
              <a:rect b="b" l="l" r="r" t="t"/>
              <a:pathLst>
                <a:path extrusionOk="0" h="3324" w="704">
                  <a:moveTo>
                    <a:pt x="704" y="0"/>
                  </a:moveTo>
                  <a:lnTo>
                    <a:pt x="545" y="0"/>
                  </a:lnTo>
                  <a:lnTo>
                    <a:pt x="0" y="3300"/>
                  </a:lnTo>
                  <a:lnTo>
                    <a:pt x="157" y="3324"/>
                  </a:lnTo>
                  <a:lnTo>
                    <a:pt x="704" y="0"/>
                  </a:lnTo>
                  <a:close/>
                </a:path>
              </a:pathLst>
            </a:custGeom>
            <a:solidFill>
              <a:srgbClr val="595959"/>
            </a:solidFill>
            <a:ln>
              <a:noFill/>
            </a:ln>
          </p:spPr>
        </p:sp>
        <p:sp>
          <p:nvSpPr>
            <p:cNvPr id="188" name="Google Shape;188;p6"/>
            <p:cNvSpPr/>
            <p:nvPr/>
          </p:nvSpPr>
          <p:spPr>
            <a:xfrm>
              <a:off x="1320800" y="5238750"/>
              <a:ext cx="1228725" cy="1619250"/>
            </a:xfrm>
            <a:custGeom>
              <a:rect b="b" l="l" r="r" t="t"/>
              <a:pathLst>
                <a:path extrusionOk="0" h="1020" w="774">
                  <a:moveTo>
                    <a:pt x="0" y="0"/>
                  </a:moveTo>
                  <a:lnTo>
                    <a:pt x="740" y="1020"/>
                  </a:lnTo>
                  <a:lnTo>
                    <a:pt x="774" y="1020"/>
                  </a:lnTo>
                  <a:lnTo>
                    <a:pt x="0" y="0"/>
                  </a:lnTo>
                  <a:close/>
                </a:path>
              </a:pathLst>
            </a:custGeom>
            <a:solidFill>
              <a:srgbClr val="262626"/>
            </a:solidFill>
            <a:ln>
              <a:noFill/>
            </a:ln>
          </p:spPr>
        </p:sp>
        <p:sp>
          <p:nvSpPr>
            <p:cNvPr id="189" name="Google Shape;189;p6"/>
            <p:cNvSpPr/>
            <p:nvPr/>
          </p:nvSpPr>
          <p:spPr>
            <a:xfrm>
              <a:off x="1627188" y="5291138"/>
              <a:ext cx="1495425" cy="1566863"/>
            </a:xfrm>
            <a:custGeom>
              <a:rect b="b" l="l" r="r" t="t"/>
              <a:pathLst>
                <a:path extrusionOk="0" h="987" w="942">
                  <a:moveTo>
                    <a:pt x="0" y="0"/>
                  </a:moveTo>
                  <a:lnTo>
                    <a:pt x="909" y="987"/>
                  </a:lnTo>
                  <a:lnTo>
                    <a:pt x="942" y="987"/>
                  </a:lnTo>
                  <a:lnTo>
                    <a:pt x="0" y="0"/>
                  </a:lnTo>
                  <a:close/>
                </a:path>
              </a:pathLst>
            </a:custGeom>
            <a:solidFill>
              <a:srgbClr val="1F3864"/>
            </a:solidFill>
            <a:ln>
              <a:noFill/>
            </a:ln>
          </p:spPr>
        </p:sp>
        <p:sp>
          <p:nvSpPr>
            <p:cNvPr id="190" name="Google Shape;190;p6"/>
            <p:cNvSpPr/>
            <p:nvPr/>
          </p:nvSpPr>
          <p:spPr>
            <a:xfrm>
              <a:off x="1627188" y="5286375"/>
              <a:ext cx="2130425" cy="1571625"/>
            </a:xfrm>
            <a:custGeom>
              <a:rect b="b" l="l" r="r" t="t"/>
              <a:pathLst>
                <a:path extrusionOk="0" h="990" w="1342">
                  <a:moveTo>
                    <a:pt x="0" y="3"/>
                  </a:moveTo>
                  <a:lnTo>
                    <a:pt x="942" y="990"/>
                  </a:lnTo>
                  <a:lnTo>
                    <a:pt x="1342" y="990"/>
                  </a:lnTo>
                  <a:lnTo>
                    <a:pt x="156" y="27"/>
                  </a:lnTo>
                  <a:lnTo>
                    <a:pt x="0" y="0"/>
                  </a:lnTo>
                  <a:lnTo>
                    <a:pt x="0" y="3"/>
                  </a:lnTo>
                  <a:close/>
                </a:path>
              </a:pathLst>
            </a:custGeom>
            <a:solidFill>
              <a:srgbClr val="2F5496"/>
            </a:solidFill>
            <a:ln>
              <a:noFill/>
            </a:ln>
          </p:spPr>
        </p:sp>
        <p:sp>
          <p:nvSpPr>
            <p:cNvPr id="191" name="Google Shape;191;p6"/>
            <p:cNvSpPr/>
            <p:nvPr/>
          </p:nvSpPr>
          <p:spPr>
            <a:xfrm>
              <a:off x="1320800" y="5238750"/>
              <a:ext cx="1695450" cy="1619250"/>
            </a:xfrm>
            <a:custGeom>
              <a:rect b="b" l="l" r="r" t="t"/>
              <a:pathLst>
                <a:path extrusionOk="0" h="1020" w="1068">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192" name="Google Shape;192;p6"/>
          <p:cNvSpPr txBox="1"/>
          <p:nvPr>
            <p:ph type="title"/>
          </p:nvPr>
        </p:nvSpPr>
        <p:spPr>
          <a:xfrm>
            <a:off x="535020" y="685800"/>
            <a:ext cx="2780271" cy="5105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Georgia"/>
              <a:buNone/>
            </a:pPr>
            <a:r>
              <a:rPr lang="en-US" sz="4000">
                <a:solidFill>
                  <a:srgbClr val="FFFFFF"/>
                </a:solidFill>
                <a:latin typeface="Georgia"/>
                <a:ea typeface="Georgia"/>
                <a:cs typeface="Georgia"/>
                <a:sym typeface="Georgia"/>
              </a:rPr>
              <a:t>Conclusion</a:t>
            </a:r>
            <a:endParaRPr sz="4000">
              <a:solidFill>
                <a:srgbClr val="FFFFFF"/>
              </a:solidFill>
            </a:endParaRPr>
          </a:p>
        </p:txBody>
      </p:sp>
      <p:grpSp>
        <p:nvGrpSpPr>
          <p:cNvPr id="193" name="Google Shape;193;p6"/>
          <p:cNvGrpSpPr/>
          <p:nvPr/>
        </p:nvGrpSpPr>
        <p:grpSpPr>
          <a:xfrm>
            <a:off x="5010150" y="688292"/>
            <a:ext cx="6492900" cy="5100377"/>
            <a:chOff x="0" y="2492"/>
            <a:chExt cx="6492900" cy="5100377"/>
          </a:xfrm>
        </p:grpSpPr>
        <p:cxnSp>
          <p:nvCxnSpPr>
            <p:cNvPr id="194" name="Google Shape;194;p6"/>
            <p:cNvCxnSpPr/>
            <p:nvPr/>
          </p:nvCxnSpPr>
          <p:spPr>
            <a:xfrm>
              <a:off x="0" y="2492"/>
              <a:ext cx="6492900" cy="0"/>
            </a:xfrm>
            <a:prstGeom prst="straightConnector1">
              <a:avLst/>
            </a:prstGeom>
            <a:solidFill>
              <a:schemeClr val="accent2"/>
            </a:solidFill>
            <a:ln cap="flat" cmpd="sng" w="12700">
              <a:solidFill>
                <a:schemeClr val="accent2"/>
              </a:solidFill>
              <a:prstDash val="solid"/>
              <a:miter lim="800000"/>
              <a:headEnd len="sm" w="sm" type="none"/>
              <a:tailEnd len="sm" w="sm" type="none"/>
            </a:ln>
          </p:spPr>
        </p:cxnSp>
        <p:sp>
          <p:nvSpPr>
            <p:cNvPr id="195" name="Google Shape;195;p6"/>
            <p:cNvSpPr/>
            <p:nvPr/>
          </p:nvSpPr>
          <p:spPr>
            <a:xfrm>
              <a:off x="0" y="2492"/>
              <a:ext cx="6492900" cy="1700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6" name="Google Shape;196;p6"/>
            <p:cNvCxnSpPr/>
            <p:nvPr/>
          </p:nvCxnSpPr>
          <p:spPr>
            <a:xfrm>
              <a:off x="0" y="1702630"/>
              <a:ext cx="6492900" cy="0"/>
            </a:xfrm>
            <a:prstGeom prst="straightConnector1">
              <a:avLst/>
            </a:prstGeom>
            <a:solidFill>
              <a:schemeClr val="accent3"/>
            </a:solidFill>
            <a:ln cap="flat" cmpd="sng" w="12700">
              <a:solidFill>
                <a:schemeClr val="accent3"/>
              </a:solidFill>
              <a:prstDash val="solid"/>
              <a:miter lim="800000"/>
              <a:headEnd len="sm" w="sm" type="none"/>
              <a:tailEnd len="sm" w="sm" type="none"/>
            </a:ln>
          </p:spPr>
        </p:cxnSp>
        <p:sp>
          <p:nvSpPr>
            <p:cNvPr id="197" name="Google Shape;197;p6"/>
            <p:cNvSpPr/>
            <p:nvPr/>
          </p:nvSpPr>
          <p:spPr>
            <a:xfrm>
              <a:off x="0" y="1702630"/>
              <a:ext cx="6492900" cy="1700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6"/>
            <p:cNvSpPr txBox="1"/>
            <p:nvPr/>
          </p:nvSpPr>
          <p:spPr>
            <a:xfrm>
              <a:off x="0" y="1702630"/>
              <a:ext cx="6492900" cy="1700100"/>
            </a:xfrm>
            <a:prstGeom prst="rect">
              <a:avLst/>
            </a:prstGeom>
            <a:noFill/>
            <a:ln>
              <a:noFill/>
            </a:ln>
          </p:spPr>
          <p:txBody>
            <a:bodyPr anchorCtr="0" anchor="t" bIns="80000" lIns="80000" spcFirstLastPara="1" rIns="80000" wrap="square" tIns="80000">
              <a:noAutofit/>
            </a:bodyPr>
            <a:lstStyle/>
            <a:p>
              <a:pPr indent="0" lvl="0" marL="0" marR="0" rtl="0" algn="l">
                <a:lnSpc>
                  <a:spcPct val="90000"/>
                </a:lnSpc>
                <a:spcBef>
                  <a:spcPts val="0"/>
                </a:spcBef>
                <a:spcAft>
                  <a:spcPts val="0"/>
                </a:spcAft>
                <a:buClr>
                  <a:schemeClr val="dk1"/>
                </a:buClr>
                <a:buSzPts val="2100"/>
                <a:buFont typeface="Arial"/>
                <a:buNone/>
              </a:pPr>
              <a:r>
                <a:rPr b="0" i="0" lang="en-US" sz="2100">
                  <a:solidFill>
                    <a:schemeClr val="dk1"/>
                  </a:solidFill>
                  <a:latin typeface="Arial"/>
                  <a:ea typeface="Arial"/>
                  <a:cs typeface="Arial"/>
                  <a:sym typeface="Arial"/>
                </a:rPr>
                <a:t>Future research would be to use other machine learning algorithms, possibly a supervised learning algorithm, to identify the correlation between the clusters and the four molecular subtypes.</a:t>
              </a:r>
              <a:endParaRPr sz="2100">
                <a:solidFill>
                  <a:schemeClr val="dk1"/>
                </a:solidFill>
                <a:latin typeface="Arial"/>
                <a:ea typeface="Arial"/>
                <a:cs typeface="Arial"/>
                <a:sym typeface="Arial"/>
              </a:endParaRPr>
            </a:p>
          </p:txBody>
        </p:sp>
        <p:cxnSp>
          <p:nvCxnSpPr>
            <p:cNvPr id="199" name="Google Shape;199;p6"/>
            <p:cNvCxnSpPr/>
            <p:nvPr/>
          </p:nvCxnSpPr>
          <p:spPr>
            <a:xfrm>
              <a:off x="0" y="3402769"/>
              <a:ext cx="6492900" cy="0"/>
            </a:xfrm>
            <a:prstGeom prst="straightConnector1">
              <a:avLst/>
            </a:prstGeom>
            <a:solidFill>
              <a:schemeClr val="accent4"/>
            </a:solidFill>
            <a:ln cap="flat" cmpd="sng" w="12700">
              <a:solidFill>
                <a:schemeClr val="accent4"/>
              </a:solidFill>
              <a:prstDash val="solid"/>
              <a:miter lim="800000"/>
              <a:headEnd len="sm" w="sm" type="none"/>
              <a:tailEnd len="sm" w="sm" type="none"/>
            </a:ln>
          </p:spPr>
        </p:cxnSp>
        <p:sp>
          <p:nvSpPr>
            <p:cNvPr id="200" name="Google Shape;200;p6"/>
            <p:cNvSpPr/>
            <p:nvPr/>
          </p:nvSpPr>
          <p:spPr>
            <a:xfrm>
              <a:off x="0" y="3402769"/>
              <a:ext cx="6492900" cy="1700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6"/>
            <p:cNvSpPr txBox="1"/>
            <p:nvPr/>
          </p:nvSpPr>
          <p:spPr>
            <a:xfrm>
              <a:off x="0" y="3402769"/>
              <a:ext cx="6492900" cy="1700100"/>
            </a:xfrm>
            <a:prstGeom prst="rect">
              <a:avLst/>
            </a:prstGeom>
            <a:noFill/>
            <a:ln>
              <a:noFill/>
            </a:ln>
          </p:spPr>
          <p:txBody>
            <a:bodyPr anchorCtr="0" anchor="t" bIns="80000" lIns="80000" spcFirstLastPara="1" rIns="80000" wrap="square" tIns="80000">
              <a:noAutofit/>
            </a:bodyPr>
            <a:lstStyle/>
            <a:p>
              <a:pPr indent="0" lvl="0" marL="0" marR="0" rtl="0" algn="l">
                <a:lnSpc>
                  <a:spcPct val="90000"/>
                </a:lnSpc>
                <a:spcBef>
                  <a:spcPts val="0"/>
                </a:spcBef>
                <a:spcAft>
                  <a:spcPts val="0"/>
                </a:spcAft>
                <a:buClr>
                  <a:schemeClr val="dk1"/>
                </a:buClr>
                <a:buSzPts val="2100"/>
                <a:buFont typeface="Arial"/>
                <a:buNone/>
              </a:pPr>
              <a:r>
                <a:rPr lang="en-US" sz="2100">
                  <a:solidFill>
                    <a:schemeClr val="dk1"/>
                  </a:solidFill>
                  <a:latin typeface="Arial"/>
                  <a:ea typeface="Arial"/>
                  <a:cs typeface="Arial"/>
                  <a:sym typeface="Arial"/>
                </a:rPr>
                <a:t>This model can be improved upon and help radiologists, medical researchers and scientists in their search for better innovative methods and technologies that aid the detection, classification, management and treatment of breast cancer.</a:t>
              </a:r>
              <a:endParaRPr/>
            </a:p>
          </p:txBody>
        </p:sp>
        <p:sp>
          <p:nvSpPr>
            <p:cNvPr id="202" name="Google Shape;202;p6"/>
            <p:cNvSpPr txBox="1"/>
            <p:nvPr/>
          </p:nvSpPr>
          <p:spPr>
            <a:xfrm>
              <a:off x="0" y="2492"/>
              <a:ext cx="6492900" cy="1700100"/>
            </a:xfrm>
            <a:prstGeom prst="rect">
              <a:avLst/>
            </a:prstGeom>
            <a:noFill/>
            <a:ln>
              <a:noFill/>
            </a:ln>
          </p:spPr>
          <p:txBody>
            <a:bodyPr anchorCtr="0" anchor="t" bIns="80000" lIns="80000" spcFirstLastPara="1" rIns="80000" wrap="square" tIns="80000">
              <a:noAutofit/>
            </a:bodyPr>
            <a:lstStyle/>
            <a:p>
              <a:pPr indent="0" lvl="0" marL="0" marR="0" rtl="0" algn="l">
                <a:lnSpc>
                  <a:spcPct val="90000"/>
                </a:lnSpc>
                <a:spcBef>
                  <a:spcPts val="0"/>
                </a:spcBef>
                <a:spcAft>
                  <a:spcPts val="0"/>
                </a:spcAft>
                <a:buClr>
                  <a:schemeClr val="dk1"/>
                </a:buClr>
                <a:buSzPts val="2100"/>
                <a:buFont typeface="Arial"/>
                <a:buNone/>
              </a:pPr>
              <a:r>
                <a:rPr b="0" i="0" lang="en-US" sz="2100">
                  <a:solidFill>
                    <a:schemeClr val="dk1"/>
                  </a:solidFill>
                  <a:latin typeface="Arial"/>
                  <a:ea typeface="Arial"/>
                  <a:cs typeface="Arial"/>
                  <a:sym typeface="Arial"/>
                </a:rPr>
                <a:t>The results of the KMeans analysis indicated that a cluster of </a:t>
              </a:r>
              <a:r>
                <a:rPr lang="en-US" sz="2100">
                  <a:solidFill>
                    <a:schemeClr val="dk1"/>
                  </a:solidFill>
                </a:rPr>
                <a:t>3 </a:t>
              </a:r>
              <a:r>
                <a:rPr b="0" i="0" lang="en-US" sz="2100">
                  <a:solidFill>
                    <a:schemeClr val="dk1"/>
                  </a:solidFill>
                  <a:latin typeface="Arial"/>
                  <a:ea typeface="Arial"/>
                  <a:cs typeface="Arial"/>
                  <a:sym typeface="Arial"/>
                </a:rPr>
                <a:t>is better than a cluster of </a:t>
              </a:r>
              <a:r>
                <a:rPr lang="en-US" sz="2100">
                  <a:solidFill>
                    <a:schemeClr val="dk1"/>
                  </a:solidFill>
                </a:rPr>
                <a:t>4. Hence, more studies can be done to see the interrelatedness of the four subtypes of breast cancer. </a:t>
              </a:r>
              <a:endParaRPr sz="2100">
                <a:solidFill>
                  <a:schemeClr val="dk1"/>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6" name="Shape 206"/>
        <p:cNvGrpSpPr/>
        <p:nvPr/>
      </p:nvGrpSpPr>
      <p:grpSpPr>
        <a:xfrm>
          <a:off x="0" y="0"/>
          <a:ext cx="0" cy="0"/>
          <a:chOff x="0" y="0"/>
          <a:chExt cx="0" cy="0"/>
        </a:xfrm>
      </p:grpSpPr>
      <p:sp>
        <p:nvSpPr>
          <p:cNvPr id="207" name="Google Shape;207;p7"/>
          <p:cNvSpPr/>
          <p:nvPr/>
        </p:nvSpPr>
        <p:spPr>
          <a:xfrm flipH="1" rot="10800000">
            <a:off x="-1" y="-1"/>
            <a:ext cx="4403709" cy="6858001"/>
          </a:xfrm>
          <a:custGeom>
            <a:rect b="b" l="l" r="r" t="t"/>
            <a:pathLst>
              <a:path extrusionOk="0" h="6858001" w="4403709">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solidFill>
            <a:srgbClr val="41414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208" name="Google Shape;208;p7"/>
          <p:cNvGrpSpPr/>
          <p:nvPr/>
        </p:nvGrpSpPr>
        <p:grpSpPr>
          <a:xfrm>
            <a:off x="3315292" y="0"/>
            <a:ext cx="2436813" cy="6858001"/>
            <a:chOff x="1320800" y="0"/>
            <a:chExt cx="2436813" cy="6858001"/>
          </a:xfrm>
        </p:grpSpPr>
        <p:sp>
          <p:nvSpPr>
            <p:cNvPr id="209" name="Google Shape;209;p7"/>
            <p:cNvSpPr/>
            <p:nvPr/>
          </p:nvSpPr>
          <p:spPr>
            <a:xfrm>
              <a:off x="1627188" y="0"/>
              <a:ext cx="1122363" cy="5329238"/>
            </a:xfrm>
            <a:custGeom>
              <a:rect b="b" l="l" r="r" t="t"/>
              <a:pathLst>
                <a:path extrusionOk="0" h="3357" w="707">
                  <a:moveTo>
                    <a:pt x="0" y="3330"/>
                  </a:moveTo>
                  <a:lnTo>
                    <a:pt x="156" y="3357"/>
                  </a:lnTo>
                  <a:lnTo>
                    <a:pt x="707" y="0"/>
                  </a:lnTo>
                  <a:lnTo>
                    <a:pt x="547" y="0"/>
                  </a:lnTo>
                  <a:lnTo>
                    <a:pt x="0" y="3330"/>
                  </a:lnTo>
                  <a:close/>
                </a:path>
              </a:pathLst>
            </a:custGeom>
            <a:solidFill>
              <a:schemeClr val="accent1"/>
            </a:solidFill>
            <a:ln>
              <a:noFill/>
            </a:ln>
          </p:spPr>
        </p:sp>
        <p:sp>
          <p:nvSpPr>
            <p:cNvPr id="210" name="Google Shape;210;p7"/>
            <p:cNvSpPr/>
            <p:nvPr/>
          </p:nvSpPr>
          <p:spPr>
            <a:xfrm>
              <a:off x="1320800" y="0"/>
              <a:ext cx="1117600" cy="5276850"/>
            </a:xfrm>
            <a:custGeom>
              <a:rect b="b" l="l" r="r" t="t"/>
              <a:pathLst>
                <a:path extrusionOk="0" h="3324" w="704">
                  <a:moveTo>
                    <a:pt x="704" y="0"/>
                  </a:moveTo>
                  <a:lnTo>
                    <a:pt x="545" y="0"/>
                  </a:lnTo>
                  <a:lnTo>
                    <a:pt x="0" y="3300"/>
                  </a:lnTo>
                  <a:lnTo>
                    <a:pt x="157" y="3324"/>
                  </a:lnTo>
                  <a:lnTo>
                    <a:pt x="704" y="0"/>
                  </a:lnTo>
                  <a:close/>
                </a:path>
              </a:pathLst>
            </a:custGeom>
            <a:solidFill>
              <a:srgbClr val="595959"/>
            </a:solidFill>
            <a:ln>
              <a:noFill/>
            </a:ln>
          </p:spPr>
        </p:sp>
        <p:sp>
          <p:nvSpPr>
            <p:cNvPr id="211" name="Google Shape;211;p7"/>
            <p:cNvSpPr/>
            <p:nvPr/>
          </p:nvSpPr>
          <p:spPr>
            <a:xfrm>
              <a:off x="1320800" y="5238750"/>
              <a:ext cx="1228725" cy="1619250"/>
            </a:xfrm>
            <a:custGeom>
              <a:rect b="b" l="l" r="r" t="t"/>
              <a:pathLst>
                <a:path extrusionOk="0" h="1020" w="774">
                  <a:moveTo>
                    <a:pt x="0" y="0"/>
                  </a:moveTo>
                  <a:lnTo>
                    <a:pt x="740" y="1020"/>
                  </a:lnTo>
                  <a:lnTo>
                    <a:pt x="774" y="1020"/>
                  </a:lnTo>
                  <a:lnTo>
                    <a:pt x="0" y="0"/>
                  </a:lnTo>
                  <a:close/>
                </a:path>
              </a:pathLst>
            </a:custGeom>
            <a:solidFill>
              <a:srgbClr val="262626"/>
            </a:solidFill>
            <a:ln>
              <a:noFill/>
            </a:ln>
          </p:spPr>
        </p:sp>
        <p:sp>
          <p:nvSpPr>
            <p:cNvPr id="212" name="Google Shape;212;p7"/>
            <p:cNvSpPr/>
            <p:nvPr/>
          </p:nvSpPr>
          <p:spPr>
            <a:xfrm>
              <a:off x="1627188" y="5291138"/>
              <a:ext cx="1495425" cy="1566863"/>
            </a:xfrm>
            <a:custGeom>
              <a:rect b="b" l="l" r="r" t="t"/>
              <a:pathLst>
                <a:path extrusionOk="0" h="987" w="942">
                  <a:moveTo>
                    <a:pt x="0" y="0"/>
                  </a:moveTo>
                  <a:lnTo>
                    <a:pt x="909" y="987"/>
                  </a:lnTo>
                  <a:lnTo>
                    <a:pt x="942" y="987"/>
                  </a:lnTo>
                  <a:lnTo>
                    <a:pt x="0" y="0"/>
                  </a:lnTo>
                  <a:close/>
                </a:path>
              </a:pathLst>
            </a:custGeom>
            <a:solidFill>
              <a:srgbClr val="1F3864"/>
            </a:solidFill>
            <a:ln>
              <a:noFill/>
            </a:ln>
          </p:spPr>
        </p:sp>
        <p:sp>
          <p:nvSpPr>
            <p:cNvPr id="213" name="Google Shape;213;p7"/>
            <p:cNvSpPr/>
            <p:nvPr/>
          </p:nvSpPr>
          <p:spPr>
            <a:xfrm>
              <a:off x="1627188" y="5286375"/>
              <a:ext cx="2130425" cy="1571625"/>
            </a:xfrm>
            <a:custGeom>
              <a:rect b="b" l="l" r="r" t="t"/>
              <a:pathLst>
                <a:path extrusionOk="0" h="990" w="1342">
                  <a:moveTo>
                    <a:pt x="0" y="3"/>
                  </a:moveTo>
                  <a:lnTo>
                    <a:pt x="942" y="990"/>
                  </a:lnTo>
                  <a:lnTo>
                    <a:pt x="1342" y="990"/>
                  </a:lnTo>
                  <a:lnTo>
                    <a:pt x="156" y="27"/>
                  </a:lnTo>
                  <a:lnTo>
                    <a:pt x="0" y="0"/>
                  </a:lnTo>
                  <a:lnTo>
                    <a:pt x="0" y="3"/>
                  </a:lnTo>
                  <a:close/>
                </a:path>
              </a:pathLst>
            </a:custGeom>
            <a:solidFill>
              <a:srgbClr val="2F5496"/>
            </a:solidFill>
            <a:ln>
              <a:noFill/>
            </a:ln>
          </p:spPr>
        </p:sp>
        <p:sp>
          <p:nvSpPr>
            <p:cNvPr id="214" name="Google Shape;214;p7"/>
            <p:cNvSpPr/>
            <p:nvPr/>
          </p:nvSpPr>
          <p:spPr>
            <a:xfrm>
              <a:off x="1320800" y="5238750"/>
              <a:ext cx="1695450" cy="1619250"/>
            </a:xfrm>
            <a:custGeom>
              <a:rect b="b" l="l" r="r" t="t"/>
              <a:pathLst>
                <a:path extrusionOk="0" h="1020" w="1068">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15" name="Google Shape;215;p7"/>
          <p:cNvSpPr txBox="1"/>
          <p:nvPr>
            <p:ph type="title"/>
          </p:nvPr>
        </p:nvSpPr>
        <p:spPr>
          <a:xfrm>
            <a:off x="535020" y="685800"/>
            <a:ext cx="2780271" cy="5105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Georgia"/>
              <a:buNone/>
            </a:pPr>
            <a:r>
              <a:rPr lang="en-US" sz="4000">
                <a:solidFill>
                  <a:srgbClr val="FFFFFF"/>
                </a:solidFill>
                <a:latin typeface="Georgia"/>
                <a:ea typeface="Georgia"/>
                <a:cs typeface="Georgia"/>
                <a:sym typeface="Georgia"/>
              </a:rPr>
              <a:t>Takeaways from REU Experience</a:t>
            </a:r>
            <a:endParaRPr/>
          </a:p>
        </p:txBody>
      </p:sp>
      <p:grpSp>
        <p:nvGrpSpPr>
          <p:cNvPr id="216" name="Google Shape;216;p7"/>
          <p:cNvGrpSpPr/>
          <p:nvPr/>
        </p:nvGrpSpPr>
        <p:grpSpPr>
          <a:xfrm>
            <a:off x="5010150" y="685800"/>
            <a:ext cx="6492900" cy="5105400"/>
            <a:chOff x="0" y="0"/>
            <a:chExt cx="6492900" cy="5105400"/>
          </a:xfrm>
        </p:grpSpPr>
        <p:cxnSp>
          <p:nvCxnSpPr>
            <p:cNvPr id="217" name="Google Shape;217;p7"/>
            <p:cNvCxnSpPr/>
            <p:nvPr/>
          </p:nvCxnSpPr>
          <p:spPr>
            <a:xfrm>
              <a:off x="0" y="0"/>
              <a:ext cx="6492875" cy="0"/>
            </a:xfrm>
            <a:prstGeom prst="straightConnector1">
              <a:avLst/>
            </a:prstGeom>
            <a:solidFill>
              <a:schemeClr val="accent4"/>
            </a:solidFill>
            <a:ln cap="flat" cmpd="sng" w="12700">
              <a:solidFill>
                <a:schemeClr val="accent4"/>
              </a:solidFill>
              <a:prstDash val="solid"/>
              <a:miter lim="800000"/>
              <a:headEnd len="sm" w="sm" type="none"/>
              <a:tailEnd len="sm" w="sm" type="none"/>
            </a:ln>
          </p:spPr>
        </p:cxnSp>
        <p:sp>
          <p:nvSpPr>
            <p:cNvPr id="218" name="Google Shape;218;p7"/>
            <p:cNvSpPr/>
            <p:nvPr/>
          </p:nvSpPr>
          <p:spPr>
            <a:xfrm>
              <a:off x="0" y="0"/>
              <a:ext cx="6492875" cy="127635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7"/>
            <p:cNvSpPr txBox="1"/>
            <p:nvPr/>
          </p:nvSpPr>
          <p:spPr>
            <a:xfrm>
              <a:off x="0" y="0"/>
              <a:ext cx="6492875" cy="1276350"/>
            </a:xfrm>
            <a:prstGeom prst="rect">
              <a:avLst/>
            </a:prstGeom>
            <a:noFill/>
            <a:ln>
              <a:noFill/>
            </a:ln>
          </p:spPr>
          <p:txBody>
            <a:bodyPr anchorCtr="0" anchor="t" bIns="68575" lIns="68575" spcFirstLastPara="1" rIns="68575" wrap="square" tIns="68575">
              <a:noAutofit/>
            </a:bodyPr>
            <a:lstStyle/>
            <a:p>
              <a:pPr indent="0" lvl="0" marL="0" marR="0" rtl="0" algn="l">
                <a:lnSpc>
                  <a:spcPct val="90000"/>
                </a:lnSpc>
                <a:spcBef>
                  <a:spcPts val="0"/>
                </a:spcBef>
                <a:spcAft>
                  <a:spcPts val="0"/>
                </a:spcAft>
                <a:buClr>
                  <a:schemeClr val="dk1"/>
                </a:buClr>
                <a:buSzPts val="1800"/>
                <a:buFont typeface="Arial"/>
                <a:buNone/>
              </a:pPr>
              <a:r>
                <a:rPr b="1" lang="en-US" sz="1800">
                  <a:solidFill>
                    <a:schemeClr val="dk1"/>
                  </a:solidFill>
                </a:rPr>
                <a:t>NEW KNOWLEDGE: </a:t>
              </a:r>
              <a:endParaRPr b="1" sz="1800">
                <a:solidFill>
                  <a:schemeClr val="dk1"/>
                </a:solidFill>
              </a:endParaRPr>
            </a:p>
            <a:p>
              <a:pPr indent="0" lvl="0" marL="0" marR="0" rtl="0" algn="l">
                <a:lnSpc>
                  <a:spcPct val="90000"/>
                </a:lnSpc>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I have learnt about data science, machine learning and artificial intelligence</a:t>
              </a:r>
              <a:endParaRPr/>
            </a:p>
          </p:txBody>
        </p:sp>
        <p:cxnSp>
          <p:nvCxnSpPr>
            <p:cNvPr id="220" name="Google Shape;220;p7"/>
            <p:cNvCxnSpPr/>
            <p:nvPr/>
          </p:nvCxnSpPr>
          <p:spPr>
            <a:xfrm>
              <a:off x="0" y="1276350"/>
              <a:ext cx="6492875" cy="0"/>
            </a:xfrm>
            <a:prstGeom prst="straightConnector1">
              <a:avLst/>
            </a:prstGeom>
            <a:solidFill>
              <a:schemeClr val="accent4"/>
            </a:solidFill>
            <a:ln cap="flat" cmpd="sng" w="12700">
              <a:solidFill>
                <a:schemeClr val="accent4"/>
              </a:solidFill>
              <a:prstDash val="solid"/>
              <a:miter lim="800000"/>
              <a:headEnd len="sm" w="sm" type="none"/>
              <a:tailEnd len="sm" w="sm" type="none"/>
            </a:ln>
          </p:spPr>
        </p:cxnSp>
        <p:sp>
          <p:nvSpPr>
            <p:cNvPr id="221" name="Google Shape;221;p7"/>
            <p:cNvSpPr/>
            <p:nvPr/>
          </p:nvSpPr>
          <p:spPr>
            <a:xfrm>
              <a:off x="0" y="1276350"/>
              <a:ext cx="6492875" cy="127635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7"/>
            <p:cNvSpPr txBox="1"/>
            <p:nvPr/>
          </p:nvSpPr>
          <p:spPr>
            <a:xfrm>
              <a:off x="0" y="1276350"/>
              <a:ext cx="6492900" cy="1276200"/>
            </a:xfrm>
            <a:prstGeom prst="rect">
              <a:avLst/>
            </a:prstGeom>
            <a:noFill/>
            <a:ln>
              <a:noFill/>
            </a:ln>
          </p:spPr>
          <p:txBody>
            <a:bodyPr anchorCtr="0" anchor="t" bIns="68575" lIns="68575" spcFirstLastPara="1" rIns="68575" wrap="square" tIns="68575">
              <a:noAutofit/>
            </a:bodyPr>
            <a:lstStyle/>
            <a:p>
              <a:pPr indent="0" lvl="0" marL="0" marR="0" rtl="0" algn="l">
                <a:lnSpc>
                  <a:spcPct val="90000"/>
                </a:lnSpc>
                <a:spcBef>
                  <a:spcPts val="0"/>
                </a:spcBef>
                <a:spcAft>
                  <a:spcPts val="0"/>
                </a:spcAft>
                <a:buClr>
                  <a:schemeClr val="dk1"/>
                </a:buClr>
                <a:buSzPts val="1800"/>
                <a:buFont typeface="Arial"/>
                <a:buNone/>
              </a:pPr>
              <a:r>
                <a:rPr b="1" lang="en-US" sz="1800">
                  <a:solidFill>
                    <a:schemeClr val="dk1"/>
                  </a:solidFill>
                </a:rPr>
                <a:t>TRANSDISCIPLINARY APPROACH:</a:t>
              </a:r>
              <a:endParaRPr b="1" sz="1800">
                <a:solidFill>
                  <a:schemeClr val="dk1"/>
                </a:solidFill>
              </a:endParaRPr>
            </a:p>
            <a:p>
              <a:pPr indent="0" lvl="0" marL="0" marR="0" rtl="0" algn="l">
                <a:lnSpc>
                  <a:spcPct val="90000"/>
                </a:lnSpc>
                <a:spcBef>
                  <a:spcPts val="0"/>
                </a:spcBef>
                <a:spcAft>
                  <a:spcPts val="0"/>
                </a:spcAft>
                <a:buClr>
                  <a:schemeClr val="dk1"/>
                </a:buClr>
                <a:buSzPts val="1800"/>
                <a:buFont typeface="Arial"/>
                <a:buNone/>
              </a:pPr>
              <a:r>
                <a:rPr lang="en-US" sz="1800">
                  <a:solidFill>
                    <a:schemeClr val="dk1"/>
                  </a:solidFill>
                </a:rPr>
                <a:t> </a:t>
              </a:r>
              <a:r>
                <a:rPr lang="en-US" sz="1800">
                  <a:solidFill>
                    <a:schemeClr val="dk1"/>
                  </a:solidFill>
                  <a:latin typeface="Arial"/>
                  <a:ea typeface="Arial"/>
                  <a:cs typeface="Arial"/>
                  <a:sym typeface="Arial"/>
                </a:rPr>
                <a:t>I have new understanding and approach to combining healthcare and technology.</a:t>
              </a:r>
              <a:endParaRPr/>
            </a:p>
          </p:txBody>
        </p:sp>
        <p:cxnSp>
          <p:nvCxnSpPr>
            <p:cNvPr id="223" name="Google Shape;223;p7"/>
            <p:cNvCxnSpPr/>
            <p:nvPr/>
          </p:nvCxnSpPr>
          <p:spPr>
            <a:xfrm>
              <a:off x="0" y="2552700"/>
              <a:ext cx="6492875" cy="0"/>
            </a:xfrm>
            <a:prstGeom prst="straightConnector1">
              <a:avLst/>
            </a:prstGeom>
            <a:solidFill>
              <a:schemeClr val="accent4"/>
            </a:solidFill>
            <a:ln cap="flat" cmpd="sng" w="12700">
              <a:solidFill>
                <a:schemeClr val="accent4"/>
              </a:solidFill>
              <a:prstDash val="solid"/>
              <a:miter lim="800000"/>
              <a:headEnd len="sm" w="sm" type="none"/>
              <a:tailEnd len="sm" w="sm" type="none"/>
            </a:ln>
          </p:spPr>
        </p:cxnSp>
        <p:sp>
          <p:nvSpPr>
            <p:cNvPr id="224" name="Google Shape;224;p7"/>
            <p:cNvSpPr/>
            <p:nvPr/>
          </p:nvSpPr>
          <p:spPr>
            <a:xfrm>
              <a:off x="0" y="2552700"/>
              <a:ext cx="6492875" cy="127635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7"/>
            <p:cNvSpPr txBox="1"/>
            <p:nvPr/>
          </p:nvSpPr>
          <p:spPr>
            <a:xfrm>
              <a:off x="0" y="2552700"/>
              <a:ext cx="6492900" cy="1276200"/>
            </a:xfrm>
            <a:prstGeom prst="rect">
              <a:avLst/>
            </a:prstGeom>
            <a:noFill/>
            <a:ln>
              <a:noFill/>
            </a:ln>
          </p:spPr>
          <p:txBody>
            <a:bodyPr anchorCtr="0" anchor="t" bIns="68575" lIns="68575" spcFirstLastPara="1" rIns="68575" wrap="square" tIns="68575">
              <a:noAutofit/>
            </a:bodyPr>
            <a:lstStyle/>
            <a:p>
              <a:pPr indent="0" lvl="0" marL="0" marR="0" rtl="0" algn="l">
                <a:lnSpc>
                  <a:spcPct val="90000"/>
                </a:lnSpc>
                <a:spcBef>
                  <a:spcPts val="0"/>
                </a:spcBef>
                <a:spcAft>
                  <a:spcPts val="0"/>
                </a:spcAft>
                <a:buClr>
                  <a:schemeClr val="dk1"/>
                </a:buClr>
                <a:buSzPts val="1800"/>
                <a:buFont typeface="Arial"/>
                <a:buNone/>
              </a:pPr>
              <a:r>
                <a:rPr b="1" lang="en-US" sz="1800">
                  <a:solidFill>
                    <a:schemeClr val="dk1"/>
                  </a:solidFill>
                </a:rPr>
                <a:t>INTERPERSONAL SKILLS: </a:t>
              </a:r>
              <a:endParaRPr b="1" sz="1800">
                <a:solidFill>
                  <a:schemeClr val="dk1"/>
                </a:solidFill>
              </a:endParaRPr>
            </a:p>
            <a:p>
              <a:pPr indent="0" lvl="0" marL="0" marR="0" rtl="0" algn="l">
                <a:lnSpc>
                  <a:spcPct val="90000"/>
                </a:lnSpc>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I have learnt about flexibility and collaboration.</a:t>
              </a:r>
              <a:endParaRPr/>
            </a:p>
          </p:txBody>
        </p:sp>
        <p:cxnSp>
          <p:nvCxnSpPr>
            <p:cNvPr id="226" name="Google Shape;226;p7"/>
            <p:cNvCxnSpPr/>
            <p:nvPr/>
          </p:nvCxnSpPr>
          <p:spPr>
            <a:xfrm>
              <a:off x="0" y="3829050"/>
              <a:ext cx="6492875" cy="0"/>
            </a:xfrm>
            <a:prstGeom prst="straightConnector1">
              <a:avLst/>
            </a:prstGeom>
            <a:solidFill>
              <a:schemeClr val="accent4"/>
            </a:solidFill>
            <a:ln cap="flat" cmpd="sng" w="12700">
              <a:solidFill>
                <a:schemeClr val="accent4"/>
              </a:solidFill>
              <a:prstDash val="solid"/>
              <a:miter lim="800000"/>
              <a:headEnd len="sm" w="sm" type="none"/>
              <a:tailEnd len="sm" w="sm" type="none"/>
            </a:ln>
          </p:spPr>
        </p:cxnSp>
        <p:sp>
          <p:nvSpPr>
            <p:cNvPr id="227" name="Google Shape;227;p7"/>
            <p:cNvSpPr/>
            <p:nvPr/>
          </p:nvSpPr>
          <p:spPr>
            <a:xfrm>
              <a:off x="0" y="3829050"/>
              <a:ext cx="6492875" cy="127635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7"/>
            <p:cNvSpPr txBox="1"/>
            <p:nvPr/>
          </p:nvSpPr>
          <p:spPr>
            <a:xfrm>
              <a:off x="0" y="3829050"/>
              <a:ext cx="6492900" cy="1276200"/>
            </a:xfrm>
            <a:prstGeom prst="rect">
              <a:avLst/>
            </a:prstGeom>
            <a:noFill/>
            <a:ln>
              <a:noFill/>
            </a:ln>
          </p:spPr>
          <p:txBody>
            <a:bodyPr anchorCtr="0" anchor="t" bIns="68575" lIns="68575" spcFirstLastPara="1" rIns="68575" wrap="square" tIns="68575">
              <a:noAutofit/>
            </a:bodyPr>
            <a:lstStyle/>
            <a:p>
              <a:pPr indent="0" lvl="0" marL="0" marR="0" rtl="0" algn="l">
                <a:lnSpc>
                  <a:spcPct val="90000"/>
                </a:lnSpc>
                <a:spcBef>
                  <a:spcPts val="0"/>
                </a:spcBef>
                <a:spcAft>
                  <a:spcPts val="0"/>
                </a:spcAft>
                <a:buClr>
                  <a:schemeClr val="dk1"/>
                </a:buClr>
                <a:buSzPts val="1800"/>
                <a:buFont typeface="Arial"/>
                <a:buNone/>
              </a:pPr>
              <a:r>
                <a:rPr b="1" lang="en-US" sz="1800">
                  <a:solidFill>
                    <a:schemeClr val="dk1"/>
                  </a:solidFill>
                </a:rPr>
                <a:t>CAREER-WISE:</a:t>
              </a:r>
              <a:endParaRPr b="1" sz="1800">
                <a:solidFill>
                  <a:schemeClr val="dk1"/>
                </a:solidFill>
              </a:endParaRPr>
            </a:p>
            <a:p>
              <a:pPr indent="0" lvl="0" marL="0" marR="0" rtl="0" algn="l">
                <a:lnSpc>
                  <a:spcPct val="90000"/>
                </a:lnSpc>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I have more understanding</a:t>
              </a:r>
              <a:r>
                <a:rPr lang="en-US" sz="1800">
                  <a:solidFill>
                    <a:schemeClr val="dk1"/>
                  </a:solidFill>
                </a:rPr>
                <a:t> </a:t>
              </a:r>
              <a:r>
                <a:rPr lang="en-US" sz="1800">
                  <a:solidFill>
                    <a:schemeClr val="dk1"/>
                  </a:solidFill>
                  <a:latin typeface="Arial"/>
                  <a:ea typeface="Arial"/>
                  <a:cs typeface="Arial"/>
                  <a:sym typeface="Arial"/>
                </a:rPr>
                <a:t>to different career-options.</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2" name="Shape 232"/>
        <p:cNvGrpSpPr/>
        <p:nvPr/>
      </p:nvGrpSpPr>
      <p:grpSpPr>
        <a:xfrm>
          <a:off x="0" y="0"/>
          <a:ext cx="0" cy="0"/>
          <a:chOff x="0" y="0"/>
          <a:chExt cx="0" cy="0"/>
        </a:xfrm>
      </p:grpSpPr>
      <p:sp>
        <p:nvSpPr>
          <p:cNvPr id="233" name="Google Shape;233;p8"/>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4" name="Google Shape;234;p8"/>
          <p:cNvSpPr txBox="1"/>
          <p:nvPr>
            <p:ph type="title"/>
          </p:nvPr>
        </p:nvSpPr>
        <p:spPr>
          <a:xfrm>
            <a:off x="635000" y="564623"/>
            <a:ext cx="3418800" cy="558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600"/>
              <a:buFont typeface="Georgia"/>
              <a:buNone/>
            </a:pPr>
            <a:r>
              <a:rPr lang="en-US" sz="2600">
                <a:latin typeface="Georgia"/>
                <a:ea typeface="Georgia"/>
                <a:cs typeface="Georgia"/>
                <a:sym typeface="Georgia"/>
              </a:rPr>
              <a:t>Acknowledgements</a:t>
            </a:r>
            <a:endParaRPr sz="2600"/>
          </a:p>
        </p:txBody>
      </p:sp>
      <p:sp>
        <p:nvSpPr>
          <p:cNvPr id="235" name="Google Shape;235;p8"/>
          <p:cNvSpPr/>
          <p:nvPr/>
        </p:nvSpPr>
        <p:spPr>
          <a:xfrm rot="5400000">
            <a:off x="1627450" y="3462719"/>
            <a:ext cx="5410200" cy="18288"/>
          </a:xfrm>
          <a:custGeom>
            <a:rect b="b" l="l" r="r" t="t"/>
            <a:pathLst>
              <a:path extrusionOk="0" fill="none" h="18288" w="541020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extrusionOk="0" h="18288" w="541020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6" name="Google Shape;236;p8"/>
          <p:cNvSpPr txBox="1"/>
          <p:nvPr/>
        </p:nvSpPr>
        <p:spPr>
          <a:xfrm>
            <a:off x="4632550" y="1055950"/>
            <a:ext cx="73434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latin typeface="Georgia"/>
                <a:ea typeface="Georgia"/>
                <a:cs typeface="Georgia"/>
                <a:sym typeface="Georgia"/>
              </a:rPr>
              <a:t>This projected was immensely supported by Dr. Gregor von Laszewski</a:t>
            </a:r>
            <a:endParaRPr sz="1800">
              <a:latin typeface="Georgia"/>
              <a:ea typeface="Georgia"/>
              <a:cs typeface="Georgia"/>
              <a:sym typeface="Georgia"/>
            </a:endParaRPr>
          </a:p>
          <a:p>
            <a:pPr indent="0" lvl="0" marL="0" rtl="0" algn="l">
              <a:spcBef>
                <a:spcPts val="0"/>
              </a:spcBef>
              <a:spcAft>
                <a:spcPts val="0"/>
              </a:spcAft>
              <a:buNone/>
            </a:pPr>
            <a:r>
              <a:t/>
            </a:r>
            <a:endParaRPr sz="1800">
              <a:latin typeface="Georgia"/>
              <a:ea typeface="Georgia"/>
              <a:cs typeface="Georgia"/>
              <a:sym typeface="Georgia"/>
            </a:endParaRPr>
          </a:p>
          <a:p>
            <a:pPr indent="0" lvl="0" marL="0" rtl="0" algn="l">
              <a:spcBef>
                <a:spcPts val="0"/>
              </a:spcBef>
              <a:spcAft>
                <a:spcPts val="0"/>
              </a:spcAft>
              <a:buNone/>
            </a:pPr>
            <a:r>
              <a:rPr lang="en-US" sz="1800">
                <a:latin typeface="Georgia"/>
                <a:ea typeface="Georgia"/>
                <a:cs typeface="Georgia"/>
                <a:sym typeface="Georgia"/>
              </a:rPr>
              <a:t>Also, the contribution, support, help and advice I received from the REU  Instructors cannot be </a:t>
            </a:r>
            <a:r>
              <a:rPr lang="en-US" sz="1800">
                <a:latin typeface="Georgia"/>
                <a:ea typeface="Georgia"/>
                <a:cs typeface="Georgia"/>
                <a:sym typeface="Georgia"/>
              </a:rPr>
              <a:t>overemphasized</a:t>
            </a:r>
            <a:r>
              <a:rPr lang="en-US" sz="1800">
                <a:latin typeface="Georgia"/>
                <a:ea typeface="Georgia"/>
                <a:cs typeface="Georgia"/>
                <a:sym typeface="Georgia"/>
              </a:rPr>
              <a:t>. I truly appreciate Carlos Theran, Yohn Jairo and Victor Adankai for their great assistance and teachings.</a:t>
            </a:r>
            <a:endParaRPr sz="1800">
              <a:latin typeface="Georgia"/>
              <a:ea typeface="Georgia"/>
              <a:cs typeface="Georgia"/>
              <a:sym typeface="Georgia"/>
            </a:endParaRPr>
          </a:p>
          <a:p>
            <a:pPr indent="0" lvl="0" marL="0" rtl="0" algn="l">
              <a:spcBef>
                <a:spcPts val="0"/>
              </a:spcBef>
              <a:spcAft>
                <a:spcPts val="0"/>
              </a:spcAft>
              <a:buNone/>
            </a:pPr>
            <a:r>
              <a:t/>
            </a:r>
            <a:endParaRPr sz="1800">
              <a:latin typeface="Georgia"/>
              <a:ea typeface="Georgia"/>
              <a:cs typeface="Georgia"/>
              <a:sym typeface="Georgia"/>
            </a:endParaRPr>
          </a:p>
          <a:p>
            <a:pPr indent="0" lvl="0" marL="0" rtl="0" algn="l">
              <a:spcBef>
                <a:spcPts val="0"/>
              </a:spcBef>
              <a:spcAft>
                <a:spcPts val="0"/>
              </a:spcAft>
              <a:buNone/>
            </a:pPr>
            <a:r>
              <a:rPr lang="en-US" sz="1800">
                <a:latin typeface="Georgia"/>
                <a:ea typeface="Georgia"/>
                <a:cs typeface="Georgia"/>
                <a:sym typeface="Georgia"/>
              </a:rPr>
              <a:t>I am also </a:t>
            </a:r>
            <a:r>
              <a:rPr lang="en-US" sz="1800">
                <a:latin typeface="Georgia"/>
                <a:ea typeface="Georgia"/>
                <a:cs typeface="Georgia"/>
                <a:sym typeface="Georgia"/>
              </a:rPr>
              <a:t>grateful</a:t>
            </a:r>
            <a:r>
              <a:rPr lang="en-US" sz="1800">
                <a:latin typeface="Georgia"/>
                <a:ea typeface="Georgia"/>
                <a:cs typeface="Georgia"/>
                <a:sym typeface="Georgia"/>
              </a:rPr>
              <a:t> to my colleagues who helped me out; Jacques Fleischer, David Umanzor and Sheimy Paz Serpa</a:t>
            </a:r>
            <a:endParaRPr sz="1800">
              <a:latin typeface="Georgia"/>
              <a:ea typeface="Georgia"/>
              <a:cs typeface="Georgia"/>
              <a:sym typeface="Georgia"/>
            </a:endParaRPr>
          </a:p>
          <a:p>
            <a:pPr indent="0" lvl="0" marL="0" rtl="0" algn="l">
              <a:spcBef>
                <a:spcPts val="0"/>
              </a:spcBef>
              <a:spcAft>
                <a:spcPts val="0"/>
              </a:spcAft>
              <a:buNone/>
            </a:pPr>
            <a:r>
              <a:t/>
            </a:r>
            <a:endParaRPr sz="1800">
              <a:latin typeface="Georgia"/>
              <a:ea typeface="Georgia"/>
              <a:cs typeface="Georgia"/>
              <a:sym typeface="Georgia"/>
            </a:endParaRPr>
          </a:p>
          <a:p>
            <a:pPr indent="0" lvl="0" marL="0" rtl="0" algn="l">
              <a:spcBef>
                <a:spcPts val="0"/>
              </a:spcBef>
              <a:spcAft>
                <a:spcPts val="0"/>
              </a:spcAft>
              <a:buNone/>
            </a:pPr>
            <a:r>
              <a:rPr lang="en-US" sz="1800">
                <a:latin typeface="Georgia"/>
                <a:ea typeface="Georgia"/>
                <a:cs typeface="Georgia"/>
                <a:sym typeface="Georgia"/>
              </a:rPr>
              <a:t>Lastly, I’m grateful to Dr. </a:t>
            </a:r>
            <a:r>
              <a:rPr lang="en-US" sz="1800">
                <a:latin typeface="Georgia"/>
                <a:ea typeface="Georgia"/>
                <a:cs typeface="Georgia"/>
                <a:sym typeface="Georgia"/>
              </a:rPr>
              <a:t>Byron</a:t>
            </a:r>
            <a:r>
              <a:rPr lang="en-US" sz="1800">
                <a:latin typeface="Georgia"/>
                <a:ea typeface="Georgia"/>
                <a:cs typeface="Georgia"/>
                <a:sym typeface="Georgia"/>
              </a:rPr>
              <a:t> Greene,  the Florida A&amp;M University, the Indiana University and Bethune Cookman University  for giving me a platform to be able to learn new things and embark on new projects.</a:t>
            </a:r>
            <a:endParaRPr sz="1800">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2021-07-20T15:39:43Z</dcterms:created>
  <dc:creator>Kehinde B Ezekiel</dc:creator>
</cp:coreProperties>
</file>