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7975357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7975357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67975357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67975357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67975357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67975357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67975357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67975357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67975357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67975357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7975357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7975357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67975357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67975357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67975357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67975357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cybertraining-dsc/su21-reu-363/edit/main/project/index.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Using Artificial Intelligence in Orthodontics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By: Whitney McNair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Model/Images</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Conclusions</a:t>
            </a:r>
            <a:endParaRPr/>
          </a:p>
          <a:p>
            <a:pPr indent="-342900" lvl="0" marL="457200" rtl="0" algn="l">
              <a:spcBef>
                <a:spcPts val="0"/>
              </a:spcBef>
              <a:spcAft>
                <a:spcPts val="0"/>
              </a:spcAft>
              <a:buSzPts val="1800"/>
              <a:buChar char="●"/>
            </a:pPr>
            <a:r>
              <a:rPr lang="en"/>
              <a:t>Takeaways from FAMU REU Research Program</a:t>
            </a:r>
            <a:endParaRPr/>
          </a:p>
          <a:p>
            <a:pPr indent="-342900" lvl="0" marL="457200" rtl="0" algn="l">
              <a:spcBef>
                <a:spcPts val="0"/>
              </a:spcBef>
              <a:spcAft>
                <a:spcPts val="0"/>
              </a:spcAft>
              <a:buSzPts val="1800"/>
              <a:buChar char="●"/>
            </a:pPr>
            <a:r>
              <a:rPr lang="en"/>
              <a:t>Acknowledgements</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Motivation</a:t>
            </a:r>
            <a:endParaRPr/>
          </a:p>
        </p:txBody>
      </p:sp>
      <p:sp>
        <p:nvSpPr>
          <p:cNvPr id="75" name="Google Shape;75;p15"/>
          <p:cNvSpPr txBox="1"/>
          <p:nvPr>
            <p:ph idx="1" type="body"/>
          </p:nvPr>
        </p:nvSpPr>
        <p:spPr>
          <a:xfrm>
            <a:off x="311700" y="14464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My motivation for this project was to show how clever </a:t>
            </a:r>
            <a:r>
              <a:rPr lang="en" sz="1200"/>
              <a:t>artificial</a:t>
            </a:r>
            <a:r>
              <a:rPr lang="en" sz="1200"/>
              <a:t> intelligence can be in Orthodontics as well as to become an Orthodontist as my career choice. </a:t>
            </a:r>
            <a:r>
              <a:rPr lang="en" sz="1200"/>
              <a:t>AI has been used mainly in dentistry to make the process of diagnosis more accurate and efficient, which is of atmost importance in achieving best results to the treatments provided along with superior quality patient care. The developed AI system can provide an objective facial morphological assessment by identifying clinically used facial traits during the orthodontic diagnosis process (e.g., concave profile, upper lip retrusion, presence of scars). This automation considerably reduces the assessment workload for dentists and also prevents variations in diagnosis.</a:t>
            </a:r>
            <a:endParaRPr sz="1200"/>
          </a:p>
          <a:p>
            <a:pPr indent="0" lvl="0" marL="0" rtl="0" algn="l">
              <a:spcBef>
                <a:spcPts val="1200"/>
              </a:spcBef>
              <a:spcAft>
                <a:spcPts val="1200"/>
              </a:spcAft>
              <a:buNone/>
            </a:pPr>
            <a:r>
              <a:t/>
            </a:r>
            <a:endParaRPr sz="1200"/>
          </a:p>
        </p:txBody>
      </p:sp>
      <p:pic>
        <p:nvPicPr>
          <p:cNvPr id="76" name="Google Shape;76;p15"/>
          <p:cNvPicPr preferRelativeResize="0"/>
          <p:nvPr/>
        </p:nvPicPr>
        <p:blipFill>
          <a:blip r:embed="rId3">
            <a:alphaModFix/>
          </a:blip>
          <a:stretch>
            <a:fillRect/>
          </a:stretch>
        </p:blipFill>
        <p:spPr>
          <a:xfrm>
            <a:off x="4269450" y="3263600"/>
            <a:ext cx="3160050" cy="187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Model/Images</a:t>
            </a:r>
            <a:endParaRPr/>
          </a:p>
        </p:txBody>
      </p:sp>
      <p:sp>
        <p:nvSpPr>
          <p:cNvPr id="82" name="Google Shape;82;p16"/>
          <p:cNvSpPr txBox="1"/>
          <p:nvPr>
            <p:ph idx="1" type="body"/>
          </p:nvPr>
        </p:nvSpPr>
        <p:spPr>
          <a:xfrm>
            <a:off x="311700" y="14800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Below we observed an actual dental x-ray dataset. These dental x-rays images below came from Parth Chorkhra on kaggle.com [1]. The images are patient x-rays taken by Parth in his dental imagery data set. In the images we can see the caps and nerves of the teeth. Using these x-rays, we may can also find cavities if there are some. We can also identify other issues with patients teeth by taking and using x-rays.</a:t>
            </a:r>
            <a:endParaRPr sz="1300"/>
          </a:p>
        </p:txBody>
      </p:sp>
      <p:pic>
        <p:nvPicPr>
          <p:cNvPr id="83" name="Google Shape;83;p16"/>
          <p:cNvPicPr preferRelativeResize="0"/>
          <p:nvPr/>
        </p:nvPicPr>
        <p:blipFill>
          <a:blip r:embed="rId3">
            <a:alphaModFix/>
          </a:blip>
          <a:stretch>
            <a:fillRect/>
          </a:stretch>
        </p:blipFill>
        <p:spPr>
          <a:xfrm>
            <a:off x="490975" y="2808815"/>
            <a:ext cx="3022100" cy="2068600"/>
          </a:xfrm>
          <a:prstGeom prst="rect">
            <a:avLst/>
          </a:prstGeom>
          <a:noFill/>
          <a:ln>
            <a:noFill/>
          </a:ln>
        </p:spPr>
      </p:pic>
      <p:pic>
        <p:nvPicPr>
          <p:cNvPr id="84" name="Google Shape;84;p16"/>
          <p:cNvPicPr preferRelativeResize="0"/>
          <p:nvPr/>
        </p:nvPicPr>
        <p:blipFill>
          <a:blip r:embed="rId4">
            <a:alphaModFix/>
          </a:blip>
          <a:stretch>
            <a:fillRect/>
          </a:stretch>
        </p:blipFill>
        <p:spPr>
          <a:xfrm>
            <a:off x="5591725" y="2836838"/>
            <a:ext cx="2940250" cy="201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a:t>
            </a:r>
            <a:endParaRPr/>
          </a:p>
        </p:txBody>
      </p:sp>
      <p:sp>
        <p:nvSpPr>
          <p:cNvPr id="90" name="Google Shape;90;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Here is an image to support an algorithm from a researched </a:t>
            </a:r>
            <a:r>
              <a:rPr lang="en" sz="1400"/>
              <a:t>source</a:t>
            </a:r>
            <a:r>
              <a:rPr lang="en" sz="1400"/>
              <a:t> below. The detailed implementation can be found in the work in my GitHub. Here is an image of some results of our research that we found using our Google Scholar article. </a:t>
            </a:r>
            <a:r>
              <a:rPr lang="en" sz="1400"/>
              <a:t>For further</a:t>
            </a:r>
            <a:r>
              <a:rPr lang="en" sz="1400"/>
              <a:t> information, check out my GitHub report.</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solidFill>
                <a:srgbClr val="000000"/>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2315475" y="2627775"/>
            <a:ext cx="4146575" cy="2431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Conclusions</a:t>
            </a:r>
            <a:endParaRPr/>
          </a:p>
        </p:txBody>
      </p:sp>
      <p:sp>
        <p:nvSpPr>
          <p:cNvPr id="97" name="Google Shape;97;p18"/>
          <p:cNvSpPr txBox="1"/>
          <p:nvPr>
            <p:ph idx="1" type="body"/>
          </p:nvPr>
        </p:nvSpPr>
        <p:spPr>
          <a:xfrm>
            <a:off x="311700" y="1457625"/>
            <a:ext cx="8520600" cy="30999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None/>
            </a:pPr>
            <a:r>
              <a:rPr lang="en" sz="2492"/>
              <a:t>Orthodontics may be one of the fastest branches of dentistry to adapt artificial intelligence for three reasons. First, patient encounters during treatment generate many types of data. Second, the standardization in the field of dentistry is low compared to other areas of healthcare. Using AI and large datasets, can now measure the effectiveness of different treatments given with very specific clinical findings and conditions. </a:t>
            </a:r>
            <a:endParaRPr sz="2492"/>
          </a:p>
          <a:p>
            <a:pPr indent="0" lvl="0" marL="0" rtl="0" algn="l">
              <a:spcBef>
                <a:spcPts val="1200"/>
              </a:spcBef>
              <a:spcAft>
                <a:spcPts val="1200"/>
              </a:spcAft>
              <a:buNone/>
            </a:pPr>
            <a:r>
              <a:rPr lang="en" sz="2492"/>
              <a:t>Lastly, orthodontics is largely practiced by independent dentists in their own clinics. Despite the promise of AI, the volume of orthodontic research in this field is relatively low. Further, the clinical accuracy of AI must be improved with an increased number and variety of cases. Before AI can take on a more important role in making diagnostic recommendations, the volume and quality of research data will need to increase.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Takeaways </a:t>
            </a:r>
            <a:r>
              <a:rPr lang="en"/>
              <a:t>from FAMU REU Research Program</a:t>
            </a:r>
            <a:endParaRPr/>
          </a:p>
        </p:txBody>
      </p:sp>
      <p:sp>
        <p:nvSpPr>
          <p:cNvPr id="103" name="Google Shape;103;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I took away from this wonderful program is how to code, how important Artificial Intelligence is and how to keep up with technology in Data Science. My research skills have improved and I’ve </a:t>
            </a:r>
            <a:r>
              <a:rPr lang="en"/>
              <a:t>knowledge</a:t>
            </a:r>
            <a:r>
              <a:rPr lang="en"/>
              <a:t> using different coding </a:t>
            </a:r>
            <a:r>
              <a:rPr lang="en"/>
              <a:t>engines</a:t>
            </a:r>
            <a:r>
              <a:rPr lang="en"/>
              <a:t> I haven’t used before. For examples, GitHub, NanoHub, Google Colab and my favorite Visual Studio. Thank you so much FAMU Summer Research Program.</a:t>
            </a:r>
            <a:endParaRPr/>
          </a:p>
          <a:p>
            <a:pPr indent="0" lvl="0" marL="0" rtl="0" algn="l">
              <a:spcBef>
                <a:spcPts val="1200"/>
              </a:spcBef>
              <a:spcAft>
                <a:spcPts val="0"/>
              </a:spcAft>
              <a:buNone/>
            </a:pPr>
            <a:r>
              <a:rPr lang="en"/>
              <a:t>Here is my GitHub report: </a:t>
            </a:r>
            <a:endParaRPr/>
          </a:p>
          <a:p>
            <a:pPr indent="0" lvl="0" marL="0" rtl="0" algn="l">
              <a:spcBef>
                <a:spcPts val="1200"/>
              </a:spcBef>
              <a:spcAft>
                <a:spcPts val="1200"/>
              </a:spcAft>
              <a:buNone/>
            </a:pPr>
            <a:r>
              <a:rPr lang="en" sz="1400" u="sng">
                <a:hlinkClick r:id="rId3"/>
              </a:rPr>
              <a:t>https://github.com/cybertraining-dsc/su21-reu-363/edit/main/project/index.md</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Acknowledgements</a:t>
            </a:r>
            <a:endParaRPr/>
          </a:p>
        </p:txBody>
      </p:sp>
      <p:sp>
        <p:nvSpPr>
          <p:cNvPr id="109" name="Google Shape;109;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closing, I want to thank </a:t>
            </a:r>
            <a:r>
              <a:rPr lang="en"/>
              <a:t>Dr. Carlos Theran, Dr. Yohn Jairo Parra Bautista, </a:t>
            </a:r>
            <a:r>
              <a:rPr lang="en"/>
              <a:t>Dr. Gregor von Laszewski, and Florida A&amp;M for this wonderful experience. I will never forget it. Thank you. </a:t>
            </a:r>
            <a:endParaRPr/>
          </a:p>
        </p:txBody>
      </p:sp>
      <p:pic>
        <p:nvPicPr>
          <p:cNvPr id="110" name="Google Shape;110;p20"/>
          <p:cNvPicPr preferRelativeResize="0"/>
          <p:nvPr/>
        </p:nvPicPr>
        <p:blipFill>
          <a:blip r:embed="rId3">
            <a:alphaModFix/>
          </a:blip>
          <a:stretch>
            <a:fillRect/>
          </a:stretch>
        </p:blipFill>
        <p:spPr>
          <a:xfrm>
            <a:off x="2017050" y="2571749"/>
            <a:ext cx="4668024" cy="245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116" name="Google Shape;116;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EMBRACING NOVEL TECHNOLOGIES IN DENTISTRY AND ORTHODONTICS. (n.d.). &lt;https://deepblue.lib.umich.edu/bitstream.&gt;</a:t>
            </a:r>
            <a:endParaRPr/>
          </a:p>
          <a:p>
            <a:pPr indent="0" lvl="0" marL="0" rtl="0" algn="l">
              <a:spcBef>
                <a:spcPts val="1200"/>
              </a:spcBef>
              <a:spcAft>
                <a:spcPts val="0"/>
              </a:spcAft>
              <a:buNone/>
            </a:pPr>
            <a:r>
              <a:rPr lang="en"/>
              <a:t>Chokhra, P. (2020, June 29). Medical image dataset. Kaggle. &lt;https://www.kaggle.com/parthplc/medical-image-dataset.&gt;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