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5f7b434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5f7b434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5f7b43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5f7b43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f7b434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f7b434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4327d2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4327d2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f7b434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f7b434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64327d2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64327d2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f7b434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f7b434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f7b4346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f7b434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f7b434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f7b434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43228" y="1785658"/>
            <a:ext cx="5361300" cy="144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Handwriting Recognition Using AI</a:t>
            </a:r>
            <a:endParaRPr/>
          </a:p>
        </p:txBody>
      </p:sp>
      <p:sp>
        <p:nvSpPr>
          <p:cNvPr id="55" name="Google Shape;55;p13"/>
          <p:cNvSpPr txBox="1"/>
          <p:nvPr>
            <p:ph idx="1" type="subTitle"/>
          </p:nvPr>
        </p:nvSpPr>
        <p:spPr>
          <a:xfrm>
            <a:off x="1858700" y="3135672"/>
            <a:ext cx="5361300" cy="58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100">
                <a:solidFill>
                  <a:srgbClr val="000000"/>
                </a:solidFill>
              </a:rPr>
              <a:t>Mikahla Reeves</a:t>
            </a:r>
            <a:endParaRPr sz="2100">
              <a:solidFill>
                <a:srgbClr val="000000"/>
              </a:solidFill>
            </a:endParaRPr>
          </a:p>
        </p:txBody>
      </p:sp>
      <p:sp>
        <p:nvSpPr>
          <p:cNvPr id="56" name="Google Shape;56;p13"/>
          <p:cNvSpPr txBox="1"/>
          <p:nvPr/>
        </p:nvSpPr>
        <p:spPr>
          <a:xfrm>
            <a:off x="1586425" y="3594250"/>
            <a:ext cx="5874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t>Florida Agricultural &amp; Mechanical University</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Acknowledgments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a:t>This paper would not have been possible without the exceptional support of Gregor von Laszewski, Carlos Theran, Yohn Jairo.</a:t>
            </a:r>
            <a:endParaRPr/>
          </a:p>
          <a:p>
            <a:pPr indent="0" lvl="0" marL="0" rtl="0" algn="l">
              <a:spcBef>
                <a:spcPts val="1200"/>
              </a:spcBef>
              <a:spcAft>
                <a:spcPts val="0"/>
              </a:spcAft>
              <a:buClr>
                <a:schemeClr val="dk1"/>
              </a:buClr>
              <a:buSzPts val="1100"/>
              <a:buFont typeface="Arial"/>
              <a:buNone/>
            </a:pPr>
            <a:r>
              <a:rPr lang="es"/>
              <a:t>Their constant guidance, enthusiasm, knowledge and encouragement have been a huge motivation to keep going and to complete this work.</a:t>
            </a:r>
            <a:endParaRPr/>
          </a:p>
          <a:p>
            <a:pPr indent="0" lvl="0" marL="0" rtl="0" algn="l">
              <a:spcBef>
                <a:spcPts val="1200"/>
              </a:spcBef>
              <a:spcAft>
                <a:spcPts val="0"/>
              </a:spcAft>
              <a:buClr>
                <a:schemeClr val="dk1"/>
              </a:buClr>
              <a:buSzPts val="1100"/>
              <a:buFont typeface="Arial"/>
              <a:buNone/>
            </a:pPr>
            <a:r>
              <a:rPr lang="es"/>
              <a:t>Thank you to Jacques Fleicher, for always making himself available to answer questions. Finally, thank you to Byron Greene</a:t>
            </a:r>
            <a:endParaRPr/>
          </a:p>
          <a:p>
            <a:pPr indent="0" lvl="0" marL="0" rtl="0" algn="l">
              <a:spcBef>
                <a:spcPts val="1200"/>
              </a:spcBef>
              <a:spcAft>
                <a:spcPts val="0"/>
              </a:spcAft>
              <a:buClr>
                <a:schemeClr val="dk1"/>
              </a:buClr>
              <a:buSzPts val="1100"/>
              <a:buFont typeface="Arial"/>
              <a:buNone/>
            </a:pPr>
            <a:r>
              <a:rPr lang="es"/>
              <a:t>and the Florida A&amp;M University for providing this great opportunity for undergraduate students to do research.</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90000"/>
              </a:lnSpc>
              <a:spcBef>
                <a:spcPts val="1000"/>
              </a:spcBef>
              <a:spcAft>
                <a:spcPts val="0"/>
              </a:spcAft>
              <a:buClr>
                <a:schemeClr val="dk1"/>
              </a:buClr>
              <a:buSzPts val="2800"/>
              <a:buChar char="●"/>
            </a:pPr>
            <a:r>
              <a:rPr lang="es" sz="2800">
                <a:solidFill>
                  <a:schemeClr val="dk1"/>
                </a:solidFill>
              </a:rPr>
              <a:t>Motivation </a:t>
            </a:r>
            <a:endParaRPr sz="2800">
              <a:solidFill>
                <a:schemeClr val="dk1"/>
              </a:solidFill>
            </a:endParaRPr>
          </a:p>
          <a:p>
            <a:pPr indent="-406400" lvl="0" marL="457200" rtl="0" algn="l">
              <a:lnSpc>
                <a:spcPct val="90000"/>
              </a:lnSpc>
              <a:spcBef>
                <a:spcPts val="0"/>
              </a:spcBef>
              <a:spcAft>
                <a:spcPts val="0"/>
              </a:spcAft>
              <a:buClr>
                <a:schemeClr val="dk1"/>
              </a:buClr>
              <a:buSzPts val="2800"/>
              <a:buChar char="●"/>
            </a:pPr>
            <a:r>
              <a:rPr lang="es" sz="2800">
                <a:solidFill>
                  <a:schemeClr val="dk1"/>
                </a:solidFill>
              </a:rPr>
              <a:t>Model</a:t>
            </a:r>
            <a:endParaRPr sz="2800">
              <a:solidFill>
                <a:schemeClr val="dk1"/>
              </a:solidFill>
            </a:endParaRPr>
          </a:p>
          <a:p>
            <a:pPr indent="-406400" lvl="0" marL="457200" rtl="0" algn="l">
              <a:lnSpc>
                <a:spcPct val="90000"/>
              </a:lnSpc>
              <a:spcBef>
                <a:spcPts val="0"/>
              </a:spcBef>
              <a:spcAft>
                <a:spcPts val="0"/>
              </a:spcAft>
              <a:buClr>
                <a:schemeClr val="dk1"/>
              </a:buClr>
              <a:buSzPts val="2800"/>
              <a:buChar char="●"/>
            </a:pPr>
            <a:r>
              <a:rPr lang="es" sz="2800">
                <a:solidFill>
                  <a:schemeClr val="dk1"/>
                </a:solidFill>
              </a:rPr>
              <a:t>Results or what others have found.</a:t>
            </a:r>
            <a:endParaRPr sz="2800">
              <a:solidFill>
                <a:schemeClr val="dk1"/>
              </a:solidFill>
            </a:endParaRPr>
          </a:p>
          <a:p>
            <a:pPr indent="-406400" lvl="0" marL="457200" rtl="0" algn="l">
              <a:lnSpc>
                <a:spcPct val="90000"/>
              </a:lnSpc>
              <a:spcBef>
                <a:spcPts val="0"/>
              </a:spcBef>
              <a:spcAft>
                <a:spcPts val="0"/>
              </a:spcAft>
              <a:buClr>
                <a:schemeClr val="dk1"/>
              </a:buClr>
              <a:buSzPts val="2800"/>
              <a:buChar char="●"/>
            </a:pPr>
            <a:r>
              <a:rPr lang="es" sz="2800">
                <a:solidFill>
                  <a:schemeClr val="dk1"/>
                </a:solidFill>
              </a:rPr>
              <a:t>Conclusions</a:t>
            </a:r>
            <a:endParaRPr sz="2800">
              <a:solidFill>
                <a:schemeClr val="dk1"/>
              </a:solidFill>
            </a:endParaRPr>
          </a:p>
          <a:p>
            <a:pPr indent="-406400" lvl="0" marL="457200" rtl="0" algn="l">
              <a:lnSpc>
                <a:spcPct val="90000"/>
              </a:lnSpc>
              <a:spcBef>
                <a:spcPts val="0"/>
              </a:spcBef>
              <a:spcAft>
                <a:spcPts val="0"/>
              </a:spcAft>
              <a:buClr>
                <a:schemeClr val="dk1"/>
              </a:buClr>
              <a:buSzPts val="2800"/>
              <a:buChar char="●"/>
            </a:pPr>
            <a:r>
              <a:rPr lang="es" sz="2800">
                <a:solidFill>
                  <a:schemeClr val="dk1"/>
                </a:solidFill>
              </a:rPr>
              <a:t>Takeaways from the REU Experience</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Motivation</a:t>
            </a:r>
            <a:endParaRPr/>
          </a:p>
        </p:txBody>
      </p:sp>
      <p:sp>
        <p:nvSpPr>
          <p:cNvPr id="68" name="Google Shape;68;p15"/>
          <p:cNvSpPr txBox="1"/>
          <p:nvPr>
            <p:ph idx="1" type="body"/>
          </p:nvPr>
        </p:nvSpPr>
        <p:spPr>
          <a:xfrm>
            <a:off x="311700" y="572700"/>
            <a:ext cx="85206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Handwritten text recognition is one of key problems studied by the document community due to its pervasiveness in the places where people interact, communicate and transact. HWR technologies can benefit the way we organize and manage information.</a:t>
            </a:r>
            <a:endParaRPr sz="2200"/>
          </a:p>
          <a:p>
            <a:pPr indent="-368300" lvl="0" marL="457200" rtl="0" algn="l">
              <a:spcBef>
                <a:spcPts val="1200"/>
              </a:spcBef>
              <a:spcAft>
                <a:spcPts val="0"/>
              </a:spcAft>
              <a:buSzPts val="2200"/>
              <a:buChar char="●"/>
            </a:pPr>
            <a:r>
              <a:rPr lang="es" sz="2200"/>
              <a:t>We can </a:t>
            </a:r>
            <a:r>
              <a:rPr b="1" lang="es" sz="2200" u="sng"/>
              <a:t>train</a:t>
            </a:r>
            <a:r>
              <a:rPr lang="es" sz="2200"/>
              <a:t> the algorithm to recognize characters in a newspaper, store them as text and convert the text to speech.</a:t>
            </a:r>
            <a:endParaRPr sz="2200"/>
          </a:p>
          <a:p>
            <a:pPr indent="-368300" lvl="0" marL="457200" rtl="0" algn="l">
              <a:spcBef>
                <a:spcPts val="0"/>
              </a:spcBef>
              <a:spcAft>
                <a:spcPts val="0"/>
              </a:spcAft>
              <a:buSzPts val="2200"/>
              <a:buChar char="●"/>
            </a:pPr>
            <a:r>
              <a:rPr lang="es" sz="2200"/>
              <a:t>Handwriting recognition could be language translation.</a:t>
            </a:r>
            <a:endParaRPr sz="2200"/>
          </a:p>
          <a:p>
            <a:pPr indent="-368300" lvl="0" marL="457200" rtl="0" algn="l">
              <a:spcBef>
                <a:spcPts val="0"/>
              </a:spcBef>
              <a:spcAft>
                <a:spcPts val="0"/>
              </a:spcAft>
              <a:buSzPts val="2200"/>
              <a:buChar char="●"/>
            </a:pPr>
            <a:r>
              <a:rPr lang="es" sz="2200"/>
              <a:t>Handwritten reports such as healthcare and industrial quality control and testing, an instant digital conversion to text will reduce huge costs as well increase productivity.</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Challenges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One of the</a:t>
            </a:r>
            <a:r>
              <a:rPr lang="es"/>
              <a:t> major challenges in recognizing text from handwritten images comes from </a:t>
            </a:r>
            <a:endParaRPr/>
          </a:p>
          <a:p>
            <a:pPr indent="-342900" lvl="0" marL="457200" rtl="0" algn="l">
              <a:spcBef>
                <a:spcPts val="1200"/>
              </a:spcBef>
              <a:spcAft>
                <a:spcPts val="0"/>
              </a:spcAft>
              <a:buSzPts val="1800"/>
              <a:buChar char="●"/>
            </a:pPr>
            <a:r>
              <a:rPr lang="es"/>
              <a:t>The inherent variability in data. Every individual has a different style of writing and moreover, depending on the various underlying factors, even the style of a single person also changes in different instances of writings.</a:t>
            </a:r>
            <a:endParaRPr/>
          </a:p>
          <a:p>
            <a:pPr indent="0" lvl="0" marL="0" rtl="0" algn="l">
              <a:spcBef>
                <a:spcPts val="1200"/>
              </a:spcBef>
              <a:spcAft>
                <a:spcPts val="0"/>
              </a:spcAft>
              <a:buNone/>
            </a:pPr>
            <a:r>
              <a:rPr lang="es"/>
              <a:t>To overcome this challenge deep learning algorithms have been widely used such as</a:t>
            </a:r>
            <a:endParaRPr/>
          </a:p>
          <a:p>
            <a:pPr indent="-342900" lvl="0" marL="457200" rtl="0" algn="l">
              <a:spcBef>
                <a:spcPts val="1200"/>
              </a:spcBef>
              <a:spcAft>
                <a:spcPts val="0"/>
              </a:spcAft>
              <a:buSzPts val="1800"/>
              <a:buChar char="●"/>
            </a:pPr>
            <a:r>
              <a:rPr lang="es"/>
              <a:t>LSTM - Long Short Term Memory</a:t>
            </a:r>
            <a:endParaRPr/>
          </a:p>
          <a:p>
            <a:pPr indent="-342900" lvl="0" marL="457200" rtl="0" algn="l">
              <a:spcBef>
                <a:spcPts val="0"/>
              </a:spcBef>
              <a:spcAft>
                <a:spcPts val="0"/>
              </a:spcAft>
              <a:buSzPts val="1800"/>
              <a:buChar char="●"/>
            </a:pPr>
            <a:r>
              <a:rPr lang="es"/>
              <a:t>CNN - Convolutional Neural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a:t>
            </a:r>
            <a:endParaRPr/>
          </a:p>
        </p:txBody>
      </p:sp>
      <p:sp>
        <p:nvSpPr>
          <p:cNvPr id="80" name="Google Shape;80;p17"/>
          <p:cNvSpPr txBox="1"/>
          <p:nvPr>
            <p:ph idx="1" type="body"/>
          </p:nvPr>
        </p:nvSpPr>
        <p:spPr>
          <a:xfrm>
            <a:off x="311700" y="1152475"/>
            <a:ext cx="8520600" cy="25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LSTM Model</a:t>
            </a:r>
            <a:endParaRPr b="1"/>
          </a:p>
          <a:p>
            <a:pPr indent="0" lvl="0" marL="0" rtl="0" algn="l">
              <a:spcBef>
                <a:spcPts val="1200"/>
              </a:spcBef>
              <a:spcAft>
                <a:spcPts val="1200"/>
              </a:spcAft>
              <a:buNone/>
            </a:pPr>
            <a:r>
              <a:t/>
            </a:r>
            <a:endParaRPr b="1"/>
          </a:p>
        </p:txBody>
      </p:sp>
      <p:pic>
        <p:nvPicPr>
          <p:cNvPr id="81" name="Google Shape;81;p17"/>
          <p:cNvPicPr preferRelativeResize="0"/>
          <p:nvPr/>
        </p:nvPicPr>
        <p:blipFill>
          <a:blip r:embed="rId3">
            <a:alphaModFix/>
          </a:blip>
          <a:stretch>
            <a:fillRect/>
          </a:stretch>
        </p:blipFill>
        <p:spPr>
          <a:xfrm>
            <a:off x="413400" y="1673275"/>
            <a:ext cx="6081075" cy="2057400"/>
          </a:xfrm>
          <a:prstGeom prst="rect">
            <a:avLst/>
          </a:prstGeom>
          <a:noFill/>
          <a:ln>
            <a:noFill/>
          </a:ln>
        </p:spPr>
      </p:pic>
      <p:sp>
        <p:nvSpPr>
          <p:cNvPr id="82" name="Google Shape;82;p17"/>
          <p:cNvSpPr txBox="1"/>
          <p:nvPr/>
        </p:nvSpPr>
        <p:spPr>
          <a:xfrm>
            <a:off x="433800" y="3854525"/>
            <a:ext cx="8019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what is the input of the model</a:t>
            </a:r>
            <a:endParaRPr/>
          </a:p>
          <a:p>
            <a:pPr indent="-317500" lvl="0" marL="457200" rtl="0" algn="l">
              <a:spcBef>
                <a:spcPts val="0"/>
              </a:spcBef>
              <a:spcAft>
                <a:spcPts val="0"/>
              </a:spcAft>
              <a:buSzPts val="1400"/>
              <a:buChar char="●"/>
            </a:pPr>
            <a:r>
              <a:rPr lang="es"/>
              <a:t>what is the output of the model</a:t>
            </a:r>
            <a:endParaRPr/>
          </a:p>
          <a:p>
            <a:pPr indent="-317500" lvl="0" marL="457200" rtl="0" algn="l">
              <a:spcBef>
                <a:spcPts val="0"/>
              </a:spcBef>
              <a:spcAft>
                <a:spcPts val="0"/>
              </a:spcAft>
              <a:buSzPts val="1400"/>
              <a:buChar char="●"/>
            </a:pPr>
            <a:r>
              <a:rPr lang="es"/>
              <a:t>what are the operations used in this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Model</a:t>
            </a:r>
            <a:endParaRPr/>
          </a:p>
        </p:txBody>
      </p:sp>
      <p:sp>
        <p:nvSpPr>
          <p:cNvPr id="88" name="Google Shape;88;p18"/>
          <p:cNvSpPr txBox="1"/>
          <p:nvPr>
            <p:ph idx="1" type="body"/>
          </p:nvPr>
        </p:nvSpPr>
        <p:spPr>
          <a:xfrm>
            <a:off x="311700" y="1152475"/>
            <a:ext cx="8520600" cy="25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CNN </a:t>
            </a:r>
            <a:r>
              <a:rPr b="1" lang="es"/>
              <a:t>Model</a:t>
            </a:r>
            <a:endParaRPr b="1"/>
          </a:p>
          <a:p>
            <a:pPr indent="0" lvl="0" marL="0" rtl="0" algn="l">
              <a:spcBef>
                <a:spcPts val="1200"/>
              </a:spcBef>
              <a:spcAft>
                <a:spcPts val="1200"/>
              </a:spcAft>
              <a:buNone/>
            </a:pPr>
            <a:r>
              <a:t/>
            </a:r>
            <a:endParaRPr b="1"/>
          </a:p>
        </p:txBody>
      </p:sp>
      <p:sp>
        <p:nvSpPr>
          <p:cNvPr id="89" name="Google Shape;89;p18"/>
          <p:cNvSpPr txBox="1"/>
          <p:nvPr/>
        </p:nvSpPr>
        <p:spPr>
          <a:xfrm>
            <a:off x="433800" y="3854525"/>
            <a:ext cx="8019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what is the input of the model</a:t>
            </a:r>
            <a:endParaRPr/>
          </a:p>
          <a:p>
            <a:pPr indent="-317500" lvl="0" marL="457200" rtl="0" algn="l">
              <a:spcBef>
                <a:spcPts val="0"/>
              </a:spcBef>
              <a:spcAft>
                <a:spcPts val="0"/>
              </a:spcAft>
              <a:buSzPts val="1400"/>
              <a:buChar char="●"/>
            </a:pPr>
            <a:r>
              <a:rPr lang="es"/>
              <a:t>what is the output of the model</a:t>
            </a:r>
            <a:endParaRPr/>
          </a:p>
          <a:p>
            <a:pPr indent="-317500" lvl="0" marL="457200" rtl="0" algn="l">
              <a:spcBef>
                <a:spcPts val="0"/>
              </a:spcBef>
              <a:spcAft>
                <a:spcPts val="0"/>
              </a:spcAft>
              <a:buSzPts val="1400"/>
              <a:buChar char="●"/>
            </a:pPr>
            <a:r>
              <a:rPr lang="es"/>
              <a:t>what are the operations used in this model</a:t>
            </a:r>
            <a:endParaRPr/>
          </a:p>
        </p:txBody>
      </p:sp>
      <p:pic>
        <p:nvPicPr>
          <p:cNvPr id="90" name="Google Shape;90;p18"/>
          <p:cNvPicPr preferRelativeResize="0"/>
          <p:nvPr/>
        </p:nvPicPr>
        <p:blipFill>
          <a:blip r:embed="rId3">
            <a:alphaModFix/>
          </a:blip>
          <a:stretch>
            <a:fillRect/>
          </a:stretch>
        </p:blipFill>
        <p:spPr>
          <a:xfrm>
            <a:off x="1127112" y="1776625"/>
            <a:ext cx="6458875" cy="159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42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Results</a:t>
            </a:r>
            <a:endParaRPr/>
          </a:p>
        </p:txBody>
      </p:sp>
      <p:sp>
        <p:nvSpPr>
          <p:cNvPr id="96" name="Google Shape;96;p19"/>
          <p:cNvSpPr txBox="1"/>
          <p:nvPr>
            <p:ph idx="1" type="body"/>
          </p:nvPr>
        </p:nvSpPr>
        <p:spPr>
          <a:xfrm>
            <a:off x="311700" y="1152475"/>
            <a:ext cx="8601000" cy="39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4940888" y="1619250"/>
            <a:ext cx="3971925" cy="1905000"/>
          </a:xfrm>
          <a:prstGeom prst="rect">
            <a:avLst/>
          </a:prstGeom>
          <a:noFill/>
          <a:ln>
            <a:noFill/>
          </a:ln>
        </p:spPr>
      </p:pic>
      <p:pic>
        <p:nvPicPr>
          <p:cNvPr id="98" name="Google Shape;98;p19"/>
          <p:cNvPicPr preferRelativeResize="0"/>
          <p:nvPr/>
        </p:nvPicPr>
        <p:blipFill>
          <a:blip r:embed="rId4">
            <a:alphaModFix/>
          </a:blip>
          <a:stretch>
            <a:fillRect/>
          </a:stretch>
        </p:blipFill>
        <p:spPr>
          <a:xfrm>
            <a:off x="533400" y="1008050"/>
            <a:ext cx="4038600" cy="3705225"/>
          </a:xfrm>
          <a:prstGeom prst="rect">
            <a:avLst/>
          </a:prstGeom>
          <a:noFill/>
          <a:ln>
            <a:noFill/>
          </a:ln>
        </p:spPr>
      </p:pic>
      <p:sp>
        <p:nvSpPr>
          <p:cNvPr id="99" name="Google Shape;99;p19"/>
          <p:cNvSpPr txBox="1"/>
          <p:nvPr/>
        </p:nvSpPr>
        <p:spPr>
          <a:xfrm>
            <a:off x="4746900" y="3594250"/>
            <a:ext cx="4165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define the metrics used for each model </a:t>
            </a:r>
            <a:endParaRPr/>
          </a:p>
          <a:p>
            <a:pPr indent="-317500" lvl="0" marL="457200" rtl="0" algn="l">
              <a:spcBef>
                <a:spcPts val="0"/>
              </a:spcBef>
              <a:spcAft>
                <a:spcPts val="0"/>
              </a:spcAft>
              <a:buSzPts val="1400"/>
              <a:buChar char="●"/>
            </a:pPr>
            <a:r>
              <a:rPr lang="es"/>
              <a:t>explain what those metrics mean</a:t>
            </a:r>
            <a:endParaRPr/>
          </a:p>
          <a:p>
            <a:pPr indent="-317500" lvl="0" marL="457200" rtl="0" algn="l">
              <a:spcBef>
                <a:spcPts val="0"/>
              </a:spcBef>
              <a:spcAft>
                <a:spcPts val="0"/>
              </a:spcAft>
              <a:buSzPts val="1400"/>
              <a:buChar char="●"/>
            </a:pPr>
            <a:r>
              <a:rPr lang="es"/>
              <a:t>right lstm, left 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Conclusions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Read papers and see which method is better.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Questions i asked myself when reading...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Takeaways from REU Experience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what i learned and experiences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