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5f7b434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5f7b434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5f7b4346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5f7b4346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5f7b4346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5f7b4346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5f7b4346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5f7b4346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5f7b4346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5f7b4346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5f7b4346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5f7b4346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5f7b4346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5f7b4346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2500">
                <a:solidFill>
                  <a:srgbClr val="A64D79"/>
                </a:solidFill>
              </a:rPr>
              <a:t>Analyzing Hashimoto disorder causes, symptoms and case improvements using Topic Modeling</a:t>
            </a:r>
            <a:endParaRPr sz="1400">
              <a:solidFill>
                <a:srgbClr val="A64D79"/>
              </a:solidFill>
            </a:endParaRPr>
          </a:p>
        </p:txBody>
      </p:sp>
      <p:sp>
        <p:nvSpPr>
          <p:cNvPr id="64" name="Google Shape;64;p13"/>
          <p:cNvSpPr txBox="1"/>
          <p:nvPr>
            <p:ph idx="1" type="subTitle"/>
          </p:nvPr>
        </p:nvSpPr>
        <p:spPr>
          <a:xfrm>
            <a:off x="0" y="3171900"/>
            <a:ext cx="8520600" cy="1356000"/>
          </a:xfrm>
          <a:prstGeom prst="rect">
            <a:avLst/>
          </a:prstGeom>
          <a:solidFill>
            <a:srgbClr val="EAD1DC"/>
          </a:solidFill>
        </p:spPr>
        <p:txBody>
          <a:bodyPr anchorCtr="0" anchor="t" bIns="91425" lIns="91425" spcFirstLastPara="1" rIns="91425" wrap="square" tIns="91425">
            <a:normAutofit/>
          </a:bodyPr>
          <a:lstStyle/>
          <a:p>
            <a:pPr indent="0" lvl="0" marL="0" rtl="0" algn="ctr">
              <a:spcBef>
                <a:spcPts val="0"/>
              </a:spcBef>
              <a:spcAft>
                <a:spcPts val="0"/>
              </a:spcAft>
              <a:buNone/>
            </a:pPr>
            <a:r>
              <a:rPr lang="es">
                <a:solidFill>
                  <a:srgbClr val="741B47"/>
                </a:solidFill>
              </a:rPr>
              <a:t>Sheimy Paz</a:t>
            </a:r>
            <a:endParaRPr>
              <a:solidFill>
                <a:srgbClr val="741B47"/>
              </a:solidFill>
            </a:endParaRPr>
          </a:p>
          <a:p>
            <a:pPr indent="0" lvl="0" marL="0" rtl="0" algn="ctr">
              <a:spcBef>
                <a:spcPts val="0"/>
              </a:spcBef>
              <a:spcAft>
                <a:spcPts val="0"/>
              </a:spcAft>
              <a:buNone/>
            </a:pPr>
            <a:r>
              <a:rPr lang="es">
                <a:solidFill>
                  <a:srgbClr val="741B47"/>
                </a:solidFill>
              </a:rPr>
              <a:t>Software Engineer</a:t>
            </a:r>
            <a:endParaRPr>
              <a:solidFill>
                <a:srgbClr val="741B47"/>
              </a:solidFill>
            </a:endParaRPr>
          </a:p>
          <a:p>
            <a:pPr indent="0" lvl="0" marL="0" rtl="0" algn="ctr">
              <a:spcBef>
                <a:spcPts val="0"/>
              </a:spcBef>
              <a:spcAft>
                <a:spcPts val="0"/>
              </a:spcAft>
              <a:buNone/>
            </a:pPr>
            <a:r>
              <a:rPr lang="es">
                <a:solidFill>
                  <a:srgbClr val="741B47"/>
                </a:solidFill>
              </a:rPr>
              <a:t>FGCU</a:t>
            </a:r>
            <a:endParaRPr>
              <a:solidFill>
                <a:srgbClr val="741B4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solidFill>
                  <a:srgbClr val="741B47"/>
                </a:solidFill>
              </a:rPr>
              <a:t>Overview</a:t>
            </a:r>
            <a:endParaRPr>
              <a:solidFill>
                <a:srgbClr val="741B47"/>
              </a:solidFill>
            </a:endParaRPr>
          </a:p>
        </p:txBody>
      </p:sp>
      <p:sp>
        <p:nvSpPr>
          <p:cNvPr id="70" name="Google Shape;70;p14"/>
          <p:cNvSpPr txBox="1"/>
          <p:nvPr>
            <p:ph idx="1" type="body"/>
          </p:nvPr>
        </p:nvSpPr>
        <p:spPr>
          <a:xfrm>
            <a:off x="387900" y="1489824"/>
            <a:ext cx="8368200" cy="3078900"/>
          </a:xfrm>
          <a:prstGeom prst="rect">
            <a:avLst/>
          </a:prstGeom>
          <a:solidFill>
            <a:srgbClr val="D5A6BD"/>
          </a:solidFill>
        </p:spPr>
        <p:txBody>
          <a:bodyPr anchorCtr="0" anchor="t" bIns="91425" lIns="91425" spcFirstLastPara="1" rIns="91425" wrap="square" tIns="91425">
            <a:normAutofit/>
          </a:bodyPr>
          <a:lstStyle/>
          <a:p>
            <a:pPr indent="-406400" lvl="0" marL="457200" rtl="0" algn="l">
              <a:lnSpc>
                <a:spcPct val="90000"/>
              </a:lnSpc>
              <a:spcBef>
                <a:spcPts val="1000"/>
              </a:spcBef>
              <a:spcAft>
                <a:spcPts val="0"/>
              </a:spcAft>
              <a:buClr>
                <a:srgbClr val="741B47"/>
              </a:buClr>
              <a:buSzPts val="2800"/>
              <a:buChar char="●"/>
            </a:pPr>
            <a:r>
              <a:rPr lang="es" sz="2800">
                <a:solidFill>
                  <a:srgbClr val="741B47"/>
                </a:solidFill>
              </a:rPr>
              <a:t>Motivation</a:t>
            </a:r>
            <a:endParaRPr sz="2800">
              <a:solidFill>
                <a:srgbClr val="741B47"/>
              </a:solidFill>
            </a:endParaRPr>
          </a:p>
          <a:p>
            <a:pPr indent="-406400" lvl="0" marL="457200" rtl="0" algn="l">
              <a:lnSpc>
                <a:spcPct val="90000"/>
              </a:lnSpc>
              <a:spcBef>
                <a:spcPts val="0"/>
              </a:spcBef>
              <a:spcAft>
                <a:spcPts val="0"/>
              </a:spcAft>
              <a:buClr>
                <a:srgbClr val="741B47"/>
              </a:buClr>
              <a:buSzPts val="2800"/>
              <a:buChar char="●"/>
            </a:pPr>
            <a:r>
              <a:rPr lang="es" sz="2800">
                <a:solidFill>
                  <a:srgbClr val="741B47"/>
                </a:solidFill>
              </a:rPr>
              <a:t>Model</a:t>
            </a:r>
            <a:endParaRPr sz="2800">
              <a:solidFill>
                <a:srgbClr val="741B47"/>
              </a:solidFill>
            </a:endParaRPr>
          </a:p>
          <a:p>
            <a:pPr indent="-406400" lvl="0" marL="457200" rtl="0" algn="l">
              <a:lnSpc>
                <a:spcPct val="90000"/>
              </a:lnSpc>
              <a:spcBef>
                <a:spcPts val="0"/>
              </a:spcBef>
              <a:spcAft>
                <a:spcPts val="0"/>
              </a:spcAft>
              <a:buClr>
                <a:srgbClr val="741B47"/>
              </a:buClr>
              <a:buSzPts val="2800"/>
              <a:buChar char="●"/>
            </a:pPr>
            <a:r>
              <a:rPr lang="es" sz="2800">
                <a:solidFill>
                  <a:srgbClr val="741B47"/>
                </a:solidFill>
              </a:rPr>
              <a:t>Results</a:t>
            </a:r>
            <a:endParaRPr sz="2800">
              <a:solidFill>
                <a:srgbClr val="741B47"/>
              </a:solidFill>
            </a:endParaRPr>
          </a:p>
          <a:p>
            <a:pPr indent="-406400" lvl="0" marL="457200" rtl="0" algn="l">
              <a:lnSpc>
                <a:spcPct val="90000"/>
              </a:lnSpc>
              <a:spcBef>
                <a:spcPts val="0"/>
              </a:spcBef>
              <a:spcAft>
                <a:spcPts val="0"/>
              </a:spcAft>
              <a:buClr>
                <a:srgbClr val="741B47"/>
              </a:buClr>
              <a:buSzPts val="2800"/>
              <a:buChar char="●"/>
            </a:pPr>
            <a:r>
              <a:rPr lang="es" sz="2800">
                <a:solidFill>
                  <a:srgbClr val="741B47"/>
                </a:solidFill>
              </a:rPr>
              <a:t>Conclusions</a:t>
            </a:r>
            <a:endParaRPr sz="2800">
              <a:solidFill>
                <a:srgbClr val="741B47"/>
              </a:solidFill>
            </a:endParaRPr>
          </a:p>
          <a:p>
            <a:pPr indent="-406400" lvl="0" marL="457200" rtl="0" algn="l">
              <a:lnSpc>
                <a:spcPct val="90000"/>
              </a:lnSpc>
              <a:spcBef>
                <a:spcPts val="0"/>
              </a:spcBef>
              <a:spcAft>
                <a:spcPts val="0"/>
              </a:spcAft>
              <a:buClr>
                <a:srgbClr val="741B47"/>
              </a:buClr>
              <a:buSzPts val="2800"/>
              <a:buChar char="●"/>
            </a:pPr>
            <a:r>
              <a:rPr lang="es" sz="2800">
                <a:solidFill>
                  <a:srgbClr val="741B47"/>
                </a:solidFill>
              </a:rPr>
              <a:t>Takeaways from the REU Experience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27BA0"/>
        </a:solidFill>
      </p:bgPr>
    </p:bg>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solidFill>
                  <a:srgbClr val="741B47"/>
                </a:solidFill>
              </a:rPr>
              <a:t>Motivation</a:t>
            </a:r>
            <a:endParaRPr>
              <a:solidFill>
                <a:srgbClr val="741B47"/>
              </a:solidFill>
            </a:endParaRPr>
          </a:p>
        </p:txBody>
      </p:sp>
      <p:sp>
        <p:nvSpPr>
          <p:cNvPr id="76" name="Google Shape;76;p15"/>
          <p:cNvSpPr txBox="1"/>
          <p:nvPr>
            <p:ph idx="1" type="body"/>
          </p:nvPr>
        </p:nvSpPr>
        <p:spPr>
          <a:xfrm>
            <a:off x="387900" y="1144124"/>
            <a:ext cx="8368200" cy="30789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t/>
            </a:r>
            <a:endParaRPr>
              <a:solidFill>
                <a:srgbClr val="741B47"/>
              </a:solidFill>
            </a:endParaRPr>
          </a:p>
          <a:p>
            <a:pPr indent="0" lvl="0" marL="0" rtl="0" algn="l">
              <a:lnSpc>
                <a:spcPct val="115000"/>
              </a:lnSpc>
              <a:spcBef>
                <a:spcPts val="1200"/>
              </a:spcBef>
              <a:spcAft>
                <a:spcPts val="0"/>
              </a:spcAft>
              <a:buNone/>
            </a:pPr>
            <a:r>
              <a:rPr lang="es">
                <a:solidFill>
                  <a:srgbClr val="741B47"/>
                </a:solidFill>
              </a:rPr>
              <a:t>The motivation behind this project was aim our society </a:t>
            </a:r>
            <a:r>
              <a:rPr lang="es">
                <a:solidFill>
                  <a:srgbClr val="741B47"/>
                </a:solidFill>
              </a:rPr>
              <a:t>providing</a:t>
            </a:r>
            <a:r>
              <a:rPr lang="es">
                <a:solidFill>
                  <a:srgbClr val="741B47"/>
                </a:solidFill>
              </a:rPr>
              <a:t> an optimize view of the Hashimoto disorder. Notice that there are more than 200,000 cases diagnosed per year and not a clear cause identified for the disorder yet.</a:t>
            </a:r>
            <a:endParaRPr>
              <a:solidFill>
                <a:srgbClr val="741B47"/>
              </a:solidFill>
            </a:endParaRPr>
          </a:p>
          <a:p>
            <a:pPr indent="0" lvl="0" marL="0" rtl="0" algn="l">
              <a:lnSpc>
                <a:spcPct val="115000"/>
              </a:lnSpc>
              <a:spcBef>
                <a:spcPts val="1200"/>
              </a:spcBef>
              <a:spcAft>
                <a:spcPts val="0"/>
              </a:spcAft>
              <a:buNone/>
            </a:pPr>
            <a:r>
              <a:rPr lang="es">
                <a:solidFill>
                  <a:srgbClr val="741B47"/>
                </a:solidFill>
              </a:rPr>
              <a:t>Bring awareness and transparency to the disorder is a decent outcome since most of the key factors like symptoms, causes, triggers are still in research therefore at least this information will provide the most accurate evidence we have until now.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4D79"/>
        </a:soli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387900" y="261025"/>
            <a:ext cx="8368200" cy="337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solidFill>
                  <a:srgbClr val="EAD1DC"/>
                </a:solidFill>
              </a:rPr>
              <a:t>Model</a:t>
            </a:r>
            <a:endParaRPr>
              <a:solidFill>
                <a:srgbClr val="EAD1DC"/>
              </a:solidFill>
            </a:endParaRPr>
          </a:p>
        </p:txBody>
      </p:sp>
      <p:sp>
        <p:nvSpPr>
          <p:cNvPr id="82" name="Google Shape;82;p16"/>
          <p:cNvSpPr txBox="1"/>
          <p:nvPr>
            <p:ph idx="1" type="body"/>
          </p:nvPr>
        </p:nvSpPr>
        <p:spPr>
          <a:xfrm>
            <a:off x="387900" y="598825"/>
            <a:ext cx="8368200" cy="44679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s" sz="1200">
                <a:solidFill>
                  <a:srgbClr val="EAD1DC"/>
                </a:solidFill>
              </a:rPr>
              <a:t>We utilize deep learning BERT model to train the dataset. BERT is a superior performer Bidirectional Encoder, which superimposes 12 or 24 layers of multi headed attention in a Transformer. Bert stands for Bidirectional Representations from Transformers. Meaning that it can read from left to right and vice versa with the purpose of an accurate understanding of the meaning of each word  in a sentence or document, in a </a:t>
            </a:r>
            <a:r>
              <a:rPr lang="es" sz="1200">
                <a:solidFill>
                  <a:srgbClr val="EAD1DC"/>
                </a:solidFill>
              </a:rPr>
              <a:t>manner</a:t>
            </a:r>
            <a:r>
              <a:rPr lang="es" sz="1200">
                <a:solidFill>
                  <a:srgbClr val="EAD1DC"/>
                </a:solidFill>
              </a:rPr>
              <a:t> that if a word is masked  the program will still be able to understand the meaning of the sentence. The used of transformers and bidirectional models allows the learning of contextual relations between words. Notice that BERT uses two training strategies Mask Language Model and Next Sentence Prediction.</a:t>
            </a:r>
            <a:endParaRPr sz="1200">
              <a:solidFill>
                <a:srgbClr val="EAD1DC"/>
              </a:solidFill>
            </a:endParaRPr>
          </a:p>
          <a:p>
            <a:pPr indent="0" lvl="0" marL="0" rtl="0" algn="just">
              <a:lnSpc>
                <a:spcPct val="115000"/>
              </a:lnSpc>
              <a:spcBef>
                <a:spcPts val="0"/>
              </a:spcBef>
              <a:spcAft>
                <a:spcPts val="0"/>
              </a:spcAft>
              <a:buNone/>
            </a:pPr>
            <a:r>
              <a:rPr lang="es" sz="1200">
                <a:solidFill>
                  <a:srgbClr val="EAD1DC"/>
                </a:solidFill>
                <a:latin typeface="Arial"/>
                <a:ea typeface="Arial"/>
                <a:cs typeface="Arial"/>
                <a:sym typeface="Arial"/>
              </a:rPr>
              <a:t>On the image we observed the two training strategies. </a:t>
            </a:r>
            <a:r>
              <a:rPr lang="es" sz="1200">
                <a:solidFill>
                  <a:srgbClr val="EAD1DC"/>
                </a:solidFill>
              </a:rPr>
              <a:t>Mask Language Model</a:t>
            </a:r>
            <a:r>
              <a:rPr lang="es" sz="1200">
                <a:solidFill>
                  <a:srgbClr val="EAD1DC"/>
                </a:solidFill>
                <a:latin typeface="Arial"/>
                <a:ea typeface="Arial"/>
                <a:cs typeface="Arial"/>
                <a:sym typeface="Arial"/>
              </a:rPr>
              <a:t> process on the left and the Next Sentence Prediction on the right. </a:t>
            </a:r>
            <a:endParaRPr sz="1200">
              <a:solidFill>
                <a:srgbClr val="EAD1DC"/>
              </a:solidFill>
              <a:latin typeface="Arial"/>
              <a:ea typeface="Arial"/>
              <a:cs typeface="Arial"/>
              <a:sym typeface="Arial"/>
            </a:endParaRPr>
          </a:p>
          <a:p>
            <a:pPr indent="0" lvl="0" marL="0" rtl="0" algn="just">
              <a:lnSpc>
                <a:spcPct val="115000"/>
              </a:lnSpc>
              <a:spcBef>
                <a:spcPts val="0"/>
              </a:spcBef>
              <a:spcAft>
                <a:spcPts val="0"/>
              </a:spcAft>
              <a:buNone/>
            </a:pPr>
            <a:r>
              <a:t/>
            </a:r>
            <a:endParaRPr sz="1200">
              <a:solidFill>
                <a:srgbClr val="EAD1DC"/>
              </a:solidFill>
            </a:endParaRPr>
          </a:p>
          <a:p>
            <a:pPr indent="0" lvl="0" marL="0" rtl="0" algn="l">
              <a:spcBef>
                <a:spcPts val="1200"/>
              </a:spcBef>
              <a:spcAft>
                <a:spcPts val="1200"/>
              </a:spcAft>
              <a:buNone/>
            </a:pPr>
            <a:r>
              <a:rPr lang="es"/>
              <a:t> </a:t>
            </a:r>
            <a:endParaRPr/>
          </a:p>
        </p:txBody>
      </p:sp>
      <p:pic>
        <p:nvPicPr>
          <p:cNvPr id="83" name="Google Shape;83;p16"/>
          <p:cNvPicPr preferRelativeResize="0"/>
          <p:nvPr/>
        </p:nvPicPr>
        <p:blipFill>
          <a:blip r:embed="rId3">
            <a:alphaModFix/>
          </a:blip>
          <a:stretch>
            <a:fillRect/>
          </a:stretch>
        </p:blipFill>
        <p:spPr>
          <a:xfrm>
            <a:off x="387888" y="2689238"/>
            <a:ext cx="4086225" cy="1914525"/>
          </a:xfrm>
          <a:prstGeom prst="rect">
            <a:avLst/>
          </a:prstGeom>
          <a:noFill/>
          <a:ln>
            <a:noFill/>
          </a:ln>
        </p:spPr>
      </p:pic>
      <p:pic>
        <p:nvPicPr>
          <p:cNvPr id="84" name="Google Shape;84;p16"/>
          <p:cNvPicPr preferRelativeResize="0"/>
          <p:nvPr/>
        </p:nvPicPr>
        <p:blipFill>
          <a:blip r:embed="rId4">
            <a:alphaModFix/>
          </a:blip>
          <a:stretch>
            <a:fillRect/>
          </a:stretch>
        </p:blipFill>
        <p:spPr>
          <a:xfrm>
            <a:off x="4854113" y="2689238"/>
            <a:ext cx="4086225" cy="1914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27BA0"/>
        </a:solidFill>
      </p:bgPr>
    </p:bg>
    <p:spTree>
      <p:nvGrpSpPr>
        <p:cNvPr id="88" name="Shape 88"/>
        <p:cNvGrpSpPr/>
        <p:nvPr/>
      </p:nvGrpSpPr>
      <p:grpSpPr>
        <a:xfrm>
          <a:off x="0" y="0"/>
          <a:ext cx="0" cy="0"/>
          <a:chOff x="0" y="0"/>
          <a:chExt cx="0" cy="0"/>
        </a:xfrm>
      </p:grpSpPr>
      <p:sp>
        <p:nvSpPr>
          <p:cNvPr id="89" name="Google Shape;89;p17"/>
          <p:cNvSpPr txBox="1"/>
          <p:nvPr>
            <p:ph type="title"/>
          </p:nvPr>
        </p:nvSpPr>
        <p:spPr>
          <a:xfrm>
            <a:off x="387900" y="3818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solidFill>
                  <a:srgbClr val="741B47"/>
                </a:solidFill>
              </a:rPr>
              <a:t>Results</a:t>
            </a:r>
            <a:endParaRPr>
              <a:solidFill>
                <a:srgbClr val="741B47"/>
              </a:solidFill>
            </a:endParaRPr>
          </a:p>
        </p:txBody>
      </p:sp>
      <p:sp>
        <p:nvSpPr>
          <p:cNvPr id="90" name="Google Shape;90;p17"/>
          <p:cNvSpPr txBox="1"/>
          <p:nvPr>
            <p:ph idx="1" type="body"/>
          </p:nvPr>
        </p:nvSpPr>
        <p:spPr>
          <a:xfrm>
            <a:off x="387900" y="1289725"/>
            <a:ext cx="8368200" cy="3279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rgbClr val="741B47"/>
                </a:solidFill>
              </a:rPr>
              <a:t>Here we can see a summary table of possible causes and </a:t>
            </a:r>
            <a:r>
              <a:rPr lang="es">
                <a:solidFill>
                  <a:srgbClr val="741B47"/>
                </a:solidFill>
              </a:rPr>
              <a:t>recommendation</a:t>
            </a:r>
            <a:r>
              <a:rPr lang="es">
                <a:solidFill>
                  <a:srgbClr val="741B47"/>
                </a:solidFill>
              </a:rPr>
              <a:t>.</a:t>
            </a:r>
            <a:endParaRPr>
              <a:solidFill>
                <a:srgbClr val="741B47"/>
              </a:solidFill>
            </a:endParaRPr>
          </a:p>
          <a:p>
            <a:pPr indent="0" lvl="0" marL="0" rtl="0" algn="l">
              <a:spcBef>
                <a:spcPts val="1200"/>
              </a:spcBef>
              <a:spcAft>
                <a:spcPts val="1200"/>
              </a:spcAft>
              <a:buNone/>
            </a:pPr>
            <a:r>
              <a:t/>
            </a:r>
            <a:endParaRPr/>
          </a:p>
        </p:txBody>
      </p:sp>
      <p:pic>
        <p:nvPicPr>
          <p:cNvPr id="91" name="Google Shape;91;p17"/>
          <p:cNvPicPr preferRelativeResize="0"/>
          <p:nvPr/>
        </p:nvPicPr>
        <p:blipFill>
          <a:blip r:embed="rId3">
            <a:alphaModFix/>
          </a:blip>
          <a:stretch>
            <a:fillRect/>
          </a:stretch>
        </p:blipFill>
        <p:spPr>
          <a:xfrm>
            <a:off x="168900" y="1857800"/>
            <a:ext cx="8828376" cy="3116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solidFill>
                  <a:srgbClr val="741B47"/>
                </a:solidFill>
              </a:rPr>
              <a:t>Conclusions</a:t>
            </a:r>
            <a:endParaRPr>
              <a:solidFill>
                <a:srgbClr val="741B47"/>
              </a:solidFill>
            </a:endParaRPr>
          </a:p>
        </p:txBody>
      </p:sp>
      <p:sp>
        <p:nvSpPr>
          <p:cNvPr id="97" name="Google Shape;97;p18"/>
          <p:cNvSpPr txBox="1"/>
          <p:nvPr>
            <p:ph idx="1" type="body"/>
          </p:nvPr>
        </p:nvSpPr>
        <p:spPr>
          <a:xfrm>
            <a:off x="387900" y="1489824"/>
            <a:ext cx="8368200" cy="3078900"/>
          </a:xfrm>
          <a:prstGeom prst="rect">
            <a:avLst/>
          </a:prstGeom>
          <a:solidFill>
            <a:srgbClr val="D5A6BD"/>
          </a:solidFill>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000">
              <a:solidFill>
                <a:srgbClr val="741B47"/>
              </a:solidFill>
            </a:endParaRPr>
          </a:p>
          <a:p>
            <a:pPr indent="0" lvl="0" marL="0" rtl="0" algn="l">
              <a:lnSpc>
                <a:spcPct val="115000"/>
              </a:lnSpc>
              <a:spcBef>
                <a:spcPts val="1200"/>
              </a:spcBef>
              <a:spcAft>
                <a:spcPts val="0"/>
              </a:spcAft>
              <a:buNone/>
            </a:pPr>
            <a:r>
              <a:rPr lang="es" sz="1000">
                <a:solidFill>
                  <a:srgbClr val="741B47"/>
                </a:solidFill>
              </a:rPr>
              <a:t>T</a:t>
            </a:r>
            <a:r>
              <a:rPr lang="es" sz="1150">
                <a:solidFill>
                  <a:srgbClr val="741B47"/>
                </a:solidFill>
              </a:rPr>
              <a:t>he use of AI in particular topic modeling with Bert models  was precise for the analyzation of the data set used.The dataset was collected from silo breaker software, </a:t>
            </a:r>
            <a:r>
              <a:rPr lang="es" sz="1150">
                <a:solidFill>
                  <a:srgbClr val="741B47"/>
                </a:solidFill>
              </a:rPr>
              <a:t>which</a:t>
            </a:r>
            <a:r>
              <a:rPr lang="es" sz="1150">
                <a:solidFill>
                  <a:srgbClr val="741B47"/>
                </a:solidFill>
              </a:rPr>
              <a:t> contains information about news, reports, tweets, and blogs. With  libraries like gensim we were able  to manipulate the data to  our convenience finding and highlighting key word and topics making the research process Optimum.</a:t>
            </a:r>
            <a:endParaRPr sz="1150">
              <a:solidFill>
                <a:srgbClr val="741B47"/>
              </a:solidFill>
            </a:endParaRPr>
          </a:p>
          <a:p>
            <a:pPr indent="0" lvl="0" marL="0" rtl="0" algn="l">
              <a:lnSpc>
                <a:spcPct val="115000"/>
              </a:lnSpc>
              <a:spcBef>
                <a:spcPts val="1200"/>
              </a:spcBef>
              <a:spcAft>
                <a:spcPts val="1200"/>
              </a:spcAft>
              <a:buNone/>
            </a:pPr>
            <a:r>
              <a:rPr lang="es" sz="1150">
                <a:solidFill>
                  <a:srgbClr val="741B47"/>
                </a:solidFill>
              </a:rPr>
              <a:t>we attempt to summarize Hashimoto thyroiditis </a:t>
            </a:r>
            <a:r>
              <a:rPr lang="es" sz="1150">
                <a:solidFill>
                  <a:srgbClr val="741B47"/>
                </a:solidFill>
              </a:rPr>
              <a:t>findings </a:t>
            </a:r>
            <a:r>
              <a:rPr lang="es" sz="1150">
                <a:solidFill>
                  <a:srgbClr val="741B47"/>
                </a:solidFill>
              </a:rPr>
              <a:t>in aspects of causes, symptoms, recommended diets and supplements. Causes  is one of the main keys, because if we know the cause of something most likely we will be able to avoid it. However, this disorder is considered relative new and have been around for some decades only, that is why  it is necessary to point out the relation of diseases with the environment. Environmental changes are a fact and are affecting us every day even if we don’t notice it. We have seen an exponential increase of Hashimoto cases in the last decades, and at the same time the last decades have been potentially related to climate change, high levels of pollution, less fertile soils, increased use of pesticides on food, etc. </a:t>
            </a:r>
            <a:r>
              <a:rPr lang="es" sz="1150">
                <a:solidFill>
                  <a:srgbClr val="741B47"/>
                </a:solidFill>
              </a:rPr>
              <a:t>Hence</a:t>
            </a:r>
            <a:r>
              <a:rPr lang="es" sz="1150">
                <a:solidFill>
                  <a:srgbClr val="741B47"/>
                </a:solidFill>
              </a:rPr>
              <a:t> It would be a good idea to think about the environment and how to come together and fix some or all the damage we have done since it will bring benefits for all of us. </a:t>
            </a:r>
            <a:endParaRPr sz="1024">
              <a:solidFill>
                <a:srgbClr val="741B4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solidFill>
                  <a:srgbClr val="A64D79"/>
                </a:solidFill>
              </a:rPr>
              <a:t>Takeaways from REU Experience</a:t>
            </a:r>
            <a:endParaRPr>
              <a:solidFill>
                <a:srgbClr val="A64D79"/>
              </a:solidFill>
            </a:endParaRPr>
          </a:p>
        </p:txBody>
      </p:sp>
      <p:sp>
        <p:nvSpPr>
          <p:cNvPr id="103" name="Google Shape;103;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a:solidFill>
                  <a:srgbClr val="A64D79"/>
                </a:solidFill>
              </a:rPr>
              <a:t>I would like to mention the amazing experience and skills this REU provided me. I am glad I had the opportunity to learn from all the amazing professors or mentors, each lecture was incredibly helpful and full of knowledge. I gain and improve my skills with important tools like GitHub, nano hub, machine learning, git bash, python, R, virtual machines and many more. This REU expand my understanding of these topics and AI </a:t>
            </a:r>
            <a:r>
              <a:rPr lang="es">
                <a:solidFill>
                  <a:srgbClr val="A64D79"/>
                </a:solidFill>
              </a:rPr>
              <a:t>in general</a:t>
            </a:r>
            <a:r>
              <a:rPr lang="es">
                <a:solidFill>
                  <a:srgbClr val="A64D79"/>
                </a:solidFill>
              </a:rPr>
              <a:t>.</a:t>
            </a:r>
            <a:endParaRPr>
              <a:solidFill>
                <a:srgbClr val="A64D79"/>
              </a:solidFill>
            </a:endParaRPr>
          </a:p>
          <a:p>
            <a:pPr indent="0" lvl="0" marL="0" rtl="0" algn="l">
              <a:lnSpc>
                <a:spcPct val="115000"/>
              </a:lnSpc>
              <a:spcBef>
                <a:spcPts val="1200"/>
              </a:spcBef>
              <a:spcAft>
                <a:spcPts val="0"/>
              </a:spcAft>
              <a:buNone/>
            </a:pPr>
            <a:r>
              <a:rPr lang="es" sz="1500">
                <a:solidFill>
                  <a:srgbClr val="A64D79"/>
                </a:solidFill>
              </a:rPr>
              <a:t>Here is the link to the project</a:t>
            </a:r>
            <a:endParaRPr sz="1500">
              <a:solidFill>
                <a:srgbClr val="A64D79"/>
              </a:solidFill>
            </a:endParaRPr>
          </a:p>
          <a:p>
            <a:pPr indent="0" lvl="0" marL="0" rtl="0" algn="l">
              <a:lnSpc>
                <a:spcPct val="115000"/>
              </a:lnSpc>
              <a:spcBef>
                <a:spcPts val="1200"/>
              </a:spcBef>
              <a:spcAft>
                <a:spcPts val="1200"/>
              </a:spcAft>
              <a:buNone/>
            </a:pPr>
            <a:r>
              <a:rPr lang="es" sz="1500">
                <a:solidFill>
                  <a:srgbClr val="A64D79"/>
                </a:solidFill>
              </a:rPr>
              <a:t>https://github.com/cybertraining-dsc/su21-reu-372/blob/main/project/index.md</a:t>
            </a:r>
            <a:endParaRPr>
              <a:solidFill>
                <a:srgbClr val="A64D7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27BA0"/>
        </a:solidFill>
      </p:bgPr>
    </p:bg>
    <p:spTree>
      <p:nvGrpSpPr>
        <p:cNvPr id="107" name="Shape 107"/>
        <p:cNvGrpSpPr/>
        <p:nvPr/>
      </p:nvGrpSpPr>
      <p:grpSpPr>
        <a:xfrm>
          <a:off x="0" y="0"/>
          <a:ext cx="0" cy="0"/>
          <a:chOff x="0" y="0"/>
          <a:chExt cx="0" cy="0"/>
        </a:xfrm>
      </p:grpSpPr>
      <p:sp>
        <p:nvSpPr>
          <p:cNvPr id="108" name="Google Shape;108;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Acknowledgments</a:t>
            </a:r>
            <a:endParaRPr/>
          </a:p>
        </p:txBody>
      </p:sp>
      <p:sp>
        <p:nvSpPr>
          <p:cNvPr id="109" name="Google Shape;109;p20"/>
          <p:cNvSpPr txBox="1"/>
          <p:nvPr>
            <p:ph idx="1" type="body"/>
          </p:nvPr>
        </p:nvSpPr>
        <p:spPr>
          <a:xfrm>
            <a:off x="234375" y="1474474"/>
            <a:ext cx="8368200" cy="3078900"/>
          </a:xfrm>
          <a:prstGeom prst="rect">
            <a:avLst/>
          </a:prstGeom>
        </p:spPr>
        <p:txBody>
          <a:bodyPr anchorCtr="0" anchor="t" bIns="91425" lIns="91425" spcFirstLastPara="1" rIns="91425" wrap="square" tIns="91425">
            <a:normAutofit fontScale="92500" lnSpcReduction="10000"/>
          </a:bodyPr>
          <a:lstStyle/>
          <a:p>
            <a:pPr indent="0" lvl="0" marL="0" rtl="0" algn="just">
              <a:lnSpc>
                <a:spcPct val="115000"/>
              </a:lnSpc>
              <a:spcBef>
                <a:spcPts val="1200"/>
              </a:spcBef>
              <a:spcAft>
                <a:spcPts val="0"/>
              </a:spcAft>
              <a:buNone/>
            </a:pPr>
            <a:r>
              <a:rPr lang="es" sz="1400">
                <a:solidFill>
                  <a:srgbClr val="FFFFFF"/>
                </a:solidFill>
              </a:rPr>
              <a:t>I would like to thank all the staff that make possible this REU and my presence here. I was not expecting to have an opportunity like this on the summer. I am very grateful for everyone that make it possible even though I don’t know most of them or their name, but I want it to make sure to give my gratitude to everyone and in special:</a:t>
            </a:r>
            <a:endParaRPr sz="1400">
              <a:solidFill>
                <a:srgbClr val="FFFFFF"/>
              </a:solidFill>
            </a:endParaRPr>
          </a:p>
          <a:p>
            <a:pPr indent="0" lvl="0" marL="0" rtl="0" algn="just">
              <a:lnSpc>
                <a:spcPct val="115000"/>
              </a:lnSpc>
              <a:spcBef>
                <a:spcPts val="1200"/>
              </a:spcBef>
              <a:spcAft>
                <a:spcPts val="0"/>
              </a:spcAft>
              <a:buNone/>
            </a:pPr>
            <a:r>
              <a:rPr lang="es" sz="1400">
                <a:solidFill>
                  <a:srgbClr val="FFFFFF"/>
                </a:solidFill>
              </a:rPr>
              <a:t>Dr. Gregor von Laszewski</a:t>
            </a:r>
            <a:endParaRPr sz="1400">
              <a:solidFill>
                <a:srgbClr val="FFFFFF"/>
              </a:solidFill>
            </a:endParaRPr>
          </a:p>
          <a:p>
            <a:pPr indent="0" lvl="0" marL="0" rtl="0" algn="just">
              <a:lnSpc>
                <a:spcPct val="115000"/>
              </a:lnSpc>
              <a:spcBef>
                <a:spcPts val="1200"/>
              </a:spcBef>
              <a:spcAft>
                <a:spcPts val="0"/>
              </a:spcAft>
              <a:buNone/>
            </a:pPr>
            <a:r>
              <a:rPr lang="es" sz="1400">
                <a:solidFill>
                  <a:srgbClr val="FFFFFF"/>
                </a:solidFill>
              </a:rPr>
              <a:t>Dr. Yohn Jairo Parra Bautista</a:t>
            </a:r>
            <a:endParaRPr sz="1400">
              <a:solidFill>
                <a:srgbClr val="FFFFFF"/>
              </a:solidFill>
            </a:endParaRPr>
          </a:p>
          <a:p>
            <a:pPr indent="0" lvl="0" marL="0" rtl="0" algn="just">
              <a:lnSpc>
                <a:spcPct val="115000"/>
              </a:lnSpc>
              <a:spcBef>
                <a:spcPts val="1200"/>
              </a:spcBef>
              <a:spcAft>
                <a:spcPts val="0"/>
              </a:spcAft>
              <a:buNone/>
            </a:pPr>
            <a:r>
              <a:rPr lang="es" sz="1400">
                <a:solidFill>
                  <a:srgbClr val="FFFFFF"/>
                </a:solidFill>
              </a:rPr>
              <a:t>Dr. Carlos Theran</a:t>
            </a:r>
            <a:endParaRPr sz="1400">
              <a:solidFill>
                <a:srgbClr val="FFFFFF"/>
              </a:solidFill>
            </a:endParaRPr>
          </a:p>
          <a:p>
            <a:pPr indent="0" lvl="0" marL="0" rtl="0" algn="just">
              <a:lnSpc>
                <a:spcPct val="115000"/>
              </a:lnSpc>
              <a:spcBef>
                <a:spcPts val="1200"/>
              </a:spcBef>
              <a:spcAft>
                <a:spcPts val="0"/>
              </a:spcAft>
              <a:buNone/>
            </a:pPr>
            <a:r>
              <a:rPr lang="es" sz="1400">
                <a:solidFill>
                  <a:srgbClr val="FFFFFF"/>
                </a:solidFill>
              </a:rPr>
              <a:t>My peers </a:t>
            </a:r>
            <a:endParaRPr sz="1400">
              <a:solidFill>
                <a:srgbClr val="FFFFFF"/>
              </a:solidFill>
            </a:endParaRPr>
          </a:p>
          <a:p>
            <a:pPr indent="0" lvl="0" marL="0" rtl="0" algn="just">
              <a:lnSpc>
                <a:spcPct val="115000"/>
              </a:lnSpc>
              <a:spcBef>
                <a:spcPts val="1200"/>
              </a:spcBef>
              <a:spcAft>
                <a:spcPts val="0"/>
              </a:spcAft>
              <a:buNone/>
            </a:pPr>
            <a:r>
              <a:rPr lang="es" sz="1400">
                <a:solidFill>
                  <a:srgbClr val="FFFFFF"/>
                </a:solidFill>
              </a:rPr>
              <a:t>Florida A&amp;M University</a:t>
            </a:r>
            <a:endParaRPr sz="1400">
              <a:solidFill>
                <a:srgbClr val="FFFFFF"/>
              </a:solidFill>
            </a:endParaRPr>
          </a:p>
          <a:p>
            <a:pPr indent="0" lvl="0" marL="0" rtl="0" algn="just">
              <a:lnSpc>
                <a:spcPct val="115000"/>
              </a:lnSpc>
              <a:spcBef>
                <a:spcPts val="1200"/>
              </a:spcBef>
              <a:spcAft>
                <a:spcPts val="1200"/>
              </a:spcAft>
              <a:buNone/>
            </a:pPr>
            <a:r>
              <a:rPr lang="es" sz="1400">
                <a:solidFill>
                  <a:srgbClr val="FFFFFF"/>
                </a:solidFill>
              </a:rPr>
              <a:t>Florida Gulf Coast University</a:t>
            </a:r>
            <a:endParaRPr sz="14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