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ournals.sagepub.com/doi/10.1177/0022034520969115?url_ver=Z39.88-2003#"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671ab78c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671ab78c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671ab78c2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671ab78c2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671ab78c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671ab78c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to improve data </a:t>
            </a:r>
            <a:r>
              <a:rPr lang="en"/>
              <a:t>quantity</a:t>
            </a:r>
            <a:r>
              <a:rPr lang="en"/>
              <a:t> and quality. </a:t>
            </a:r>
            <a:r>
              <a:rPr lang="en" sz="1200">
                <a:solidFill>
                  <a:srgbClr val="333333"/>
                </a:solidFill>
                <a:highlight>
                  <a:srgbClr val="FFFFFF"/>
                </a:highlight>
              </a:rPr>
              <a:t>Establishing an open-access standard data set, which contains comprehensive demographic, clinical, experimental, and treatment data, would be a crucial task in the next stage of AI development to facilitate evaluation and comparison of different algorithms.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671ab78c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671ab78c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Data-driven AI or ML may be divided as supervised, unsupervised, and semisupervised learning (</a:t>
            </a:r>
            <a:r>
              <a:rPr lang="en" sz="1200">
                <a:solidFill>
                  <a:srgbClr val="006ACC"/>
                </a:solidFill>
                <a:uFill>
                  <a:noFill/>
                </a:uFill>
                <a:hlinkClick r:id="rId2">
                  <a:extLst>
                    <a:ext uri="{A12FA001-AC4F-418D-AE19-62706E023703}">
                      <ahyp:hlinkClr val="tx"/>
                    </a:ext>
                  </a:extLst>
                </a:hlinkClick>
              </a:rPr>
              <a:t>Handelman et al. 2018</a:t>
            </a:r>
            <a:r>
              <a:rPr lang="en" sz="1200">
                <a:solidFill>
                  <a:srgbClr val="333333"/>
                </a:solidFill>
                <a:highlight>
                  <a:srgbClr val="FFFFFF"/>
                </a:highlight>
              </a:rPr>
              <a:t>). On the supervised platform, algorithms employ manually labeled training data sets to learn the correlations between data instances and labels, yielding the desired and known outcomes.In unsupervised learning, algorithms are provided with unlabeled data, and they involve recognizing hidden data patterns that investigators may not have conceived, yielding unknown results.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671ab78c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671ab78c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671ab78c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671ab78c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671ab78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671ab78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671ab78c2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671ab78c2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Dentronics: Using Artificial Intelligence in Dentistry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Jamyla Young</a:t>
            </a:r>
            <a:endParaRPr/>
          </a:p>
          <a:p>
            <a:pPr indent="0" lvl="0" marL="0" rtl="0" algn="l">
              <a:spcBef>
                <a:spcPts val="0"/>
              </a:spcBef>
              <a:spcAft>
                <a:spcPts val="0"/>
              </a:spcAft>
              <a:buNone/>
            </a:pPr>
            <a:r>
              <a:rPr lang="en"/>
              <a:t>FAMU / REU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Overview</a:t>
            </a:r>
            <a:endParaRPr/>
          </a:p>
          <a:p>
            <a:pPr indent="-419100" lvl="0" marL="457200" rtl="0" algn="l">
              <a:spcBef>
                <a:spcPts val="0"/>
              </a:spcBef>
              <a:spcAft>
                <a:spcPts val="0"/>
              </a:spcAft>
              <a:buSzPts val="3000"/>
              <a:buChar char="●"/>
            </a:pPr>
            <a:r>
              <a:rPr b="0" lang="en" sz="3000"/>
              <a:t>Motivation</a:t>
            </a:r>
            <a:endParaRPr b="0" sz="3000"/>
          </a:p>
          <a:p>
            <a:pPr indent="-419100" lvl="0" marL="457200" rtl="0" algn="l">
              <a:spcBef>
                <a:spcPts val="0"/>
              </a:spcBef>
              <a:spcAft>
                <a:spcPts val="0"/>
              </a:spcAft>
              <a:buSzPts val="3000"/>
              <a:buChar char="●"/>
            </a:pPr>
            <a:r>
              <a:rPr b="0" lang="en" sz="3000"/>
              <a:t>Challenges </a:t>
            </a:r>
            <a:endParaRPr b="0" sz="3000"/>
          </a:p>
          <a:p>
            <a:pPr indent="-419100" lvl="0" marL="457200" rtl="0" algn="l">
              <a:spcBef>
                <a:spcPts val="0"/>
              </a:spcBef>
              <a:spcAft>
                <a:spcPts val="0"/>
              </a:spcAft>
              <a:buSzPts val="3000"/>
              <a:buChar char="●"/>
            </a:pPr>
            <a:r>
              <a:rPr b="0" lang="en" sz="3000"/>
              <a:t>Model</a:t>
            </a:r>
            <a:endParaRPr b="0" sz="3000"/>
          </a:p>
          <a:p>
            <a:pPr indent="-419100" lvl="0" marL="457200" rtl="0" algn="l">
              <a:spcBef>
                <a:spcPts val="0"/>
              </a:spcBef>
              <a:spcAft>
                <a:spcPts val="0"/>
              </a:spcAft>
              <a:buSzPts val="3000"/>
              <a:buChar char="●"/>
            </a:pPr>
            <a:r>
              <a:rPr b="0" lang="en" sz="3000"/>
              <a:t>Results</a:t>
            </a:r>
            <a:endParaRPr b="0" sz="3000"/>
          </a:p>
          <a:p>
            <a:pPr indent="-419100" lvl="0" marL="457200" rtl="0" algn="l">
              <a:spcBef>
                <a:spcPts val="0"/>
              </a:spcBef>
              <a:spcAft>
                <a:spcPts val="0"/>
              </a:spcAft>
              <a:buSzPts val="3000"/>
              <a:buChar char="●"/>
            </a:pPr>
            <a:r>
              <a:rPr b="0" lang="en" sz="3000"/>
              <a:t>Conclusion</a:t>
            </a:r>
            <a:endParaRPr b="0" sz="3000"/>
          </a:p>
          <a:p>
            <a:pPr indent="-419100" lvl="0" marL="457200" rtl="0" algn="l">
              <a:spcBef>
                <a:spcPts val="0"/>
              </a:spcBef>
              <a:spcAft>
                <a:spcPts val="0"/>
              </a:spcAft>
              <a:buSzPts val="3000"/>
              <a:buChar char="●"/>
            </a:pPr>
            <a:r>
              <a:rPr b="0" lang="en" sz="3000"/>
              <a:t>Takeaway </a:t>
            </a:r>
            <a:endParaRPr b="0"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motivation behind this project was to highlight the fast growing field of dentistry through the use of artificial intelligence to provide anatomic guidance, treatment planning, and treatment outcome evaluation.</a:t>
            </a:r>
            <a:endParaRPr sz="1600"/>
          </a:p>
          <a:p>
            <a:pPr indent="-330200" lvl="0" marL="457200" rtl="0" algn="l">
              <a:spcBef>
                <a:spcPts val="1200"/>
              </a:spcBef>
              <a:spcAft>
                <a:spcPts val="0"/>
              </a:spcAft>
              <a:buSzPts val="1600"/>
              <a:buChar char="●"/>
            </a:pPr>
            <a:r>
              <a:rPr lang="en" sz="1200">
                <a:solidFill>
                  <a:srgbClr val="333333"/>
                </a:solidFill>
              </a:rPr>
              <a:t>This infers that more accurate and efficient diagnosis will be achieved with the integration of AI into existing dental clinical workflow </a:t>
            </a:r>
            <a:endParaRPr sz="1200">
              <a:solidFill>
                <a:srgbClr val="333333"/>
              </a:solidFill>
            </a:endParaRPr>
          </a:p>
          <a:p>
            <a:pPr indent="-304800" lvl="0" marL="457200" rtl="0" algn="l">
              <a:spcBef>
                <a:spcPts val="0"/>
              </a:spcBef>
              <a:spcAft>
                <a:spcPts val="0"/>
              </a:spcAft>
              <a:buClr>
                <a:srgbClr val="333333"/>
              </a:buClr>
              <a:buSzPts val="1200"/>
              <a:buChar char="●"/>
            </a:pPr>
            <a:r>
              <a:rPr lang="en" sz="1200">
                <a:solidFill>
                  <a:srgbClr val="333333"/>
                </a:solidFill>
              </a:rPr>
              <a:t>This allows for integration between data domains i.e medical history, imagery data, and sociodemographic data</a:t>
            </a:r>
            <a:endParaRPr sz="1200">
              <a:solidFill>
                <a:srgbClr val="33333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Challenges</a:t>
            </a:r>
            <a:endParaRPr>
              <a:solidFill>
                <a:schemeClr val="lt1"/>
              </a:solidFill>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lt1"/>
                </a:solidFill>
              </a:rPr>
              <a:t>Overall, </a:t>
            </a:r>
            <a:r>
              <a:rPr lang="en" sz="1800">
                <a:solidFill>
                  <a:schemeClr val="lt1"/>
                </a:solidFill>
              </a:rPr>
              <a:t>artificial</a:t>
            </a:r>
            <a:r>
              <a:rPr lang="en" sz="1800">
                <a:solidFill>
                  <a:schemeClr val="lt1"/>
                </a:solidFill>
              </a:rPr>
              <a:t> intelligence has its limits in the dentistry field</a:t>
            </a:r>
            <a:endParaRPr sz="1800">
              <a:solidFill>
                <a:schemeClr val="lt1"/>
              </a:solidFill>
            </a:endParaRPr>
          </a:p>
          <a:p>
            <a:pPr indent="-342900" lvl="0" marL="457200" rtl="0" algn="l">
              <a:spcBef>
                <a:spcPts val="1200"/>
              </a:spcBef>
              <a:spcAft>
                <a:spcPts val="0"/>
              </a:spcAft>
              <a:buClr>
                <a:schemeClr val="lt1"/>
              </a:buClr>
              <a:buSzPts val="1800"/>
              <a:buChar char="●"/>
            </a:pPr>
            <a:r>
              <a:rPr lang="en" sz="1800">
                <a:solidFill>
                  <a:schemeClr val="lt1"/>
                </a:solidFill>
              </a:rPr>
              <a:t>Data is not as </a:t>
            </a:r>
            <a:r>
              <a:rPr lang="en" sz="1800">
                <a:solidFill>
                  <a:schemeClr val="lt1"/>
                </a:solidFill>
              </a:rPr>
              <a:t>accessible</a:t>
            </a:r>
            <a:r>
              <a:rPr lang="en" sz="1800">
                <a:solidFill>
                  <a:schemeClr val="lt1"/>
                </a:solidFill>
              </a:rPr>
              <a:t> due to data protection concerns.</a:t>
            </a:r>
            <a:endParaRPr sz="1800">
              <a:solidFill>
                <a:schemeClr val="lt1"/>
              </a:solidFill>
            </a:endParaRPr>
          </a:p>
          <a:p>
            <a:pPr indent="-342900" lvl="0" marL="457200" rtl="0" algn="l">
              <a:spcBef>
                <a:spcPts val="0"/>
              </a:spcBef>
              <a:spcAft>
                <a:spcPts val="0"/>
              </a:spcAft>
              <a:buClr>
                <a:srgbClr val="FFFFFF"/>
              </a:buClr>
              <a:buSzPts val="1800"/>
              <a:buChar char="●"/>
            </a:pPr>
            <a:r>
              <a:rPr lang="en" sz="1700">
                <a:solidFill>
                  <a:srgbClr val="FFFFFF"/>
                </a:solidFill>
              </a:rPr>
              <a:t>Processing data, and measuring and validating results is oftentimes insufficiently replicable and robust in dental AI research.</a:t>
            </a:r>
            <a:endParaRPr sz="1700">
              <a:solidFill>
                <a:srgbClr val="FFFFFF"/>
              </a:solidFill>
            </a:endParaRPr>
          </a:p>
          <a:p>
            <a:pPr indent="-342900" lvl="0" marL="457200" rtl="0" algn="l">
              <a:spcBef>
                <a:spcPts val="0"/>
              </a:spcBef>
              <a:spcAft>
                <a:spcPts val="0"/>
              </a:spcAft>
              <a:buClr>
                <a:srgbClr val="FFFFFF"/>
              </a:buClr>
              <a:buSzPts val="1800"/>
              <a:buChar char="●"/>
            </a:pPr>
            <a:r>
              <a:rPr lang="en" sz="1700">
                <a:solidFill>
                  <a:srgbClr val="FFFFFF"/>
                </a:solidFill>
              </a:rPr>
              <a:t>The outcomes of AI is not readily available </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idx="1" type="body"/>
          </p:nvPr>
        </p:nvSpPr>
        <p:spPr>
          <a:xfrm>
            <a:off x="1650450" y="42796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333333"/>
                </a:solidFill>
                <a:highlight>
                  <a:srgbClr val="FFFFFF"/>
                </a:highlight>
                <a:latin typeface="Arial"/>
                <a:ea typeface="Arial"/>
                <a:cs typeface="Arial"/>
                <a:sym typeface="Arial"/>
              </a:rPr>
              <a:t>Topology of 3 artificial neural networks: (</a:t>
            </a:r>
            <a:r>
              <a:rPr b="1" lang="en" sz="1000">
                <a:solidFill>
                  <a:srgbClr val="333333"/>
                </a:solidFill>
                <a:latin typeface="Arial"/>
                <a:ea typeface="Arial"/>
                <a:cs typeface="Arial"/>
                <a:sym typeface="Arial"/>
              </a:rPr>
              <a:t>A</a:t>
            </a:r>
            <a:r>
              <a:rPr lang="en" sz="1000">
                <a:solidFill>
                  <a:srgbClr val="333333"/>
                </a:solidFill>
                <a:highlight>
                  <a:srgbClr val="FFFFFF"/>
                </a:highlight>
                <a:latin typeface="Arial"/>
                <a:ea typeface="Arial"/>
                <a:cs typeface="Arial"/>
                <a:sym typeface="Arial"/>
              </a:rPr>
              <a:t>) convolutional, (</a:t>
            </a:r>
            <a:r>
              <a:rPr b="1" lang="en" sz="1000">
                <a:solidFill>
                  <a:srgbClr val="333333"/>
                </a:solidFill>
                <a:latin typeface="Arial"/>
                <a:ea typeface="Arial"/>
                <a:cs typeface="Arial"/>
                <a:sym typeface="Arial"/>
              </a:rPr>
              <a:t>B</a:t>
            </a:r>
            <a:r>
              <a:rPr lang="en" sz="1000">
                <a:solidFill>
                  <a:srgbClr val="333333"/>
                </a:solidFill>
                <a:highlight>
                  <a:srgbClr val="FFFFFF"/>
                </a:highlight>
                <a:latin typeface="Arial"/>
                <a:ea typeface="Arial"/>
                <a:cs typeface="Arial"/>
                <a:sym typeface="Arial"/>
              </a:rPr>
              <a:t>) multilayer perceptron, and (</a:t>
            </a:r>
            <a:r>
              <a:rPr b="1" lang="en" sz="1000">
                <a:solidFill>
                  <a:srgbClr val="333333"/>
                </a:solidFill>
                <a:latin typeface="Arial"/>
                <a:ea typeface="Arial"/>
                <a:cs typeface="Arial"/>
                <a:sym typeface="Arial"/>
              </a:rPr>
              <a:t>C</a:t>
            </a:r>
            <a:r>
              <a:rPr lang="en" sz="1000">
                <a:solidFill>
                  <a:srgbClr val="333333"/>
                </a:solidFill>
                <a:highlight>
                  <a:srgbClr val="FFFFFF"/>
                </a:highlight>
                <a:latin typeface="Arial"/>
                <a:ea typeface="Arial"/>
                <a:cs typeface="Arial"/>
                <a:sym typeface="Arial"/>
              </a:rPr>
              <a:t>) recurrent. </a:t>
            </a:r>
            <a:r>
              <a:rPr i="1" lang="en" sz="1000">
                <a:solidFill>
                  <a:srgbClr val="333333"/>
                </a:solidFill>
                <a:latin typeface="Arial"/>
                <a:ea typeface="Arial"/>
                <a:cs typeface="Arial"/>
                <a:sym typeface="Arial"/>
              </a:rPr>
              <a:t>X</a:t>
            </a:r>
            <a:r>
              <a:rPr baseline="-25000" lang="en" sz="1100">
                <a:solidFill>
                  <a:srgbClr val="333333"/>
                </a:solidFill>
                <a:latin typeface="Arial"/>
                <a:ea typeface="Arial"/>
                <a:cs typeface="Arial"/>
                <a:sym typeface="Arial"/>
              </a:rPr>
              <a:t>i</a:t>
            </a:r>
            <a:r>
              <a:rPr lang="en" sz="1000">
                <a:solidFill>
                  <a:srgbClr val="333333"/>
                </a:solidFill>
                <a:highlight>
                  <a:srgbClr val="FFFFFF"/>
                </a:highlight>
                <a:latin typeface="Arial"/>
                <a:ea typeface="Arial"/>
                <a:cs typeface="Arial"/>
                <a:sym typeface="Arial"/>
              </a:rPr>
              <a:t>, input data set; </a:t>
            </a:r>
            <a:r>
              <a:rPr i="1" lang="en" sz="1000">
                <a:solidFill>
                  <a:srgbClr val="333333"/>
                </a:solidFill>
                <a:latin typeface="Arial"/>
                <a:ea typeface="Arial"/>
                <a:cs typeface="Arial"/>
                <a:sym typeface="Arial"/>
              </a:rPr>
              <a:t>Y</a:t>
            </a:r>
            <a:r>
              <a:rPr baseline="-25000" lang="en" sz="1100">
                <a:solidFill>
                  <a:srgbClr val="333333"/>
                </a:solidFill>
                <a:latin typeface="Arial"/>
                <a:ea typeface="Arial"/>
                <a:cs typeface="Arial"/>
                <a:sym typeface="Arial"/>
              </a:rPr>
              <a:t>i</a:t>
            </a:r>
            <a:r>
              <a:rPr lang="en" sz="1000">
                <a:solidFill>
                  <a:srgbClr val="333333"/>
                </a:solidFill>
                <a:highlight>
                  <a:srgbClr val="FFFFFF"/>
                </a:highlight>
                <a:latin typeface="Arial"/>
                <a:ea typeface="Arial"/>
                <a:cs typeface="Arial"/>
                <a:sym typeface="Arial"/>
              </a:rPr>
              <a:t>, output data set. </a:t>
            </a:r>
            <a:r>
              <a:rPr i="1" lang="en" sz="1000">
                <a:solidFill>
                  <a:srgbClr val="333333"/>
                </a:solidFill>
                <a:latin typeface="Arial"/>
                <a:ea typeface="Arial"/>
                <a:cs typeface="Arial"/>
                <a:sym typeface="Arial"/>
              </a:rPr>
              <a:t>U, V</a:t>
            </a:r>
            <a:r>
              <a:rPr lang="en" sz="1000">
                <a:solidFill>
                  <a:srgbClr val="333333"/>
                </a:solidFill>
                <a:highlight>
                  <a:srgbClr val="FFFFFF"/>
                </a:highlight>
                <a:latin typeface="Arial"/>
                <a:ea typeface="Arial"/>
                <a:cs typeface="Arial"/>
                <a:sym typeface="Arial"/>
              </a:rPr>
              <a:t>, and </a:t>
            </a:r>
            <a:r>
              <a:rPr i="1" lang="en" sz="1000">
                <a:solidFill>
                  <a:srgbClr val="333333"/>
                </a:solidFill>
                <a:latin typeface="Arial"/>
                <a:ea typeface="Arial"/>
                <a:cs typeface="Arial"/>
                <a:sym typeface="Arial"/>
              </a:rPr>
              <a:t>W</a:t>
            </a:r>
            <a:r>
              <a:rPr lang="en" sz="1000">
                <a:solidFill>
                  <a:srgbClr val="333333"/>
                </a:solidFill>
                <a:highlight>
                  <a:srgbClr val="FFFFFF"/>
                </a:highlight>
                <a:latin typeface="Arial"/>
                <a:ea typeface="Arial"/>
                <a:cs typeface="Arial"/>
                <a:sym typeface="Arial"/>
              </a:rPr>
              <a:t> are the weights.</a:t>
            </a:r>
            <a:endParaRPr sz="1000">
              <a:solidFill>
                <a:srgbClr val="333333"/>
              </a:solidFill>
              <a:highlight>
                <a:srgbClr val="FFFFFF"/>
              </a:highlight>
              <a:latin typeface="Arial"/>
              <a:ea typeface="Arial"/>
              <a:cs typeface="Arial"/>
              <a:sym typeface="Arial"/>
            </a:endParaRPr>
          </a:p>
        </p:txBody>
      </p:sp>
      <p:pic>
        <p:nvPicPr>
          <p:cNvPr id="301" name="Google Shape;301;p17"/>
          <p:cNvPicPr preferRelativeResize="0"/>
          <p:nvPr/>
        </p:nvPicPr>
        <p:blipFill>
          <a:blip r:embed="rId3">
            <a:alphaModFix/>
          </a:blip>
          <a:stretch>
            <a:fillRect/>
          </a:stretch>
        </p:blipFill>
        <p:spPr>
          <a:xfrm>
            <a:off x="1326700" y="512850"/>
            <a:ext cx="6166850" cy="3276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5" name="Shape 305"/>
        <p:cNvGrpSpPr/>
        <p:nvPr/>
      </p:nvGrpSpPr>
      <p:grpSpPr>
        <a:xfrm>
          <a:off x="0" y="0"/>
          <a:ext cx="0" cy="0"/>
          <a:chOff x="0" y="0"/>
          <a:chExt cx="0" cy="0"/>
        </a:xfrm>
      </p:grpSpPr>
      <p:sp>
        <p:nvSpPr>
          <p:cNvPr id="306" name="Google Shape;306;p18"/>
          <p:cNvSpPr txBox="1"/>
          <p:nvPr>
            <p:ph type="title"/>
          </p:nvPr>
        </p:nvSpPr>
        <p:spPr>
          <a:xfrm>
            <a:off x="904150" y="146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8" name="Google Shape;308;p18"/>
          <p:cNvPicPr preferRelativeResize="0"/>
          <p:nvPr/>
        </p:nvPicPr>
        <p:blipFill>
          <a:blip r:embed="rId3">
            <a:alphaModFix/>
          </a:blip>
          <a:stretch>
            <a:fillRect/>
          </a:stretch>
        </p:blipFill>
        <p:spPr>
          <a:xfrm>
            <a:off x="1609913" y="988225"/>
            <a:ext cx="5924174" cy="388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400">
                <a:solidFill>
                  <a:srgbClr val="000000"/>
                </a:solidFill>
              </a:rPr>
              <a:t>AI is progressing rapidly, with potential applications in diagnosis, treatment, and prognosis predictions. Although road- blocks that arise from data acquisition, interpretation, computing power, and moral issues exist and need to be overcome, AI is perceived to be an excellent adjunct for dentists. With thoughtful design and long-term clinical validation, AI can be user-friendly, transparent, reproducible, and unbiased. Future AI development should continue to consider human interest as its primary mission, with increasing capability in handling big data.</a:t>
            </a:r>
            <a:endParaRPr sz="14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Takeaway</a:t>
            </a:r>
            <a:endParaRPr/>
          </a:p>
        </p:txBody>
      </p:sp>
      <p:sp>
        <p:nvSpPr>
          <p:cNvPr id="320" name="Google Shape;320;p20"/>
          <p:cNvSpPr txBox="1"/>
          <p:nvPr>
            <p:ph idx="1" type="body"/>
          </p:nvPr>
        </p:nvSpPr>
        <p:spPr>
          <a:xfrm>
            <a:off x="1303800" y="19416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rPr>
              <a:t>My takeaway from this course is the ability to provide us students with data science tools and resources to increase students’ knowledge about machine learning. I enjoyed how hands on and informative each lecture was.  Additionally, I enjoyed how supportive the mentors, professors, and peers were during this process. This connection made the REU experience fun!</a:t>
            </a:r>
            <a:endParaRPr sz="17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Acknowledgement</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I would like to give thanks to FAMU for providing me with a great opportunity to learn and connect with others in the midst of a pandemic. I would like to acknowledge my mentors, peers, and professors for giving me an insight into data science. I gained so much insight about machine learning.</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