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2B99DD6-BD63-440C-A104-0300BA4FCB8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6000">
                <a:latin typeface="Arial"/>
              </a:rPr>
              <a:t>McSOC: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scripted 'SOC in a BOX' network deployment</a:t>
            </a: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Ronald Broberg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December 2016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McSOC : WAN : TEST</a:t>
            </a:r>
            <a:endParaRPr/>
          </a:p>
        </p:txBody>
      </p:sp>
      <p:pic>
        <p:nvPicPr>
          <p:cNvPr id="3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1960" y="2560320"/>
            <a:ext cx="4285800" cy="3409560"/>
          </a:xfrm>
          <a:prstGeom prst="rect">
            <a:avLst/>
          </a:prstGeom>
          <a:ln>
            <a:noFill/>
          </a:ln>
        </p:spPr>
      </p:pic>
      <p:sp>
        <p:nvSpPr>
          <p:cNvPr id="387" name="TextShape 2"/>
          <p:cNvSpPr txBox="1"/>
          <p:nvPr/>
        </p:nvSpPr>
        <p:spPr>
          <a:xfrm>
            <a:off x="5448600" y="2651760"/>
            <a:ext cx="4426920" cy="365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 Services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DNSMASQ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NGINX Web 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Email Server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MTA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MDA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Email Client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Web Mail</a:t>
            </a:r>
            <a:endParaRPr/>
          </a:p>
        </p:txBody>
      </p:sp>
      <p:sp>
        <p:nvSpPr>
          <p:cNvPr id="388" name="TextShape 3"/>
          <p:cNvSpPr txBox="1"/>
          <p:nvPr/>
        </p:nvSpPr>
        <p:spPr>
          <a:xfrm>
            <a:off x="1645920" y="6126840"/>
            <a:ext cx="3749040" cy="4028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200">
                <a:latin typeface="Arial"/>
              </a:rPr>
              <a:t>CentOS 7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McSOC: - : ROUTERS</a:t>
            </a:r>
            <a:endParaRPr/>
          </a:p>
        </p:txBody>
      </p:sp>
      <p:sp>
        <p:nvSpPr>
          <p:cNvPr id="390" name="TextShape 2"/>
          <p:cNvSpPr txBox="1"/>
          <p:nvPr/>
        </p:nvSpPr>
        <p:spPr>
          <a:xfrm>
            <a:off x="5760720" y="1769040"/>
            <a:ext cx="381888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pfSense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Firewall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Routing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SNMP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391" name="TextShape 3"/>
          <p:cNvSpPr txBox="1"/>
          <p:nvPr/>
        </p:nvSpPr>
        <p:spPr>
          <a:xfrm>
            <a:off x="2487960" y="6858000"/>
            <a:ext cx="217548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800">
                <a:latin typeface="Arial"/>
              </a:rPr>
              <a:t>FreeBSD 10</a:t>
            </a:r>
            <a:endParaRPr/>
          </a:p>
        </p:txBody>
      </p:sp>
      <p:pic>
        <p:nvPicPr>
          <p:cNvPr id="3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486800"/>
            <a:ext cx="5029200" cy="50968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McSOC : DMZ : DNS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6217920" y="1463040"/>
            <a:ext cx="365760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DMZ DNS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DNSMASQ</a:t>
            </a:r>
            <a:endParaRPr/>
          </a:p>
        </p:txBody>
      </p:sp>
      <p:sp>
        <p:nvSpPr>
          <p:cNvPr id="395" name="TextShape 3"/>
          <p:cNvSpPr txBox="1"/>
          <p:nvPr/>
        </p:nvSpPr>
        <p:spPr>
          <a:xfrm>
            <a:off x="1645920" y="6126480"/>
            <a:ext cx="3749040" cy="4028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200">
                <a:latin typeface="Arial"/>
              </a:rPr>
              <a:t>CentOS 7</a:t>
            </a:r>
            <a:endParaRPr/>
          </a:p>
        </p:txBody>
      </p:sp>
      <p:sp>
        <p:nvSpPr>
          <p:cNvPr id="396" name="TextShape 4"/>
          <p:cNvSpPr txBox="1"/>
          <p:nvPr/>
        </p:nvSpPr>
        <p:spPr>
          <a:xfrm>
            <a:off x="4114800" y="7132320"/>
            <a:ext cx="5669280" cy="602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800">
                <a:latin typeface="Arial"/>
              </a:rPr>
              <a:t>https://www.ixsystems.com/blog/an-email-gateway-with-freebsd-to-prevent-malware-and-undesirable-messages/</a:t>
            </a:r>
            <a:endParaRPr/>
          </a:p>
        </p:txBody>
      </p:sp>
      <p:pic>
        <p:nvPicPr>
          <p:cNvPr id="3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932120"/>
            <a:ext cx="5905080" cy="38286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McSOC : DMZ : MAIL</a:t>
            </a:r>
            <a:endParaRPr/>
          </a:p>
        </p:txBody>
      </p:sp>
      <p:sp>
        <p:nvSpPr>
          <p:cNvPr id="399" name="TextShape 2"/>
          <p:cNvSpPr txBox="1"/>
          <p:nvPr/>
        </p:nvSpPr>
        <p:spPr>
          <a:xfrm>
            <a:off x="5448600" y="146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Mail Gateway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Postfix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MailScanner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SpamAssassin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ClamAV</a:t>
            </a:r>
            <a:endParaRPr/>
          </a:p>
        </p:txBody>
      </p:sp>
      <p:sp>
        <p:nvSpPr>
          <p:cNvPr id="400" name="TextShape 3"/>
          <p:cNvSpPr txBox="1"/>
          <p:nvPr/>
        </p:nvSpPr>
        <p:spPr>
          <a:xfrm>
            <a:off x="4754880" y="5266440"/>
            <a:ext cx="3749040" cy="4028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200">
                <a:latin typeface="Arial"/>
              </a:rPr>
              <a:t>CentOS 7</a:t>
            </a:r>
            <a:endParaRPr/>
          </a:p>
        </p:txBody>
      </p:sp>
      <p:pic>
        <p:nvPicPr>
          <p:cNvPr id="4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463040"/>
            <a:ext cx="4600080" cy="6333840"/>
          </a:xfrm>
          <a:prstGeom prst="rect">
            <a:avLst/>
          </a:prstGeom>
          <a:ln>
            <a:noFill/>
          </a:ln>
        </p:spPr>
      </p:pic>
      <p:sp>
        <p:nvSpPr>
          <p:cNvPr id="402" name="TextShape 4"/>
          <p:cNvSpPr txBox="1"/>
          <p:nvPr/>
        </p:nvSpPr>
        <p:spPr>
          <a:xfrm>
            <a:off x="4114800" y="7132320"/>
            <a:ext cx="5669280" cy="602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800">
                <a:latin typeface="Arial"/>
              </a:rPr>
              <a:t>https://www.ixsystems.com/blog/an-email-gateway-with-freebsd-to-prevent-malware-and-undesirable-messages/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McSOC: SOC : NAGIOS</a:t>
            </a:r>
            <a:endParaRPr/>
          </a:p>
        </p:txBody>
      </p:sp>
      <p:sp>
        <p:nvSpPr>
          <p:cNvPr id="404" name="TextShape 2"/>
          <p:cNvSpPr txBox="1"/>
          <p:nvPr/>
        </p:nvSpPr>
        <p:spPr>
          <a:xfrm>
            <a:off x="5577840" y="1769040"/>
            <a:ext cx="400176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Network Monitor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Check_MK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Nagios Variant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Liveevent Service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pic>
        <p:nvPicPr>
          <p:cNvPr id="4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6280" y="2103120"/>
            <a:ext cx="5100120" cy="3931920"/>
          </a:xfrm>
          <a:prstGeom prst="rect">
            <a:avLst/>
          </a:prstGeom>
          <a:ln>
            <a:noFill/>
          </a:ln>
        </p:spPr>
      </p:pic>
      <p:sp>
        <p:nvSpPr>
          <p:cNvPr id="406" name="TextShape 3"/>
          <p:cNvSpPr txBox="1"/>
          <p:nvPr/>
        </p:nvSpPr>
        <p:spPr>
          <a:xfrm>
            <a:off x="1509480" y="6309360"/>
            <a:ext cx="306252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800">
                <a:latin typeface="Arial"/>
              </a:rPr>
              <a:t>Ubuntu 16 Xenial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McSOC: ENTSVR : DC1</a:t>
            </a:r>
            <a:endParaRPr/>
          </a:p>
        </p:txBody>
      </p:sp>
      <p:sp>
        <p:nvSpPr>
          <p:cNvPr id="408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Domain Controller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Samba4 Authentication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Mail 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MTA: PostFix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MDA: Dovecot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DNS 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Bind9</a:t>
            </a:r>
            <a:endParaRPr/>
          </a:p>
        </p:txBody>
      </p:sp>
      <p:pic>
        <p:nvPicPr>
          <p:cNvPr id="4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086200"/>
            <a:ext cx="4795920" cy="3948840"/>
          </a:xfrm>
          <a:prstGeom prst="rect">
            <a:avLst/>
          </a:prstGeom>
          <a:ln>
            <a:noFill/>
          </a:ln>
        </p:spPr>
      </p:pic>
      <p:sp>
        <p:nvSpPr>
          <p:cNvPr id="410" name="TextShape 3"/>
          <p:cNvSpPr txBox="1"/>
          <p:nvPr/>
        </p:nvSpPr>
        <p:spPr>
          <a:xfrm>
            <a:off x="633240" y="6186960"/>
            <a:ext cx="177948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800">
                <a:latin typeface="Arial"/>
              </a:rPr>
              <a:t>CentOS 7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McSOC: ENTSVR : MAIL</a:t>
            </a:r>
            <a:endParaRPr/>
          </a:p>
        </p:txBody>
      </p:sp>
      <p:sp>
        <p:nvSpPr>
          <p:cNvPr id="412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Mail 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MTA: PostFix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MDA: Dovecot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AD/LDAP Authentication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pic>
        <p:nvPicPr>
          <p:cNvPr id="4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086200"/>
            <a:ext cx="4795920" cy="3948840"/>
          </a:xfrm>
          <a:prstGeom prst="rect">
            <a:avLst/>
          </a:prstGeom>
          <a:ln>
            <a:noFill/>
          </a:ln>
        </p:spPr>
      </p:pic>
      <p:sp>
        <p:nvSpPr>
          <p:cNvPr id="414" name="TextShape 3"/>
          <p:cNvSpPr txBox="1"/>
          <p:nvPr/>
        </p:nvSpPr>
        <p:spPr>
          <a:xfrm>
            <a:off x="633240" y="6186960"/>
            <a:ext cx="177948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800">
                <a:latin typeface="Arial"/>
              </a:rPr>
              <a:t>CentOS 7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842040" y="5760720"/>
            <a:ext cx="3821400" cy="8229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lang="en-US" sz="2400">
                <a:latin typeface="Arial"/>
              </a:rPr>
              <a:t>Mint Linux 14</a:t>
            </a:r>
            <a:endParaRPr/>
          </a:p>
          <a:p>
            <a:pPr algn="ctr"/>
            <a:r>
              <a:rPr b="1" lang="en-US" sz="2400">
                <a:latin typeface="Arial"/>
              </a:rPr>
              <a:t>	</a:t>
            </a:r>
            <a:r>
              <a:rPr b="1" lang="en-US" sz="2400">
                <a:latin typeface="Arial"/>
              </a:rPr>
              <a:t>Win 7 Look and Feel</a:t>
            </a:r>
            <a:endParaRPr/>
          </a:p>
        </p:txBody>
      </p:sp>
      <p:sp>
        <p:nvSpPr>
          <p:cNvPr id="416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McSOC: ENTWKS : WKS101</a:t>
            </a:r>
            <a:endParaRPr/>
          </a:p>
        </p:txBody>
      </p:sp>
      <p:sp>
        <p:nvSpPr>
          <p:cNvPr id="417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Domain Client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Samba4 Authentication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Mail Client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Mozilla Thunderbird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Web Browser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Mozilla Firefox</a:t>
            </a:r>
            <a:endParaRPr/>
          </a:p>
        </p:txBody>
      </p:sp>
      <p:pic>
        <p:nvPicPr>
          <p:cNvPr id="4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504520"/>
            <a:ext cx="4846320" cy="31647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Network Data Flow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McSOC: Inbound Email Flow</a:t>
            </a:r>
            <a:endParaRPr/>
          </a:p>
        </p:txBody>
      </p:sp>
      <p:sp>
        <p:nvSpPr>
          <p:cNvPr id="42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Postfix holds the mail upon receipt.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MailScanner scans the email in queue.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SpamAssassin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ClamAV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MailScanner re-queues the email and hands it over back to Postfix.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Postfix processes the email as necessary and delivers the mail to recipient.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McSOC: Executive Summary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i="1" lang="en-US" sz="3200">
                <a:latin typeface="Arial"/>
              </a:rPr>
              <a:t>Create a redeployable network architecture  that can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i="1" lang="en-US" sz="2800">
                <a:latin typeface="Arial"/>
              </a:rPr>
              <a:t>demonstrate SOC capabilities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i="1" lang="en-US" sz="2800">
                <a:latin typeface="Arial"/>
              </a:rPr>
              <a:t>provide a platform to develop SOC solutions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i="1" lang="en-US" sz="2800">
                <a:latin typeface="Arial"/>
              </a:rPr>
              <a:t>Be delivered as a training environment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McSOC: Capabilities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75320" y="1371600"/>
            <a:ext cx="5888520" cy="567648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274320" y="7059960"/>
            <a:ext cx="447984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800">
                <a:latin typeface="Arial"/>
              </a:rPr>
              <a:t>https://www.nuspire.com/technologies/soc/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McSOC: High Level Features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Infrastructure as Code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Network Deployment and Configuration is Scripted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Self-Validation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Continuous Monitoring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Automated Testing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Capabilities Definition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Capabilities Documentation bundle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Use Case Development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Use Cases bundled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McSOC: Technology Guide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Open Source Components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Minimize License Issues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Maximize Re-usability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Deployable to Multiple Visualization Hosts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Develop on single 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Deploy to Amazon AWS or Vmware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Automated Testing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Deployed Project should be able to self-validate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McSOC: Constraints and Limitations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Resource Constraints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Not a scalable architecture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The NAT interface links nodes undesirably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Limits use a CyberRange model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Lack of Microsoft Components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Enterprise Servers Lack Key Microsoft Services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Active Directory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Exchange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Enterprise Workstation Are Not Microsoft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Unrealistic reflection of Enterprise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Infrastructure Design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McSOC: Network Layout</a:t>
            </a:r>
            <a:endParaRPr/>
          </a:p>
        </p:txBody>
      </p:sp>
      <p:sp>
        <p:nvSpPr>
          <p:cNvPr id="53" name="Freeform 2"/>
          <p:cNvSpPr/>
          <p:nvPr/>
        </p:nvSpPr>
        <p:spPr>
          <a:xfrm>
            <a:off x="5121000" y="2966040"/>
            <a:ext cx="393120" cy="353160"/>
          </a:xfrm>
          <a:custGeom>
            <a:avLst/>
            <a:gdLst/>
            <a:ahLst/>
            <a:rect l="0" t="0" r="r" b="b"/>
            <a:pathLst>
              <a:path w="1092" h="981">
                <a:moveTo>
                  <a:pt x="0" y="980"/>
                </a:moveTo>
                <a:cubicBezTo>
                  <a:pt x="475" y="980"/>
                  <a:pt x="1091" y="700"/>
                  <a:pt x="1091" y="420"/>
                </a:cubicBezTo>
                <a:cubicBezTo>
                  <a:pt x="1091" y="140"/>
                  <a:pt x="1073" y="0"/>
                  <a:pt x="727" y="0"/>
                </a:cubicBezTo>
                <a:cubicBezTo>
                  <a:pt x="727" y="300"/>
                  <a:pt x="0" y="579"/>
                  <a:pt x="0" y="980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</p:sp>
      <p:sp>
        <p:nvSpPr>
          <p:cNvPr id="54" name="Freeform 3"/>
          <p:cNvSpPr/>
          <p:nvPr/>
        </p:nvSpPr>
        <p:spPr>
          <a:xfrm>
            <a:off x="4422960" y="2739240"/>
            <a:ext cx="960840" cy="605520"/>
          </a:xfrm>
          <a:custGeom>
            <a:avLst/>
            <a:gdLst/>
            <a:ahLst/>
            <a:rect l="0" t="0" r="r" b="b"/>
            <a:pathLst>
              <a:path w="2669" h="1682">
                <a:moveTo>
                  <a:pt x="2667" y="0"/>
                </a:moveTo>
                <a:cubicBezTo>
                  <a:pt x="2667" y="0"/>
                  <a:pt x="2667" y="1121"/>
                  <a:pt x="2666" y="840"/>
                </a:cubicBezTo>
                <a:cubicBezTo>
                  <a:pt x="2668" y="1331"/>
                  <a:pt x="2091" y="1681"/>
                  <a:pt x="1335" y="1681"/>
                </a:cubicBezTo>
                <a:cubicBezTo>
                  <a:pt x="579" y="1681"/>
                  <a:pt x="1" y="1331"/>
                  <a:pt x="0" y="840"/>
                </a:cubicBezTo>
                <a:cubicBezTo>
                  <a:pt x="1" y="841"/>
                  <a:pt x="0" y="490"/>
                  <a:pt x="0" y="0"/>
                </a:cubicBezTo>
                <a:cubicBezTo>
                  <a:pt x="0" y="490"/>
                  <a:pt x="606" y="840"/>
                  <a:pt x="1334" y="840"/>
                </a:cubicBezTo>
                <a:cubicBezTo>
                  <a:pt x="2062" y="840"/>
                  <a:pt x="2667" y="490"/>
                  <a:pt x="2667" y="0"/>
                </a:cubicBezTo>
              </a:path>
            </a:pathLst>
          </a:custGeom>
          <a:gradFill>
            <a:gsLst>
              <a:gs pos="0">
                <a:srgbClr val="de8e96"/>
              </a:gs>
              <a:gs pos="50000">
                <a:srgbClr val="f8e8ea"/>
              </a:gs>
              <a:gs pos="100000">
                <a:srgbClr val="de8e96"/>
              </a:gs>
            </a:gsLst>
            <a:lin ang="0"/>
          </a:gradFill>
          <a:ln w="14400">
            <a:solidFill>
              <a:srgbClr val="ffffff"/>
            </a:solidFill>
            <a:round/>
          </a:ln>
        </p:spPr>
      </p:sp>
      <p:sp>
        <p:nvSpPr>
          <p:cNvPr id="55" name="Freeform 4"/>
          <p:cNvSpPr/>
          <p:nvPr/>
        </p:nvSpPr>
        <p:spPr>
          <a:xfrm>
            <a:off x="4422600" y="2436840"/>
            <a:ext cx="960120" cy="604800"/>
          </a:xfrm>
          <a:custGeom>
            <a:avLst/>
            <a:gdLst/>
            <a:ahLst/>
            <a:rect l="0" t="0" r="r" b="b"/>
            <a:pathLst>
              <a:path w="2667" h="1680">
                <a:moveTo>
                  <a:pt x="1333" y="0"/>
                </a:moveTo>
                <a:cubicBezTo>
                  <a:pt x="2089" y="0"/>
                  <a:pt x="2666" y="363"/>
                  <a:pt x="2666" y="839"/>
                </a:cubicBezTo>
                <a:cubicBezTo>
                  <a:pt x="2666" y="1315"/>
                  <a:pt x="2089" y="1679"/>
                  <a:pt x="1333" y="1679"/>
                </a:cubicBezTo>
                <a:cubicBezTo>
                  <a:pt x="577" y="1679"/>
                  <a:pt x="0" y="1315"/>
                  <a:pt x="0" y="839"/>
                </a:cubicBezTo>
                <a:cubicBezTo>
                  <a:pt x="0" y="363"/>
                  <a:pt x="577" y="0"/>
                  <a:pt x="1333" y="0"/>
                </a:cubicBezTo>
              </a:path>
            </a:pathLst>
          </a:custGeom>
          <a:gradFill>
            <a:gsLst>
              <a:gs pos="0">
                <a:srgbClr val="0073bc"/>
              </a:gs>
              <a:gs pos="100000">
                <a:srgbClr val="7fb9dd"/>
              </a:gs>
            </a:gsLst>
            <a:lin ang="5400000"/>
          </a:gradFill>
          <a:ln w="14400">
            <a:solidFill>
              <a:srgbClr val="ffffff"/>
            </a:solidFill>
            <a:round/>
          </a:ln>
        </p:spPr>
      </p:sp>
      <p:sp>
        <p:nvSpPr>
          <p:cNvPr id="56" name="Freeform 5"/>
          <p:cNvSpPr/>
          <p:nvPr/>
        </p:nvSpPr>
        <p:spPr>
          <a:xfrm>
            <a:off x="4422600" y="284004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57" name="Line 6"/>
          <p:cNvSpPr/>
          <p:nvPr/>
        </p:nvSpPr>
        <p:spPr>
          <a:xfrm>
            <a:off x="4466160" y="2865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58" name="Line 7"/>
          <p:cNvSpPr/>
          <p:nvPr/>
        </p:nvSpPr>
        <p:spPr>
          <a:xfrm>
            <a:off x="4553640" y="2940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59" name="Line 8"/>
          <p:cNvSpPr/>
          <p:nvPr/>
        </p:nvSpPr>
        <p:spPr>
          <a:xfrm>
            <a:off x="4684320" y="3016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60" name="Line 9"/>
          <p:cNvSpPr/>
          <p:nvPr/>
        </p:nvSpPr>
        <p:spPr>
          <a:xfrm>
            <a:off x="4815360" y="30416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61" name="Line 10"/>
          <p:cNvSpPr/>
          <p:nvPr/>
        </p:nvSpPr>
        <p:spPr>
          <a:xfrm>
            <a:off x="4989960" y="30416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62" name="Line 11"/>
          <p:cNvSpPr/>
          <p:nvPr/>
        </p:nvSpPr>
        <p:spPr>
          <a:xfrm>
            <a:off x="5121000" y="3016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63" name="Line 12"/>
          <p:cNvSpPr/>
          <p:nvPr/>
        </p:nvSpPr>
        <p:spPr>
          <a:xfrm>
            <a:off x="5252040" y="2940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64" name="Line 13"/>
          <p:cNvSpPr/>
          <p:nvPr/>
        </p:nvSpPr>
        <p:spPr>
          <a:xfrm>
            <a:off x="5339160" y="2865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65" name="Line 14"/>
          <p:cNvSpPr/>
          <p:nvPr/>
        </p:nvSpPr>
        <p:spPr>
          <a:xfrm>
            <a:off x="4902840" y="3142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66" name="Line 15"/>
          <p:cNvSpPr/>
          <p:nvPr/>
        </p:nvSpPr>
        <p:spPr>
          <a:xfrm>
            <a:off x="5077440" y="3117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67" name="Line 16"/>
          <p:cNvSpPr/>
          <p:nvPr/>
        </p:nvSpPr>
        <p:spPr>
          <a:xfrm>
            <a:off x="5208120" y="3066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68" name="Line 17"/>
          <p:cNvSpPr/>
          <p:nvPr/>
        </p:nvSpPr>
        <p:spPr>
          <a:xfrm>
            <a:off x="5295600" y="3016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69" name="Line 18"/>
          <p:cNvSpPr/>
          <p:nvPr/>
        </p:nvSpPr>
        <p:spPr>
          <a:xfrm>
            <a:off x="4728240" y="3117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70" name="Line 19"/>
          <p:cNvSpPr/>
          <p:nvPr/>
        </p:nvSpPr>
        <p:spPr>
          <a:xfrm>
            <a:off x="4597200" y="3066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71" name="Line 20"/>
          <p:cNvSpPr/>
          <p:nvPr/>
        </p:nvSpPr>
        <p:spPr>
          <a:xfrm>
            <a:off x="4509720" y="3016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72" name="Freeform 21"/>
          <p:cNvSpPr/>
          <p:nvPr/>
        </p:nvSpPr>
        <p:spPr>
          <a:xfrm>
            <a:off x="4422600" y="294084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73" name="Line 22"/>
          <p:cNvSpPr/>
          <p:nvPr/>
        </p:nvSpPr>
        <p:spPr>
          <a:xfrm>
            <a:off x="4466160" y="3066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74" name="Line 23"/>
          <p:cNvSpPr/>
          <p:nvPr/>
        </p:nvSpPr>
        <p:spPr>
          <a:xfrm>
            <a:off x="4553640" y="3142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75" name="Line 24"/>
          <p:cNvSpPr/>
          <p:nvPr/>
        </p:nvSpPr>
        <p:spPr>
          <a:xfrm>
            <a:off x="4684320" y="32180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76" name="Line 25"/>
          <p:cNvSpPr/>
          <p:nvPr/>
        </p:nvSpPr>
        <p:spPr>
          <a:xfrm>
            <a:off x="4815360" y="3243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77" name="Line 26"/>
          <p:cNvSpPr/>
          <p:nvPr/>
        </p:nvSpPr>
        <p:spPr>
          <a:xfrm>
            <a:off x="4989960" y="3243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78" name="Line 27"/>
          <p:cNvSpPr/>
          <p:nvPr/>
        </p:nvSpPr>
        <p:spPr>
          <a:xfrm>
            <a:off x="5121000" y="32180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79" name="Line 28"/>
          <p:cNvSpPr/>
          <p:nvPr/>
        </p:nvSpPr>
        <p:spPr>
          <a:xfrm>
            <a:off x="5252040" y="3142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80" name="Line 29"/>
          <p:cNvSpPr/>
          <p:nvPr/>
        </p:nvSpPr>
        <p:spPr>
          <a:xfrm>
            <a:off x="5339160" y="3066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81" name="Freeform 30"/>
          <p:cNvSpPr/>
          <p:nvPr/>
        </p:nvSpPr>
        <p:spPr>
          <a:xfrm>
            <a:off x="4422600" y="2436840"/>
            <a:ext cx="960840" cy="907560"/>
          </a:xfrm>
          <a:custGeom>
            <a:avLst/>
            <a:gdLst/>
            <a:ahLst/>
            <a:rect l="0" t="0" r="r" b="b"/>
            <a:pathLst>
              <a:path w="2669" h="2521">
                <a:moveTo>
                  <a:pt x="1333" y="0"/>
                </a:moveTo>
                <a:cubicBezTo>
                  <a:pt x="2089" y="0"/>
                  <a:pt x="2668" y="364"/>
                  <a:pt x="2668" y="840"/>
                </a:cubicBezTo>
                <a:lnTo>
                  <a:pt x="2667" y="1680"/>
                </a:lnTo>
                <a:cubicBezTo>
                  <a:pt x="2667" y="2170"/>
                  <a:pt x="2061" y="2520"/>
                </a:cubicBezTo>
                <a:cubicBezTo>
                  <a:pt x="1334" y="2520"/>
                </a:cubicBezTo>
                <a:cubicBezTo>
                  <a:pt x="607" y="2520"/>
                  <a:pt x="0" y="2170"/>
                </a:cubicBezTo>
                <a:cubicBezTo>
                  <a:pt x="0" y="1680"/>
                </a:cubicBezTo>
                <a:cubicBezTo>
                  <a:pt x="0" y="1680"/>
                  <a:pt x="1" y="840"/>
                </a:cubicBezTo>
                <a:cubicBezTo>
                  <a:pt x="0" y="839"/>
                </a:cubicBezTo>
                <a:cubicBezTo>
                  <a:pt x="0" y="363"/>
                  <a:pt x="577" y="0"/>
                </a:cubicBezTo>
                <a:cubicBezTo>
                  <a:pt x="1333" y="0"/>
                </a:cubicBezTo>
              </a:path>
            </a:pathLst>
          </a:custGeom>
          <a:noFill/>
          <a:ln w="14400">
            <a:solidFill>
              <a:srgbClr val="000000"/>
            </a:solidFill>
            <a:round/>
          </a:ln>
        </p:spPr>
      </p:sp>
      <p:sp>
        <p:nvSpPr>
          <p:cNvPr id="82" name="Freeform 31"/>
          <p:cNvSpPr/>
          <p:nvPr/>
        </p:nvSpPr>
        <p:spPr>
          <a:xfrm>
            <a:off x="5121000" y="4278960"/>
            <a:ext cx="393120" cy="353160"/>
          </a:xfrm>
          <a:custGeom>
            <a:avLst/>
            <a:gdLst/>
            <a:ahLst/>
            <a:rect l="0" t="0" r="r" b="b"/>
            <a:pathLst>
              <a:path w="1092" h="981">
                <a:moveTo>
                  <a:pt x="0" y="980"/>
                </a:moveTo>
                <a:cubicBezTo>
                  <a:pt x="475" y="980"/>
                  <a:pt x="1091" y="700"/>
                  <a:pt x="1091" y="420"/>
                </a:cubicBezTo>
                <a:cubicBezTo>
                  <a:pt x="1091" y="140"/>
                  <a:pt x="1073" y="0"/>
                  <a:pt x="727" y="0"/>
                </a:cubicBezTo>
                <a:cubicBezTo>
                  <a:pt x="727" y="300"/>
                  <a:pt x="0" y="579"/>
                  <a:pt x="0" y="980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</p:sp>
      <p:sp>
        <p:nvSpPr>
          <p:cNvPr id="83" name="Freeform 32"/>
          <p:cNvSpPr/>
          <p:nvPr/>
        </p:nvSpPr>
        <p:spPr>
          <a:xfrm>
            <a:off x="4422960" y="4052160"/>
            <a:ext cx="960840" cy="605520"/>
          </a:xfrm>
          <a:custGeom>
            <a:avLst/>
            <a:gdLst/>
            <a:ahLst/>
            <a:rect l="0" t="0" r="r" b="b"/>
            <a:pathLst>
              <a:path w="2669" h="1682">
                <a:moveTo>
                  <a:pt x="2667" y="0"/>
                </a:moveTo>
                <a:cubicBezTo>
                  <a:pt x="2667" y="0"/>
                  <a:pt x="2667" y="1121"/>
                  <a:pt x="2666" y="840"/>
                </a:cubicBezTo>
                <a:cubicBezTo>
                  <a:pt x="2668" y="1331"/>
                  <a:pt x="2091" y="1681"/>
                  <a:pt x="1335" y="1681"/>
                </a:cubicBezTo>
                <a:cubicBezTo>
                  <a:pt x="579" y="1681"/>
                  <a:pt x="1" y="1331"/>
                  <a:pt x="0" y="840"/>
                </a:cubicBezTo>
                <a:cubicBezTo>
                  <a:pt x="1" y="841"/>
                  <a:pt x="0" y="490"/>
                  <a:pt x="0" y="0"/>
                </a:cubicBezTo>
                <a:cubicBezTo>
                  <a:pt x="0" y="490"/>
                  <a:pt x="606" y="840"/>
                  <a:pt x="1334" y="840"/>
                </a:cubicBezTo>
                <a:cubicBezTo>
                  <a:pt x="2062" y="840"/>
                  <a:pt x="2667" y="490"/>
                  <a:pt x="2667" y="0"/>
                </a:cubicBezTo>
              </a:path>
            </a:pathLst>
          </a:custGeom>
          <a:gradFill>
            <a:gsLst>
              <a:gs pos="0">
                <a:srgbClr val="de8e96"/>
              </a:gs>
              <a:gs pos="50000">
                <a:srgbClr val="f8e8ea"/>
              </a:gs>
              <a:gs pos="100000">
                <a:srgbClr val="de8e96"/>
              </a:gs>
            </a:gsLst>
            <a:lin ang="0"/>
          </a:gradFill>
          <a:ln w="14400">
            <a:solidFill>
              <a:srgbClr val="ffffff"/>
            </a:solidFill>
            <a:round/>
          </a:ln>
        </p:spPr>
      </p:sp>
      <p:sp>
        <p:nvSpPr>
          <p:cNvPr id="84" name="Freeform 33"/>
          <p:cNvSpPr/>
          <p:nvPr/>
        </p:nvSpPr>
        <p:spPr>
          <a:xfrm>
            <a:off x="4422600" y="3749760"/>
            <a:ext cx="960120" cy="604800"/>
          </a:xfrm>
          <a:custGeom>
            <a:avLst/>
            <a:gdLst/>
            <a:ahLst/>
            <a:rect l="0" t="0" r="r" b="b"/>
            <a:pathLst>
              <a:path w="2667" h="1680">
                <a:moveTo>
                  <a:pt x="1333" y="0"/>
                </a:moveTo>
                <a:cubicBezTo>
                  <a:pt x="2089" y="0"/>
                  <a:pt x="2666" y="363"/>
                  <a:pt x="2666" y="839"/>
                </a:cubicBezTo>
                <a:cubicBezTo>
                  <a:pt x="2666" y="1315"/>
                  <a:pt x="2089" y="1679"/>
                  <a:pt x="1333" y="1679"/>
                </a:cubicBezTo>
                <a:cubicBezTo>
                  <a:pt x="577" y="1679"/>
                  <a:pt x="0" y="1315"/>
                  <a:pt x="0" y="839"/>
                </a:cubicBezTo>
                <a:cubicBezTo>
                  <a:pt x="0" y="363"/>
                  <a:pt x="577" y="0"/>
                  <a:pt x="1333" y="0"/>
                </a:cubicBezTo>
              </a:path>
            </a:pathLst>
          </a:custGeom>
          <a:gradFill>
            <a:gsLst>
              <a:gs pos="0">
                <a:srgbClr val="0073bc"/>
              </a:gs>
              <a:gs pos="100000">
                <a:srgbClr val="7fb9dd"/>
              </a:gs>
            </a:gsLst>
            <a:lin ang="5400000"/>
          </a:gradFill>
          <a:ln w="14400">
            <a:solidFill>
              <a:srgbClr val="ffffff"/>
            </a:solidFill>
            <a:round/>
          </a:ln>
        </p:spPr>
      </p:sp>
      <p:sp>
        <p:nvSpPr>
          <p:cNvPr id="85" name="Freeform 34"/>
          <p:cNvSpPr/>
          <p:nvPr/>
        </p:nvSpPr>
        <p:spPr>
          <a:xfrm>
            <a:off x="4422600" y="415296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86" name="Line 35"/>
          <p:cNvSpPr/>
          <p:nvPr/>
        </p:nvSpPr>
        <p:spPr>
          <a:xfrm>
            <a:off x="4466160" y="4178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87" name="Line 36"/>
          <p:cNvSpPr/>
          <p:nvPr/>
        </p:nvSpPr>
        <p:spPr>
          <a:xfrm>
            <a:off x="4553640" y="4253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88" name="Line 37"/>
          <p:cNvSpPr/>
          <p:nvPr/>
        </p:nvSpPr>
        <p:spPr>
          <a:xfrm>
            <a:off x="4684320" y="4329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89" name="Line 38"/>
          <p:cNvSpPr/>
          <p:nvPr/>
        </p:nvSpPr>
        <p:spPr>
          <a:xfrm>
            <a:off x="4815360" y="43545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90" name="Line 39"/>
          <p:cNvSpPr/>
          <p:nvPr/>
        </p:nvSpPr>
        <p:spPr>
          <a:xfrm>
            <a:off x="4989960" y="43545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91" name="Line 40"/>
          <p:cNvSpPr/>
          <p:nvPr/>
        </p:nvSpPr>
        <p:spPr>
          <a:xfrm>
            <a:off x="5121000" y="4329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92" name="Line 41"/>
          <p:cNvSpPr/>
          <p:nvPr/>
        </p:nvSpPr>
        <p:spPr>
          <a:xfrm>
            <a:off x="5252040" y="4253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93" name="Line 42"/>
          <p:cNvSpPr/>
          <p:nvPr/>
        </p:nvSpPr>
        <p:spPr>
          <a:xfrm>
            <a:off x="5339160" y="4178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94" name="Line 43"/>
          <p:cNvSpPr/>
          <p:nvPr/>
        </p:nvSpPr>
        <p:spPr>
          <a:xfrm>
            <a:off x="4902840" y="4455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95" name="Line 44"/>
          <p:cNvSpPr/>
          <p:nvPr/>
        </p:nvSpPr>
        <p:spPr>
          <a:xfrm>
            <a:off x="5077440" y="4430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96" name="Line 45"/>
          <p:cNvSpPr/>
          <p:nvPr/>
        </p:nvSpPr>
        <p:spPr>
          <a:xfrm>
            <a:off x="5208120" y="4379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97" name="Line 46"/>
          <p:cNvSpPr/>
          <p:nvPr/>
        </p:nvSpPr>
        <p:spPr>
          <a:xfrm>
            <a:off x="5295600" y="4329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98" name="Line 47"/>
          <p:cNvSpPr/>
          <p:nvPr/>
        </p:nvSpPr>
        <p:spPr>
          <a:xfrm>
            <a:off x="4728240" y="4430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99" name="Line 48"/>
          <p:cNvSpPr/>
          <p:nvPr/>
        </p:nvSpPr>
        <p:spPr>
          <a:xfrm>
            <a:off x="4597200" y="4379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00" name="Line 49"/>
          <p:cNvSpPr/>
          <p:nvPr/>
        </p:nvSpPr>
        <p:spPr>
          <a:xfrm>
            <a:off x="4509720" y="4329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01" name="Freeform 50"/>
          <p:cNvSpPr/>
          <p:nvPr/>
        </p:nvSpPr>
        <p:spPr>
          <a:xfrm>
            <a:off x="4422600" y="425376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102" name="Line 51"/>
          <p:cNvSpPr/>
          <p:nvPr/>
        </p:nvSpPr>
        <p:spPr>
          <a:xfrm>
            <a:off x="4466160" y="4379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03" name="Line 52"/>
          <p:cNvSpPr/>
          <p:nvPr/>
        </p:nvSpPr>
        <p:spPr>
          <a:xfrm>
            <a:off x="4553640" y="4455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04" name="Line 53"/>
          <p:cNvSpPr/>
          <p:nvPr/>
        </p:nvSpPr>
        <p:spPr>
          <a:xfrm>
            <a:off x="4684320" y="45309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05" name="Line 54"/>
          <p:cNvSpPr/>
          <p:nvPr/>
        </p:nvSpPr>
        <p:spPr>
          <a:xfrm>
            <a:off x="4815360" y="4556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06" name="Line 55"/>
          <p:cNvSpPr/>
          <p:nvPr/>
        </p:nvSpPr>
        <p:spPr>
          <a:xfrm>
            <a:off x="4989960" y="4556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07" name="Line 56"/>
          <p:cNvSpPr/>
          <p:nvPr/>
        </p:nvSpPr>
        <p:spPr>
          <a:xfrm>
            <a:off x="5121000" y="45309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08" name="Line 57"/>
          <p:cNvSpPr/>
          <p:nvPr/>
        </p:nvSpPr>
        <p:spPr>
          <a:xfrm>
            <a:off x="5252040" y="4455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09" name="Line 58"/>
          <p:cNvSpPr/>
          <p:nvPr/>
        </p:nvSpPr>
        <p:spPr>
          <a:xfrm>
            <a:off x="5339160" y="4379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10" name="Freeform 59"/>
          <p:cNvSpPr/>
          <p:nvPr/>
        </p:nvSpPr>
        <p:spPr>
          <a:xfrm>
            <a:off x="4422600" y="3749760"/>
            <a:ext cx="960840" cy="907560"/>
          </a:xfrm>
          <a:custGeom>
            <a:avLst/>
            <a:gdLst/>
            <a:ahLst/>
            <a:rect l="0" t="0" r="r" b="b"/>
            <a:pathLst>
              <a:path w="2669" h="2521">
                <a:moveTo>
                  <a:pt x="1333" y="0"/>
                </a:moveTo>
                <a:cubicBezTo>
                  <a:pt x="2089" y="0"/>
                  <a:pt x="2668" y="364"/>
                  <a:pt x="2668" y="840"/>
                </a:cubicBezTo>
                <a:lnTo>
                  <a:pt x="2667" y="1680"/>
                </a:lnTo>
                <a:cubicBezTo>
                  <a:pt x="2667" y="2170"/>
                  <a:pt x="2061" y="2520"/>
                </a:cubicBezTo>
                <a:cubicBezTo>
                  <a:pt x="1334" y="2520"/>
                </a:cubicBezTo>
                <a:cubicBezTo>
                  <a:pt x="607" y="2520"/>
                  <a:pt x="0" y="2170"/>
                </a:cubicBezTo>
                <a:cubicBezTo>
                  <a:pt x="0" y="1680"/>
                </a:cubicBezTo>
                <a:cubicBezTo>
                  <a:pt x="0" y="1680"/>
                  <a:pt x="1" y="840"/>
                </a:cubicBezTo>
                <a:cubicBezTo>
                  <a:pt x="0" y="839"/>
                </a:cubicBezTo>
                <a:cubicBezTo>
                  <a:pt x="0" y="363"/>
                  <a:pt x="577" y="0"/>
                </a:cubicBezTo>
                <a:cubicBezTo>
                  <a:pt x="1333" y="0"/>
                </a:cubicBezTo>
              </a:path>
            </a:pathLst>
          </a:custGeom>
          <a:noFill/>
          <a:ln w="14400">
            <a:solidFill>
              <a:srgbClr val="000000"/>
            </a:solidFill>
            <a:round/>
          </a:ln>
        </p:spPr>
      </p:sp>
      <p:sp>
        <p:nvSpPr>
          <p:cNvPr id="111" name="Freeform 60"/>
          <p:cNvSpPr/>
          <p:nvPr/>
        </p:nvSpPr>
        <p:spPr>
          <a:xfrm>
            <a:off x="5121000" y="5706000"/>
            <a:ext cx="393120" cy="353160"/>
          </a:xfrm>
          <a:custGeom>
            <a:avLst/>
            <a:gdLst/>
            <a:ahLst/>
            <a:rect l="0" t="0" r="r" b="b"/>
            <a:pathLst>
              <a:path w="1092" h="981">
                <a:moveTo>
                  <a:pt x="0" y="980"/>
                </a:moveTo>
                <a:cubicBezTo>
                  <a:pt x="475" y="980"/>
                  <a:pt x="1091" y="700"/>
                  <a:pt x="1091" y="420"/>
                </a:cubicBezTo>
                <a:cubicBezTo>
                  <a:pt x="1091" y="140"/>
                  <a:pt x="1073" y="0"/>
                  <a:pt x="727" y="0"/>
                </a:cubicBezTo>
                <a:cubicBezTo>
                  <a:pt x="727" y="300"/>
                  <a:pt x="0" y="579"/>
                  <a:pt x="0" y="980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</p:sp>
      <p:sp>
        <p:nvSpPr>
          <p:cNvPr id="112" name="Freeform 61"/>
          <p:cNvSpPr/>
          <p:nvPr/>
        </p:nvSpPr>
        <p:spPr>
          <a:xfrm>
            <a:off x="4422960" y="5479200"/>
            <a:ext cx="960840" cy="605520"/>
          </a:xfrm>
          <a:custGeom>
            <a:avLst/>
            <a:gdLst/>
            <a:ahLst/>
            <a:rect l="0" t="0" r="r" b="b"/>
            <a:pathLst>
              <a:path w="2669" h="1682">
                <a:moveTo>
                  <a:pt x="2667" y="0"/>
                </a:moveTo>
                <a:cubicBezTo>
                  <a:pt x="2667" y="0"/>
                  <a:pt x="2667" y="1121"/>
                  <a:pt x="2666" y="840"/>
                </a:cubicBezTo>
                <a:cubicBezTo>
                  <a:pt x="2668" y="1331"/>
                  <a:pt x="2091" y="1681"/>
                  <a:pt x="1335" y="1681"/>
                </a:cubicBezTo>
                <a:cubicBezTo>
                  <a:pt x="579" y="1681"/>
                  <a:pt x="1" y="1331"/>
                  <a:pt x="0" y="840"/>
                </a:cubicBezTo>
                <a:cubicBezTo>
                  <a:pt x="1" y="841"/>
                  <a:pt x="0" y="490"/>
                  <a:pt x="0" y="0"/>
                </a:cubicBezTo>
                <a:cubicBezTo>
                  <a:pt x="0" y="490"/>
                  <a:pt x="606" y="840"/>
                  <a:pt x="1334" y="840"/>
                </a:cubicBezTo>
                <a:cubicBezTo>
                  <a:pt x="2062" y="840"/>
                  <a:pt x="2667" y="490"/>
                  <a:pt x="2667" y="0"/>
                </a:cubicBezTo>
              </a:path>
            </a:pathLst>
          </a:custGeom>
          <a:gradFill>
            <a:gsLst>
              <a:gs pos="0">
                <a:srgbClr val="de8e96"/>
              </a:gs>
              <a:gs pos="50000">
                <a:srgbClr val="f8e8ea"/>
              </a:gs>
              <a:gs pos="100000">
                <a:srgbClr val="de8e96"/>
              </a:gs>
            </a:gsLst>
            <a:lin ang="0"/>
          </a:gradFill>
          <a:ln w="14400">
            <a:solidFill>
              <a:srgbClr val="ffffff"/>
            </a:solidFill>
            <a:round/>
          </a:ln>
        </p:spPr>
      </p:sp>
      <p:sp>
        <p:nvSpPr>
          <p:cNvPr id="113" name="Freeform 62"/>
          <p:cNvSpPr/>
          <p:nvPr/>
        </p:nvSpPr>
        <p:spPr>
          <a:xfrm>
            <a:off x="4422600" y="5176800"/>
            <a:ext cx="960120" cy="604800"/>
          </a:xfrm>
          <a:custGeom>
            <a:avLst/>
            <a:gdLst/>
            <a:ahLst/>
            <a:rect l="0" t="0" r="r" b="b"/>
            <a:pathLst>
              <a:path w="2667" h="1680">
                <a:moveTo>
                  <a:pt x="1333" y="0"/>
                </a:moveTo>
                <a:cubicBezTo>
                  <a:pt x="2089" y="0"/>
                  <a:pt x="2666" y="363"/>
                  <a:pt x="2666" y="839"/>
                </a:cubicBezTo>
                <a:cubicBezTo>
                  <a:pt x="2666" y="1315"/>
                  <a:pt x="2089" y="1679"/>
                  <a:pt x="1333" y="1679"/>
                </a:cubicBezTo>
                <a:cubicBezTo>
                  <a:pt x="577" y="1679"/>
                  <a:pt x="0" y="1315"/>
                  <a:pt x="0" y="839"/>
                </a:cubicBezTo>
                <a:cubicBezTo>
                  <a:pt x="0" y="363"/>
                  <a:pt x="577" y="0"/>
                  <a:pt x="1333" y="0"/>
                </a:cubicBezTo>
              </a:path>
            </a:pathLst>
          </a:custGeom>
          <a:gradFill>
            <a:gsLst>
              <a:gs pos="0">
                <a:srgbClr val="0073bc"/>
              </a:gs>
              <a:gs pos="100000">
                <a:srgbClr val="7fb9dd"/>
              </a:gs>
            </a:gsLst>
            <a:lin ang="5400000"/>
          </a:gradFill>
          <a:ln w="14400">
            <a:solidFill>
              <a:srgbClr val="ffffff"/>
            </a:solidFill>
            <a:round/>
          </a:ln>
        </p:spPr>
      </p:sp>
      <p:sp>
        <p:nvSpPr>
          <p:cNvPr id="114" name="Freeform 63"/>
          <p:cNvSpPr/>
          <p:nvPr/>
        </p:nvSpPr>
        <p:spPr>
          <a:xfrm>
            <a:off x="4422600" y="55800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115" name="Line 64"/>
          <p:cNvSpPr/>
          <p:nvPr/>
        </p:nvSpPr>
        <p:spPr>
          <a:xfrm>
            <a:off x="446616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16" name="Line 65"/>
          <p:cNvSpPr/>
          <p:nvPr/>
        </p:nvSpPr>
        <p:spPr>
          <a:xfrm>
            <a:off x="455364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17" name="Line 66"/>
          <p:cNvSpPr/>
          <p:nvPr/>
        </p:nvSpPr>
        <p:spPr>
          <a:xfrm>
            <a:off x="468432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18" name="Line 67"/>
          <p:cNvSpPr/>
          <p:nvPr/>
        </p:nvSpPr>
        <p:spPr>
          <a:xfrm>
            <a:off x="481536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19" name="Line 68"/>
          <p:cNvSpPr/>
          <p:nvPr/>
        </p:nvSpPr>
        <p:spPr>
          <a:xfrm>
            <a:off x="498996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20" name="Line 69"/>
          <p:cNvSpPr/>
          <p:nvPr/>
        </p:nvSpPr>
        <p:spPr>
          <a:xfrm>
            <a:off x="51210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21" name="Line 70"/>
          <p:cNvSpPr/>
          <p:nvPr/>
        </p:nvSpPr>
        <p:spPr>
          <a:xfrm>
            <a:off x="525204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22" name="Line 71"/>
          <p:cNvSpPr/>
          <p:nvPr/>
        </p:nvSpPr>
        <p:spPr>
          <a:xfrm>
            <a:off x="533916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23" name="Line 72"/>
          <p:cNvSpPr/>
          <p:nvPr/>
        </p:nvSpPr>
        <p:spPr>
          <a:xfrm>
            <a:off x="49028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24" name="Line 73"/>
          <p:cNvSpPr/>
          <p:nvPr/>
        </p:nvSpPr>
        <p:spPr>
          <a:xfrm>
            <a:off x="507744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25" name="Line 74"/>
          <p:cNvSpPr/>
          <p:nvPr/>
        </p:nvSpPr>
        <p:spPr>
          <a:xfrm>
            <a:off x="520812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26" name="Line 75"/>
          <p:cNvSpPr/>
          <p:nvPr/>
        </p:nvSpPr>
        <p:spPr>
          <a:xfrm>
            <a:off x="52956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27" name="Line 76"/>
          <p:cNvSpPr/>
          <p:nvPr/>
        </p:nvSpPr>
        <p:spPr>
          <a:xfrm>
            <a:off x="472824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28" name="Line 77"/>
          <p:cNvSpPr/>
          <p:nvPr/>
        </p:nvSpPr>
        <p:spPr>
          <a:xfrm>
            <a:off x="459720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29" name="Line 78"/>
          <p:cNvSpPr/>
          <p:nvPr/>
        </p:nvSpPr>
        <p:spPr>
          <a:xfrm>
            <a:off x="450972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30" name="Freeform 79"/>
          <p:cNvSpPr/>
          <p:nvPr/>
        </p:nvSpPr>
        <p:spPr>
          <a:xfrm>
            <a:off x="4422600" y="56808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131" name="Line 80"/>
          <p:cNvSpPr/>
          <p:nvPr/>
        </p:nvSpPr>
        <p:spPr>
          <a:xfrm>
            <a:off x="446616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32" name="Line 81"/>
          <p:cNvSpPr/>
          <p:nvPr/>
        </p:nvSpPr>
        <p:spPr>
          <a:xfrm>
            <a:off x="45536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33" name="Line 82"/>
          <p:cNvSpPr/>
          <p:nvPr/>
        </p:nvSpPr>
        <p:spPr>
          <a:xfrm>
            <a:off x="468432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34" name="Line 83"/>
          <p:cNvSpPr/>
          <p:nvPr/>
        </p:nvSpPr>
        <p:spPr>
          <a:xfrm>
            <a:off x="481536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35" name="Line 84"/>
          <p:cNvSpPr/>
          <p:nvPr/>
        </p:nvSpPr>
        <p:spPr>
          <a:xfrm>
            <a:off x="498996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36" name="Line 85"/>
          <p:cNvSpPr/>
          <p:nvPr/>
        </p:nvSpPr>
        <p:spPr>
          <a:xfrm>
            <a:off x="512100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37" name="Line 86"/>
          <p:cNvSpPr/>
          <p:nvPr/>
        </p:nvSpPr>
        <p:spPr>
          <a:xfrm>
            <a:off x="52520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38" name="Line 87"/>
          <p:cNvSpPr/>
          <p:nvPr/>
        </p:nvSpPr>
        <p:spPr>
          <a:xfrm>
            <a:off x="533916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39" name="Freeform 88"/>
          <p:cNvSpPr/>
          <p:nvPr/>
        </p:nvSpPr>
        <p:spPr>
          <a:xfrm>
            <a:off x="4422600" y="5176800"/>
            <a:ext cx="960840" cy="907560"/>
          </a:xfrm>
          <a:custGeom>
            <a:avLst/>
            <a:gdLst/>
            <a:ahLst/>
            <a:rect l="0" t="0" r="r" b="b"/>
            <a:pathLst>
              <a:path w="2669" h="2521">
                <a:moveTo>
                  <a:pt x="1333" y="0"/>
                </a:moveTo>
                <a:cubicBezTo>
                  <a:pt x="2089" y="0"/>
                  <a:pt x="2668" y="364"/>
                  <a:pt x="2668" y="840"/>
                </a:cubicBezTo>
                <a:lnTo>
                  <a:pt x="2667" y="1680"/>
                </a:lnTo>
                <a:cubicBezTo>
                  <a:pt x="2667" y="2170"/>
                  <a:pt x="2061" y="2520"/>
                </a:cubicBezTo>
                <a:cubicBezTo>
                  <a:pt x="1334" y="2520"/>
                </a:cubicBezTo>
                <a:cubicBezTo>
                  <a:pt x="607" y="2520"/>
                  <a:pt x="0" y="2170"/>
                </a:cubicBezTo>
                <a:cubicBezTo>
                  <a:pt x="0" y="1680"/>
                </a:cubicBezTo>
                <a:cubicBezTo>
                  <a:pt x="0" y="1680"/>
                  <a:pt x="1" y="840"/>
                </a:cubicBezTo>
                <a:cubicBezTo>
                  <a:pt x="0" y="839"/>
                </a:cubicBezTo>
                <a:cubicBezTo>
                  <a:pt x="0" y="363"/>
                  <a:pt x="577" y="0"/>
                </a:cubicBezTo>
                <a:cubicBezTo>
                  <a:pt x="1333" y="0"/>
                </a:cubicBezTo>
              </a:path>
            </a:pathLst>
          </a:custGeom>
          <a:noFill/>
          <a:ln w="14400">
            <a:solidFill>
              <a:srgbClr val="000000"/>
            </a:solidFill>
            <a:round/>
          </a:ln>
        </p:spPr>
      </p:sp>
      <p:sp>
        <p:nvSpPr>
          <p:cNvPr id="140" name="Freeform 89"/>
          <p:cNvSpPr/>
          <p:nvPr/>
        </p:nvSpPr>
        <p:spPr>
          <a:xfrm>
            <a:off x="6613200" y="5706000"/>
            <a:ext cx="393120" cy="353160"/>
          </a:xfrm>
          <a:custGeom>
            <a:avLst/>
            <a:gdLst/>
            <a:ahLst/>
            <a:rect l="0" t="0" r="r" b="b"/>
            <a:pathLst>
              <a:path w="1092" h="981">
                <a:moveTo>
                  <a:pt x="0" y="980"/>
                </a:moveTo>
                <a:cubicBezTo>
                  <a:pt x="475" y="980"/>
                  <a:pt x="1091" y="700"/>
                  <a:pt x="1091" y="420"/>
                </a:cubicBezTo>
                <a:cubicBezTo>
                  <a:pt x="1091" y="140"/>
                  <a:pt x="1073" y="0"/>
                  <a:pt x="727" y="0"/>
                </a:cubicBezTo>
                <a:cubicBezTo>
                  <a:pt x="727" y="300"/>
                  <a:pt x="0" y="579"/>
                  <a:pt x="0" y="980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</p:sp>
      <p:sp>
        <p:nvSpPr>
          <p:cNvPr id="141" name="Freeform 90"/>
          <p:cNvSpPr/>
          <p:nvPr/>
        </p:nvSpPr>
        <p:spPr>
          <a:xfrm>
            <a:off x="5915160" y="5479200"/>
            <a:ext cx="960840" cy="605520"/>
          </a:xfrm>
          <a:custGeom>
            <a:avLst/>
            <a:gdLst/>
            <a:ahLst/>
            <a:rect l="0" t="0" r="r" b="b"/>
            <a:pathLst>
              <a:path w="2669" h="1682">
                <a:moveTo>
                  <a:pt x="2667" y="0"/>
                </a:moveTo>
                <a:cubicBezTo>
                  <a:pt x="2667" y="0"/>
                  <a:pt x="2667" y="1121"/>
                  <a:pt x="2666" y="840"/>
                </a:cubicBezTo>
                <a:cubicBezTo>
                  <a:pt x="2668" y="1331"/>
                  <a:pt x="2091" y="1681"/>
                  <a:pt x="1335" y="1681"/>
                </a:cubicBezTo>
                <a:cubicBezTo>
                  <a:pt x="579" y="1681"/>
                  <a:pt x="1" y="1331"/>
                  <a:pt x="0" y="840"/>
                </a:cubicBezTo>
                <a:cubicBezTo>
                  <a:pt x="1" y="841"/>
                  <a:pt x="0" y="490"/>
                  <a:pt x="0" y="0"/>
                </a:cubicBezTo>
                <a:cubicBezTo>
                  <a:pt x="0" y="490"/>
                  <a:pt x="606" y="840"/>
                  <a:pt x="1334" y="840"/>
                </a:cubicBezTo>
                <a:cubicBezTo>
                  <a:pt x="2062" y="840"/>
                  <a:pt x="2667" y="490"/>
                  <a:pt x="2667" y="0"/>
                </a:cubicBezTo>
              </a:path>
            </a:pathLst>
          </a:custGeom>
          <a:gradFill>
            <a:gsLst>
              <a:gs pos="0">
                <a:srgbClr val="de8e96"/>
              </a:gs>
              <a:gs pos="50000">
                <a:srgbClr val="f8e8ea"/>
              </a:gs>
              <a:gs pos="100000">
                <a:srgbClr val="de8e96"/>
              </a:gs>
            </a:gsLst>
            <a:lin ang="0"/>
          </a:gradFill>
          <a:ln w="14400">
            <a:solidFill>
              <a:srgbClr val="ffffff"/>
            </a:solidFill>
            <a:round/>
          </a:ln>
        </p:spPr>
      </p:sp>
      <p:sp>
        <p:nvSpPr>
          <p:cNvPr id="142" name="Freeform 91"/>
          <p:cNvSpPr/>
          <p:nvPr/>
        </p:nvSpPr>
        <p:spPr>
          <a:xfrm>
            <a:off x="5914800" y="5176800"/>
            <a:ext cx="960120" cy="604800"/>
          </a:xfrm>
          <a:custGeom>
            <a:avLst/>
            <a:gdLst/>
            <a:ahLst/>
            <a:rect l="0" t="0" r="r" b="b"/>
            <a:pathLst>
              <a:path w="2667" h="1680">
                <a:moveTo>
                  <a:pt x="1333" y="0"/>
                </a:moveTo>
                <a:cubicBezTo>
                  <a:pt x="2089" y="0"/>
                  <a:pt x="2666" y="363"/>
                  <a:pt x="2666" y="839"/>
                </a:cubicBezTo>
                <a:cubicBezTo>
                  <a:pt x="2666" y="1315"/>
                  <a:pt x="2089" y="1679"/>
                  <a:pt x="1333" y="1679"/>
                </a:cubicBezTo>
                <a:cubicBezTo>
                  <a:pt x="577" y="1679"/>
                  <a:pt x="0" y="1315"/>
                  <a:pt x="0" y="839"/>
                </a:cubicBezTo>
                <a:cubicBezTo>
                  <a:pt x="0" y="363"/>
                  <a:pt x="577" y="0"/>
                  <a:pt x="1333" y="0"/>
                </a:cubicBezTo>
              </a:path>
            </a:pathLst>
          </a:custGeom>
          <a:gradFill>
            <a:gsLst>
              <a:gs pos="0">
                <a:srgbClr val="0073bc"/>
              </a:gs>
              <a:gs pos="100000">
                <a:srgbClr val="7fb9dd"/>
              </a:gs>
            </a:gsLst>
            <a:lin ang="5400000"/>
          </a:gradFill>
          <a:ln w="14400">
            <a:solidFill>
              <a:srgbClr val="ffffff"/>
            </a:solidFill>
            <a:round/>
          </a:ln>
        </p:spPr>
      </p:sp>
      <p:sp>
        <p:nvSpPr>
          <p:cNvPr id="143" name="Freeform 92"/>
          <p:cNvSpPr/>
          <p:nvPr/>
        </p:nvSpPr>
        <p:spPr>
          <a:xfrm>
            <a:off x="5914800" y="55800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144" name="Line 93"/>
          <p:cNvSpPr/>
          <p:nvPr/>
        </p:nvSpPr>
        <p:spPr>
          <a:xfrm>
            <a:off x="595836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45" name="Line 94"/>
          <p:cNvSpPr/>
          <p:nvPr/>
        </p:nvSpPr>
        <p:spPr>
          <a:xfrm>
            <a:off x="604584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46" name="Line 95"/>
          <p:cNvSpPr/>
          <p:nvPr/>
        </p:nvSpPr>
        <p:spPr>
          <a:xfrm>
            <a:off x="617652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47" name="Line 96"/>
          <p:cNvSpPr/>
          <p:nvPr/>
        </p:nvSpPr>
        <p:spPr>
          <a:xfrm>
            <a:off x="630756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48" name="Line 97"/>
          <p:cNvSpPr/>
          <p:nvPr/>
        </p:nvSpPr>
        <p:spPr>
          <a:xfrm>
            <a:off x="648216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49" name="Line 98"/>
          <p:cNvSpPr/>
          <p:nvPr/>
        </p:nvSpPr>
        <p:spPr>
          <a:xfrm>
            <a:off x="66132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50" name="Line 99"/>
          <p:cNvSpPr/>
          <p:nvPr/>
        </p:nvSpPr>
        <p:spPr>
          <a:xfrm>
            <a:off x="674424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51" name="Line 100"/>
          <p:cNvSpPr/>
          <p:nvPr/>
        </p:nvSpPr>
        <p:spPr>
          <a:xfrm>
            <a:off x="683136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52" name="Line 101"/>
          <p:cNvSpPr/>
          <p:nvPr/>
        </p:nvSpPr>
        <p:spPr>
          <a:xfrm>
            <a:off x="63950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53" name="Line 102"/>
          <p:cNvSpPr/>
          <p:nvPr/>
        </p:nvSpPr>
        <p:spPr>
          <a:xfrm>
            <a:off x="656964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54" name="Line 103"/>
          <p:cNvSpPr/>
          <p:nvPr/>
        </p:nvSpPr>
        <p:spPr>
          <a:xfrm>
            <a:off x="670032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55" name="Line 104"/>
          <p:cNvSpPr/>
          <p:nvPr/>
        </p:nvSpPr>
        <p:spPr>
          <a:xfrm>
            <a:off x="67878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56" name="Line 105"/>
          <p:cNvSpPr/>
          <p:nvPr/>
        </p:nvSpPr>
        <p:spPr>
          <a:xfrm>
            <a:off x="622044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57" name="Line 106"/>
          <p:cNvSpPr/>
          <p:nvPr/>
        </p:nvSpPr>
        <p:spPr>
          <a:xfrm>
            <a:off x="608940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58" name="Line 107"/>
          <p:cNvSpPr/>
          <p:nvPr/>
        </p:nvSpPr>
        <p:spPr>
          <a:xfrm>
            <a:off x="600192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59" name="Freeform 108"/>
          <p:cNvSpPr/>
          <p:nvPr/>
        </p:nvSpPr>
        <p:spPr>
          <a:xfrm>
            <a:off x="5914800" y="56808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160" name="Line 109"/>
          <p:cNvSpPr/>
          <p:nvPr/>
        </p:nvSpPr>
        <p:spPr>
          <a:xfrm>
            <a:off x="595836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61" name="Line 110"/>
          <p:cNvSpPr/>
          <p:nvPr/>
        </p:nvSpPr>
        <p:spPr>
          <a:xfrm>
            <a:off x="60458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62" name="Line 111"/>
          <p:cNvSpPr/>
          <p:nvPr/>
        </p:nvSpPr>
        <p:spPr>
          <a:xfrm>
            <a:off x="617652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63" name="Line 112"/>
          <p:cNvSpPr/>
          <p:nvPr/>
        </p:nvSpPr>
        <p:spPr>
          <a:xfrm>
            <a:off x="630756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64" name="Line 113"/>
          <p:cNvSpPr/>
          <p:nvPr/>
        </p:nvSpPr>
        <p:spPr>
          <a:xfrm>
            <a:off x="648216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65" name="Line 114"/>
          <p:cNvSpPr/>
          <p:nvPr/>
        </p:nvSpPr>
        <p:spPr>
          <a:xfrm>
            <a:off x="661320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66" name="Line 115"/>
          <p:cNvSpPr/>
          <p:nvPr/>
        </p:nvSpPr>
        <p:spPr>
          <a:xfrm>
            <a:off x="67442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67" name="Line 116"/>
          <p:cNvSpPr/>
          <p:nvPr/>
        </p:nvSpPr>
        <p:spPr>
          <a:xfrm>
            <a:off x="683136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68" name="Freeform 117"/>
          <p:cNvSpPr/>
          <p:nvPr/>
        </p:nvSpPr>
        <p:spPr>
          <a:xfrm>
            <a:off x="5914800" y="5176800"/>
            <a:ext cx="960840" cy="907560"/>
          </a:xfrm>
          <a:custGeom>
            <a:avLst/>
            <a:gdLst/>
            <a:ahLst/>
            <a:rect l="0" t="0" r="r" b="b"/>
            <a:pathLst>
              <a:path w="2669" h="2521">
                <a:moveTo>
                  <a:pt x="1333" y="0"/>
                </a:moveTo>
                <a:cubicBezTo>
                  <a:pt x="2089" y="0"/>
                  <a:pt x="2668" y="364"/>
                  <a:pt x="2668" y="840"/>
                </a:cubicBezTo>
                <a:lnTo>
                  <a:pt x="2667" y="1680"/>
                </a:lnTo>
                <a:cubicBezTo>
                  <a:pt x="2667" y="2170"/>
                  <a:pt x="2061" y="2520"/>
                </a:cubicBezTo>
                <a:cubicBezTo>
                  <a:pt x="1334" y="2520"/>
                </a:cubicBezTo>
                <a:cubicBezTo>
                  <a:pt x="607" y="2520"/>
                  <a:pt x="0" y="2170"/>
                </a:cubicBezTo>
                <a:cubicBezTo>
                  <a:pt x="0" y="1680"/>
                </a:cubicBezTo>
                <a:cubicBezTo>
                  <a:pt x="0" y="1680"/>
                  <a:pt x="1" y="840"/>
                </a:cubicBezTo>
                <a:cubicBezTo>
                  <a:pt x="0" y="839"/>
                </a:cubicBezTo>
                <a:cubicBezTo>
                  <a:pt x="0" y="363"/>
                  <a:pt x="577" y="0"/>
                </a:cubicBezTo>
                <a:cubicBezTo>
                  <a:pt x="1333" y="0"/>
                </a:cubicBezTo>
              </a:path>
            </a:pathLst>
          </a:custGeom>
          <a:noFill/>
          <a:ln w="14400">
            <a:solidFill>
              <a:srgbClr val="000000"/>
            </a:solidFill>
            <a:round/>
          </a:ln>
        </p:spPr>
      </p:sp>
      <p:sp>
        <p:nvSpPr>
          <p:cNvPr id="169" name="Freeform 118"/>
          <p:cNvSpPr/>
          <p:nvPr/>
        </p:nvSpPr>
        <p:spPr>
          <a:xfrm>
            <a:off x="3487680" y="5706000"/>
            <a:ext cx="393120" cy="353160"/>
          </a:xfrm>
          <a:custGeom>
            <a:avLst/>
            <a:gdLst/>
            <a:ahLst/>
            <a:rect l="0" t="0" r="r" b="b"/>
            <a:pathLst>
              <a:path w="1092" h="981">
                <a:moveTo>
                  <a:pt x="0" y="980"/>
                </a:moveTo>
                <a:cubicBezTo>
                  <a:pt x="475" y="980"/>
                  <a:pt x="1091" y="700"/>
                  <a:pt x="1091" y="420"/>
                </a:cubicBezTo>
                <a:cubicBezTo>
                  <a:pt x="1091" y="140"/>
                  <a:pt x="1073" y="0"/>
                  <a:pt x="727" y="0"/>
                </a:cubicBezTo>
                <a:cubicBezTo>
                  <a:pt x="727" y="300"/>
                  <a:pt x="0" y="579"/>
                  <a:pt x="0" y="980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</p:sp>
      <p:sp>
        <p:nvSpPr>
          <p:cNvPr id="170" name="Freeform 119"/>
          <p:cNvSpPr/>
          <p:nvPr/>
        </p:nvSpPr>
        <p:spPr>
          <a:xfrm>
            <a:off x="2789640" y="5479200"/>
            <a:ext cx="960840" cy="605520"/>
          </a:xfrm>
          <a:custGeom>
            <a:avLst/>
            <a:gdLst/>
            <a:ahLst/>
            <a:rect l="0" t="0" r="r" b="b"/>
            <a:pathLst>
              <a:path w="2669" h="1682">
                <a:moveTo>
                  <a:pt x="2667" y="0"/>
                </a:moveTo>
                <a:cubicBezTo>
                  <a:pt x="2667" y="0"/>
                  <a:pt x="2667" y="1121"/>
                  <a:pt x="2666" y="840"/>
                </a:cubicBezTo>
                <a:cubicBezTo>
                  <a:pt x="2668" y="1331"/>
                  <a:pt x="2091" y="1681"/>
                  <a:pt x="1335" y="1681"/>
                </a:cubicBezTo>
                <a:cubicBezTo>
                  <a:pt x="579" y="1681"/>
                  <a:pt x="1" y="1331"/>
                  <a:pt x="0" y="840"/>
                </a:cubicBezTo>
                <a:cubicBezTo>
                  <a:pt x="1" y="841"/>
                  <a:pt x="0" y="490"/>
                  <a:pt x="0" y="0"/>
                </a:cubicBezTo>
                <a:cubicBezTo>
                  <a:pt x="0" y="490"/>
                  <a:pt x="606" y="840"/>
                  <a:pt x="1334" y="840"/>
                </a:cubicBezTo>
                <a:cubicBezTo>
                  <a:pt x="2062" y="840"/>
                  <a:pt x="2667" y="490"/>
                  <a:pt x="2667" y="0"/>
                </a:cubicBezTo>
              </a:path>
            </a:pathLst>
          </a:custGeom>
          <a:gradFill>
            <a:gsLst>
              <a:gs pos="0">
                <a:srgbClr val="de8e96"/>
              </a:gs>
              <a:gs pos="50000">
                <a:srgbClr val="f8e8ea"/>
              </a:gs>
              <a:gs pos="100000">
                <a:srgbClr val="de8e96"/>
              </a:gs>
            </a:gsLst>
            <a:lin ang="0"/>
          </a:gradFill>
          <a:ln w="14400">
            <a:solidFill>
              <a:srgbClr val="ffffff"/>
            </a:solidFill>
            <a:round/>
          </a:ln>
        </p:spPr>
      </p:sp>
      <p:sp>
        <p:nvSpPr>
          <p:cNvPr id="171" name="Freeform 120"/>
          <p:cNvSpPr/>
          <p:nvPr/>
        </p:nvSpPr>
        <p:spPr>
          <a:xfrm>
            <a:off x="2789280" y="5176800"/>
            <a:ext cx="960120" cy="604800"/>
          </a:xfrm>
          <a:custGeom>
            <a:avLst/>
            <a:gdLst/>
            <a:ahLst/>
            <a:rect l="0" t="0" r="r" b="b"/>
            <a:pathLst>
              <a:path w="2667" h="1680">
                <a:moveTo>
                  <a:pt x="1333" y="0"/>
                </a:moveTo>
                <a:cubicBezTo>
                  <a:pt x="2089" y="0"/>
                  <a:pt x="2666" y="363"/>
                  <a:pt x="2666" y="839"/>
                </a:cubicBezTo>
                <a:cubicBezTo>
                  <a:pt x="2666" y="1315"/>
                  <a:pt x="2089" y="1679"/>
                  <a:pt x="1333" y="1679"/>
                </a:cubicBezTo>
                <a:cubicBezTo>
                  <a:pt x="577" y="1679"/>
                  <a:pt x="0" y="1315"/>
                  <a:pt x="0" y="839"/>
                </a:cubicBezTo>
                <a:cubicBezTo>
                  <a:pt x="0" y="363"/>
                  <a:pt x="577" y="0"/>
                  <a:pt x="1333" y="0"/>
                </a:cubicBezTo>
              </a:path>
            </a:pathLst>
          </a:custGeom>
          <a:gradFill>
            <a:gsLst>
              <a:gs pos="0">
                <a:srgbClr val="0073bc"/>
              </a:gs>
              <a:gs pos="100000">
                <a:srgbClr val="7fb9dd"/>
              </a:gs>
            </a:gsLst>
            <a:lin ang="5400000"/>
          </a:gradFill>
          <a:ln w="14400">
            <a:solidFill>
              <a:srgbClr val="ffffff"/>
            </a:solidFill>
            <a:round/>
          </a:ln>
        </p:spPr>
      </p:sp>
      <p:sp>
        <p:nvSpPr>
          <p:cNvPr id="172" name="Freeform 121"/>
          <p:cNvSpPr/>
          <p:nvPr/>
        </p:nvSpPr>
        <p:spPr>
          <a:xfrm>
            <a:off x="2789280" y="55800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173" name="Line 122"/>
          <p:cNvSpPr/>
          <p:nvPr/>
        </p:nvSpPr>
        <p:spPr>
          <a:xfrm>
            <a:off x="283284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74" name="Line 123"/>
          <p:cNvSpPr/>
          <p:nvPr/>
        </p:nvSpPr>
        <p:spPr>
          <a:xfrm>
            <a:off x="292032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75" name="Line 124"/>
          <p:cNvSpPr/>
          <p:nvPr/>
        </p:nvSpPr>
        <p:spPr>
          <a:xfrm>
            <a:off x="30510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76" name="Line 125"/>
          <p:cNvSpPr/>
          <p:nvPr/>
        </p:nvSpPr>
        <p:spPr>
          <a:xfrm>
            <a:off x="318204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77" name="Line 126"/>
          <p:cNvSpPr/>
          <p:nvPr/>
        </p:nvSpPr>
        <p:spPr>
          <a:xfrm>
            <a:off x="335664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78" name="Line 127"/>
          <p:cNvSpPr/>
          <p:nvPr/>
        </p:nvSpPr>
        <p:spPr>
          <a:xfrm>
            <a:off x="348768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79" name="Line 128"/>
          <p:cNvSpPr/>
          <p:nvPr/>
        </p:nvSpPr>
        <p:spPr>
          <a:xfrm>
            <a:off x="361872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80" name="Line 129"/>
          <p:cNvSpPr/>
          <p:nvPr/>
        </p:nvSpPr>
        <p:spPr>
          <a:xfrm>
            <a:off x="370584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81" name="Line 130"/>
          <p:cNvSpPr/>
          <p:nvPr/>
        </p:nvSpPr>
        <p:spPr>
          <a:xfrm>
            <a:off x="326952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82" name="Line 131"/>
          <p:cNvSpPr/>
          <p:nvPr/>
        </p:nvSpPr>
        <p:spPr>
          <a:xfrm>
            <a:off x="344412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83" name="Line 132"/>
          <p:cNvSpPr/>
          <p:nvPr/>
        </p:nvSpPr>
        <p:spPr>
          <a:xfrm>
            <a:off x="357480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84" name="Line 133"/>
          <p:cNvSpPr/>
          <p:nvPr/>
        </p:nvSpPr>
        <p:spPr>
          <a:xfrm>
            <a:off x="366228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85" name="Line 134"/>
          <p:cNvSpPr/>
          <p:nvPr/>
        </p:nvSpPr>
        <p:spPr>
          <a:xfrm>
            <a:off x="309492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86" name="Line 135"/>
          <p:cNvSpPr/>
          <p:nvPr/>
        </p:nvSpPr>
        <p:spPr>
          <a:xfrm>
            <a:off x="296388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87" name="Line 136"/>
          <p:cNvSpPr/>
          <p:nvPr/>
        </p:nvSpPr>
        <p:spPr>
          <a:xfrm>
            <a:off x="28764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88" name="Freeform 137"/>
          <p:cNvSpPr/>
          <p:nvPr/>
        </p:nvSpPr>
        <p:spPr>
          <a:xfrm>
            <a:off x="2789280" y="56808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189" name="Line 138"/>
          <p:cNvSpPr/>
          <p:nvPr/>
        </p:nvSpPr>
        <p:spPr>
          <a:xfrm>
            <a:off x="283284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90" name="Line 139"/>
          <p:cNvSpPr/>
          <p:nvPr/>
        </p:nvSpPr>
        <p:spPr>
          <a:xfrm>
            <a:off x="292032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91" name="Line 140"/>
          <p:cNvSpPr/>
          <p:nvPr/>
        </p:nvSpPr>
        <p:spPr>
          <a:xfrm>
            <a:off x="305100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92" name="Line 141"/>
          <p:cNvSpPr/>
          <p:nvPr/>
        </p:nvSpPr>
        <p:spPr>
          <a:xfrm>
            <a:off x="318204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93" name="Line 142"/>
          <p:cNvSpPr/>
          <p:nvPr/>
        </p:nvSpPr>
        <p:spPr>
          <a:xfrm>
            <a:off x="335664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94" name="Line 143"/>
          <p:cNvSpPr/>
          <p:nvPr/>
        </p:nvSpPr>
        <p:spPr>
          <a:xfrm>
            <a:off x="348768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95" name="Line 144"/>
          <p:cNvSpPr/>
          <p:nvPr/>
        </p:nvSpPr>
        <p:spPr>
          <a:xfrm>
            <a:off x="361872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96" name="Line 145"/>
          <p:cNvSpPr/>
          <p:nvPr/>
        </p:nvSpPr>
        <p:spPr>
          <a:xfrm>
            <a:off x="370584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197" name="Freeform 146"/>
          <p:cNvSpPr/>
          <p:nvPr/>
        </p:nvSpPr>
        <p:spPr>
          <a:xfrm>
            <a:off x="2789280" y="5176800"/>
            <a:ext cx="960840" cy="907560"/>
          </a:xfrm>
          <a:custGeom>
            <a:avLst/>
            <a:gdLst/>
            <a:ahLst/>
            <a:rect l="0" t="0" r="r" b="b"/>
            <a:pathLst>
              <a:path w="2669" h="2521">
                <a:moveTo>
                  <a:pt x="1333" y="0"/>
                </a:moveTo>
                <a:cubicBezTo>
                  <a:pt x="2089" y="0"/>
                  <a:pt x="2668" y="364"/>
                  <a:pt x="2668" y="840"/>
                </a:cubicBezTo>
                <a:lnTo>
                  <a:pt x="2667" y="1680"/>
                </a:lnTo>
                <a:cubicBezTo>
                  <a:pt x="2667" y="2170"/>
                  <a:pt x="2061" y="2520"/>
                </a:cubicBezTo>
                <a:cubicBezTo>
                  <a:pt x="1334" y="2520"/>
                </a:cubicBezTo>
                <a:cubicBezTo>
                  <a:pt x="607" y="2520"/>
                  <a:pt x="0" y="2170"/>
                </a:cubicBezTo>
                <a:cubicBezTo>
                  <a:pt x="0" y="1680"/>
                </a:cubicBezTo>
                <a:cubicBezTo>
                  <a:pt x="0" y="1680"/>
                  <a:pt x="1" y="840"/>
                </a:cubicBezTo>
                <a:cubicBezTo>
                  <a:pt x="0" y="839"/>
                </a:cubicBezTo>
                <a:cubicBezTo>
                  <a:pt x="0" y="363"/>
                  <a:pt x="577" y="0"/>
                </a:cubicBezTo>
                <a:cubicBezTo>
                  <a:pt x="1333" y="0"/>
                </a:cubicBezTo>
              </a:path>
            </a:pathLst>
          </a:custGeom>
          <a:noFill/>
          <a:ln w="14400">
            <a:solidFill>
              <a:srgbClr val="000000"/>
            </a:solidFill>
            <a:round/>
          </a:ln>
        </p:spPr>
      </p:sp>
      <p:sp>
        <p:nvSpPr>
          <p:cNvPr id="198" name="CustomShape 147"/>
          <p:cNvSpPr/>
          <p:nvPr/>
        </p:nvSpPr>
        <p:spPr>
          <a:xfrm>
            <a:off x="2420280" y="640764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ENT WKS</a:t>
            </a:r>
            <a:endParaRPr/>
          </a:p>
        </p:txBody>
      </p:sp>
      <p:sp>
        <p:nvSpPr>
          <p:cNvPr id="199" name="CustomShape 148"/>
          <p:cNvSpPr/>
          <p:nvPr/>
        </p:nvSpPr>
        <p:spPr>
          <a:xfrm>
            <a:off x="2420280" y="374616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DMZ</a:t>
            </a:r>
            <a:endParaRPr/>
          </a:p>
        </p:txBody>
      </p:sp>
      <p:sp>
        <p:nvSpPr>
          <p:cNvPr id="200" name="CustomShape 149"/>
          <p:cNvSpPr/>
          <p:nvPr/>
        </p:nvSpPr>
        <p:spPr>
          <a:xfrm>
            <a:off x="5545800" y="640764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DEV WKS</a:t>
            </a:r>
            <a:endParaRPr/>
          </a:p>
        </p:txBody>
      </p:sp>
      <p:sp>
        <p:nvSpPr>
          <p:cNvPr id="201" name="CustomShape 150"/>
          <p:cNvSpPr/>
          <p:nvPr/>
        </p:nvSpPr>
        <p:spPr>
          <a:xfrm>
            <a:off x="5545800" y="374616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SOC</a:t>
            </a:r>
            <a:endParaRPr/>
          </a:p>
        </p:txBody>
      </p:sp>
      <p:sp>
        <p:nvSpPr>
          <p:cNvPr id="202" name="CustomShape 151"/>
          <p:cNvSpPr/>
          <p:nvPr/>
        </p:nvSpPr>
        <p:spPr>
          <a:xfrm>
            <a:off x="7420320" y="517320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DEV SVR</a:t>
            </a:r>
            <a:endParaRPr/>
          </a:p>
        </p:txBody>
      </p:sp>
      <p:sp>
        <p:nvSpPr>
          <p:cNvPr id="203" name="CustomShape 152"/>
          <p:cNvSpPr/>
          <p:nvPr/>
        </p:nvSpPr>
        <p:spPr>
          <a:xfrm>
            <a:off x="728640" y="517320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ENT SVR</a:t>
            </a:r>
            <a:endParaRPr/>
          </a:p>
        </p:txBody>
      </p:sp>
      <p:sp>
        <p:nvSpPr>
          <p:cNvPr id="204" name="CustomShape 153"/>
          <p:cNvSpPr/>
          <p:nvPr/>
        </p:nvSpPr>
        <p:spPr>
          <a:xfrm>
            <a:off x="4053600" y="133272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Internet</a:t>
            </a:r>
            <a:endParaRPr/>
          </a:p>
        </p:txBody>
      </p:sp>
      <p:sp>
        <p:nvSpPr>
          <p:cNvPr id="205" name="Line 154"/>
          <p:cNvSpPr/>
          <p:nvPr/>
        </p:nvSpPr>
        <p:spPr>
          <a:xfrm>
            <a:off x="4249080" y="4167360"/>
            <a:ext cx="1738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206" name="Line 155"/>
          <p:cNvSpPr/>
          <p:nvPr/>
        </p:nvSpPr>
        <p:spPr>
          <a:xfrm>
            <a:off x="5383080" y="4167360"/>
            <a:ext cx="1738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207" name="Line 156"/>
          <p:cNvSpPr/>
          <p:nvPr/>
        </p:nvSpPr>
        <p:spPr>
          <a:xfrm>
            <a:off x="3749040" y="5680800"/>
            <a:ext cx="67392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208" name="Line 157"/>
          <p:cNvSpPr/>
          <p:nvPr/>
        </p:nvSpPr>
        <p:spPr>
          <a:xfrm>
            <a:off x="5371920" y="5655600"/>
            <a:ext cx="54324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209" name="Line 158"/>
          <p:cNvSpPr/>
          <p:nvPr/>
        </p:nvSpPr>
        <p:spPr>
          <a:xfrm>
            <a:off x="4876560" y="3344400"/>
            <a:ext cx="0" cy="36576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210" name="Line 159"/>
          <p:cNvSpPr/>
          <p:nvPr/>
        </p:nvSpPr>
        <p:spPr>
          <a:xfrm>
            <a:off x="4876560" y="4656960"/>
            <a:ext cx="0" cy="5198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211" name="Line 160"/>
          <p:cNvSpPr/>
          <p:nvPr/>
        </p:nvSpPr>
        <p:spPr>
          <a:xfrm>
            <a:off x="4876560" y="2247120"/>
            <a:ext cx="0" cy="18972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212" name="Line 161"/>
          <p:cNvSpPr/>
          <p:nvPr/>
        </p:nvSpPr>
        <p:spPr>
          <a:xfrm>
            <a:off x="2557440" y="5680800"/>
            <a:ext cx="23184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213" name="Line 162"/>
          <p:cNvSpPr/>
          <p:nvPr/>
        </p:nvSpPr>
        <p:spPr>
          <a:xfrm>
            <a:off x="6920280" y="5655600"/>
            <a:ext cx="54324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214" name="Line 163"/>
          <p:cNvSpPr/>
          <p:nvPr/>
        </p:nvSpPr>
        <p:spPr>
          <a:xfrm>
            <a:off x="3322080" y="6084000"/>
            <a:ext cx="0" cy="40536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215" name="Line 164"/>
          <p:cNvSpPr/>
          <p:nvPr/>
        </p:nvSpPr>
        <p:spPr>
          <a:xfrm>
            <a:off x="6431040" y="6084000"/>
            <a:ext cx="0" cy="40536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McSOC: Infrastructure Layout</a:t>
            </a:r>
            <a:endParaRPr/>
          </a:p>
        </p:txBody>
      </p:sp>
      <p:sp>
        <p:nvSpPr>
          <p:cNvPr id="217" name="Freeform 2"/>
          <p:cNvSpPr/>
          <p:nvPr/>
        </p:nvSpPr>
        <p:spPr>
          <a:xfrm>
            <a:off x="5121000" y="2966040"/>
            <a:ext cx="393120" cy="353160"/>
          </a:xfrm>
          <a:custGeom>
            <a:avLst/>
            <a:gdLst/>
            <a:ahLst/>
            <a:rect l="0" t="0" r="r" b="b"/>
            <a:pathLst>
              <a:path w="1092" h="981">
                <a:moveTo>
                  <a:pt x="0" y="980"/>
                </a:moveTo>
                <a:cubicBezTo>
                  <a:pt x="475" y="980"/>
                  <a:pt x="1091" y="700"/>
                  <a:pt x="1091" y="420"/>
                </a:cubicBezTo>
                <a:cubicBezTo>
                  <a:pt x="1091" y="140"/>
                  <a:pt x="1073" y="0"/>
                  <a:pt x="727" y="0"/>
                </a:cubicBezTo>
                <a:cubicBezTo>
                  <a:pt x="727" y="300"/>
                  <a:pt x="0" y="579"/>
                  <a:pt x="0" y="980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</p:sp>
      <p:sp>
        <p:nvSpPr>
          <p:cNvPr id="218" name="Freeform 3"/>
          <p:cNvSpPr/>
          <p:nvPr/>
        </p:nvSpPr>
        <p:spPr>
          <a:xfrm>
            <a:off x="4422960" y="2739240"/>
            <a:ext cx="960840" cy="605520"/>
          </a:xfrm>
          <a:custGeom>
            <a:avLst/>
            <a:gdLst/>
            <a:ahLst/>
            <a:rect l="0" t="0" r="r" b="b"/>
            <a:pathLst>
              <a:path w="2669" h="1682">
                <a:moveTo>
                  <a:pt x="2667" y="0"/>
                </a:moveTo>
                <a:cubicBezTo>
                  <a:pt x="2667" y="0"/>
                  <a:pt x="2667" y="1121"/>
                  <a:pt x="2666" y="840"/>
                </a:cubicBezTo>
                <a:cubicBezTo>
                  <a:pt x="2668" y="1331"/>
                  <a:pt x="2091" y="1681"/>
                  <a:pt x="1335" y="1681"/>
                </a:cubicBezTo>
                <a:cubicBezTo>
                  <a:pt x="579" y="1681"/>
                  <a:pt x="1" y="1331"/>
                  <a:pt x="0" y="840"/>
                </a:cubicBezTo>
                <a:cubicBezTo>
                  <a:pt x="1" y="841"/>
                  <a:pt x="0" y="490"/>
                  <a:pt x="0" y="0"/>
                </a:cubicBezTo>
                <a:cubicBezTo>
                  <a:pt x="0" y="490"/>
                  <a:pt x="606" y="840"/>
                  <a:pt x="1334" y="840"/>
                </a:cubicBezTo>
                <a:cubicBezTo>
                  <a:pt x="2062" y="840"/>
                  <a:pt x="2667" y="490"/>
                  <a:pt x="2667" y="0"/>
                </a:cubicBezTo>
              </a:path>
            </a:pathLst>
          </a:custGeom>
          <a:gradFill>
            <a:gsLst>
              <a:gs pos="0">
                <a:srgbClr val="de8e96"/>
              </a:gs>
              <a:gs pos="50000">
                <a:srgbClr val="f8e8ea"/>
              </a:gs>
              <a:gs pos="100000">
                <a:srgbClr val="de8e96"/>
              </a:gs>
            </a:gsLst>
            <a:lin ang="0"/>
          </a:gradFill>
          <a:ln w="14400">
            <a:solidFill>
              <a:srgbClr val="ffffff"/>
            </a:solidFill>
            <a:round/>
          </a:ln>
        </p:spPr>
      </p:sp>
      <p:sp>
        <p:nvSpPr>
          <p:cNvPr id="219" name="Freeform 4"/>
          <p:cNvSpPr/>
          <p:nvPr/>
        </p:nvSpPr>
        <p:spPr>
          <a:xfrm>
            <a:off x="4422600" y="2436840"/>
            <a:ext cx="960120" cy="604800"/>
          </a:xfrm>
          <a:custGeom>
            <a:avLst/>
            <a:gdLst/>
            <a:ahLst/>
            <a:rect l="0" t="0" r="r" b="b"/>
            <a:pathLst>
              <a:path w="2667" h="1680">
                <a:moveTo>
                  <a:pt x="1333" y="0"/>
                </a:moveTo>
                <a:cubicBezTo>
                  <a:pt x="2089" y="0"/>
                  <a:pt x="2666" y="363"/>
                  <a:pt x="2666" y="839"/>
                </a:cubicBezTo>
                <a:cubicBezTo>
                  <a:pt x="2666" y="1315"/>
                  <a:pt x="2089" y="1679"/>
                  <a:pt x="1333" y="1679"/>
                </a:cubicBezTo>
                <a:cubicBezTo>
                  <a:pt x="577" y="1679"/>
                  <a:pt x="0" y="1315"/>
                  <a:pt x="0" y="839"/>
                </a:cubicBezTo>
                <a:cubicBezTo>
                  <a:pt x="0" y="363"/>
                  <a:pt x="577" y="0"/>
                  <a:pt x="1333" y="0"/>
                </a:cubicBezTo>
              </a:path>
            </a:pathLst>
          </a:custGeom>
          <a:gradFill>
            <a:gsLst>
              <a:gs pos="0">
                <a:srgbClr val="0073bc"/>
              </a:gs>
              <a:gs pos="100000">
                <a:srgbClr val="7fb9dd"/>
              </a:gs>
            </a:gsLst>
            <a:lin ang="5400000"/>
          </a:gradFill>
          <a:ln w="14400">
            <a:solidFill>
              <a:srgbClr val="ffffff"/>
            </a:solidFill>
            <a:round/>
          </a:ln>
        </p:spPr>
      </p:sp>
      <p:sp>
        <p:nvSpPr>
          <p:cNvPr id="220" name="Freeform 5"/>
          <p:cNvSpPr/>
          <p:nvPr/>
        </p:nvSpPr>
        <p:spPr>
          <a:xfrm>
            <a:off x="4422600" y="284004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221" name="Line 6"/>
          <p:cNvSpPr/>
          <p:nvPr/>
        </p:nvSpPr>
        <p:spPr>
          <a:xfrm>
            <a:off x="4466160" y="2865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22" name="Line 7"/>
          <p:cNvSpPr/>
          <p:nvPr/>
        </p:nvSpPr>
        <p:spPr>
          <a:xfrm>
            <a:off x="4553640" y="2940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23" name="Line 8"/>
          <p:cNvSpPr/>
          <p:nvPr/>
        </p:nvSpPr>
        <p:spPr>
          <a:xfrm>
            <a:off x="4684320" y="3016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24" name="Line 9"/>
          <p:cNvSpPr/>
          <p:nvPr/>
        </p:nvSpPr>
        <p:spPr>
          <a:xfrm>
            <a:off x="4815360" y="30416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25" name="Line 10"/>
          <p:cNvSpPr/>
          <p:nvPr/>
        </p:nvSpPr>
        <p:spPr>
          <a:xfrm>
            <a:off x="4989960" y="30416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26" name="Line 11"/>
          <p:cNvSpPr/>
          <p:nvPr/>
        </p:nvSpPr>
        <p:spPr>
          <a:xfrm>
            <a:off x="5121000" y="3016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27" name="Line 12"/>
          <p:cNvSpPr/>
          <p:nvPr/>
        </p:nvSpPr>
        <p:spPr>
          <a:xfrm>
            <a:off x="5252040" y="2940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28" name="Line 13"/>
          <p:cNvSpPr/>
          <p:nvPr/>
        </p:nvSpPr>
        <p:spPr>
          <a:xfrm>
            <a:off x="5339160" y="2865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29" name="Line 14"/>
          <p:cNvSpPr/>
          <p:nvPr/>
        </p:nvSpPr>
        <p:spPr>
          <a:xfrm>
            <a:off x="4902840" y="3142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30" name="Line 15"/>
          <p:cNvSpPr/>
          <p:nvPr/>
        </p:nvSpPr>
        <p:spPr>
          <a:xfrm>
            <a:off x="5077440" y="3117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31" name="Line 16"/>
          <p:cNvSpPr/>
          <p:nvPr/>
        </p:nvSpPr>
        <p:spPr>
          <a:xfrm>
            <a:off x="5208120" y="3066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32" name="Line 17"/>
          <p:cNvSpPr/>
          <p:nvPr/>
        </p:nvSpPr>
        <p:spPr>
          <a:xfrm>
            <a:off x="5295600" y="3016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33" name="Line 18"/>
          <p:cNvSpPr/>
          <p:nvPr/>
        </p:nvSpPr>
        <p:spPr>
          <a:xfrm>
            <a:off x="4728240" y="3117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34" name="Line 19"/>
          <p:cNvSpPr/>
          <p:nvPr/>
        </p:nvSpPr>
        <p:spPr>
          <a:xfrm>
            <a:off x="4597200" y="3066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35" name="Line 20"/>
          <p:cNvSpPr/>
          <p:nvPr/>
        </p:nvSpPr>
        <p:spPr>
          <a:xfrm>
            <a:off x="4509720" y="3016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36" name="Freeform 21"/>
          <p:cNvSpPr/>
          <p:nvPr/>
        </p:nvSpPr>
        <p:spPr>
          <a:xfrm>
            <a:off x="4422600" y="294084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237" name="Line 22"/>
          <p:cNvSpPr/>
          <p:nvPr/>
        </p:nvSpPr>
        <p:spPr>
          <a:xfrm>
            <a:off x="4466160" y="3066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38" name="Line 23"/>
          <p:cNvSpPr/>
          <p:nvPr/>
        </p:nvSpPr>
        <p:spPr>
          <a:xfrm>
            <a:off x="4553640" y="3142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39" name="Line 24"/>
          <p:cNvSpPr/>
          <p:nvPr/>
        </p:nvSpPr>
        <p:spPr>
          <a:xfrm>
            <a:off x="4684320" y="32180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40" name="Line 25"/>
          <p:cNvSpPr/>
          <p:nvPr/>
        </p:nvSpPr>
        <p:spPr>
          <a:xfrm>
            <a:off x="4815360" y="3243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41" name="Line 26"/>
          <p:cNvSpPr/>
          <p:nvPr/>
        </p:nvSpPr>
        <p:spPr>
          <a:xfrm>
            <a:off x="4989960" y="32432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42" name="Line 27"/>
          <p:cNvSpPr/>
          <p:nvPr/>
        </p:nvSpPr>
        <p:spPr>
          <a:xfrm>
            <a:off x="5121000" y="32180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43" name="Line 28"/>
          <p:cNvSpPr/>
          <p:nvPr/>
        </p:nvSpPr>
        <p:spPr>
          <a:xfrm>
            <a:off x="5252040" y="31424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44" name="Line 29"/>
          <p:cNvSpPr/>
          <p:nvPr/>
        </p:nvSpPr>
        <p:spPr>
          <a:xfrm>
            <a:off x="5339160" y="306684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45" name="Freeform 30"/>
          <p:cNvSpPr/>
          <p:nvPr/>
        </p:nvSpPr>
        <p:spPr>
          <a:xfrm>
            <a:off x="4422600" y="2436840"/>
            <a:ext cx="960840" cy="907560"/>
          </a:xfrm>
          <a:custGeom>
            <a:avLst/>
            <a:gdLst/>
            <a:ahLst/>
            <a:rect l="0" t="0" r="r" b="b"/>
            <a:pathLst>
              <a:path w="2669" h="2521">
                <a:moveTo>
                  <a:pt x="1333" y="0"/>
                </a:moveTo>
                <a:cubicBezTo>
                  <a:pt x="2089" y="0"/>
                  <a:pt x="2668" y="364"/>
                  <a:pt x="2668" y="840"/>
                </a:cubicBezTo>
                <a:lnTo>
                  <a:pt x="2667" y="1680"/>
                </a:lnTo>
                <a:cubicBezTo>
                  <a:pt x="2667" y="2170"/>
                  <a:pt x="2061" y="2520"/>
                </a:cubicBezTo>
                <a:cubicBezTo>
                  <a:pt x="1334" y="2520"/>
                </a:cubicBezTo>
                <a:cubicBezTo>
                  <a:pt x="607" y="2520"/>
                  <a:pt x="0" y="2170"/>
                </a:cubicBezTo>
                <a:cubicBezTo>
                  <a:pt x="0" y="1680"/>
                </a:cubicBezTo>
                <a:cubicBezTo>
                  <a:pt x="0" y="1680"/>
                  <a:pt x="1" y="840"/>
                </a:cubicBezTo>
                <a:cubicBezTo>
                  <a:pt x="0" y="839"/>
                </a:cubicBezTo>
                <a:cubicBezTo>
                  <a:pt x="0" y="363"/>
                  <a:pt x="577" y="0"/>
                </a:cubicBezTo>
                <a:cubicBezTo>
                  <a:pt x="1333" y="0"/>
                </a:cubicBezTo>
              </a:path>
            </a:pathLst>
          </a:custGeom>
          <a:noFill/>
          <a:ln w="14400">
            <a:solidFill>
              <a:srgbClr val="000000"/>
            </a:solidFill>
            <a:round/>
          </a:ln>
        </p:spPr>
      </p:sp>
      <p:sp>
        <p:nvSpPr>
          <p:cNvPr id="246" name="Freeform 31"/>
          <p:cNvSpPr/>
          <p:nvPr/>
        </p:nvSpPr>
        <p:spPr>
          <a:xfrm>
            <a:off x="5121000" y="4278960"/>
            <a:ext cx="393120" cy="353160"/>
          </a:xfrm>
          <a:custGeom>
            <a:avLst/>
            <a:gdLst/>
            <a:ahLst/>
            <a:rect l="0" t="0" r="r" b="b"/>
            <a:pathLst>
              <a:path w="1092" h="981">
                <a:moveTo>
                  <a:pt x="0" y="980"/>
                </a:moveTo>
                <a:cubicBezTo>
                  <a:pt x="475" y="980"/>
                  <a:pt x="1091" y="700"/>
                  <a:pt x="1091" y="420"/>
                </a:cubicBezTo>
                <a:cubicBezTo>
                  <a:pt x="1091" y="140"/>
                  <a:pt x="1073" y="0"/>
                  <a:pt x="727" y="0"/>
                </a:cubicBezTo>
                <a:cubicBezTo>
                  <a:pt x="727" y="300"/>
                  <a:pt x="0" y="579"/>
                  <a:pt x="0" y="980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</p:sp>
      <p:sp>
        <p:nvSpPr>
          <p:cNvPr id="247" name="Freeform 32"/>
          <p:cNvSpPr/>
          <p:nvPr/>
        </p:nvSpPr>
        <p:spPr>
          <a:xfrm>
            <a:off x="4422960" y="4052160"/>
            <a:ext cx="960840" cy="605520"/>
          </a:xfrm>
          <a:custGeom>
            <a:avLst/>
            <a:gdLst/>
            <a:ahLst/>
            <a:rect l="0" t="0" r="r" b="b"/>
            <a:pathLst>
              <a:path w="2669" h="1682">
                <a:moveTo>
                  <a:pt x="2667" y="0"/>
                </a:moveTo>
                <a:cubicBezTo>
                  <a:pt x="2667" y="0"/>
                  <a:pt x="2667" y="1121"/>
                  <a:pt x="2666" y="840"/>
                </a:cubicBezTo>
                <a:cubicBezTo>
                  <a:pt x="2668" y="1331"/>
                  <a:pt x="2091" y="1681"/>
                  <a:pt x="1335" y="1681"/>
                </a:cubicBezTo>
                <a:cubicBezTo>
                  <a:pt x="579" y="1681"/>
                  <a:pt x="1" y="1331"/>
                  <a:pt x="0" y="840"/>
                </a:cubicBezTo>
                <a:cubicBezTo>
                  <a:pt x="1" y="841"/>
                  <a:pt x="0" y="490"/>
                  <a:pt x="0" y="0"/>
                </a:cubicBezTo>
                <a:cubicBezTo>
                  <a:pt x="0" y="490"/>
                  <a:pt x="606" y="840"/>
                  <a:pt x="1334" y="840"/>
                </a:cubicBezTo>
                <a:cubicBezTo>
                  <a:pt x="2062" y="840"/>
                  <a:pt x="2667" y="490"/>
                  <a:pt x="2667" y="0"/>
                </a:cubicBezTo>
              </a:path>
            </a:pathLst>
          </a:custGeom>
          <a:gradFill>
            <a:gsLst>
              <a:gs pos="0">
                <a:srgbClr val="de8e96"/>
              </a:gs>
              <a:gs pos="50000">
                <a:srgbClr val="f8e8ea"/>
              </a:gs>
              <a:gs pos="100000">
                <a:srgbClr val="de8e96"/>
              </a:gs>
            </a:gsLst>
            <a:lin ang="0"/>
          </a:gradFill>
          <a:ln w="14400">
            <a:solidFill>
              <a:srgbClr val="ffffff"/>
            </a:solidFill>
            <a:round/>
          </a:ln>
        </p:spPr>
      </p:sp>
      <p:sp>
        <p:nvSpPr>
          <p:cNvPr id="248" name="Freeform 33"/>
          <p:cNvSpPr/>
          <p:nvPr/>
        </p:nvSpPr>
        <p:spPr>
          <a:xfrm>
            <a:off x="4422600" y="3749760"/>
            <a:ext cx="960120" cy="604800"/>
          </a:xfrm>
          <a:custGeom>
            <a:avLst/>
            <a:gdLst/>
            <a:ahLst/>
            <a:rect l="0" t="0" r="r" b="b"/>
            <a:pathLst>
              <a:path w="2667" h="1680">
                <a:moveTo>
                  <a:pt x="1333" y="0"/>
                </a:moveTo>
                <a:cubicBezTo>
                  <a:pt x="2089" y="0"/>
                  <a:pt x="2666" y="363"/>
                  <a:pt x="2666" y="839"/>
                </a:cubicBezTo>
                <a:cubicBezTo>
                  <a:pt x="2666" y="1315"/>
                  <a:pt x="2089" y="1679"/>
                  <a:pt x="1333" y="1679"/>
                </a:cubicBezTo>
                <a:cubicBezTo>
                  <a:pt x="577" y="1679"/>
                  <a:pt x="0" y="1315"/>
                  <a:pt x="0" y="839"/>
                </a:cubicBezTo>
                <a:cubicBezTo>
                  <a:pt x="0" y="363"/>
                  <a:pt x="577" y="0"/>
                  <a:pt x="1333" y="0"/>
                </a:cubicBezTo>
              </a:path>
            </a:pathLst>
          </a:custGeom>
          <a:gradFill>
            <a:gsLst>
              <a:gs pos="0">
                <a:srgbClr val="0073bc"/>
              </a:gs>
              <a:gs pos="100000">
                <a:srgbClr val="7fb9dd"/>
              </a:gs>
            </a:gsLst>
            <a:lin ang="5400000"/>
          </a:gradFill>
          <a:ln w="14400">
            <a:solidFill>
              <a:srgbClr val="ffffff"/>
            </a:solidFill>
            <a:round/>
          </a:ln>
        </p:spPr>
      </p:sp>
      <p:sp>
        <p:nvSpPr>
          <p:cNvPr id="249" name="Freeform 34"/>
          <p:cNvSpPr/>
          <p:nvPr/>
        </p:nvSpPr>
        <p:spPr>
          <a:xfrm>
            <a:off x="4422600" y="415296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250" name="Line 35"/>
          <p:cNvSpPr/>
          <p:nvPr/>
        </p:nvSpPr>
        <p:spPr>
          <a:xfrm>
            <a:off x="4466160" y="4178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51" name="Line 36"/>
          <p:cNvSpPr/>
          <p:nvPr/>
        </p:nvSpPr>
        <p:spPr>
          <a:xfrm>
            <a:off x="4553640" y="4253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52" name="Line 37"/>
          <p:cNvSpPr/>
          <p:nvPr/>
        </p:nvSpPr>
        <p:spPr>
          <a:xfrm>
            <a:off x="4684320" y="4329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53" name="Line 38"/>
          <p:cNvSpPr/>
          <p:nvPr/>
        </p:nvSpPr>
        <p:spPr>
          <a:xfrm>
            <a:off x="4815360" y="43545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54" name="Line 39"/>
          <p:cNvSpPr/>
          <p:nvPr/>
        </p:nvSpPr>
        <p:spPr>
          <a:xfrm>
            <a:off x="4989960" y="43545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55" name="Line 40"/>
          <p:cNvSpPr/>
          <p:nvPr/>
        </p:nvSpPr>
        <p:spPr>
          <a:xfrm>
            <a:off x="5121000" y="4329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56" name="Line 41"/>
          <p:cNvSpPr/>
          <p:nvPr/>
        </p:nvSpPr>
        <p:spPr>
          <a:xfrm>
            <a:off x="5252040" y="4253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57" name="Line 42"/>
          <p:cNvSpPr/>
          <p:nvPr/>
        </p:nvSpPr>
        <p:spPr>
          <a:xfrm>
            <a:off x="5339160" y="4178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58" name="Line 43"/>
          <p:cNvSpPr/>
          <p:nvPr/>
        </p:nvSpPr>
        <p:spPr>
          <a:xfrm>
            <a:off x="4902840" y="4455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59" name="Line 44"/>
          <p:cNvSpPr/>
          <p:nvPr/>
        </p:nvSpPr>
        <p:spPr>
          <a:xfrm>
            <a:off x="5077440" y="4430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60" name="Line 45"/>
          <p:cNvSpPr/>
          <p:nvPr/>
        </p:nvSpPr>
        <p:spPr>
          <a:xfrm>
            <a:off x="5208120" y="4379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61" name="Line 46"/>
          <p:cNvSpPr/>
          <p:nvPr/>
        </p:nvSpPr>
        <p:spPr>
          <a:xfrm>
            <a:off x="5295600" y="4329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62" name="Line 47"/>
          <p:cNvSpPr/>
          <p:nvPr/>
        </p:nvSpPr>
        <p:spPr>
          <a:xfrm>
            <a:off x="4728240" y="4430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63" name="Line 48"/>
          <p:cNvSpPr/>
          <p:nvPr/>
        </p:nvSpPr>
        <p:spPr>
          <a:xfrm>
            <a:off x="4597200" y="4379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64" name="Line 49"/>
          <p:cNvSpPr/>
          <p:nvPr/>
        </p:nvSpPr>
        <p:spPr>
          <a:xfrm>
            <a:off x="4509720" y="4329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65" name="Freeform 50"/>
          <p:cNvSpPr/>
          <p:nvPr/>
        </p:nvSpPr>
        <p:spPr>
          <a:xfrm>
            <a:off x="4422600" y="425376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266" name="Line 51"/>
          <p:cNvSpPr/>
          <p:nvPr/>
        </p:nvSpPr>
        <p:spPr>
          <a:xfrm>
            <a:off x="4466160" y="4379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67" name="Line 52"/>
          <p:cNvSpPr/>
          <p:nvPr/>
        </p:nvSpPr>
        <p:spPr>
          <a:xfrm>
            <a:off x="4553640" y="4455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68" name="Line 53"/>
          <p:cNvSpPr/>
          <p:nvPr/>
        </p:nvSpPr>
        <p:spPr>
          <a:xfrm>
            <a:off x="4684320" y="45309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69" name="Line 54"/>
          <p:cNvSpPr/>
          <p:nvPr/>
        </p:nvSpPr>
        <p:spPr>
          <a:xfrm>
            <a:off x="4815360" y="4556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70" name="Line 55"/>
          <p:cNvSpPr/>
          <p:nvPr/>
        </p:nvSpPr>
        <p:spPr>
          <a:xfrm>
            <a:off x="4989960" y="45561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71" name="Line 56"/>
          <p:cNvSpPr/>
          <p:nvPr/>
        </p:nvSpPr>
        <p:spPr>
          <a:xfrm>
            <a:off x="5121000" y="45309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72" name="Line 57"/>
          <p:cNvSpPr/>
          <p:nvPr/>
        </p:nvSpPr>
        <p:spPr>
          <a:xfrm>
            <a:off x="5252040" y="44553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73" name="Line 58"/>
          <p:cNvSpPr/>
          <p:nvPr/>
        </p:nvSpPr>
        <p:spPr>
          <a:xfrm>
            <a:off x="5339160" y="437976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74" name="Freeform 59"/>
          <p:cNvSpPr/>
          <p:nvPr/>
        </p:nvSpPr>
        <p:spPr>
          <a:xfrm>
            <a:off x="4422600" y="3749760"/>
            <a:ext cx="960840" cy="907560"/>
          </a:xfrm>
          <a:custGeom>
            <a:avLst/>
            <a:gdLst/>
            <a:ahLst/>
            <a:rect l="0" t="0" r="r" b="b"/>
            <a:pathLst>
              <a:path w="2669" h="2521">
                <a:moveTo>
                  <a:pt x="1333" y="0"/>
                </a:moveTo>
                <a:cubicBezTo>
                  <a:pt x="2089" y="0"/>
                  <a:pt x="2668" y="364"/>
                  <a:pt x="2668" y="840"/>
                </a:cubicBezTo>
                <a:lnTo>
                  <a:pt x="2667" y="1680"/>
                </a:lnTo>
                <a:cubicBezTo>
                  <a:pt x="2667" y="2170"/>
                  <a:pt x="2061" y="2520"/>
                </a:cubicBezTo>
                <a:cubicBezTo>
                  <a:pt x="1334" y="2520"/>
                </a:cubicBezTo>
                <a:cubicBezTo>
                  <a:pt x="607" y="2520"/>
                  <a:pt x="0" y="2170"/>
                </a:cubicBezTo>
                <a:cubicBezTo>
                  <a:pt x="0" y="1680"/>
                </a:cubicBezTo>
                <a:cubicBezTo>
                  <a:pt x="0" y="1680"/>
                  <a:pt x="1" y="840"/>
                </a:cubicBezTo>
                <a:cubicBezTo>
                  <a:pt x="0" y="839"/>
                </a:cubicBezTo>
                <a:cubicBezTo>
                  <a:pt x="0" y="363"/>
                  <a:pt x="577" y="0"/>
                </a:cubicBezTo>
                <a:cubicBezTo>
                  <a:pt x="1333" y="0"/>
                </a:cubicBezTo>
              </a:path>
            </a:pathLst>
          </a:custGeom>
          <a:noFill/>
          <a:ln w="14400">
            <a:solidFill>
              <a:srgbClr val="000000"/>
            </a:solidFill>
            <a:round/>
          </a:ln>
        </p:spPr>
      </p:sp>
      <p:sp>
        <p:nvSpPr>
          <p:cNvPr id="275" name="Freeform 60"/>
          <p:cNvSpPr/>
          <p:nvPr/>
        </p:nvSpPr>
        <p:spPr>
          <a:xfrm>
            <a:off x="5121000" y="5706000"/>
            <a:ext cx="393120" cy="353160"/>
          </a:xfrm>
          <a:custGeom>
            <a:avLst/>
            <a:gdLst/>
            <a:ahLst/>
            <a:rect l="0" t="0" r="r" b="b"/>
            <a:pathLst>
              <a:path w="1092" h="981">
                <a:moveTo>
                  <a:pt x="0" y="980"/>
                </a:moveTo>
                <a:cubicBezTo>
                  <a:pt x="475" y="980"/>
                  <a:pt x="1091" y="700"/>
                  <a:pt x="1091" y="420"/>
                </a:cubicBezTo>
                <a:cubicBezTo>
                  <a:pt x="1091" y="140"/>
                  <a:pt x="1073" y="0"/>
                  <a:pt x="727" y="0"/>
                </a:cubicBezTo>
                <a:cubicBezTo>
                  <a:pt x="727" y="300"/>
                  <a:pt x="0" y="579"/>
                  <a:pt x="0" y="980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</p:sp>
      <p:sp>
        <p:nvSpPr>
          <p:cNvPr id="276" name="Freeform 61"/>
          <p:cNvSpPr/>
          <p:nvPr/>
        </p:nvSpPr>
        <p:spPr>
          <a:xfrm>
            <a:off x="4422960" y="5479200"/>
            <a:ext cx="960840" cy="605520"/>
          </a:xfrm>
          <a:custGeom>
            <a:avLst/>
            <a:gdLst/>
            <a:ahLst/>
            <a:rect l="0" t="0" r="r" b="b"/>
            <a:pathLst>
              <a:path w="2669" h="1682">
                <a:moveTo>
                  <a:pt x="2667" y="0"/>
                </a:moveTo>
                <a:cubicBezTo>
                  <a:pt x="2667" y="0"/>
                  <a:pt x="2667" y="1121"/>
                  <a:pt x="2666" y="840"/>
                </a:cubicBezTo>
                <a:cubicBezTo>
                  <a:pt x="2668" y="1331"/>
                  <a:pt x="2091" y="1681"/>
                  <a:pt x="1335" y="1681"/>
                </a:cubicBezTo>
                <a:cubicBezTo>
                  <a:pt x="579" y="1681"/>
                  <a:pt x="1" y="1331"/>
                  <a:pt x="0" y="840"/>
                </a:cubicBezTo>
                <a:cubicBezTo>
                  <a:pt x="1" y="841"/>
                  <a:pt x="0" y="490"/>
                  <a:pt x="0" y="0"/>
                </a:cubicBezTo>
                <a:cubicBezTo>
                  <a:pt x="0" y="490"/>
                  <a:pt x="606" y="840"/>
                  <a:pt x="1334" y="840"/>
                </a:cubicBezTo>
                <a:cubicBezTo>
                  <a:pt x="2062" y="840"/>
                  <a:pt x="2667" y="490"/>
                  <a:pt x="2667" y="0"/>
                </a:cubicBezTo>
              </a:path>
            </a:pathLst>
          </a:custGeom>
          <a:gradFill>
            <a:gsLst>
              <a:gs pos="0">
                <a:srgbClr val="de8e96"/>
              </a:gs>
              <a:gs pos="50000">
                <a:srgbClr val="f8e8ea"/>
              </a:gs>
              <a:gs pos="100000">
                <a:srgbClr val="de8e96"/>
              </a:gs>
            </a:gsLst>
            <a:lin ang="0"/>
          </a:gradFill>
          <a:ln w="14400">
            <a:solidFill>
              <a:srgbClr val="ffffff"/>
            </a:solidFill>
            <a:round/>
          </a:ln>
        </p:spPr>
      </p:sp>
      <p:sp>
        <p:nvSpPr>
          <p:cNvPr id="277" name="Freeform 62"/>
          <p:cNvSpPr/>
          <p:nvPr/>
        </p:nvSpPr>
        <p:spPr>
          <a:xfrm>
            <a:off x="4422600" y="5176800"/>
            <a:ext cx="960120" cy="604800"/>
          </a:xfrm>
          <a:custGeom>
            <a:avLst/>
            <a:gdLst/>
            <a:ahLst/>
            <a:rect l="0" t="0" r="r" b="b"/>
            <a:pathLst>
              <a:path w="2667" h="1680">
                <a:moveTo>
                  <a:pt x="1333" y="0"/>
                </a:moveTo>
                <a:cubicBezTo>
                  <a:pt x="2089" y="0"/>
                  <a:pt x="2666" y="363"/>
                  <a:pt x="2666" y="839"/>
                </a:cubicBezTo>
                <a:cubicBezTo>
                  <a:pt x="2666" y="1315"/>
                  <a:pt x="2089" y="1679"/>
                  <a:pt x="1333" y="1679"/>
                </a:cubicBezTo>
                <a:cubicBezTo>
                  <a:pt x="577" y="1679"/>
                  <a:pt x="0" y="1315"/>
                  <a:pt x="0" y="839"/>
                </a:cubicBezTo>
                <a:cubicBezTo>
                  <a:pt x="0" y="363"/>
                  <a:pt x="577" y="0"/>
                  <a:pt x="1333" y="0"/>
                </a:cubicBezTo>
              </a:path>
            </a:pathLst>
          </a:custGeom>
          <a:gradFill>
            <a:gsLst>
              <a:gs pos="0">
                <a:srgbClr val="0073bc"/>
              </a:gs>
              <a:gs pos="100000">
                <a:srgbClr val="7fb9dd"/>
              </a:gs>
            </a:gsLst>
            <a:lin ang="5400000"/>
          </a:gradFill>
          <a:ln w="14400">
            <a:solidFill>
              <a:srgbClr val="ffffff"/>
            </a:solidFill>
            <a:round/>
          </a:ln>
        </p:spPr>
      </p:sp>
      <p:sp>
        <p:nvSpPr>
          <p:cNvPr id="278" name="Freeform 63"/>
          <p:cNvSpPr/>
          <p:nvPr/>
        </p:nvSpPr>
        <p:spPr>
          <a:xfrm>
            <a:off x="4422600" y="55800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279" name="Line 64"/>
          <p:cNvSpPr/>
          <p:nvPr/>
        </p:nvSpPr>
        <p:spPr>
          <a:xfrm>
            <a:off x="446616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80" name="Line 65"/>
          <p:cNvSpPr/>
          <p:nvPr/>
        </p:nvSpPr>
        <p:spPr>
          <a:xfrm>
            <a:off x="455364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81" name="Line 66"/>
          <p:cNvSpPr/>
          <p:nvPr/>
        </p:nvSpPr>
        <p:spPr>
          <a:xfrm>
            <a:off x="468432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82" name="Line 67"/>
          <p:cNvSpPr/>
          <p:nvPr/>
        </p:nvSpPr>
        <p:spPr>
          <a:xfrm>
            <a:off x="481536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83" name="Line 68"/>
          <p:cNvSpPr/>
          <p:nvPr/>
        </p:nvSpPr>
        <p:spPr>
          <a:xfrm>
            <a:off x="498996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84" name="Line 69"/>
          <p:cNvSpPr/>
          <p:nvPr/>
        </p:nvSpPr>
        <p:spPr>
          <a:xfrm>
            <a:off x="51210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85" name="Line 70"/>
          <p:cNvSpPr/>
          <p:nvPr/>
        </p:nvSpPr>
        <p:spPr>
          <a:xfrm>
            <a:off x="525204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86" name="Line 71"/>
          <p:cNvSpPr/>
          <p:nvPr/>
        </p:nvSpPr>
        <p:spPr>
          <a:xfrm>
            <a:off x="533916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87" name="Line 72"/>
          <p:cNvSpPr/>
          <p:nvPr/>
        </p:nvSpPr>
        <p:spPr>
          <a:xfrm>
            <a:off x="49028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88" name="Line 73"/>
          <p:cNvSpPr/>
          <p:nvPr/>
        </p:nvSpPr>
        <p:spPr>
          <a:xfrm>
            <a:off x="507744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89" name="Line 74"/>
          <p:cNvSpPr/>
          <p:nvPr/>
        </p:nvSpPr>
        <p:spPr>
          <a:xfrm>
            <a:off x="520812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90" name="Line 75"/>
          <p:cNvSpPr/>
          <p:nvPr/>
        </p:nvSpPr>
        <p:spPr>
          <a:xfrm>
            <a:off x="52956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91" name="Line 76"/>
          <p:cNvSpPr/>
          <p:nvPr/>
        </p:nvSpPr>
        <p:spPr>
          <a:xfrm>
            <a:off x="472824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92" name="Line 77"/>
          <p:cNvSpPr/>
          <p:nvPr/>
        </p:nvSpPr>
        <p:spPr>
          <a:xfrm>
            <a:off x="459720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93" name="Line 78"/>
          <p:cNvSpPr/>
          <p:nvPr/>
        </p:nvSpPr>
        <p:spPr>
          <a:xfrm>
            <a:off x="450972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94" name="Freeform 79"/>
          <p:cNvSpPr/>
          <p:nvPr/>
        </p:nvSpPr>
        <p:spPr>
          <a:xfrm>
            <a:off x="4422600" y="56808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295" name="Line 80"/>
          <p:cNvSpPr/>
          <p:nvPr/>
        </p:nvSpPr>
        <p:spPr>
          <a:xfrm>
            <a:off x="446616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96" name="Line 81"/>
          <p:cNvSpPr/>
          <p:nvPr/>
        </p:nvSpPr>
        <p:spPr>
          <a:xfrm>
            <a:off x="45536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97" name="Line 82"/>
          <p:cNvSpPr/>
          <p:nvPr/>
        </p:nvSpPr>
        <p:spPr>
          <a:xfrm>
            <a:off x="468432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98" name="Line 83"/>
          <p:cNvSpPr/>
          <p:nvPr/>
        </p:nvSpPr>
        <p:spPr>
          <a:xfrm>
            <a:off x="481536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299" name="Line 84"/>
          <p:cNvSpPr/>
          <p:nvPr/>
        </p:nvSpPr>
        <p:spPr>
          <a:xfrm>
            <a:off x="498996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00" name="Line 85"/>
          <p:cNvSpPr/>
          <p:nvPr/>
        </p:nvSpPr>
        <p:spPr>
          <a:xfrm>
            <a:off x="512100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01" name="Line 86"/>
          <p:cNvSpPr/>
          <p:nvPr/>
        </p:nvSpPr>
        <p:spPr>
          <a:xfrm>
            <a:off x="52520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02" name="Line 87"/>
          <p:cNvSpPr/>
          <p:nvPr/>
        </p:nvSpPr>
        <p:spPr>
          <a:xfrm>
            <a:off x="533916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03" name="Freeform 88"/>
          <p:cNvSpPr/>
          <p:nvPr/>
        </p:nvSpPr>
        <p:spPr>
          <a:xfrm>
            <a:off x="4422600" y="5176800"/>
            <a:ext cx="960840" cy="907560"/>
          </a:xfrm>
          <a:custGeom>
            <a:avLst/>
            <a:gdLst/>
            <a:ahLst/>
            <a:rect l="0" t="0" r="r" b="b"/>
            <a:pathLst>
              <a:path w="2669" h="2521">
                <a:moveTo>
                  <a:pt x="1333" y="0"/>
                </a:moveTo>
                <a:cubicBezTo>
                  <a:pt x="2089" y="0"/>
                  <a:pt x="2668" y="364"/>
                  <a:pt x="2668" y="840"/>
                </a:cubicBezTo>
                <a:lnTo>
                  <a:pt x="2667" y="1680"/>
                </a:lnTo>
                <a:cubicBezTo>
                  <a:pt x="2667" y="2170"/>
                  <a:pt x="2061" y="2520"/>
                </a:cubicBezTo>
                <a:cubicBezTo>
                  <a:pt x="1334" y="2520"/>
                </a:cubicBezTo>
                <a:cubicBezTo>
                  <a:pt x="607" y="2520"/>
                  <a:pt x="0" y="2170"/>
                </a:cubicBezTo>
                <a:cubicBezTo>
                  <a:pt x="0" y="1680"/>
                </a:cubicBezTo>
                <a:cubicBezTo>
                  <a:pt x="0" y="1680"/>
                  <a:pt x="1" y="840"/>
                </a:cubicBezTo>
                <a:cubicBezTo>
                  <a:pt x="0" y="839"/>
                </a:cubicBezTo>
                <a:cubicBezTo>
                  <a:pt x="0" y="363"/>
                  <a:pt x="577" y="0"/>
                </a:cubicBezTo>
                <a:cubicBezTo>
                  <a:pt x="1333" y="0"/>
                </a:cubicBezTo>
              </a:path>
            </a:pathLst>
          </a:custGeom>
          <a:noFill/>
          <a:ln w="14400">
            <a:solidFill>
              <a:srgbClr val="000000"/>
            </a:solidFill>
            <a:round/>
          </a:ln>
        </p:spPr>
      </p:sp>
      <p:sp>
        <p:nvSpPr>
          <p:cNvPr id="304" name="Freeform 89"/>
          <p:cNvSpPr/>
          <p:nvPr/>
        </p:nvSpPr>
        <p:spPr>
          <a:xfrm>
            <a:off x="6613200" y="5706000"/>
            <a:ext cx="393120" cy="353160"/>
          </a:xfrm>
          <a:custGeom>
            <a:avLst/>
            <a:gdLst/>
            <a:ahLst/>
            <a:rect l="0" t="0" r="r" b="b"/>
            <a:pathLst>
              <a:path w="1092" h="981">
                <a:moveTo>
                  <a:pt x="0" y="980"/>
                </a:moveTo>
                <a:cubicBezTo>
                  <a:pt x="475" y="980"/>
                  <a:pt x="1091" y="700"/>
                  <a:pt x="1091" y="420"/>
                </a:cubicBezTo>
                <a:cubicBezTo>
                  <a:pt x="1091" y="140"/>
                  <a:pt x="1073" y="0"/>
                  <a:pt x="727" y="0"/>
                </a:cubicBezTo>
                <a:cubicBezTo>
                  <a:pt x="727" y="300"/>
                  <a:pt x="0" y="579"/>
                  <a:pt x="0" y="980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</p:sp>
      <p:sp>
        <p:nvSpPr>
          <p:cNvPr id="305" name="Freeform 90"/>
          <p:cNvSpPr/>
          <p:nvPr/>
        </p:nvSpPr>
        <p:spPr>
          <a:xfrm>
            <a:off x="5915160" y="5479200"/>
            <a:ext cx="960840" cy="605520"/>
          </a:xfrm>
          <a:custGeom>
            <a:avLst/>
            <a:gdLst/>
            <a:ahLst/>
            <a:rect l="0" t="0" r="r" b="b"/>
            <a:pathLst>
              <a:path w="2669" h="1682">
                <a:moveTo>
                  <a:pt x="2667" y="0"/>
                </a:moveTo>
                <a:cubicBezTo>
                  <a:pt x="2667" y="0"/>
                  <a:pt x="2667" y="1121"/>
                  <a:pt x="2666" y="840"/>
                </a:cubicBezTo>
                <a:cubicBezTo>
                  <a:pt x="2668" y="1331"/>
                  <a:pt x="2091" y="1681"/>
                  <a:pt x="1335" y="1681"/>
                </a:cubicBezTo>
                <a:cubicBezTo>
                  <a:pt x="579" y="1681"/>
                  <a:pt x="1" y="1331"/>
                  <a:pt x="0" y="840"/>
                </a:cubicBezTo>
                <a:cubicBezTo>
                  <a:pt x="1" y="841"/>
                  <a:pt x="0" y="490"/>
                  <a:pt x="0" y="0"/>
                </a:cubicBezTo>
                <a:cubicBezTo>
                  <a:pt x="0" y="490"/>
                  <a:pt x="606" y="840"/>
                  <a:pt x="1334" y="840"/>
                </a:cubicBezTo>
                <a:cubicBezTo>
                  <a:pt x="2062" y="840"/>
                  <a:pt x="2667" y="490"/>
                  <a:pt x="2667" y="0"/>
                </a:cubicBezTo>
              </a:path>
            </a:pathLst>
          </a:custGeom>
          <a:gradFill>
            <a:gsLst>
              <a:gs pos="0">
                <a:srgbClr val="de8e96"/>
              </a:gs>
              <a:gs pos="50000">
                <a:srgbClr val="f8e8ea"/>
              </a:gs>
              <a:gs pos="100000">
                <a:srgbClr val="de8e96"/>
              </a:gs>
            </a:gsLst>
            <a:lin ang="0"/>
          </a:gradFill>
          <a:ln w="14400">
            <a:solidFill>
              <a:srgbClr val="ffffff"/>
            </a:solidFill>
            <a:round/>
          </a:ln>
        </p:spPr>
      </p:sp>
      <p:sp>
        <p:nvSpPr>
          <p:cNvPr id="306" name="Freeform 91"/>
          <p:cNvSpPr/>
          <p:nvPr/>
        </p:nvSpPr>
        <p:spPr>
          <a:xfrm>
            <a:off x="5914800" y="5176800"/>
            <a:ext cx="960120" cy="604800"/>
          </a:xfrm>
          <a:custGeom>
            <a:avLst/>
            <a:gdLst/>
            <a:ahLst/>
            <a:rect l="0" t="0" r="r" b="b"/>
            <a:pathLst>
              <a:path w="2667" h="1680">
                <a:moveTo>
                  <a:pt x="1333" y="0"/>
                </a:moveTo>
                <a:cubicBezTo>
                  <a:pt x="2089" y="0"/>
                  <a:pt x="2666" y="363"/>
                  <a:pt x="2666" y="839"/>
                </a:cubicBezTo>
                <a:cubicBezTo>
                  <a:pt x="2666" y="1315"/>
                  <a:pt x="2089" y="1679"/>
                  <a:pt x="1333" y="1679"/>
                </a:cubicBezTo>
                <a:cubicBezTo>
                  <a:pt x="577" y="1679"/>
                  <a:pt x="0" y="1315"/>
                  <a:pt x="0" y="839"/>
                </a:cubicBezTo>
                <a:cubicBezTo>
                  <a:pt x="0" y="363"/>
                  <a:pt x="577" y="0"/>
                  <a:pt x="1333" y="0"/>
                </a:cubicBezTo>
              </a:path>
            </a:pathLst>
          </a:custGeom>
          <a:gradFill>
            <a:gsLst>
              <a:gs pos="0">
                <a:srgbClr val="0073bc"/>
              </a:gs>
              <a:gs pos="100000">
                <a:srgbClr val="7fb9dd"/>
              </a:gs>
            </a:gsLst>
            <a:lin ang="5400000"/>
          </a:gradFill>
          <a:ln w="14400">
            <a:solidFill>
              <a:srgbClr val="ffffff"/>
            </a:solidFill>
            <a:round/>
          </a:ln>
        </p:spPr>
      </p:sp>
      <p:sp>
        <p:nvSpPr>
          <p:cNvPr id="307" name="Freeform 92"/>
          <p:cNvSpPr/>
          <p:nvPr/>
        </p:nvSpPr>
        <p:spPr>
          <a:xfrm>
            <a:off x="5914800" y="55800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308" name="Line 93"/>
          <p:cNvSpPr/>
          <p:nvPr/>
        </p:nvSpPr>
        <p:spPr>
          <a:xfrm>
            <a:off x="595836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09" name="Line 94"/>
          <p:cNvSpPr/>
          <p:nvPr/>
        </p:nvSpPr>
        <p:spPr>
          <a:xfrm>
            <a:off x="604584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10" name="Line 95"/>
          <p:cNvSpPr/>
          <p:nvPr/>
        </p:nvSpPr>
        <p:spPr>
          <a:xfrm>
            <a:off x="617652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11" name="Line 96"/>
          <p:cNvSpPr/>
          <p:nvPr/>
        </p:nvSpPr>
        <p:spPr>
          <a:xfrm>
            <a:off x="630756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12" name="Line 97"/>
          <p:cNvSpPr/>
          <p:nvPr/>
        </p:nvSpPr>
        <p:spPr>
          <a:xfrm>
            <a:off x="648216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13" name="Line 98"/>
          <p:cNvSpPr/>
          <p:nvPr/>
        </p:nvSpPr>
        <p:spPr>
          <a:xfrm>
            <a:off x="66132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14" name="Line 99"/>
          <p:cNvSpPr/>
          <p:nvPr/>
        </p:nvSpPr>
        <p:spPr>
          <a:xfrm>
            <a:off x="674424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15" name="Line 100"/>
          <p:cNvSpPr/>
          <p:nvPr/>
        </p:nvSpPr>
        <p:spPr>
          <a:xfrm>
            <a:off x="683136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16" name="Line 101"/>
          <p:cNvSpPr/>
          <p:nvPr/>
        </p:nvSpPr>
        <p:spPr>
          <a:xfrm>
            <a:off x="63950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17" name="Line 102"/>
          <p:cNvSpPr/>
          <p:nvPr/>
        </p:nvSpPr>
        <p:spPr>
          <a:xfrm>
            <a:off x="656964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18" name="Line 103"/>
          <p:cNvSpPr/>
          <p:nvPr/>
        </p:nvSpPr>
        <p:spPr>
          <a:xfrm>
            <a:off x="670032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19" name="Line 104"/>
          <p:cNvSpPr/>
          <p:nvPr/>
        </p:nvSpPr>
        <p:spPr>
          <a:xfrm>
            <a:off x="67878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20" name="Line 105"/>
          <p:cNvSpPr/>
          <p:nvPr/>
        </p:nvSpPr>
        <p:spPr>
          <a:xfrm>
            <a:off x="622044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21" name="Line 106"/>
          <p:cNvSpPr/>
          <p:nvPr/>
        </p:nvSpPr>
        <p:spPr>
          <a:xfrm>
            <a:off x="608940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22" name="Line 107"/>
          <p:cNvSpPr/>
          <p:nvPr/>
        </p:nvSpPr>
        <p:spPr>
          <a:xfrm>
            <a:off x="600192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23" name="Freeform 108"/>
          <p:cNvSpPr/>
          <p:nvPr/>
        </p:nvSpPr>
        <p:spPr>
          <a:xfrm>
            <a:off x="5914800" y="56808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324" name="Line 109"/>
          <p:cNvSpPr/>
          <p:nvPr/>
        </p:nvSpPr>
        <p:spPr>
          <a:xfrm>
            <a:off x="595836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25" name="Line 110"/>
          <p:cNvSpPr/>
          <p:nvPr/>
        </p:nvSpPr>
        <p:spPr>
          <a:xfrm>
            <a:off x="60458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26" name="Line 111"/>
          <p:cNvSpPr/>
          <p:nvPr/>
        </p:nvSpPr>
        <p:spPr>
          <a:xfrm>
            <a:off x="617652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27" name="Line 112"/>
          <p:cNvSpPr/>
          <p:nvPr/>
        </p:nvSpPr>
        <p:spPr>
          <a:xfrm>
            <a:off x="630756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28" name="Line 113"/>
          <p:cNvSpPr/>
          <p:nvPr/>
        </p:nvSpPr>
        <p:spPr>
          <a:xfrm>
            <a:off x="648216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29" name="Line 114"/>
          <p:cNvSpPr/>
          <p:nvPr/>
        </p:nvSpPr>
        <p:spPr>
          <a:xfrm>
            <a:off x="661320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30" name="Line 115"/>
          <p:cNvSpPr/>
          <p:nvPr/>
        </p:nvSpPr>
        <p:spPr>
          <a:xfrm>
            <a:off x="674424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31" name="Line 116"/>
          <p:cNvSpPr/>
          <p:nvPr/>
        </p:nvSpPr>
        <p:spPr>
          <a:xfrm>
            <a:off x="683136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32" name="Freeform 117"/>
          <p:cNvSpPr/>
          <p:nvPr/>
        </p:nvSpPr>
        <p:spPr>
          <a:xfrm>
            <a:off x="5914800" y="5176800"/>
            <a:ext cx="960840" cy="907560"/>
          </a:xfrm>
          <a:custGeom>
            <a:avLst/>
            <a:gdLst/>
            <a:ahLst/>
            <a:rect l="0" t="0" r="r" b="b"/>
            <a:pathLst>
              <a:path w="2669" h="2521">
                <a:moveTo>
                  <a:pt x="1333" y="0"/>
                </a:moveTo>
                <a:cubicBezTo>
                  <a:pt x="2089" y="0"/>
                  <a:pt x="2668" y="364"/>
                  <a:pt x="2668" y="840"/>
                </a:cubicBezTo>
                <a:lnTo>
                  <a:pt x="2667" y="1680"/>
                </a:lnTo>
                <a:cubicBezTo>
                  <a:pt x="2667" y="2170"/>
                  <a:pt x="2061" y="2520"/>
                </a:cubicBezTo>
                <a:cubicBezTo>
                  <a:pt x="1334" y="2520"/>
                </a:cubicBezTo>
                <a:cubicBezTo>
                  <a:pt x="607" y="2520"/>
                  <a:pt x="0" y="2170"/>
                </a:cubicBezTo>
                <a:cubicBezTo>
                  <a:pt x="0" y="1680"/>
                </a:cubicBezTo>
                <a:cubicBezTo>
                  <a:pt x="0" y="1680"/>
                  <a:pt x="1" y="840"/>
                </a:cubicBezTo>
                <a:cubicBezTo>
                  <a:pt x="0" y="839"/>
                </a:cubicBezTo>
                <a:cubicBezTo>
                  <a:pt x="0" y="363"/>
                  <a:pt x="577" y="0"/>
                </a:cubicBezTo>
                <a:cubicBezTo>
                  <a:pt x="1333" y="0"/>
                </a:cubicBezTo>
              </a:path>
            </a:pathLst>
          </a:custGeom>
          <a:noFill/>
          <a:ln w="14400">
            <a:solidFill>
              <a:srgbClr val="000000"/>
            </a:solidFill>
            <a:round/>
          </a:ln>
        </p:spPr>
      </p:sp>
      <p:sp>
        <p:nvSpPr>
          <p:cNvPr id="333" name="Freeform 118"/>
          <p:cNvSpPr/>
          <p:nvPr/>
        </p:nvSpPr>
        <p:spPr>
          <a:xfrm>
            <a:off x="3487680" y="5706000"/>
            <a:ext cx="393120" cy="353160"/>
          </a:xfrm>
          <a:custGeom>
            <a:avLst/>
            <a:gdLst/>
            <a:ahLst/>
            <a:rect l="0" t="0" r="r" b="b"/>
            <a:pathLst>
              <a:path w="1092" h="981">
                <a:moveTo>
                  <a:pt x="0" y="980"/>
                </a:moveTo>
                <a:cubicBezTo>
                  <a:pt x="475" y="980"/>
                  <a:pt x="1091" y="700"/>
                  <a:pt x="1091" y="420"/>
                </a:cubicBezTo>
                <a:cubicBezTo>
                  <a:pt x="1091" y="140"/>
                  <a:pt x="1073" y="0"/>
                  <a:pt x="727" y="0"/>
                </a:cubicBezTo>
                <a:cubicBezTo>
                  <a:pt x="727" y="300"/>
                  <a:pt x="0" y="579"/>
                  <a:pt x="0" y="980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</p:sp>
      <p:sp>
        <p:nvSpPr>
          <p:cNvPr id="334" name="Freeform 119"/>
          <p:cNvSpPr/>
          <p:nvPr/>
        </p:nvSpPr>
        <p:spPr>
          <a:xfrm>
            <a:off x="2789640" y="5479200"/>
            <a:ext cx="960840" cy="605520"/>
          </a:xfrm>
          <a:custGeom>
            <a:avLst/>
            <a:gdLst/>
            <a:ahLst/>
            <a:rect l="0" t="0" r="r" b="b"/>
            <a:pathLst>
              <a:path w="2669" h="1682">
                <a:moveTo>
                  <a:pt x="2667" y="0"/>
                </a:moveTo>
                <a:cubicBezTo>
                  <a:pt x="2667" y="0"/>
                  <a:pt x="2667" y="1121"/>
                  <a:pt x="2666" y="840"/>
                </a:cubicBezTo>
                <a:cubicBezTo>
                  <a:pt x="2668" y="1331"/>
                  <a:pt x="2091" y="1681"/>
                  <a:pt x="1335" y="1681"/>
                </a:cubicBezTo>
                <a:cubicBezTo>
                  <a:pt x="579" y="1681"/>
                  <a:pt x="1" y="1331"/>
                  <a:pt x="0" y="840"/>
                </a:cubicBezTo>
                <a:cubicBezTo>
                  <a:pt x="1" y="841"/>
                  <a:pt x="0" y="490"/>
                  <a:pt x="0" y="0"/>
                </a:cubicBezTo>
                <a:cubicBezTo>
                  <a:pt x="0" y="490"/>
                  <a:pt x="606" y="840"/>
                  <a:pt x="1334" y="840"/>
                </a:cubicBezTo>
                <a:cubicBezTo>
                  <a:pt x="2062" y="840"/>
                  <a:pt x="2667" y="490"/>
                  <a:pt x="2667" y="0"/>
                </a:cubicBezTo>
              </a:path>
            </a:pathLst>
          </a:custGeom>
          <a:gradFill>
            <a:gsLst>
              <a:gs pos="0">
                <a:srgbClr val="de8e96"/>
              </a:gs>
              <a:gs pos="50000">
                <a:srgbClr val="f8e8ea"/>
              </a:gs>
              <a:gs pos="100000">
                <a:srgbClr val="de8e96"/>
              </a:gs>
            </a:gsLst>
            <a:lin ang="0"/>
          </a:gradFill>
          <a:ln w="14400">
            <a:solidFill>
              <a:srgbClr val="ffffff"/>
            </a:solidFill>
            <a:round/>
          </a:ln>
        </p:spPr>
      </p:sp>
      <p:sp>
        <p:nvSpPr>
          <p:cNvPr id="335" name="Freeform 120"/>
          <p:cNvSpPr/>
          <p:nvPr/>
        </p:nvSpPr>
        <p:spPr>
          <a:xfrm>
            <a:off x="2789280" y="5176800"/>
            <a:ext cx="960120" cy="604800"/>
          </a:xfrm>
          <a:custGeom>
            <a:avLst/>
            <a:gdLst/>
            <a:ahLst/>
            <a:rect l="0" t="0" r="r" b="b"/>
            <a:pathLst>
              <a:path w="2667" h="1680">
                <a:moveTo>
                  <a:pt x="1333" y="0"/>
                </a:moveTo>
                <a:cubicBezTo>
                  <a:pt x="2089" y="0"/>
                  <a:pt x="2666" y="363"/>
                  <a:pt x="2666" y="839"/>
                </a:cubicBezTo>
                <a:cubicBezTo>
                  <a:pt x="2666" y="1315"/>
                  <a:pt x="2089" y="1679"/>
                  <a:pt x="1333" y="1679"/>
                </a:cubicBezTo>
                <a:cubicBezTo>
                  <a:pt x="577" y="1679"/>
                  <a:pt x="0" y="1315"/>
                  <a:pt x="0" y="839"/>
                </a:cubicBezTo>
                <a:cubicBezTo>
                  <a:pt x="0" y="363"/>
                  <a:pt x="577" y="0"/>
                  <a:pt x="1333" y="0"/>
                </a:cubicBezTo>
              </a:path>
            </a:pathLst>
          </a:custGeom>
          <a:gradFill>
            <a:gsLst>
              <a:gs pos="0">
                <a:srgbClr val="0073bc"/>
              </a:gs>
              <a:gs pos="100000">
                <a:srgbClr val="7fb9dd"/>
              </a:gs>
            </a:gsLst>
            <a:lin ang="5400000"/>
          </a:gradFill>
          <a:ln w="14400">
            <a:solidFill>
              <a:srgbClr val="ffffff"/>
            </a:solidFill>
            <a:round/>
          </a:ln>
        </p:spPr>
      </p:sp>
      <p:sp>
        <p:nvSpPr>
          <p:cNvPr id="336" name="Freeform 121"/>
          <p:cNvSpPr/>
          <p:nvPr/>
        </p:nvSpPr>
        <p:spPr>
          <a:xfrm>
            <a:off x="2789280" y="55800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337" name="Line 122"/>
          <p:cNvSpPr/>
          <p:nvPr/>
        </p:nvSpPr>
        <p:spPr>
          <a:xfrm>
            <a:off x="283284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38" name="Line 123"/>
          <p:cNvSpPr/>
          <p:nvPr/>
        </p:nvSpPr>
        <p:spPr>
          <a:xfrm>
            <a:off x="292032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39" name="Line 124"/>
          <p:cNvSpPr/>
          <p:nvPr/>
        </p:nvSpPr>
        <p:spPr>
          <a:xfrm>
            <a:off x="30510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40" name="Line 125"/>
          <p:cNvSpPr/>
          <p:nvPr/>
        </p:nvSpPr>
        <p:spPr>
          <a:xfrm>
            <a:off x="318204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41" name="Line 126"/>
          <p:cNvSpPr/>
          <p:nvPr/>
        </p:nvSpPr>
        <p:spPr>
          <a:xfrm>
            <a:off x="3356640" y="57816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42" name="Line 127"/>
          <p:cNvSpPr/>
          <p:nvPr/>
        </p:nvSpPr>
        <p:spPr>
          <a:xfrm>
            <a:off x="348768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43" name="Line 128"/>
          <p:cNvSpPr/>
          <p:nvPr/>
        </p:nvSpPr>
        <p:spPr>
          <a:xfrm>
            <a:off x="3618720" y="5680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44" name="Line 129"/>
          <p:cNvSpPr/>
          <p:nvPr/>
        </p:nvSpPr>
        <p:spPr>
          <a:xfrm>
            <a:off x="3705840" y="5605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45" name="Line 130"/>
          <p:cNvSpPr/>
          <p:nvPr/>
        </p:nvSpPr>
        <p:spPr>
          <a:xfrm>
            <a:off x="326952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46" name="Line 131"/>
          <p:cNvSpPr/>
          <p:nvPr/>
        </p:nvSpPr>
        <p:spPr>
          <a:xfrm>
            <a:off x="344412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47" name="Line 132"/>
          <p:cNvSpPr/>
          <p:nvPr/>
        </p:nvSpPr>
        <p:spPr>
          <a:xfrm>
            <a:off x="357480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48" name="Line 133"/>
          <p:cNvSpPr/>
          <p:nvPr/>
        </p:nvSpPr>
        <p:spPr>
          <a:xfrm>
            <a:off x="366228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49" name="Line 134"/>
          <p:cNvSpPr/>
          <p:nvPr/>
        </p:nvSpPr>
        <p:spPr>
          <a:xfrm>
            <a:off x="3094920" y="5857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50" name="Line 135"/>
          <p:cNvSpPr/>
          <p:nvPr/>
        </p:nvSpPr>
        <p:spPr>
          <a:xfrm>
            <a:off x="296388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51" name="Line 136"/>
          <p:cNvSpPr/>
          <p:nvPr/>
        </p:nvSpPr>
        <p:spPr>
          <a:xfrm>
            <a:off x="2876400" y="5756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52" name="Freeform 137"/>
          <p:cNvSpPr/>
          <p:nvPr/>
        </p:nvSpPr>
        <p:spPr>
          <a:xfrm>
            <a:off x="2789280" y="5680800"/>
            <a:ext cx="960120" cy="302760"/>
          </a:xfrm>
          <a:custGeom>
            <a:avLst/>
            <a:gdLst/>
            <a:ahLst/>
            <a:rect l="0" t="0" r="r" b="b"/>
            <a:pathLst>
              <a:path w="2667" h="841">
                <a:moveTo>
                  <a:pt x="2666" y="0"/>
                </a:moveTo>
                <a:cubicBezTo>
                  <a:pt x="2666" y="476"/>
                  <a:pt x="2089" y="840"/>
                  <a:pt x="1333" y="840"/>
                </a:cubicBezTo>
                <a:cubicBezTo>
                  <a:pt x="577" y="840"/>
                  <a:pt x="0" y="476"/>
                  <a:pt x="0" y="0"/>
                </a:cubicBezTo>
              </a:path>
            </a:pathLst>
          </a:custGeom>
          <a:ln w="14400">
            <a:solidFill>
              <a:srgbClr val="ffffff"/>
            </a:solidFill>
            <a:round/>
          </a:ln>
        </p:spPr>
      </p:sp>
      <p:sp>
        <p:nvSpPr>
          <p:cNvPr id="353" name="Line 138"/>
          <p:cNvSpPr/>
          <p:nvPr/>
        </p:nvSpPr>
        <p:spPr>
          <a:xfrm>
            <a:off x="283284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54" name="Line 139"/>
          <p:cNvSpPr/>
          <p:nvPr/>
        </p:nvSpPr>
        <p:spPr>
          <a:xfrm>
            <a:off x="292032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55" name="Line 140"/>
          <p:cNvSpPr/>
          <p:nvPr/>
        </p:nvSpPr>
        <p:spPr>
          <a:xfrm>
            <a:off x="305100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56" name="Line 141"/>
          <p:cNvSpPr/>
          <p:nvPr/>
        </p:nvSpPr>
        <p:spPr>
          <a:xfrm>
            <a:off x="318204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57" name="Line 142"/>
          <p:cNvSpPr/>
          <p:nvPr/>
        </p:nvSpPr>
        <p:spPr>
          <a:xfrm>
            <a:off x="3356640" y="59832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58" name="Line 143"/>
          <p:cNvSpPr/>
          <p:nvPr/>
        </p:nvSpPr>
        <p:spPr>
          <a:xfrm>
            <a:off x="3487680" y="59580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59" name="Line 144"/>
          <p:cNvSpPr/>
          <p:nvPr/>
        </p:nvSpPr>
        <p:spPr>
          <a:xfrm>
            <a:off x="3618720" y="58824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60" name="Line 145"/>
          <p:cNvSpPr/>
          <p:nvPr/>
        </p:nvSpPr>
        <p:spPr>
          <a:xfrm>
            <a:off x="3705840" y="5806800"/>
            <a:ext cx="0" cy="100800"/>
          </a:xfrm>
          <a:prstGeom prst="line">
            <a:avLst/>
          </a:prstGeom>
          <a:ln w="14400">
            <a:solidFill>
              <a:srgbClr val="ffffff"/>
            </a:solidFill>
            <a:round/>
          </a:ln>
        </p:spPr>
      </p:sp>
      <p:sp>
        <p:nvSpPr>
          <p:cNvPr id="361" name="Freeform 146"/>
          <p:cNvSpPr/>
          <p:nvPr/>
        </p:nvSpPr>
        <p:spPr>
          <a:xfrm>
            <a:off x="2789280" y="5176800"/>
            <a:ext cx="960840" cy="907560"/>
          </a:xfrm>
          <a:custGeom>
            <a:avLst/>
            <a:gdLst/>
            <a:ahLst/>
            <a:rect l="0" t="0" r="r" b="b"/>
            <a:pathLst>
              <a:path w="2669" h="2521">
                <a:moveTo>
                  <a:pt x="1333" y="0"/>
                </a:moveTo>
                <a:cubicBezTo>
                  <a:pt x="2089" y="0"/>
                  <a:pt x="2668" y="364"/>
                  <a:pt x="2668" y="840"/>
                </a:cubicBezTo>
                <a:lnTo>
                  <a:pt x="2667" y="1680"/>
                </a:lnTo>
                <a:cubicBezTo>
                  <a:pt x="2667" y="2170"/>
                  <a:pt x="2061" y="2520"/>
                </a:cubicBezTo>
                <a:cubicBezTo>
                  <a:pt x="1334" y="2520"/>
                </a:cubicBezTo>
                <a:cubicBezTo>
                  <a:pt x="607" y="2520"/>
                  <a:pt x="0" y="2170"/>
                </a:cubicBezTo>
                <a:cubicBezTo>
                  <a:pt x="0" y="1680"/>
                </a:cubicBezTo>
                <a:cubicBezTo>
                  <a:pt x="0" y="1680"/>
                  <a:pt x="1" y="840"/>
                </a:cubicBezTo>
                <a:cubicBezTo>
                  <a:pt x="0" y="839"/>
                </a:cubicBezTo>
                <a:cubicBezTo>
                  <a:pt x="0" y="363"/>
                  <a:pt x="577" y="0"/>
                </a:cubicBezTo>
                <a:cubicBezTo>
                  <a:pt x="1333" y="0"/>
                </a:cubicBezTo>
              </a:path>
            </a:pathLst>
          </a:custGeom>
          <a:noFill/>
          <a:ln w="14400">
            <a:solidFill>
              <a:srgbClr val="000000"/>
            </a:solidFill>
            <a:round/>
          </a:ln>
        </p:spPr>
      </p:sp>
      <p:sp>
        <p:nvSpPr>
          <p:cNvPr id="362" name="CustomShape 147"/>
          <p:cNvSpPr/>
          <p:nvPr/>
        </p:nvSpPr>
        <p:spPr>
          <a:xfrm>
            <a:off x="2420280" y="640764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ENT WKS</a:t>
            </a:r>
            <a:endParaRPr/>
          </a:p>
        </p:txBody>
      </p:sp>
      <p:sp>
        <p:nvSpPr>
          <p:cNvPr id="363" name="CustomShape 148"/>
          <p:cNvSpPr/>
          <p:nvPr/>
        </p:nvSpPr>
        <p:spPr>
          <a:xfrm>
            <a:off x="2420280" y="374616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DMZ</a:t>
            </a:r>
            <a:endParaRPr/>
          </a:p>
        </p:txBody>
      </p:sp>
      <p:sp>
        <p:nvSpPr>
          <p:cNvPr id="364" name="CustomShape 149"/>
          <p:cNvSpPr/>
          <p:nvPr/>
        </p:nvSpPr>
        <p:spPr>
          <a:xfrm>
            <a:off x="5545800" y="640764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DEV WKS</a:t>
            </a:r>
            <a:endParaRPr/>
          </a:p>
        </p:txBody>
      </p:sp>
      <p:sp>
        <p:nvSpPr>
          <p:cNvPr id="365" name="CustomShape 150"/>
          <p:cNvSpPr/>
          <p:nvPr/>
        </p:nvSpPr>
        <p:spPr>
          <a:xfrm>
            <a:off x="5545800" y="374616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SOC</a:t>
            </a:r>
            <a:endParaRPr/>
          </a:p>
        </p:txBody>
      </p:sp>
      <p:sp>
        <p:nvSpPr>
          <p:cNvPr id="366" name="CustomShape 151"/>
          <p:cNvSpPr/>
          <p:nvPr/>
        </p:nvSpPr>
        <p:spPr>
          <a:xfrm>
            <a:off x="7420320" y="517320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DEV SVR</a:t>
            </a:r>
            <a:endParaRPr/>
          </a:p>
        </p:txBody>
      </p:sp>
      <p:sp>
        <p:nvSpPr>
          <p:cNvPr id="367" name="CustomShape 152"/>
          <p:cNvSpPr/>
          <p:nvPr/>
        </p:nvSpPr>
        <p:spPr>
          <a:xfrm>
            <a:off x="728640" y="517320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ENT SVR</a:t>
            </a:r>
            <a:endParaRPr/>
          </a:p>
        </p:txBody>
      </p:sp>
      <p:sp>
        <p:nvSpPr>
          <p:cNvPr id="368" name="CustomShape 153"/>
          <p:cNvSpPr/>
          <p:nvPr/>
        </p:nvSpPr>
        <p:spPr>
          <a:xfrm>
            <a:off x="4053600" y="133272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latin typeface="Arial"/>
              </a:rPr>
              <a:t>Internet</a:t>
            </a:r>
            <a:endParaRPr/>
          </a:p>
        </p:txBody>
      </p:sp>
      <p:sp>
        <p:nvSpPr>
          <p:cNvPr id="369" name="Line 154"/>
          <p:cNvSpPr/>
          <p:nvPr/>
        </p:nvSpPr>
        <p:spPr>
          <a:xfrm>
            <a:off x="4249080" y="4167360"/>
            <a:ext cx="1738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70" name="Line 155"/>
          <p:cNvSpPr/>
          <p:nvPr/>
        </p:nvSpPr>
        <p:spPr>
          <a:xfrm>
            <a:off x="5383080" y="4167360"/>
            <a:ext cx="1738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71" name="Line 156"/>
          <p:cNvSpPr/>
          <p:nvPr/>
        </p:nvSpPr>
        <p:spPr>
          <a:xfrm>
            <a:off x="3749040" y="5680800"/>
            <a:ext cx="67392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72" name="Line 157"/>
          <p:cNvSpPr/>
          <p:nvPr/>
        </p:nvSpPr>
        <p:spPr>
          <a:xfrm>
            <a:off x="5371920" y="5655600"/>
            <a:ext cx="54324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73" name="Line 158"/>
          <p:cNvSpPr/>
          <p:nvPr/>
        </p:nvSpPr>
        <p:spPr>
          <a:xfrm>
            <a:off x="4876560" y="3344400"/>
            <a:ext cx="0" cy="36576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74" name="Line 159"/>
          <p:cNvSpPr/>
          <p:nvPr/>
        </p:nvSpPr>
        <p:spPr>
          <a:xfrm>
            <a:off x="4876560" y="4656960"/>
            <a:ext cx="0" cy="5198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75" name="Line 160"/>
          <p:cNvSpPr/>
          <p:nvPr/>
        </p:nvSpPr>
        <p:spPr>
          <a:xfrm>
            <a:off x="4876560" y="2247120"/>
            <a:ext cx="0" cy="18972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76" name="Line 161"/>
          <p:cNvSpPr/>
          <p:nvPr/>
        </p:nvSpPr>
        <p:spPr>
          <a:xfrm>
            <a:off x="2557440" y="5680800"/>
            <a:ext cx="23184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77" name="Line 162"/>
          <p:cNvSpPr/>
          <p:nvPr/>
        </p:nvSpPr>
        <p:spPr>
          <a:xfrm>
            <a:off x="6920280" y="5655600"/>
            <a:ext cx="54324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78" name="Line 163"/>
          <p:cNvSpPr/>
          <p:nvPr/>
        </p:nvSpPr>
        <p:spPr>
          <a:xfrm>
            <a:off x="3322080" y="6084000"/>
            <a:ext cx="0" cy="40536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79" name="Line 164"/>
          <p:cNvSpPr/>
          <p:nvPr/>
        </p:nvSpPr>
        <p:spPr>
          <a:xfrm>
            <a:off x="6431040" y="6084000"/>
            <a:ext cx="0" cy="40536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380" name="TextShape 165"/>
          <p:cNvSpPr txBox="1"/>
          <p:nvPr/>
        </p:nvSpPr>
        <p:spPr>
          <a:xfrm>
            <a:off x="5976720" y="1371600"/>
            <a:ext cx="1612800" cy="13701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DNS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WEB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EMAIL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Web 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Email Client</a:t>
            </a:r>
            <a:endParaRPr/>
          </a:p>
        </p:txBody>
      </p:sp>
      <p:sp>
        <p:nvSpPr>
          <p:cNvPr id="381" name="TextShape 166"/>
          <p:cNvSpPr txBox="1"/>
          <p:nvPr/>
        </p:nvSpPr>
        <p:spPr>
          <a:xfrm>
            <a:off x="7589520" y="2834640"/>
            <a:ext cx="2106720" cy="21380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Network Monitor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SIEM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Log Collection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Event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Vuln Mgmt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Ticketing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Knowledge 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Theat Intel</a:t>
            </a:r>
            <a:endParaRPr/>
          </a:p>
        </p:txBody>
      </p:sp>
      <p:sp>
        <p:nvSpPr>
          <p:cNvPr id="382" name="TextShape 167"/>
          <p:cNvSpPr txBox="1"/>
          <p:nvPr/>
        </p:nvSpPr>
        <p:spPr>
          <a:xfrm>
            <a:off x="640080" y="3128760"/>
            <a:ext cx="1644840" cy="16261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DNS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EMAIL Filter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WEB Proxy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URL Filter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NAT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VPN</a:t>
            </a:r>
            <a:endParaRPr/>
          </a:p>
        </p:txBody>
      </p:sp>
      <p:sp>
        <p:nvSpPr>
          <p:cNvPr id="383" name="TextShape 168"/>
          <p:cNvSpPr txBox="1"/>
          <p:nvPr/>
        </p:nvSpPr>
        <p:spPr>
          <a:xfrm>
            <a:off x="548640" y="6087600"/>
            <a:ext cx="1995480" cy="13701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Active Directory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DNS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EMAIL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WEB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3333"/>
                </a:solidFill>
                <a:latin typeface="Arial"/>
              </a:rPr>
              <a:t>FILE</a:t>
            </a:r>
            <a:endParaRPr/>
          </a:p>
        </p:txBody>
      </p:sp>
      <p:sp>
        <p:nvSpPr>
          <p:cNvPr id="384" name="TextShape 169"/>
          <p:cNvSpPr txBox="1"/>
          <p:nvPr/>
        </p:nvSpPr>
        <p:spPr>
          <a:xfrm>
            <a:off x="4114800" y="6365520"/>
            <a:ext cx="1481760" cy="7761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Arial"/>
              </a:rPr>
              <a:t>AD 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Arial"/>
              </a:rPr>
              <a:t>Web 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Arial"/>
              </a:rPr>
              <a:t>Email Client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