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95" r:id="rId2"/>
    <p:sldId id="277" r:id="rId3"/>
    <p:sldId id="367" r:id="rId4"/>
    <p:sldId id="368" r:id="rId5"/>
    <p:sldId id="356" r:id="rId6"/>
    <p:sldId id="372" r:id="rId7"/>
    <p:sldId id="369" r:id="rId8"/>
    <p:sldId id="370" r:id="rId9"/>
    <p:sldId id="357" r:id="rId10"/>
    <p:sldId id="358" r:id="rId11"/>
    <p:sldId id="371" r:id="rId12"/>
    <p:sldId id="366" r:id="rId13"/>
    <p:sldId id="360" r:id="rId14"/>
    <p:sldId id="362" r:id="rId15"/>
    <p:sldId id="363" r:id="rId16"/>
    <p:sldId id="365" r:id="rId17"/>
    <p:sldId id="364" r:id="rId18"/>
  </p:sldIdLst>
  <p:sldSz cx="9144000" cy="6858000" type="screen4x3"/>
  <p:notesSz cx="6802438" cy="99345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1"/>
    <a:srgbClr val="0000FF"/>
    <a:srgbClr val="000000"/>
    <a:srgbClr val="CC6600"/>
    <a:srgbClr val="FF9900"/>
    <a:srgbClr val="9900FF"/>
    <a:srgbClr val="99CC00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1776" y="168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312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FE1C55ED-3E5E-F4B4-61DF-6B44867FA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756D01B4-1B20-F948-3F00-C282BB5658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3141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3637EC5-30FF-47CC-35DC-B80DBF5973A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728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8421CDF1-71BF-385E-DAF0-87E2A86347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18923"/>
            <a:ext cx="5441950" cy="447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2B95CFA1-A266-7F28-C35D-131355EF3A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22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60D107FF-4599-19B5-DFAC-BF5C62008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141" y="9436122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CCFBD6E-385A-4694-9191-21A3E71FED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E979846-80FD-1936-715E-18530B5FB0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393BAE-625C-4B76-9870-E7072668F85E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A9A37AE-CE5E-0C21-EFA3-65192C087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D960FB-21BB-0B74-5104-C5127AB9F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0EF6AC-CEAF-9EB8-DDD0-A04F9F87E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815FAD-536A-4F20-BD9D-697DFDE1457C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502E53A-F79E-4212-D57E-1C27978E2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A4CE84B-28F4-C282-10AE-4D08FC17D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FBD6E-385A-4694-9191-21A3E71FED71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888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5">
            <a:extLst>
              <a:ext uri="{FF2B5EF4-FFF2-40B4-BE49-F238E27FC236}">
                <a16:creationId xmlns:a16="http://schemas.microsoft.com/office/drawing/2014/main" id="{483352FD-B0B3-B3DD-C05A-E8FC255BBE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3003175" imgH="7555556" progId="Photoshop.Image.7">
                  <p:embed/>
                </p:oleObj>
              </mc:Choice>
              <mc:Fallback>
                <p:oleObj name="Image" r:id="rId2" imgW="13003175" imgH="7555556" progId="Photoshop.Image.7">
                  <p:embed/>
                  <p:pic>
                    <p:nvPicPr>
                      <p:cNvPr id="2050" name="Object 35">
                        <a:extLst>
                          <a:ext uri="{FF2B5EF4-FFF2-40B4-BE49-F238E27FC236}">
                            <a16:creationId xmlns:a16="http://schemas.microsoft.com/office/drawing/2014/main" id="{58BABC43-0217-1F37-FE5C-BF5FF90986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4">
            <a:extLst>
              <a:ext uri="{FF2B5EF4-FFF2-40B4-BE49-F238E27FC236}">
                <a16:creationId xmlns:a16="http://schemas.microsoft.com/office/drawing/2014/main" id="{6473FE3A-A6B2-5936-76B7-A2C6B902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4" name="Picture 31" descr="03_icon">
            <a:extLst>
              <a:ext uri="{FF2B5EF4-FFF2-40B4-BE49-F238E27FC236}">
                <a16:creationId xmlns:a16="http://schemas.microsoft.com/office/drawing/2014/main" id="{CF28D085-1C25-7BE5-020C-844CB8873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2">
            <a:extLst>
              <a:ext uri="{FF2B5EF4-FFF2-40B4-BE49-F238E27FC236}">
                <a16:creationId xmlns:a16="http://schemas.microsoft.com/office/drawing/2014/main" id="{75B2DE47-CCAB-A90B-A023-EBAB7E1D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5BF4E6-C022-E252-2BF1-B3F8E1847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17907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CDD9D0-54DF-0C14-F9F7-45E3D52BD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239888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C97648-4B0F-0F8C-4B49-EF12FD5E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4788024" y="6480736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977495-751B-412F-A754-E406C095A6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86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>
            <a:extLst>
              <a:ext uri="{FF2B5EF4-FFF2-40B4-BE49-F238E27FC236}">
                <a16:creationId xmlns:a16="http://schemas.microsoft.com/office/drawing/2014/main" id="{99B2FE89-4C7D-DF6B-6B46-E198B69E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8626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0ADA0F8D-3714-C71C-AE69-37DC1DDBA1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C55D5642-256C-A744-609E-C89F1FDDD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361905" imgH="5663492" progId="Photoshop.Image.7">
                  <p:embed/>
                </p:oleObj>
              </mc:Choice>
              <mc:Fallback>
                <p:oleObj name="Image" r:id="rId2" imgW="6361905" imgH="5663492" progId="Photoshop.Image.7">
                  <p:embed/>
                  <p:pic>
                    <p:nvPicPr>
                      <p:cNvPr id="3076" name="Object 73">
                        <a:extLst>
                          <a:ext uri="{FF2B5EF4-FFF2-40B4-BE49-F238E27FC236}">
                            <a16:creationId xmlns:a16="http://schemas.microsoft.com/office/drawing/2014/main" id="{07E25372-7211-679F-D197-CDA30FA6D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>
            <a:extLst>
              <a:ext uri="{FF2B5EF4-FFF2-40B4-BE49-F238E27FC236}">
                <a16:creationId xmlns:a16="http://schemas.microsoft.com/office/drawing/2014/main" id="{F18E29B5-693E-6243-9994-0A818602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>
            <a:extLst>
              <a:ext uri="{FF2B5EF4-FFF2-40B4-BE49-F238E27FC236}">
                <a16:creationId xmlns:a16="http://schemas.microsoft.com/office/drawing/2014/main" id="{D8DEE00C-CD19-9BDF-3778-8D79C5B134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9" name="Picture 59" descr="03_icon">
            <a:extLst>
              <a:ext uri="{FF2B5EF4-FFF2-40B4-BE49-F238E27FC236}">
                <a16:creationId xmlns:a16="http://schemas.microsoft.com/office/drawing/2014/main" id="{F627B374-952F-68EA-CD02-DBEDECF4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13858"/>
            <a:ext cx="4648200" cy="563562"/>
          </a:xfrm>
        </p:spPr>
        <p:txBody>
          <a:bodyPr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00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1800" b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600" b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400" b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400" b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3AF23C4-CDA1-5E59-01AA-16651EBED7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0637B0C-BD7B-4364-B58A-678B11C36C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6006A1-0E7D-EB02-C9F6-C319BF2F73D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43988" y="6502400"/>
            <a:ext cx="2160240" cy="250588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A942EFA8-6F63-889C-0230-DB1010CBFAB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371850" y="6496661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000" kern="120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>
              <a:defRPr/>
            </a:pPr>
            <a:fld id="{94977495-751B-412F-A754-E406C095A6AD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17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4648200" cy="563562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69F9C9-A131-D164-8A5E-E057904228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336413" y="6494033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977495-751B-412F-A754-E406C095A6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6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theme" Target="../theme/theme1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E00638B1-F917-85C4-97C1-540264D10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8626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75">
            <a:extLst>
              <a:ext uri="{FF2B5EF4-FFF2-40B4-BE49-F238E27FC236}">
                <a16:creationId xmlns:a16="http://schemas.microsoft.com/office/drawing/2014/main" id="{BC5798E9-BEB2-891D-F2C8-E976D99269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028" name="Object 73">
            <a:extLst>
              <a:ext uri="{FF2B5EF4-FFF2-40B4-BE49-F238E27FC236}">
                <a16:creationId xmlns:a16="http://schemas.microsoft.com/office/drawing/2014/main" id="{5D38478D-CC03-99EF-DDED-D2A223F7C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6361905" imgH="5663492" progId="Photoshop.Image.7">
                  <p:embed/>
                </p:oleObj>
              </mc:Choice>
              <mc:Fallback>
                <p:oleObj name="Image" r:id="rId5" imgW="6361905" imgH="5663492" progId="Photoshop.Image.7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>
            <a:extLst>
              <a:ext uri="{FF2B5EF4-FFF2-40B4-BE49-F238E27FC236}">
                <a16:creationId xmlns:a16="http://schemas.microsoft.com/office/drawing/2014/main" id="{98D9D4C4-4FE9-514C-8CD4-9360EA3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>
            <a:extLst>
              <a:ext uri="{FF2B5EF4-FFF2-40B4-BE49-F238E27FC236}">
                <a16:creationId xmlns:a16="http://schemas.microsoft.com/office/drawing/2014/main" id="{6C195287-38E7-E606-F95D-6795EC0708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8FFC1319-6833-8A08-9822-F68C0BFC7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D9549E98-C80F-CA93-03A0-F75D6602C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1033" name="Picture 59" descr="03_icon">
            <a:extLst>
              <a:ext uri="{FF2B5EF4-FFF2-40B4-BE49-F238E27FC236}">
                <a16:creationId xmlns:a16="http://schemas.microsoft.com/office/drawing/2014/main" id="{9BD92C22-FA75-EA06-01D6-9AD7BFD8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E03FE9-C783-F061-8829-A22CC300A6F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581519" y="6499343"/>
            <a:ext cx="2160240" cy="25058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5FC4D07B-77CD-348B-2F15-7E33EE4741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327714" y="6440486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977495-751B-412F-A754-E406C095A6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000" b="1">
          <a:solidFill>
            <a:schemeClr val="tx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ukcom2023CD/GoldenClini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el:02-1561-15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alprism.co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C38C915C-8126-6DFD-B3E0-B6E91F3DA2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1760" y="2565400"/>
            <a:ext cx="6192688" cy="8636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전국 일주 애플리케이션</a:t>
            </a:r>
            <a:r>
              <a:rPr lang="en-US" altLang="ko-KR" dirty="0"/>
              <a:t>, </a:t>
            </a:r>
            <a:r>
              <a:rPr lang="ko-KR" altLang="en-US" dirty="0"/>
              <a:t>방방곡곡</a:t>
            </a:r>
            <a:br>
              <a:rPr lang="en-US" altLang="ko-KR" b="0" dirty="0">
                <a:ea typeface="HY견고딕" panose="02030600000101010101" pitchFamily="18" charset="-127"/>
              </a:rPr>
            </a:br>
            <a:r>
              <a:rPr lang="en-US" altLang="ko-KR" sz="2000" b="0" dirty="0">
                <a:ea typeface="HY견고딕" panose="02030600000101010101" pitchFamily="18" charset="-127"/>
              </a:rPr>
              <a:t>Application for round the country trip, BBGG</a:t>
            </a:r>
            <a:endParaRPr lang="ko-KR" altLang="en-US" sz="24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B47E8-F328-C553-4914-1DE6189E4A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64285" y="5257638"/>
            <a:ext cx="3363789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200" kern="0" dirty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전광일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(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서명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)</a:t>
            </a:r>
            <a:endParaRPr kumimoji="0" lang="en-US" altLang="ko-KR" sz="9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200" kern="0" dirty="0">
                <a:solidFill>
                  <a:srgbClr val="000000"/>
                </a:solidFill>
              </a:rPr>
              <a:t>(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팀장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)	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2019152005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 </a:t>
            </a:r>
            <a:r>
              <a:rPr kumimoji="0" lang="ko-KR" altLang="en-US" sz="1200" kern="0" dirty="0" err="1">
                <a:solidFill>
                  <a:srgbClr val="000000"/>
                </a:solidFill>
              </a:rPr>
              <a:t>권태우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200" kern="0" dirty="0">
                <a:solidFill>
                  <a:srgbClr val="000000"/>
                </a:solidFill>
              </a:rPr>
              <a:t>	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2017154032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 이현구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200" kern="0" dirty="0">
                <a:solidFill>
                  <a:srgbClr val="000000"/>
                </a:solidFill>
              </a:rPr>
              <a:t>	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2019150044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 </a:t>
            </a:r>
            <a:r>
              <a:rPr kumimoji="0" lang="ko-KR" altLang="en-US" sz="1200" kern="0" dirty="0" err="1">
                <a:solidFill>
                  <a:srgbClr val="000000"/>
                </a:solidFill>
              </a:rPr>
              <a:t>최유빈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200" kern="0" dirty="0">
                <a:solidFill>
                  <a:srgbClr val="000000"/>
                </a:solidFill>
              </a:rPr>
              <a:t>	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학번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2019152050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dirty="0" err="1">
                <a:solidFill>
                  <a:srgbClr val="000000"/>
                </a:solidFill>
              </a:rPr>
              <a:t>유하임</a:t>
            </a: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C43D5ADC-7132-BA9F-EE6F-A99FA404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1620838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66AC7-379B-0AE6-1D1E-E64E12DB27F3}"/>
              </a:ext>
            </a:extLst>
          </p:cNvPr>
          <p:cNvSpPr txBox="1"/>
          <p:nvPr/>
        </p:nvSpPr>
        <p:spPr>
          <a:xfrm>
            <a:off x="4156075" y="112474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0" dirty="0">
                <a:solidFill>
                  <a:schemeClr val="tx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종합설계 제안서</a:t>
            </a:r>
            <a:endParaRPr lang="ko-KR" alt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9AE09EA-9E02-35ED-6438-05DC617AD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094" y="5972259"/>
            <a:ext cx="185499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2022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01A17327-6E61-378B-D034-C0AF0536A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60F0B87E-C464-C5F3-EDFC-4972E146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00163"/>
            <a:ext cx="8229600" cy="471646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제품 시나리오</a:t>
            </a:r>
            <a:r>
              <a:rPr lang="en-US" altLang="ko-KR" dirty="0"/>
              <a:t> : </a:t>
            </a:r>
            <a:r>
              <a:rPr lang="ko-KR" altLang="en-US" dirty="0"/>
              <a:t>예상되는 시스템의 다양한 이용 방법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sz="1600" dirty="0"/>
              <a:t>   - </a:t>
            </a:r>
            <a:r>
              <a:rPr lang="ko-KR" altLang="en-US" sz="1600" dirty="0"/>
              <a:t>개발결과 예상되는 데모 시나리오를 그림으로 설명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endParaRPr lang="ko-KR" altLang="en-US" dirty="0"/>
          </a:p>
        </p:txBody>
      </p:sp>
      <p:grpSp>
        <p:nvGrpSpPr>
          <p:cNvPr id="15364" name="Group 37">
            <a:extLst>
              <a:ext uri="{FF2B5EF4-FFF2-40B4-BE49-F238E27FC236}">
                <a16:creationId xmlns:a16="http://schemas.microsoft.com/office/drawing/2014/main" id="{937C8727-7F33-6136-EECE-58E82BC011B1}"/>
              </a:ext>
            </a:extLst>
          </p:cNvPr>
          <p:cNvGrpSpPr>
            <a:grpSpLocks/>
          </p:cNvGrpSpPr>
          <p:nvPr/>
        </p:nvGrpSpPr>
        <p:grpSpPr bwMode="auto">
          <a:xfrm>
            <a:off x="755080" y="2924944"/>
            <a:ext cx="7671940" cy="3385369"/>
            <a:chOff x="385" y="799"/>
            <a:chExt cx="5082" cy="21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9E15B-5CFB-BC85-C2C5-FC78BDF1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981"/>
              <a:ext cx="949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" name="tower">
              <a:extLst>
                <a:ext uri="{FF2B5EF4-FFF2-40B4-BE49-F238E27FC236}">
                  <a16:creationId xmlns:a16="http://schemas.microsoft.com/office/drawing/2014/main" id="{501F526F-D369-DB38-456E-C7D90D25FB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98" y="1116"/>
              <a:ext cx="632" cy="683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251C06-521D-284E-9F29-519A02A12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799"/>
              <a:ext cx="953" cy="18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050" b="1">
                  <a:solidFill>
                    <a:schemeClr val="tx1">
                      <a:lumMod val="50000"/>
                    </a:schemeClr>
                  </a:solidFill>
                </a:rPr>
                <a:t>KPU </a:t>
              </a:r>
              <a:r>
                <a:rPr lang="ko-KR" altLang="en-US" sz="1050" b="1">
                  <a:solidFill>
                    <a:schemeClr val="tx1">
                      <a:lumMod val="50000"/>
                    </a:schemeClr>
                  </a:solidFill>
                </a:rPr>
                <a:t>자재 회사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04D570-6D1E-25AD-7F6F-50F7ECBB4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842"/>
              <a:ext cx="816" cy="1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sz="110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ko-KR" sz="1100" b="1">
                  <a:solidFill>
                    <a:schemeClr val="tx1">
                      <a:lumMod val="50000"/>
                    </a:schemeClr>
                  </a:solidFill>
                </a:rPr>
                <a:t>SyncML </a:t>
              </a:r>
              <a:r>
                <a:rPr lang="ko-KR" altLang="en-US" sz="1100" b="1">
                  <a:solidFill>
                    <a:schemeClr val="tx1">
                      <a:lumMod val="50000"/>
                    </a:schemeClr>
                  </a:solidFill>
                </a:rPr>
                <a:t>서버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58F141E8-41A3-A9BD-EB1C-4582D438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23"/>
              <a:ext cx="1222" cy="45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sz="1200" b="1">
                  <a:solidFill>
                    <a:schemeClr val="tx1">
                      <a:lumMod val="50000"/>
                    </a:schemeClr>
                  </a:solidFill>
                </a:rPr>
                <a:t>재고 </a:t>
              </a:r>
              <a:r>
                <a:rPr lang="en-US" altLang="ko-KR" sz="1200" b="1">
                  <a:solidFill>
                    <a:schemeClr val="tx1">
                      <a:lumMod val="50000"/>
                    </a:schemeClr>
                  </a:solidFill>
                </a:rPr>
                <a:t>DB</a:t>
              </a:r>
            </a:p>
          </p:txBody>
        </p:sp>
        <p:grpSp>
          <p:nvGrpSpPr>
            <p:cNvPr id="15371" name="Group 9">
              <a:extLst>
                <a:ext uri="{FF2B5EF4-FFF2-40B4-BE49-F238E27FC236}">
                  <a16:creationId xmlns:a16="http://schemas.microsoft.com/office/drawing/2014/main" id="{13AEF43C-11AA-212A-2227-FF4807EA0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981"/>
              <a:ext cx="553" cy="749"/>
              <a:chOff x="3150" y="799"/>
              <a:chExt cx="553" cy="749"/>
            </a:xfrm>
          </p:grpSpPr>
          <p:grpSp>
            <p:nvGrpSpPr>
              <p:cNvPr id="15395" name="Group 10">
                <a:extLst>
                  <a:ext uri="{FF2B5EF4-FFF2-40B4-BE49-F238E27FC236}">
                    <a16:creationId xmlns:a16="http://schemas.microsoft.com/office/drawing/2014/main" id="{725E60E9-A200-A498-88B2-53658B3D12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0" y="799"/>
                <a:ext cx="317" cy="749"/>
                <a:chOff x="1655" y="890"/>
                <a:chExt cx="317" cy="749"/>
              </a:xfrm>
            </p:grpSpPr>
            <p:pic>
              <p:nvPicPr>
                <p:cNvPr id="15397" name="Picture 11" descr="사람">
                  <a:extLst>
                    <a:ext uri="{FF2B5EF4-FFF2-40B4-BE49-F238E27FC236}">
                      <a16:creationId xmlns:a16="http://schemas.microsoft.com/office/drawing/2014/main" id="{3FAD804A-0869-6681-CF04-3C9B361D4B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01" y="1026"/>
                  <a:ext cx="227" cy="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" name="Rectangle 12">
                  <a:extLst>
                    <a:ext uri="{FF2B5EF4-FFF2-40B4-BE49-F238E27FC236}">
                      <a16:creationId xmlns:a16="http://schemas.microsoft.com/office/drawing/2014/main" id="{A96E9E33-5BC7-B140-7CD1-07CA793C2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890"/>
                  <a:ext cx="317" cy="1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100">
                      <a:solidFill>
                        <a:schemeClr val="tx1">
                          <a:lumMod val="50000"/>
                        </a:schemeClr>
                      </a:solidFill>
                    </a:rPr>
                    <a:t>A</a:t>
                  </a:r>
                  <a:r>
                    <a:rPr lang="ko-KR" altLang="en-US" sz="1100">
                      <a:solidFill>
                        <a:schemeClr val="tx1">
                          <a:lumMod val="50000"/>
                        </a:schemeClr>
                      </a:solidFill>
                    </a:rPr>
                    <a:t>사원</a:t>
                  </a:r>
                  <a:r>
                    <a:rPr lang="ko-KR" altLang="en-US" sz="1050">
                      <a:solidFill>
                        <a:schemeClr val="tx1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p:grpSp>
          <p:pic>
            <p:nvPicPr>
              <p:cNvPr id="15396" name="Picture 13" descr="MCj03121780000[1]">
                <a:extLst>
                  <a:ext uri="{FF2B5EF4-FFF2-40B4-BE49-F238E27FC236}">
                    <a16:creationId xmlns:a16="http://schemas.microsoft.com/office/drawing/2014/main" id="{3126A8A9-CBDC-466E-ABA6-17F0BD3CB7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8" y="1116"/>
                <a:ext cx="23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6E24B79D-51AC-6158-BA41-35A0BAD5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98"/>
              <a:ext cx="498" cy="227"/>
            </a:xfrm>
            <a:prstGeom prst="rightArrow">
              <a:avLst>
                <a:gd name="adj1" fmla="val 50000"/>
                <a:gd name="adj2" fmla="val 54846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55D8B4F-3EB9-D90E-C095-655934982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" y="1117"/>
              <a:ext cx="581" cy="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050">
                  <a:solidFill>
                    <a:schemeClr val="tx1">
                      <a:lumMod val="50000"/>
                    </a:schemeClr>
                  </a:solidFill>
                </a:rPr>
                <a:t>DB Sync</a:t>
              </a:r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AC571A71-C866-3ABC-E3A8-4F538C4CA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298"/>
              <a:ext cx="454" cy="22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33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A5B6551F-BE39-2537-8D91-095D373A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526"/>
              <a:ext cx="576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050">
                  <a:solidFill>
                    <a:schemeClr val="tx1">
                      <a:lumMod val="50000"/>
                    </a:schemeClr>
                  </a:solidFill>
                </a:rPr>
                <a:t>Client</a:t>
              </a:r>
            </a:p>
          </p:txBody>
        </p:sp>
        <p:pic>
          <p:nvPicPr>
            <p:cNvPr id="15376" name="Picture 18" descr="1">
              <a:extLst>
                <a:ext uri="{FF2B5EF4-FFF2-40B4-BE49-F238E27FC236}">
                  <a16:creationId xmlns:a16="http://schemas.microsoft.com/office/drawing/2014/main" id="{D8C752BC-156A-4678-20F5-7D9D85A0D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981"/>
              <a:ext cx="1270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3299949F-88BC-5591-AE0F-7A7B15CE14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57" y="2229"/>
              <a:ext cx="366" cy="226"/>
            </a:xfrm>
            <a:prstGeom prst="leftArrow">
              <a:avLst>
                <a:gd name="adj1" fmla="val 50000"/>
                <a:gd name="adj2" fmla="val 39978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id="{4F6D6674-DBC2-2C00-DEA5-40B6CC825A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80" y="2114"/>
              <a:ext cx="318" cy="227"/>
            </a:xfrm>
            <a:prstGeom prst="rightArrow">
              <a:avLst>
                <a:gd name="adj1" fmla="val 50000"/>
                <a:gd name="adj2" fmla="val 35022"/>
              </a:avLst>
            </a:prstGeom>
            <a:solidFill>
              <a:srgbClr val="FF33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FB92CECB-851B-9051-A4AE-2AE0F7D8A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889"/>
              <a:ext cx="772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sz="1050">
                  <a:solidFill>
                    <a:schemeClr val="tx1">
                      <a:lumMod val="50000"/>
                    </a:schemeClr>
                  </a:solidFill>
                </a:rPr>
                <a:t>인터넷 판매</a:t>
              </a:r>
            </a:p>
          </p:txBody>
        </p:sp>
        <p:sp>
          <p:nvSpPr>
            <p:cNvPr id="19" name="AutoShape 22">
              <a:extLst>
                <a:ext uri="{FF2B5EF4-FFF2-40B4-BE49-F238E27FC236}">
                  <a16:creationId xmlns:a16="http://schemas.microsoft.com/office/drawing/2014/main" id="{4B0F57C6-5BCE-82C4-3E4E-DCD82DA01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298"/>
              <a:ext cx="499" cy="227"/>
            </a:xfrm>
            <a:prstGeom prst="leftArrow">
              <a:avLst>
                <a:gd name="adj1" fmla="val 50000"/>
                <a:gd name="adj2" fmla="val 54956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AutoShape 23">
              <a:extLst>
                <a:ext uri="{FF2B5EF4-FFF2-40B4-BE49-F238E27FC236}">
                  <a16:creationId xmlns:a16="http://schemas.microsoft.com/office/drawing/2014/main" id="{1D1452BA-8FF0-1158-1B31-BA527B9C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298"/>
              <a:ext cx="453" cy="227"/>
            </a:xfrm>
            <a:prstGeom prst="rightArrow">
              <a:avLst>
                <a:gd name="adj1" fmla="val 50000"/>
                <a:gd name="adj2" fmla="val 49890"/>
              </a:avLst>
            </a:prstGeom>
            <a:solidFill>
              <a:srgbClr val="FF33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5E7ACBDA-BE20-5F87-E3CF-672CD6BE9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1117"/>
              <a:ext cx="580" cy="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050">
                  <a:solidFill>
                    <a:schemeClr val="tx1">
                      <a:lumMod val="50000"/>
                    </a:schemeClr>
                  </a:solidFill>
                </a:rPr>
                <a:t>DB Sync</a:t>
              </a:r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ACCF08FB-85BD-F825-C06E-142D84739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2160"/>
              <a:ext cx="581" cy="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050">
                  <a:solidFill>
                    <a:schemeClr val="tx1">
                      <a:lumMod val="50000"/>
                    </a:schemeClr>
                  </a:solidFill>
                </a:rPr>
                <a:t>DB Sync</a:t>
              </a:r>
            </a:p>
          </p:txBody>
        </p:sp>
        <p:grpSp>
          <p:nvGrpSpPr>
            <p:cNvPr id="15384" name="Group 26">
              <a:extLst>
                <a:ext uri="{FF2B5EF4-FFF2-40B4-BE49-F238E27FC236}">
                  <a16:creationId xmlns:a16="http://schemas.microsoft.com/office/drawing/2014/main" id="{E43168C3-0F29-2308-1C6C-8DB5484D8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4" y="1072"/>
              <a:ext cx="733" cy="652"/>
              <a:chOff x="4731" y="890"/>
              <a:chExt cx="733" cy="652"/>
            </a:xfrm>
          </p:grpSpPr>
          <p:pic>
            <p:nvPicPr>
              <p:cNvPr id="15391" name="Picture 27" descr="MCj03435550000[1]">
                <a:extLst>
                  <a:ext uri="{FF2B5EF4-FFF2-40B4-BE49-F238E27FC236}">
                    <a16:creationId xmlns:a16="http://schemas.microsoft.com/office/drawing/2014/main" id="{78391BE6-C377-3350-A7CC-1E4BCFAB73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7" y="981"/>
                <a:ext cx="272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 Box 28">
                <a:extLst>
                  <a:ext uri="{FF2B5EF4-FFF2-40B4-BE49-F238E27FC236}">
                    <a16:creationId xmlns:a16="http://schemas.microsoft.com/office/drawing/2014/main" id="{94AC711A-F314-20EF-AA37-FF67E19DB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1" y="893"/>
                <a:ext cx="324" cy="1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ko-KR" altLang="en-US" sz="1100">
                    <a:solidFill>
                      <a:schemeClr val="tx1">
                        <a:lumMod val="50000"/>
                      </a:schemeClr>
                    </a:solidFill>
                  </a:rPr>
                  <a:t>판매</a:t>
                </a:r>
              </a:p>
            </p:txBody>
          </p:sp>
          <p:sp>
            <p:nvSpPr>
              <p:cNvPr id="32" name="AutoShape 29">
                <a:extLst>
                  <a:ext uri="{FF2B5EF4-FFF2-40B4-BE49-F238E27FC236}">
                    <a16:creationId xmlns:a16="http://schemas.microsoft.com/office/drawing/2014/main" id="{7B5F3359-C31F-6296-677B-DDBEA1D4C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1117"/>
                <a:ext cx="317" cy="182"/>
              </a:xfrm>
              <a:prstGeom prst="rightArrow">
                <a:avLst>
                  <a:gd name="adj1" fmla="val 50000"/>
                  <a:gd name="adj2" fmla="val 43544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ko-KR" altLang="en-US" sz="11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Text Box 30">
                <a:extLst>
                  <a:ext uri="{FF2B5EF4-FFF2-40B4-BE49-F238E27FC236}">
                    <a16:creationId xmlns:a16="http://schemas.microsoft.com/office/drawing/2014/main" id="{82B6ACB6-F8A9-BA0A-AF09-418ABAC87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" y="1344"/>
                <a:ext cx="324" cy="1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ko-KR" altLang="en-US" sz="1100">
                    <a:solidFill>
                      <a:schemeClr val="tx1">
                        <a:lumMod val="50000"/>
                      </a:schemeClr>
                    </a:solidFill>
                  </a:rPr>
                  <a:t>고객</a:t>
                </a:r>
              </a:p>
            </p:txBody>
          </p:sp>
        </p:grp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2218E55B-9ABA-BF47-2085-E8CAE08C6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615"/>
              <a:ext cx="820" cy="27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050">
                  <a:solidFill>
                    <a:schemeClr val="tx1">
                      <a:lumMod val="50000"/>
                    </a:schemeClr>
                  </a:solidFill>
                </a:rPr>
                <a:t>Change Log</a:t>
              </a:r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C8ED92BE-132F-DBE6-7477-3DC0D7567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75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5FCF902D-1FA1-5904-6388-5213360ED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1933"/>
              <a:ext cx="591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100">
                  <a:solidFill>
                    <a:schemeClr val="tx1">
                      <a:lumMod val="50000"/>
                    </a:schemeClr>
                  </a:solidFill>
                </a:rPr>
                <a:t>Change Log</a:t>
              </a: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DF1ED71B-45F7-ABB3-1A9C-9642C7A6C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70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AutoShape 35">
              <a:extLst>
                <a:ext uri="{FF2B5EF4-FFF2-40B4-BE49-F238E27FC236}">
                  <a16:creationId xmlns:a16="http://schemas.microsoft.com/office/drawing/2014/main" id="{F04D2A18-B95B-CDEF-DA9E-9AB64E4F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845"/>
              <a:ext cx="726" cy="204"/>
            </a:xfrm>
            <a:prstGeom prst="wedgeRectCallout">
              <a:avLst>
                <a:gd name="adj1" fmla="val -42560"/>
                <a:gd name="adj2" fmla="val 15990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100">
                  <a:solidFill>
                    <a:schemeClr val="tx1">
                      <a:lumMod val="50000"/>
                    </a:schemeClr>
                  </a:solidFill>
                </a:rPr>
                <a:t>DB</a:t>
              </a:r>
              <a:r>
                <a:rPr lang="ko-KR" altLang="en-US" sz="1100">
                  <a:solidFill>
                    <a:schemeClr val="tx1">
                      <a:lumMod val="50000"/>
                    </a:schemeClr>
                  </a:solidFill>
                </a:rPr>
                <a:t>내용 변동</a:t>
              </a:r>
            </a:p>
          </p:txBody>
        </p:sp>
        <p:sp>
          <p:nvSpPr>
            <p:cNvPr id="29" name="AutoShape 36">
              <a:extLst>
                <a:ext uri="{FF2B5EF4-FFF2-40B4-BE49-F238E27FC236}">
                  <a16:creationId xmlns:a16="http://schemas.microsoft.com/office/drawing/2014/main" id="{F01022B1-658C-5EEF-9ED7-2BCB7DE871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338" y="2251"/>
              <a:ext cx="817" cy="181"/>
            </a:xfrm>
            <a:prstGeom prst="wedgeRectCallout">
              <a:avLst>
                <a:gd name="adj1" fmla="val 26620"/>
                <a:gd name="adj2" fmla="val -257736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>
                  <a:solidFill>
                    <a:schemeClr val="tx1">
                      <a:lumMod val="50000"/>
                    </a:schemeClr>
                  </a:solidFill>
                </a:rPr>
                <a:t>DB</a:t>
              </a:r>
              <a:r>
                <a:rPr lang="ko-KR" altLang="en-US" sz="1050">
                  <a:solidFill>
                    <a:schemeClr val="tx1">
                      <a:lumMod val="50000"/>
                    </a:schemeClr>
                  </a:solidFill>
                </a:rPr>
                <a:t>내용 변동</a:t>
              </a:r>
            </a:p>
          </p:txBody>
        </p:sp>
      </p:grpSp>
      <p:sp>
        <p:nvSpPr>
          <p:cNvPr id="15365" name="슬라이드 번호 개체 틀 37">
            <a:extLst>
              <a:ext uri="{FF2B5EF4-FFF2-40B4-BE49-F238E27FC236}">
                <a16:creationId xmlns:a16="http://schemas.microsoft.com/office/drawing/2014/main" id="{A1477F9A-C037-E902-76C8-09C61CE9D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87FB7-CA3F-4FCD-9E24-5C9F311CFED7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F3788401-D1FD-4655-83C2-4ED29E55A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EEF3D-B416-FDF9-08F0-6A25F71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/>
              <a:t>개발 예상 결과물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69BF7EAC-A798-6CE0-8AC3-D65FFB0A6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6DD834-B27C-4F74-A641-E3051AC5544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148F-A287-23C0-F850-9E4047D1458B}"/>
              </a:ext>
            </a:extLst>
          </p:cNvPr>
          <p:cNvSpPr txBox="1"/>
          <p:nvPr/>
        </p:nvSpPr>
        <p:spPr>
          <a:xfrm>
            <a:off x="899592" y="1484784"/>
            <a:ext cx="71287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예상되는 최종 결과물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성과물 형태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소프트웨어 등을 작성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결과물의 내용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기능 등 정량적</a:t>
            </a:r>
            <a:r>
              <a:rPr lang="en-US" altLang="ko-KR" dirty="0"/>
              <a:t>/</a:t>
            </a:r>
            <a:r>
              <a:rPr lang="ko-KR" altLang="en-US" dirty="0"/>
              <a:t>정성적으로 작성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      (</a:t>
            </a:r>
            <a:r>
              <a:rPr lang="ko-KR" altLang="en-US" dirty="0">
                <a:solidFill>
                  <a:srgbClr val="C00000"/>
                </a:solidFill>
              </a:rPr>
              <a:t>추가로 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ko-KR" altLang="en-US" dirty="0">
                <a:solidFill>
                  <a:srgbClr val="C00000"/>
                </a:solidFill>
              </a:rPr>
              <a:t>예상되는 논문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특허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기술이전 등 성과물이 있다면 작성</a:t>
            </a:r>
          </a:p>
        </p:txBody>
      </p:sp>
    </p:spTree>
    <p:extLst>
      <p:ext uri="{BB962C8B-B14F-4D97-AF65-F5344CB8AC3E}">
        <p14:creationId xmlns:p14="http://schemas.microsoft.com/office/powerpoint/2010/main" val="386667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F3788401-D1FD-4655-83C2-4ED29E55A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260350"/>
            <a:ext cx="4648200" cy="563562"/>
          </a:xfrm>
        </p:spPr>
        <p:txBody>
          <a:bodyPr/>
          <a:lstStyle/>
          <a:p>
            <a:r>
              <a:rPr lang="ko-KR" altLang="en-US" dirty="0"/>
              <a:t>개발 방법 및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EEF3D-B416-FDF9-08F0-6A25F71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>
              <a:defRPr/>
            </a:pPr>
            <a:r>
              <a:rPr lang="ko-KR" altLang="en-US" sz="2000" dirty="0"/>
              <a:t>개발 방법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목표 시스템 개발 및 결과물을 도출하기 위한 구체적 개발 방법 및 어떤 절차를 적용할 것인지 작성 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 marL="628650" indent="-628650">
              <a:buNone/>
              <a:defRPr/>
            </a:pPr>
            <a:r>
              <a:rPr lang="en-US" altLang="ko-KR" dirty="0"/>
              <a:t>    </a:t>
            </a:r>
            <a:r>
              <a:rPr lang="en-US" altLang="ko-KR" b="0" dirty="0"/>
              <a:t>- </a:t>
            </a:r>
            <a:r>
              <a:rPr lang="ko-KR" altLang="en-US" b="0" dirty="0"/>
              <a:t>구현하기 위한 도구</a:t>
            </a:r>
            <a:r>
              <a:rPr lang="en-US" altLang="ko-KR" b="0" dirty="0"/>
              <a:t>, </a:t>
            </a:r>
            <a:r>
              <a:rPr lang="ko-KR" altLang="en-US" b="0" dirty="0"/>
              <a:t>오픈소스</a:t>
            </a:r>
            <a:r>
              <a:rPr lang="en-US" altLang="ko-KR" b="0" dirty="0"/>
              <a:t>, SDK, </a:t>
            </a:r>
            <a:r>
              <a:rPr lang="ko-KR" altLang="en-US" b="0" dirty="0"/>
              <a:t>장비 등의 활용방안</a:t>
            </a:r>
            <a:r>
              <a:rPr lang="en-US" altLang="ko-KR" b="0" dirty="0"/>
              <a:t>, </a:t>
            </a:r>
            <a:r>
              <a:rPr lang="ko-KR" altLang="en-US" b="0" dirty="0"/>
              <a:t>절차 등을 작성 </a:t>
            </a:r>
            <a:endParaRPr lang="en-US" altLang="ko-KR" sz="2000" b="0" dirty="0"/>
          </a:p>
          <a:p>
            <a:pPr marL="628650" indent="-628650">
              <a:buNone/>
              <a:defRPr/>
            </a:pPr>
            <a:r>
              <a:rPr lang="en-US" altLang="ko-KR" b="0" dirty="0"/>
              <a:t>    - </a:t>
            </a:r>
            <a:r>
              <a:rPr lang="ko-KR" altLang="en-US" b="0" dirty="0"/>
              <a:t>설계 방법</a:t>
            </a:r>
            <a:r>
              <a:rPr lang="en-US" altLang="ko-KR" b="0" dirty="0"/>
              <a:t>, </a:t>
            </a:r>
            <a:r>
              <a:rPr lang="ko-KR" altLang="en-US" b="0" dirty="0"/>
              <a:t>개발 방법</a:t>
            </a:r>
            <a:r>
              <a:rPr lang="en-US" altLang="ko-KR" b="0" dirty="0"/>
              <a:t>, </a:t>
            </a:r>
            <a:r>
              <a:rPr lang="ko-KR" altLang="en-US" b="0" dirty="0"/>
              <a:t>구현 방법 등 작성</a:t>
            </a:r>
            <a:endParaRPr lang="en-US" altLang="ko-KR" b="0" dirty="0"/>
          </a:p>
          <a:p>
            <a:pPr marL="628650" indent="-628650">
              <a:buNone/>
              <a:defRPr/>
            </a:pPr>
            <a:r>
              <a:rPr lang="en-US" altLang="ko-KR" b="0" dirty="0"/>
              <a:t>        . SW</a:t>
            </a:r>
            <a:r>
              <a:rPr lang="ko-KR" altLang="en-US" b="0" dirty="0"/>
              <a:t>개발하는 방법론이 있다면 추가</a:t>
            </a:r>
            <a:endParaRPr lang="en-US" altLang="ko-KR" b="0" dirty="0"/>
          </a:p>
          <a:p>
            <a:pPr marL="628650" indent="-628650">
              <a:buNone/>
              <a:defRPr/>
            </a:pPr>
            <a:r>
              <a:rPr lang="en-US" altLang="ko-KR" sz="2000" b="0" dirty="0"/>
              <a:t>    - </a:t>
            </a:r>
            <a:r>
              <a:rPr lang="ko-KR" altLang="en-US" sz="2000" b="0" dirty="0"/>
              <a:t>기업체와 연계할 경우 기업에서 수행 내용 등 포함해서 작성</a:t>
            </a:r>
            <a:endParaRPr lang="en-US" altLang="ko-KR" sz="2000" b="0" dirty="0"/>
          </a:p>
          <a:p>
            <a:pPr marL="628650" indent="-628650">
              <a:buFont typeface="Wingdings" panose="05000000000000000000" pitchFamily="2" charset="2"/>
              <a:buNone/>
              <a:defRPr/>
            </a:pPr>
            <a:r>
              <a:rPr lang="en-US" altLang="ko-KR" b="0" dirty="0"/>
              <a:t>      (</a:t>
            </a:r>
            <a:r>
              <a:rPr lang="ko-KR" altLang="en-US" b="0" dirty="0"/>
              <a:t>기업연계형</a:t>
            </a:r>
            <a:r>
              <a:rPr lang="en-US" altLang="ko-KR" b="0" dirty="0"/>
              <a:t>) </a:t>
            </a:r>
            <a:r>
              <a:rPr lang="ko-KR" altLang="en-US" b="0" dirty="0"/>
              <a:t>기업에서 개발 내용</a:t>
            </a:r>
            <a:r>
              <a:rPr lang="en-US" altLang="ko-KR" b="0" dirty="0"/>
              <a:t>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69BF7EAC-A798-6CE0-8AC3-D65FFB0A6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6DD834-B27C-4F74-A641-E3051AC5544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9E49BD08-50D9-2941-DC1A-B82BBAD90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 및 환경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01988FF2-A782-04C7-0846-747108B935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02229"/>
            <a:ext cx="8229600" cy="2010747"/>
          </a:xfrm>
        </p:spPr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ko-KR" altLang="en-US" sz="1800" dirty="0"/>
              <a:t>시스템 개발을 위해서 사용되는 하드웨어 사양이나 개발 도구</a:t>
            </a:r>
            <a:r>
              <a:rPr lang="en-US" altLang="ko-KR" sz="1800" dirty="0"/>
              <a:t>, </a:t>
            </a:r>
            <a:r>
              <a:rPr lang="ko-KR" altLang="en-US" sz="1800" dirty="0"/>
              <a:t>적용되는 운영체제 등에 관해 기술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1600" dirty="0"/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개발 환경은 하드웨어 개발 환경 및 </a:t>
            </a:r>
            <a:endParaRPr lang="en-US" altLang="ko-KR" sz="16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 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소프트웨어 개발 환경을 모두 포함</a:t>
            </a:r>
            <a:endParaRPr lang="en-US" altLang="ko-KR" sz="16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266700" indent="-26670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  -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설계 및 구현에 사용한 장비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, </a:t>
            </a:r>
            <a:r>
              <a:rPr lang="ko-KR" altLang="en-US" sz="1600" b="0" dirty="0">
                <a:solidFill>
                  <a:srgbClr val="000000"/>
                </a:solidFill>
                <a:latin typeface="HWPserif"/>
              </a:rPr>
              <a:t>하드웨어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</a:t>
            </a:r>
          </a:p>
          <a:p>
            <a:pPr marL="266700" indent="-26670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 OS,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미들웨어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, DB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종류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프로그램 툴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소스코드 </a:t>
            </a:r>
            <a:endParaRPr lang="en-US" altLang="ko-KR" sz="16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266700" indent="-26670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형상관리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WPserif"/>
              </a:rPr>
              <a:t>통합빌드방안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 등을 </a:t>
            </a:r>
            <a:endParaRPr lang="en-US" altLang="ko-KR" sz="16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266700" indent="-26670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자세하게 기술</a:t>
            </a:r>
            <a:endParaRPr lang="en-US" altLang="ko-KR" sz="1600" b="0" i="0" dirty="0">
              <a:solidFill>
                <a:srgbClr val="000000"/>
              </a:solidFill>
              <a:effectLst/>
              <a:latin typeface="HWPserif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05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415" name="슬라이드 번호 개체 틀 6">
            <a:extLst>
              <a:ext uri="{FF2B5EF4-FFF2-40B4-BE49-F238E27FC236}">
                <a16:creationId xmlns:a16="http://schemas.microsoft.com/office/drawing/2014/main" id="{91430831-E30A-C1A0-0146-36C8E9072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F0A46B-D644-4926-84E6-04FF6F30311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944A4-ACDA-1D75-2DE2-984CF8E04978}"/>
              </a:ext>
            </a:extLst>
          </p:cNvPr>
          <p:cNvSpPr txBox="1"/>
          <p:nvPr/>
        </p:nvSpPr>
        <p:spPr>
          <a:xfrm>
            <a:off x="4980260" y="2432979"/>
            <a:ext cx="3933577" cy="1600438"/>
          </a:xfrm>
          <a:prstGeom prst="rect">
            <a:avLst/>
          </a:prstGeom>
          <a:solidFill>
            <a:srgbClr val="EDEDE1"/>
          </a:solidFill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HWPserif"/>
              </a:rPr>
              <a:t>앱 개발을 위해 안드로이드 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WPserif"/>
              </a:rPr>
              <a:t>OS 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WPserif"/>
              </a:rPr>
              <a:t>기반의 앱</a:t>
            </a:r>
            <a:endParaRPr lang="en-US" altLang="ko-KR" sz="14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HWPserif"/>
              </a:rPr>
              <a:t>미들웨어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WPserif"/>
              </a:rPr>
              <a:t>: </a:t>
            </a:r>
            <a:r>
              <a:rPr lang="en-US" altLang="ko-KR" sz="1400" dirty="0">
                <a:solidFill>
                  <a:srgbClr val="000000"/>
                </a:solidFill>
                <a:latin typeface="HWPserif"/>
              </a:rPr>
              <a:t>DBMS(Tier</a:t>
            </a:r>
            <a:r>
              <a:rPr lang="ko-KR" altLang="en-US" sz="1400" dirty="0">
                <a:solidFill>
                  <a:srgbClr val="000000"/>
                </a:solidFill>
                <a:latin typeface="HWPserif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HWPserif"/>
              </a:rPr>
              <a:t>Arc)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HWPserif"/>
              </a:rPr>
              <a:t>오픈소스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WPserif"/>
              </a:rPr>
              <a:t> ???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HWPserif"/>
              </a:rPr>
              <a:t>프로그래밍 언어로는 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WPserif"/>
              </a:rPr>
              <a:t>JAVA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WPserif"/>
              </a:rPr>
              <a:t>MySQL(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WPserif"/>
              </a:rPr>
              <a:t>오픈소스에서 사용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WPserif"/>
              </a:rPr>
              <a:t>)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HWPserif"/>
              </a:rPr>
              <a:t>WAS : Java </a:t>
            </a:r>
            <a:r>
              <a:rPr lang="ko-KR" altLang="en-US" sz="1400" dirty="0">
                <a:solidFill>
                  <a:srgbClr val="000000"/>
                </a:solidFill>
                <a:latin typeface="HWPserif"/>
              </a:rPr>
              <a:t>기반 </a:t>
            </a:r>
            <a:r>
              <a:rPr lang="en-US" altLang="ko-KR" sz="1400" dirty="0" err="1">
                <a:solidFill>
                  <a:srgbClr val="000000"/>
                </a:solidFill>
                <a:latin typeface="HWPserif"/>
              </a:rPr>
              <a:t>GrassFish</a:t>
            </a:r>
            <a:r>
              <a:rPr lang="en-US" altLang="ko-KR" sz="1400" dirty="0">
                <a:solidFill>
                  <a:srgbClr val="000000"/>
                </a:solidFill>
                <a:latin typeface="HWPserif"/>
              </a:rPr>
              <a:t> </a:t>
            </a:r>
            <a:endParaRPr lang="en-US" altLang="ko-KR" sz="14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HWPserif"/>
              </a:rPr>
              <a:t> -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WPserif"/>
              </a:rPr>
              <a:t> </a:t>
            </a:r>
            <a:r>
              <a:rPr lang="ko-KR" altLang="en-US" sz="1400" dirty="0">
                <a:solidFill>
                  <a:srgbClr val="000000"/>
                </a:solidFill>
                <a:latin typeface="HWPserif"/>
              </a:rPr>
              <a:t>서버</a:t>
            </a:r>
            <a:r>
              <a:rPr lang="en-US" altLang="ko-KR" sz="1400" dirty="0">
                <a:solidFill>
                  <a:srgbClr val="000000"/>
                </a:solidFill>
                <a:latin typeface="HWPserif"/>
              </a:rPr>
              <a:t>,,,,</a:t>
            </a:r>
            <a:r>
              <a:rPr lang="ko-KR" altLang="en-US" sz="1400" dirty="0">
                <a:solidFill>
                  <a:srgbClr val="000000"/>
                </a:solidFill>
                <a:latin typeface="HWPserif"/>
              </a:rPr>
              <a:t>등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WPserif"/>
              </a:rPr>
              <a:t>등 작성</a:t>
            </a:r>
            <a:endParaRPr lang="en-US" altLang="ko-KR" sz="1400" b="0" i="0" dirty="0">
              <a:solidFill>
                <a:srgbClr val="000000"/>
              </a:solidFill>
              <a:effectLst/>
              <a:latin typeface="HWPserif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2DC24-753B-B2FF-35CF-2EE69500671D}"/>
              </a:ext>
            </a:extLst>
          </p:cNvPr>
          <p:cNvSpPr txBox="1"/>
          <p:nvPr/>
        </p:nvSpPr>
        <p:spPr>
          <a:xfrm>
            <a:off x="4759452" y="4725144"/>
            <a:ext cx="384499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&lt;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임베디드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SW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개발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환경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(IDE)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HWPserif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Cortex-m4 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기반 개발보드</a:t>
            </a:r>
            <a:endParaRPr lang="en-US" altLang="ko-KR" dirty="0">
              <a:solidFill>
                <a:srgbClr val="000000"/>
              </a:solidFill>
              <a:latin typeface="HWPserif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OS : mac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OS, Ubuntu16.xx, Windows10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HWPserif"/>
              </a:rPr>
              <a:t>사용 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IDE : ???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HWPserif"/>
              </a:rPr>
              <a:t>사용언어 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: C, Python, HTML,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HWPserif"/>
              </a:rPr>
              <a:t>Cross compiler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: GCC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B9F1C-E652-10F8-5511-167AE0C00DEF}"/>
              </a:ext>
            </a:extLst>
          </p:cNvPr>
          <p:cNvSpPr txBox="1"/>
          <p:nvPr/>
        </p:nvSpPr>
        <p:spPr>
          <a:xfrm>
            <a:off x="421183" y="4221088"/>
            <a:ext cx="3963367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&lt;</a:t>
            </a:r>
            <a:r>
              <a:rPr lang="ko-KR" altLang="en-US" dirty="0" err="1">
                <a:solidFill>
                  <a:srgbClr val="000000"/>
                </a:solidFill>
                <a:latin typeface="HWPserif"/>
              </a:rPr>
              <a:t>웹서비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서비스 개발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&gt;</a:t>
            </a:r>
            <a:endParaRPr lang="en-US" altLang="ko-KR" sz="16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HWPserif"/>
              </a:rPr>
              <a:t>OS : Windows 10,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HWPserif"/>
              </a:rPr>
              <a:t>DBMS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WPserif"/>
              </a:rPr>
              <a:t>oracle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 </a:t>
            </a:r>
            <a:endParaRPr lang="en-US" altLang="ko-KR" dirty="0">
              <a:solidFill>
                <a:srgbClr val="000000"/>
              </a:solidFill>
              <a:latin typeface="HWPserif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HWPserif"/>
              </a:rPr>
              <a:t>Web Server Apache-tomcat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HWPserif"/>
              </a:rPr>
              <a:t>Server(Back-end) – Java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HWPserif"/>
              </a:rPr>
              <a:t> client(front-end) – HTML, CSS, Java script, </a:t>
            </a:r>
            <a:r>
              <a:rPr lang="en-US" altLang="ko-KR" dirty="0" err="1">
                <a:solidFill>
                  <a:srgbClr val="000000"/>
                </a:solidFill>
                <a:latin typeface="HWPserif"/>
              </a:rPr>
              <a:t>Jquery</a:t>
            </a:r>
            <a:endParaRPr lang="en-US" altLang="ko-KR" dirty="0">
              <a:solidFill>
                <a:srgbClr val="000000"/>
              </a:solidFill>
              <a:latin typeface="HWPserif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HWPserif"/>
              </a:rPr>
              <a:t>Github</a:t>
            </a:r>
            <a:endParaRPr lang="en-US" altLang="ko-KR" dirty="0">
              <a:solidFill>
                <a:srgbClr val="000000"/>
              </a:solidFill>
              <a:latin typeface="HWPserif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HWPserif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WPserif"/>
              </a:rPr>
              <a:t>등등</a:t>
            </a:r>
            <a:endParaRPr lang="en-US" altLang="ko-KR" dirty="0">
              <a:solidFill>
                <a:srgbClr val="000000"/>
              </a:solidFill>
              <a:latin typeface="HWP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AB9F043-D31F-47A8-73BF-0E1777F1E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279144B-5A91-BE4D-7841-198777D8F6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/>
              <a:t>팀원 별로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WPserif"/>
              </a:rPr>
              <a:t>팀원들이 각각 어떤 역할을 수행할 계획인지를 구체적으로 작성한다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WPserif"/>
              </a:rPr>
              <a:t>.</a:t>
            </a:r>
            <a:endParaRPr lang="en-US" altLang="ko-KR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/>
              <a:t>	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E4FF04D1-9DE5-C4E9-5073-1EF707C49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615379"/>
              </p:ext>
            </p:extLst>
          </p:nvPr>
        </p:nvGraphicFramePr>
        <p:xfrm>
          <a:off x="1547664" y="2420888"/>
          <a:ext cx="6950075" cy="3948117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04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_1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_2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_3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4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UPnP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규약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OSGi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규약 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X10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신호 규약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신호변경 알고리즘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VoiceWare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장비 전기신호 범위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14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아날로그 신호변화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아날로그 신호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-&gt; 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전기신호로 변환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VoiceWare 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Interface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88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X10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전기신호 입력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환경 설정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X10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연결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매커니즘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아날로그 신호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-&gt;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전기신호로 변환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장비 전기신호 범위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할당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VoiceWare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디지털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신호화 구현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Interface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매커니즘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88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장비 작동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원격 작동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90" name="슬라이드 번호 개체 틀 4">
            <a:extLst>
              <a:ext uri="{FF2B5EF4-FFF2-40B4-BE49-F238E27FC236}">
                <a16:creationId xmlns:a16="http://schemas.microsoft.com/office/drawing/2014/main" id="{D1EA3765-E3A4-07BB-2C95-690EA4107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3E404C-0FCF-434C-9A41-4E08033E549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86092C5B-97F4-F4F2-511D-FE58B5BF8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B652AA70-F236-0F96-3123-3558674B0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2" y="1268760"/>
            <a:ext cx="8334375" cy="4962525"/>
          </a:xfrm>
        </p:spPr>
        <p:txBody>
          <a:bodyPr/>
          <a:lstStyle/>
          <a:p>
            <a:r>
              <a:rPr lang="ko-KR" altLang="en-US" dirty="0"/>
              <a:t>개발 일정을 구체적으로 제시하고 월별로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1600" dirty="0"/>
              <a:t>- </a:t>
            </a:r>
            <a:r>
              <a:rPr lang="ko-KR" altLang="en-US" sz="1600" dirty="0"/>
              <a:t>항목은 개발 내용에서 작성한 항목과 일치하게 작성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- </a:t>
            </a:r>
            <a:r>
              <a:rPr lang="ko-KR" altLang="en-US" sz="1600" dirty="0">
                <a:solidFill>
                  <a:srgbClr val="FF0000"/>
                </a:solidFill>
              </a:rPr>
              <a:t>업무분장에 따른 항목에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담당하는 팀원 이름도 작성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484" name="Picture 4" descr="추진일정">
            <a:extLst>
              <a:ext uri="{FF2B5EF4-FFF2-40B4-BE49-F238E27FC236}">
                <a16:creationId xmlns:a16="http://schemas.microsoft.com/office/drawing/2014/main" id="{49B9F34B-0809-7E1E-69F1-0CE47D5A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19350"/>
            <a:ext cx="6148388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슬라이드 번호 개체 틀 4">
            <a:extLst>
              <a:ext uri="{FF2B5EF4-FFF2-40B4-BE49-F238E27FC236}">
                <a16:creationId xmlns:a16="http://schemas.microsoft.com/office/drawing/2014/main" id="{4321D6EB-20DA-9447-9D6D-8EBD2BCE3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023F69-5D2F-421F-BC3D-A3D8D0DA4EB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43DAC7-E2FF-91CB-37A7-3613712B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527" y="2348111"/>
            <a:ext cx="742857" cy="4098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5B7AFBEF-67FD-559A-9658-8744ED1DB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CD324FB7-4793-6856-A8DC-82610753B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125538"/>
            <a:ext cx="8229600" cy="5019675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https://</a:t>
            </a:r>
            <a:r>
              <a:rPr lang="en-US" altLang="ko-KR" dirty="0">
                <a:solidFill>
                  <a:srgbClr val="0000FF"/>
                </a:solidFill>
                <a:hlinkClick r:id="rId2"/>
              </a:rPr>
              <a:t>github.com/tukcom2023CD/GoldenClinic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09B995E7-252D-9016-6AA3-C3E3B5A32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EEB0C8-9AD1-4FD4-9D5A-55BF8A5E049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1509" name="그림 4">
            <a:extLst>
              <a:ext uri="{FF2B5EF4-FFF2-40B4-BE49-F238E27FC236}">
                <a16:creationId xmlns:a16="http://schemas.microsoft.com/office/drawing/2014/main" id="{5DDAEF34-01D1-71F8-19D5-A4A2BC30E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296275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91C206C3-3E4C-8FE6-DB4D-514CF72C4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4A2E4356-DF66-E1FC-1595-A5778992C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473" y="1187417"/>
            <a:ext cx="8229600" cy="2288282"/>
          </a:xfrm>
        </p:spPr>
        <p:txBody>
          <a:bodyPr/>
          <a:lstStyle/>
          <a:p>
            <a:r>
              <a:rPr lang="ko-KR" altLang="en-US" dirty="0"/>
              <a:t>보고서 작성 및 작품 개발시에 참조한 논문</a:t>
            </a:r>
            <a:r>
              <a:rPr lang="en-US" altLang="ko-KR" dirty="0"/>
              <a:t>, </a:t>
            </a:r>
            <a:r>
              <a:rPr lang="ko-KR" altLang="en-US" dirty="0"/>
              <a:t>서적 및 인터넷 사이트를 아래 형식에 맞추어 작성</a:t>
            </a:r>
            <a:endParaRPr lang="en-US" altLang="ko-KR" dirty="0"/>
          </a:p>
          <a:p>
            <a:pPr marL="361950" indent="-36195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WPserif"/>
              </a:rPr>
              <a:t>   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 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web 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페이지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, 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논문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, 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단행본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, 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특허 등 다양하고 본문의 해당되는 부분에 참고문헌 번호를 넣어서 본문의 해당 부분을 작성하는데 참고한 문서가 참고문헌 몇 번인지를 알 수 있도록 한다</a:t>
            </a:r>
            <a:endParaRPr lang="en-US" altLang="ko-KR" sz="16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361950" indent="-36195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  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2533" name="슬라이드 번호 개체 틀 4">
            <a:extLst>
              <a:ext uri="{FF2B5EF4-FFF2-40B4-BE49-F238E27FC236}">
                <a16:creationId xmlns:a16="http://schemas.microsoft.com/office/drawing/2014/main" id="{C87ED17C-563D-C8DE-8D76-DE443154C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AEEAC1-8524-459C-B62B-B74A411CE93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2B1A8-6785-E9FF-E8DE-127827E08964}"/>
              </a:ext>
            </a:extLst>
          </p:cNvPr>
          <p:cNvSpPr txBox="1"/>
          <p:nvPr/>
        </p:nvSpPr>
        <p:spPr>
          <a:xfrm>
            <a:off x="548927" y="2996952"/>
            <a:ext cx="7744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8375" indent="-2238375"/>
            <a:r>
              <a:rPr lang="en-US" altLang="ko-KR" b="1" i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논문을 참조한 경우 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 저자명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, “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논문 제목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,” </a:t>
            </a:r>
            <a:r>
              <a:rPr lang="ko-KR" altLang="en-US" b="1" i="1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논문지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 명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게재된 </a:t>
            </a:r>
            <a:r>
              <a:rPr lang="ko-KR" altLang="en-US" b="1" i="1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논문지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 권수와 호수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논문 페이지번호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</a:t>
            </a:r>
            <a:r>
              <a:rPr lang="ko-KR" altLang="en-US" b="1" i="1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게재년도의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 순서로 기술</a:t>
            </a:r>
            <a:endParaRPr lang="ko-KR" altLang="en-US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A5EEE-0DB0-C1D1-C394-821F4D88E514}"/>
              </a:ext>
            </a:extLst>
          </p:cNvPr>
          <p:cNvSpPr txBox="1"/>
          <p:nvPr/>
        </p:nvSpPr>
        <p:spPr>
          <a:xfrm>
            <a:off x="1164429" y="3630377"/>
            <a:ext cx="7344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, “</a:t>
            </a:r>
            <a:r>
              <a:rPr lang="ko-KR" altLang="en-US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졸업작품 개선 방안에 관한 연구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,” </a:t>
            </a:r>
            <a:r>
              <a:rPr lang="ko-KR" altLang="en-US" i="1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한국공학대논문지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, 13(8), pp. </a:t>
            </a:r>
            <a:r>
              <a:rPr lang="en-US" altLang="ko-KR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1561- 1570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, 2022.08.</a:t>
            </a:r>
            <a:endParaRPr lang="ko-KR" altLang="en-US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6A1AE-6428-77CD-0317-124D8495AFEE}"/>
              </a:ext>
            </a:extLst>
          </p:cNvPr>
          <p:cNvSpPr txBox="1"/>
          <p:nvPr/>
        </p:nvSpPr>
        <p:spPr>
          <a:xfrm>
            <a:off x="548927" y="4204114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81300" indent="-2781300"/>
            <a:r>
              <a:rPr lang="en-US" altLang="ko-KR" b="1" i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단행본</a:t>
            </a:r>
            <a:r>
              <a:rPr lang="en-US" altLang="ko-KR" b="1" i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책</a:t>
            </a:r>
            <a:r>
              <a:rPr lang="en-US" altLang="ko-KR" b="1" i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을 참조한 경우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 저자명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단행본 제목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출판사 명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출판지역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</a:t>
            </a:r>
            <a:r>
              <a:rPr lang="ko-KR" altLang="en-US" b="1" i="1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출판년도의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 순서로 기술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3F1F5-6F34-F089-CB90-0680591AE543}"/>
              </a:ext>
            </a:extLst>
          </p:cNvPr>
          <p:cNvSpPr txBox="1"/>
          <p:nvPr/>
        </p:nvSpPr>
        <p:spPr>
          <a:xfrm>
            <a:off x="2573285" y="4774290"/>
            <a:ext cx="6191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, “ C </a:t>
            </a:r>
            <a:r>
              <a:rPr lang="ko-KR" altLang="en-US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”, </a:t>
            </a:r>
            <a:r>
              <a:rPr lang="ko-KR" altLang="en-US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한국공학대출판사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</a:t>
            </a:r>
            <a:r>
              <a:rPr lang="ko-KR" altLang="en-US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, 2022.</a:t>
            </a:r>
            <a:endParaRPr lang="ko-KR" altLang="en-US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AFB66-52DE-BA7D-25C4-0AC100382425}"/>
              </a:ext>
            </a:extLst>
          </p:cNvPr>
          <p:cNvSpPr txBox="1"/>
          <p:nvPr/>
        </p:nvSpPr>
        <p:spPr>
          <a:xfrm>
            <a:off x="491602" y="5095553"/>
            <a:ext cx="8178861" cy="12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00325" marR="0" indent="-2600325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1" kern="0" spc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i="1" kern="0" spc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웹사이트를 참조한 경우 </a:t>
            </a:r>
            <a:r>
              <a:rPr lang="en-US" altLang="ko-KR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저자명</a:t>
            </a:r>
            <a:r>
              <a:rPr lang="en-US" altLang="ko-KR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웹정보원 제목</a:t>
            </a:r>
            <a:r>
              <a:rPr lang="en-US" altLang="ko-KR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해당 웹페이지 제목</a:t>
            </a:r>
            <a:r>
              <a:rPr lang="en-US" altLang="ko-KR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게시물 작성일 또는 가장 최근에 수정된 날짜</a:t>
            </a:r>
            <a:r>
              <a:rPr lang="en-US" altLang="ko-KR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기관명</a:t>
            </a:r>
            <a:r>
              <a:rPr lang="en-US" altLang="ko-KR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참고문헌으로 이용한 날짜</a:t>
            </a:r>
            <a:r>
              <a:rPr lang="en-US" altLang="ko-KR" sz="1600" b="1" i="1" kern="0" spc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&lt;URL&gt;.</a:t>
            </a:r>
            <a:endParaRPr lang="ko-KR" altLang="en-US" sz="1600" b="1" i="1" kern="0" spc="0" dirty="0"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6FA7F5C-11C0-E590-5202-88883C8DC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47027632-2F7E-2C4E-CDE4-2AA2EA55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72" name="그룹 34">
            <a:extLst>
              <a:ext uri="{FF2B5EF4-FFF2-40B4-BE49-F238E27FC236}">
                <a16:creationId xmlns:a16="http://schemas.microsoft.com/office/drawing/2014/main" id="{1960360B-B2B5-25B3-2A8A-094519C6704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>
              <a:extLst>
                <a:ext uri="{FF2B5EF4-FFF2-40B4-BE49-F238E27FC236}">
                  <a16:creationId xmlns:a16="http://schemas.microsoft.com/office/drawing/2014/main" id="{5A2315BF-027F-2051-4B6A-AA5AA1D375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03" name="AutoShape 6">
              <a:extLst>
                <a:ext uri="{FF2B5EF4-FFF2-40B4-BE49-F238E27FC236}">
                  <a16:creationId xmlns:a16="http://schemas.microsoft.com/office/drawing/2014/main" id="{812D176F-2C01-B167-283E-223E736744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4" name="Text Box 7">
              <a:extLst>
                <a:ext uri="{FF2B5EF4-FFF2-40B4-BE49-F238E27FC236}">
                  <a16:creationId xmlns:a16="http://schemas.microsoft.com/office/drawing/2014/main" id="{D5C56215-8AB9-B4FA-667F-D8ECE2D949F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개 요</a:t>
              </a:r>
            </a:p>
          </p:txBody>
        </p:sp>
      </p:grpSp>
      <p:grpSp>
        <p:nvGrpSpPr>
          <p:cNvPr id="7173" name="그룹 36">
            <a:extLst>
              <a:ext uri="{FF2B5EF4-FFF2-40B4-BE49-F238E27FC236}">
                <a16:creationId xmlns:a16="http://schemas.microsoft.com/office/drawing/2014/main" id="{05183DF8-8C83-737E-5CEE-6892DA9D216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>
              <a:extLst>
                <a:ext uri="{FF2B5EF4-FFF2-40B4-BE49-F238E27FC236}">
                  <a16:creationId xmlns:a16="http://schemas.microsoft.com/office/drawing/2014/main" id="{DC8D2FF5-CE1A-F17F-6BEC-E0D363C08A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00" name="AutoShape 11">
              <a:extLst>
                <a:ext uri="{FF2B5EF4-FFF2-40B4-BE49-F238E27FC236}">
                  <a16:creationId xmlns:a16="http://schemas.microsoft.com/office/drawing/2014/main" id="{D4DE4915-336B-D551-9DB6-8AD1A847F5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1" name="Text Box 12">
              <a:extLst>
                <a:ext uri="{FF2B5EF4-FFF2-40B4-BE49-F238E27FC236}">
                  <a16:creationId xmlns:a16="http://schemas.microsoft.com/office/drawing/2014/main" id="{3CDF3911-19DC-EAEC-60BF-F820AA7B65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</a:p>
          </p:txBody>
        </p:sp>
      </p:grpSp>
      <p:grpSp>
        <p:nvGrpSpPr>
          <p:cNvPr id="7174" name="그룹 37">
            <a:extLst>
              <a:ext uri="{FF2B5EF4-FFF2-40B4-BE49-F238E27FC236}">
                <a16:creationId xmlns:a16="http://schemas.microsoft.com/office/drawing/2014/main" id="{D79E924B-79F8-D837-DED6-5E4267042E9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>
              <a:extLst>
                <a:ext uri="{FF2B5EF4-FFF2-40B4-BE49-F238E27FC236}">
                  <a16:creationId xmlns:a16="http://schemas.microsoft.com/office/drawing/2014/main" id="{29F96AE1-EF37-6813-B9E9-FDC22C477F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7" name="AutoShape 16">
              <a:extLst>
                <a:ext uri="{FF2B5EF4-FFF2-40B4-BE49-F238E27FC236}">
                  <a16:creationId xmlns:a16="http://schemas.microsoft.com/office/drawing/2014/main" id="{77D5BDD3-C600-C501-923C-EF9F7ABD82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8" name="Text Box 17">
              <a:extLst>
                <a:ext uri="{FF2B5EF4-FFF2-40B4-BE49-F238E27FC236}">
                  <a16:creationId xmlns:a16="http://schemas.microsoft.com/office/drawing/2014/main" id="{D4E0545D-C47C-5DF6-F751-7806DBC1D99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목표</a:t>
              </a:r>
            </a:p>
          </p:txBody>
        </p:sp>
      </p:grpSp>
      <p:grpSp>
        <p:nvGrpSpPr>
          <p:cNvPr id="7175" name="그룹 38">
            <a:extLst>
              <a:ext uri="{FF2B5EF4-FFF2-40B4-BE49-F238E27FC236}">
                <a16:creationId xmlns:a16="http://schemas.microsoft.com/office/drawing/2014/main" id="{887F8CB4-7CDE-40CB-2550-23E55DBFC63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>
              <a:extLst>
                <a:ext uri="{FF2B5EF4-FFF2-40B4-BE49-F238E27FC236}">
                  <a16:creationId xmlns:a16="http://schemas.microsoft.com/office/drawing/2014/main" id="{84F17362-9AA7-6562-E562-3CD5BE57B9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4" name="AutoShape 21">
              <a:extLst>
                <a:ext uri="{FF2B5EF4-FFF2-40B4-BE49-F238E27FC236}">
                  <a16:creationId xmlns:a16="http://schemas.microsoft.com/office/drawing/2014/main" id="{9FDBFDD2-DAEF-D676-E33A-AAD43F84DD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5" name="Text Box 22">
              <a:extLst>
                <a:ext uri="{FF2B5EF4-FFF2-40B4-BE49-F238E27FC236}">
                  <a16:creationId xmlns:a16="http://schemas.microsoft.com/office/drawing/2014/main" id="{F13EC5F5-A790-C27B-C9FC-7A9F4E47386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7176" name="그룹 39">
            <a:extLst>
              <a:ext uri="{FF2B5EF4-FFF2-40B4-BE49-F238E27FC236}">
                <a16:creationId xmlns:a16="http://schemas.microsoft.com/office/drawing/2014/main" id="{F4527723-2746-C62E-F94B-A0B4B6C353A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>
              <a:extLst>
                <a:ext uri="{FF2B5EF4-FFF2-40B4-BE49-F238E27FC236}">
                  <a16:creationId xmlns:a16="http://schemas.microsoft.com/office/drawing/2014/main" id="{4943287C-857D-72A8-FC38-5679976490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1" name="AutoShape 6">
              <a:extLst>
                <a:ext uri="{FF2B5EF4-FFF2-40B4-BE49-F238E27FC236}">
                  <a16:creationId xmlns:a16="http://schemas.microsoft.com/office/drawing/2014/main" id="{D7578FAC-3731-F2A2-6BF8-DCBB4D0305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2" name="Text Box 7">
              <a:extLst>
                <a:ext uri="{FF2B5EF4-FFF2-40B4-BE49-F238E27FC236}">
                  <a16:creationId xmlns:a16="http://schemas.microsoft.com/office/drawing/2014/main" id="{E74CA67A-254C-B468-BF23-AD89D815FBA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방법 및 환경</a:t>
              </a:r>
            </a:p>
          </p:txBody>
        </p:sp>
      </p:grpSp>
      <p:grpSp>
        <p:nvGrpSpPr>
          <p:cNvPr id="7177" name="그룹 40">
            <a:extLst>
              <a:ext uri="{FF2B5EF4-FFF2-40B4-BE49-F238E27FC236}">
                <a16:creationId xmlns:a16="http://schemas.microsoft.com/office/drawing/2014/main" id="{6CBB1943-D3B5-B7FB-6E93-A30CBD5364B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>
              <a:extLst>
                <a:ext uri="{FF2B5EF4-FFF2-40B4-BE49-F238E27FC236}">
                  <a16:creationId xmlns:a16="http://schemas.microsoft.com/office/drawing/2014/main" id="{023E80FF-D433-A40B-A4E7-4E9548B31C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88" name="AutoShape 16">
              <a:extLst>
                <a:ext uri="{FF2B5EF4-FFF2-40B4-BE49-F238E27FC236}">
                  <a16:creationId xmlns:a16="http://schemas.microsoft.com/office/drawing/2014/main" id="{93905B3A-01A0-FCD3-804A-9079C729B5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9" name="Text Box 17">
              <a:extLst>
                <a:ext uri="{FF2B5EF4-FFF2-40B4-BE49-F238E27FC236}">
                  <a16:creationId xmlns:a16="http://schemas.microsoft.com/office/drawing/2014/main" id="{15C6E131-75F5-6558-9FA5-B9A357C524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분담</a:t>
              </a:r>
            </a:p>
          </p:txBody>
        </p:sp>
      </p:grpSp>
      <p:grpSp>
        <p:nvGrpSpPr>
          <p:cNvPr id="7178" name="그룹 41">
            <a:extLst>
              <a:ext uri="{FF2B5EF4-FFF2-40B4-BE49-F238E27FC236}">
                <a16:creationId xmlns:a16="http://schemas.microsoft.com/office/drawing/2014/main" id="{EC517367-F80B-68B9-3455-4001271E6B1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>
              <a:extLst>
                <a:ext uri="{FF2B5EF4-FFF2-40B4-BE49-F238E27FC236}">
                  <a16:creationId xmlns:a16="http://schemas.microsoft.com/office/drawing/2014/main" id="{BE9E9346-0803-1DEE-23A0-2640BFF11C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85" name="AutoShape 21">
              <a:extLst>
                <a:ext uri="{FF2B5EF4-FFF2-40B4-BE49-F238E27FC236}">
                  <a16:creationId xmlns:a16="http://schemas.microsoft.com/office/drawing/2014/main" id="{D6EB1207-1EAE-4744-E35C-40786D1AE0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6" name="Text Box 22">
              <a:extLst>
                <a:ext uri="{FF2B5EF4-FFF2-40B4-BE49-F238E27FC236}">
                  <a16:creationId xmlns:a16="http://schemas.microsoft.com/office/drawing/2014/main" id="{7AA267DD-6512-F5EE-6478-57A2E87FE35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종합설계 수행일정</a:t>
              </a:r>
            </a:p>
          </p:txBody>
        </p:sp>
      </p:grpSp>
      <p:grpSp>
        <p:nvGrpSpPr>
          <p:cNvPr id="7179" name="그룹 42">
            <a:extLst>
              <a:ext uri="{FF2B5EF4-FFF2-40B4-BE49-F238E27FC236}">
                <a16:creationId xmlns:a16="http://schemas.microsoft.com/office/drawing/2014/main" id="{5A1CD52E-6201-D730-8B47-5DACE0CB9C3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7181" name="AutoShape 43">
              <a:extLst>
                <a:ext uri="{FF2B5EF4-FFF2-40B4-BE49-F238E27FC236}">
                  <a16:creationId xmlns:a16="http://schemas.microsoft.com/office/drawing/2014/main" id="{13FB8727-ACAF-969C-8974-75AC874F14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2" name="AutoShape 44">
              <a:extLst>
                <a:ext uri="{FF2B5EF4-FFF2-40B4-BE49-F238E27FC236}">
                  <a16:creationId xmlns:a16="http://schemas.microsoft.com/office/drawing/2014/main" id="{D53A5071-70D3-94A4-ADF2-ABFA449A05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3" name="Text Box 45">
              <a:extLst>
                <a:ext uri="{FF2B5EF4-FFF2-40B4-BE49-F238E27FC236}">
                  <a16:creationId xmlns:a16="http://schemas.microsoft.com/office/drawing/2014/main" id="{6F171C9A-634A-E4EC-7725-AC5C5A730B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참고문헌</a:t>
              </a:r>
            </a:p>
          </p:txBody>
        </p:sp>
      </p:grpSp>
      <p:sp>
        <p:nvSpPr>
          <p:cNvPr id="7180" name="슬라이드 번호 개체 틀 36">
            <a:extLst>
              <a:ext uri="{FF2B5EF4-FFF2-40B4-BE49-F238E27FC236}">
                <a16:creationId xmlns:a16="http://schemas.microsoft.com/office/drawing/2014/main" id="{16EF164A-3ABC-7ADA-C07B-FB412F33FC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66AB0B-096B-4E80-89B3-A15B6607A0C5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26725908-C091-4674-40A1-F276D6A5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개요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E9C183A1-39D8-79C8-7E8E-0F36DC25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주제 및 개요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- </a:t>
            </a:r>
            <a:r>
              <a:rPr lang="ko-KR" altLang="en-US" sz="1600" i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작품의 전반적인 개요에 대하여 간략하게 작성하고 내용을 충분히 전달할 수 있도록 그림</a:t>
            </a:r>
            <a:r>
              <a:rPr lang="en-US" altLang="ko-KR" sz="1600" i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i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개략도 </a:t>
            </a:r>
            <a:r>
              <a:rPr lang="ko-KR" altLang="en-US" sz="1600" i="1" dirty="0"/>
              <a:t>등 작성 권장</a:t>
            </a:r>
            <a:endParaRPr lang="ko-KR" altLang="en-US" sz="1800" kern="0" spc="0" dirty="0"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200" dirty="0">
                <a:solidFill>
                  <a:srgbClr val="0000FF"/>
                </a:solidFill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</a:rPr>
              <a:t>단일 앱만 개발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>
                <a:solidFill>
                  <a:srgbClr val="0000FF"/>
                </a:solidFill>
              </a:rPr>
              <a:t>및 단순한 인공지능 알고리즘만 이용은 불가하고 반드시 앱은 서버와 연동이 필요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인공지능도 추가적인 데이터분석과 응용 서비스 제공해야함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solidFill>
                  <a:srgbClr val="0000FF"/>
                </a:solidFill>
              </a:rPr>
              <a:t>      </a:t>
            </a:r>
            <a:r>
              <a:rPr lang="ko-KR" altLang="en-US" sz="1200" dirty="0">
                <a:solidFill>
                  <a:srgbClr val="0000FF"/>
                </a:solidFill>
              </a:rPr>
              <a:t>게임은 게임 시나리오 첨부가 필수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주제 선정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주제를 선정 배경  또는 동기 </a:t>
            </a:r>
            <a:r>
              <a:rPr lang="en-US" altLang="ko-KR" dirty="0"/>
              <a:t>(</a:t>
            </a:r>
            <a:r>
              <a:rPr lang="ko-KR" altLang="en-US" dirty="0"/>
              <a:t>스토리텔링 형태를 권장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주제의 현재 상황 제시</a:t>
            </a:r>
            <a:r>
              <a:rPr lang="en-US" altLang="ko-KR" dirty="0"/>
              <a:t>(</a:t>
            </a:r>
            <a:r>
              <a:rPr lang="ko-KR" altLang="en-US" dirty="0"/>
              <a:t>주제와 관련하여 현재 상황이 </a:t>
            </a:r>
            <a:r>
              <a:rPr lang="ko-KR" altLang="en-US" dirty="0" err="1"/>
              <a:t>어떠한지</a:t>
            </a:r>
            <a:r>
              <a:rPr lang="ko-KR" altLang="en-US" dirty="0"/>
              <a:t> 기술</a:t>
            </a:r>
            <a:r>
              <a:rPr lang="en-US" altLang="ko-KR" dirty="0"/>
              <a:t>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90A71EC2-8023-AC15-6A17-EA4109DA08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B8ECE8-66AF-4982-B485-07FD077AF6D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D6F6D-D606-0AB3-ECEE-3B1F33CE0491}"/>
              </a:ext>
            </a:extLst>
          </p:cNvPr>
          <p:cNvSpPr txBox="1"/>
          <p:nvPr/>
        </p:nvSpPr>
        <p:spPr>
          <a:xfrm>
            <a:off x="819646" y="5013176"/>
            <a:ext cx="7894018" cy="107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570" marR="0" indent="-11557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기존의  기술</a:t>
            </a:r>
            <a:r>
              <a:rPr lang="en-US" altLang="ko-KR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i="1" kern="0" dirty="0">
                <a:solidFill>
                  <a:srgbClr val="FF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ko-KR" altLang="en-US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보완하는 경우에는 논리적으로 </a:t>
            </a:r>
            <a:r>
              <a:rPr lang="ko-KR" altLang="en-US" sz="1400" i="1" kern="0" spc="0" dirty="0" err="1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귀납법적인</a:t>
            </a:r>
            <a:r>
              <a:rPr lang="ko-KR" altLang="en-US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논리를 전개</a:t>
            </a:r>
            <a:r>
              <a:rPr lang="en-US" altLang="ko-KR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15570" marR="0" indent="-11557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 기술</a:t>
            </a:r>
            <a:r>
              <a:rPr lang="en-US" altLang="ko-KR" sz="1400" i="1" kern="0" dirty="0">
                <a:solidFill>
                  <a:srgbClr val="FF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i="1" kern="0" dirty="0">
                <a:solidFill>
                  <a:srgbClr val="FF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ko-KR" altLang="en-US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이러저러한 문제점이 있다고 기술하고 이러한 문제점을 개선</a:t>
            </a:r>
            <a:r>
              <a:rPr lang="en-US" altLang="ko-KR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해결하기 위한  해당 개발이 필요하다</a:t>
            </a:r>
            <a:r>
              <a:rPr lang="en-US" altLang="ko-KR" sz="1400" i="1" kern="0" spc="0" dirty="0">
                <a:solidFill>
                  <a:srgbClr val="FF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EFFAAF1-6A69-3957-98FC-ADB4CE2E8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개요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754B09C0-B4F5-03CA-0DA6-38FFB76B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필요성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주제와 관련한 연구가 왜 중요한지를 기술</a:t>
            </a:r>
            <a:endParaRPr lang="en-US" altLang="ko-KR" dirty="0"/>
          </a:p>
          <a:p>
            <a:pPr marL="1076325" lvl="1" indent="-619125">
              <a:buFont typeface="Wingdings" pitchFamily="2" charset="2"/>
              <a:buNone/>
              <a:defRPr/>
            </a:pPr>
            <a:r>
              <a:rPr lang="en-US" altLang="ko-KR" dirty="0"/>
              <a:t>   ( - </a:t>
            </a:r>
            <a:r>
              <a:rPr lang="ko-KR" altLang="en-US" sz="1800" i="1" dirty="0"/>
              <a:t>주제와 관련된 부분이 가지고 있는 문제점</a:t>
            </a:r>
            <a:r>
              <a:rPr lang="en-US" altLang="ko-KR" sz="1800" i="1" dirty="0"/>
              <a:t> </a:t>
            </a:r>
            <a:r>
              <a:rPr lang="ko-KR" altLang="en-US" sz="1800" i="1" dirty="0"/>
              <a:t>또는 개선되어야 할 부분이 무엇인지</a:t>
            </a:r>
            <a:r>
              <a:rPr lang="en-US" altLang="ko-KR" sz="1800" i="1" dirty="0"/>
              <a:t>?     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sz="1800" i="1" dirty="0"/>
              <a:t>    - </a:t>
            </a:r>
            <a:r>
              <a:rPr lang="ko-KR" altLang="en-US" sz="1800" i="1" dirty="0"/>
              <a:t>주제의 특성은 어떤 것이 있는지</a:t>
            </a:r>
            <a:r>
              <a:rPr lang="en-US" altLang="ko-KR" sz="1800" i="1" dirty="0"/>
              <a:t>?)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 주제를 통해서 무엇을 얻고자 하는지 설명</a:t>
            </a: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dirty="0"/>
              <a:t>    (</a:t>
            </a:r>
            <a:r>
              <a:rPr lang="ko-KR" altLang="en-US" dirty="0"/>
              <a:t>왜 이 주제를 선정하게 되었고</a:t>
            </a:r>
            <a:r>
              <a:rPr lang="en-US" altLang="ko-KR" dirty="0"/>
              <a:t>. </a:t>
            </a:r>
            <a:r>
              <a:rPr lang="ko-KR" altLang="en-US" dirty="0"/>
              <a:t>이 주제가 필요한지를 기술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5C0A20D2-0EEF-3B8D-F67F-7BBFEC564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7115AE-69A7-44BE-A4D8-243619BFA29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8D6F1C6F-8088-D82B-7FCE-AA996BCB3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0C80C984-B6D9-EBCA-6D82-A671C8F9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088"/>
            <a:ext cx="8229600" cy="4716462"/>
          </a:xfrm>
        </p:spPr>
        <p:txBody>
          <a:bodyPr/>
          <a:lstStyle/>
          <a:p>
            <a:pPr>
              <a:defRPr/>
            </a:pPr>
            <a:r>
              <a:rPr lang="ko-KR" altLang="en-US" sz="1800" dirty="0"/>
              <a:t>주제와 관련하여 어떻게 기술개발 및 연구는 어떻게 진행되고 있는지 제시하고 </a:t>
            </a:r>
            <a:r>
              <a:rPr lang="ko-KR" altLang="en-US" sz="1800" dirty="0" err="1"/>
              <a:t>제한점</a:t>
            </a:r>
            <a:r>
              <a:rPr lang="en-US" altLang="ko-KR" sz="1800" dirty="0"/>
              <a:t>(</a:t>
            </a:r>
            <a:r>
              <a:rPr lang="ko-KR" altLang="en-US" sz="1800" dirty="0"/>
              <a:t>개선점</a:t>
            </a:r>
            <a:r>
              <a:rPr lang="en-US" altLang="ko-KR" sz="1800" dirty="0"/>
              <a:t>)</a:t>
            </a:r>
            <a:r>
              <a:rPr lang="ko-KR" altLang="en-US" sz="1800" dirty="0"/>
              <a:t>이 무엇인지 기술</a:t>
            </a:r>
            <a:endParaRPr lang="en-US" altLang="ko-KR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  </a:t>
            </a:r>
            <a:r>
              <a:rPr lang="en-US" altLang="ko-KR" sz="1600" dirty="0">
                <a:solidFill>
                  <a:srgbClr val="0000FF"/>
                </a:solidFill>
              </a:rPr>
              <a:t>-</a:t>
            </a:r>
            <a:r>
              <a:rPr lang="en-US" altLang="ko-KR" sz="16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조사된 기술의 문제점을 기술하고 개선하기 위한 방안을 작성</a:t>
            </a:r>
            <a:endParaRPr lang="en-US" altLang="ko-KR" sz="16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sym typeface="Wingdings" panose="05000000000000000000" pitchFamily="2" charset="2"/>
              </a:rPr>
              <a:t>       </a:t>
            </a:r>
            <a:r>
              <a:rPr lang="ko-KR" alt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 필요성을 제기하는데 논리를 </a:t>
            </a:r>
            <a:r>
              <a:rPr lang="ko-KR" altLang="en-US" sz="1600" dirty="0" err="1">
                <a:solidFill>
                  <a:srgbClr val="0000FF"/>
                </a:solidFill>
                <a:sym typeface="Wingdings" panose="05000000000000000000" pitchFamily="2" charset="2"/>
              </a:rPr>
              <a:t>강화시킬것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600" dirty="0"/>
              <a:t>개발할 시스템과 관련 있는 기존 시스템이나 사례를 </a:t>
            </a:r>
            <a:r>
              <a:rPr lang="en-US" altLang="ko-KR" sz="1600" dirty="0"/>
              <a:t>3~5</a:t>
            </a:r>
            <a:r>
              <a:rPr lang="ko-KR" altLang="en-US" sz="1600" dirty="0"/>
              <a:t>개 기술하고</a:t>
            </a:r>
            <a:r>
              <a:rPr lang="en-US" altLang="ko-KR" sz="1600" dirty="0"/>
              <a:t>,</a:t>
            </a:r>
            <a:r>
              <a:rPr lang="ko-KR" altLang="en-US" sz="1600" dirty="0"/>
              <a:t> 개발할 시스템의 우수성 및 차별성을 기술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600" dirty="0"/>
              <a:t>	(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grpSp>
        <p:nvGrpSpPr>
          <p:cNvPr id="12292" name="그룹 20">
            <a:extLst>
              <a:ext uri="{FF2B5EF4-FFF2-40B4-BE49-F238E27FC236}">
                <a16:creationId xmlns:a16="http://schemas.microsoft.com/office/drawing/2014/main" id="{8F6AA9AC-390D-2B03-BED5-52405F2739C6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3327173"/>
            <a:ext cx="7072313" cy="3195637"/>
            <a:chOff x="1691680" y="3068960"/>
            <a:chExt cx="7073527" cy="3195060"/>
          </a:xfrm>
        </p:grpSpPr>
        <p:grpSp>
          <p:nvGrpSpPr>
            <p:cNvPr id="12294" name="Group 5">
              <a:extLst>
                <a:ext uri="{FF2B5EF4-FFF2-40B4-BE49-F238E27FC236}">
                  <a16:creationId xmlns:a16="http://schemas.microsoft.com/office/drawing/2014/main" id="{28042C52-4E62-665F-02B3-CD6720661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1680" y="3068960"/>
              <a:ext cx="5256585" cy="3195060"/>
              <a:chOff x="1164" y="981"/>
              <a:chExt cx="4528" cy="2993"/>
            </a:xfrm>
          </p:grpSpPr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626E15B1-8284-9D26-BBDC-C63C9663F64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226" y="981"/>
                <a:ext cx="860" cy="169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7607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r>
                  <a:rPr lang="ko-KR" altLang="en-US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돋움" pitchFamily="50" charset="-127"/>
                  </a:rPr>
                  <a:t>  메신저 이름</a:t>
                </a:r>
              </a:p>
            </p:txBody>
          </p:sp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586939F1-2AEB-D4BD-9B05-6C702FB026C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041" y="981"/>
                <a:ext cx="3613" cy="169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7607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5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돋움" pitchFamily="50" charset="-127"/>
                  </a:rPr>
                  <a:t> 내      용</a:t>
                </a:r>
              </a:p>
            </p:txBody>
          </p:sp>
          <p:sp>
            <p:nvSpPr>
              <p:cNvPr id="12299" name="Line 8">
                <a:extLst>
                  <a:ext uri="{FF2B5EF4-FFF2-40B4-BE49-F238E27FC236}">
                    <a16:creationId xmlns:a16="http://schemas.microsoft.com/office/drawing/2014/main" id="{B24ABBBA-4183-2D8E-6522-2518DB8F36E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1224" y="981"/>
                <a:ext cx="44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0" name="Line 9">
                <a:extLst>
                  <a:ext uri="{FF2B5EF4-FFF2-40B4-BE49-F238E27FC236}">
                    <a16:creationId xmlns:a16="http://schemas.microsoft.com/office/drawing/2014/main" id="{CB43B595-0464-5E0D-12E7-5552D014F29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1225" y="1149"/>
                <a:ext cx="44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1" name="Line 10">
                <a:extLst>
                  <a:ext uri="{FF2B5EF4-FFF2-40B4-BE49-F238E27FC236}">
                    <a16:creationId xmlns:a16="http://schemas.microsoft.com/office/drawing/2014/main" id="{EBB346DE-ED8F-0250-0BA7-8EF8C9B5E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6" y="2115"/>
                <a:ext cx="4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A00D3D8A-948C-E7A8-79B6-BCA2CB4A0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4" y="1562"/>
                <a:ext cx="410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050" b="1" dirty="0">
                    <a:latin typeface="휴먼엑스포" pitchFamily="2" charset="-127"/>
                    <a:ea typeface="휴먼엑스포" pitchFamily="2" charset="-127"/>
                  </a:rPr>
                  <a:t>msn</a:t>
                </a:r>
              </a:p>
            </p:txBody>
          </p:sp>
          <p:sp>
            <p:nvSpPr>
              <p:cNvPr id="12303" name="Line 12">
                <a:extLst>
                  <a:ext uri="{FF2B5EF4-FFF2-40B4-BE49-F238E27FC236}">
                    <a16:creationId xmlns:a16="http://schemas.microsoft.com/office/drawing/2014/main" id="{84D458DD-4FFF-8E28-A3D2-BB6E44178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6" y="1148"/>
                <a:ext cx="0" cy="28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C81BA9DC-6EA1-28CC-CC93-8FECE3731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4" y="2515"/>
                <a:ext cx="659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050" b="1">
                    <a:latin typeface="휴먼엑스포" pitchFamily="2" charset="-127"/>
                    <a:ea typeface="휴먼엑스포" pitchFamily="2" charset="-127"/>
                  </a:rPr>
                  <a:t>nate on</a:t>
                </a:r>
              </a:p>
            </p:txBody>
          </p: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4D2AC4D2-4FB1-BDDD-9382-73859F76B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6" y="1162"/>
                <a:ext cx="3698" cy="8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en-US" altLang="ko-KR" sz="11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- 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현재 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MSN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은 디지털 콘텐츠 전문기업 디지털프리즘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  <a:hlinkClick r:id="rId2"/>
                  </a:rPr>
                  <a:t>www.digitalprism.co.kr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)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과</a:t>
                </a: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 제휴를 맺고 지난해 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10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월부터 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MSN 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메신저 엔터테인먼트 탭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(Tab)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과 </a:t>
                </a:r>
              </a:p>
              <a:p>
                <a:pPr eaLnBrk="1" latinLnBrk="1" hangingPunct="1">
                  <a:lnSpc>
                    <a:spcPct val="120000"/>
                  </a:lnSpc>
                  <a:buFontTx/>
                  <a:buChar char="-"/>
                  <a:defRPr/>
                </a:pP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MSN 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음악 서비스를 제공하고 있다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. 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이 서비스는 </a:t>
                </a: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월정액의 요금제를 적용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하는</a:t>
                </a: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 유료 서비스이며</a:t>
                </a:r>
                <a:r>
                  <a:rPr lang="en-US" altLang="ko-KR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, </a:t>
                </a:r>
                <a:r>
                  <a:rPr lang="ko-KR" altLang="en-US" sz="700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요금은 </a:t>
                </a: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한 달에 </a:t>
                </a:r>
                <a:r>
                  <a:rPr lang="en-US" altLang="ko-KR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3000</a:t>
                </a: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원</a:t>
                </a:r>
                <a:endParaRPr lang="ko-KR" altLang="en-US" sz="700" dirty="0">
                  <a:solidFill>
                    <a:schemeClr val="bg2">
                      <a:lumMod val="25000"/>
                    </a:schemeClr>
                  </a:solidFill>
                  <a:latin typeface="휴먼엑스포" pitchFamily="2" charset="-127"/>
                  <a:ea typeface="휴먼엑스포" pitchFamily="2" charset="-127"/>
                </a:endParaRP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endParaRPr lang="ko-KR" altLang="en-US" sz="700" dirty="0">
                  <a:solidFill>
                    <a:schemeClr val="bg2">
                      <a:lumMod val="25000"/>
                    </a:schemeClr>
                  </a:solidFill>
                  <a:latin typeface="휴먼엑스포" pitchFamily="2" charset="-127"/>
                  <a:ea typeface="휴먼엑스포" pitchFamily="2" charset="-127"/>
                </a:endParaRP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</a:t>
                </a: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Arial"/>
                    <a:ea typeface="휴먼엑스포" pitchFamily="2" charset="-127"/>
                  </a:rPr>
                  <a:t>‘</a:t>
                </a: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음악채널</a:t>
                </a: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Arial"/>
                    <a:ea typeface="휴먼엑스포" pitchFamily="2" charset="-127"/>
                  </a:rPr>
                  <a:t>’</a:t>
                </a: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을 통해 곡당 다운로드 비용으로 </a:t>
                </a:r>
                <a:r>
                  <a:rPr lang="en-US" altLang="ko-KR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800</a:t>
                </a:r>
                <a:r>
                  <a:rPr lang="ko-KR" altLang="en-US" sz="700" b="1" dirty="0">
                    <a:solidFill>
                      <a:schemeClr val="bg2">
                        <a:lumMod val="2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원을 받고 있음</a:t>
                </a:r>
              </a:p>
            </p:txBody>
          </p:sp>
          <p:sp>
            <p:nvSpPr>
              <p:cNvPr id="14" name="Text Box 15">
                <a:extLst>
                  <a:ext uri="{FF2B5EF4-FFF2-40B4-BE49-F238E27FC236}">
                    <a16:creationId xmlns:a16="http://schemas.microsoft.com/office/drawing/2014/main" id="{3893FEB4-CBEC-8857-192C-B451A7022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6" y="2136"/>
                <a:ext cx="2980" cy="8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en-US" altLang="ko-KR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- 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친구들과 더불어 공개한 뮤직을 공유하는 </a:t>
                </a:r>
                <a:r>
                  <a:rPr lang="ko-KR" altLang="en-US" sz="700" dirty="0" err="1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쥬크박스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서비스</a:t>
                </a: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en-US" altLang="ko-KR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- 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이전의 대화 </a:t>
                </a:r>
                <a:r>
                  <a:rPr lang="en-US" altLang="ko-KR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BGM 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서비스에서 음악듣기가 한층 수월해 졌음 </a:t>
                </a: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en-US" altLang="ko-KR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- </a:t>
                </a:r>
                <a:r>
                  <a:rPr lang="ko-KR" altLang="en-US" sz="700" dirty="0" err="1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쥬크박스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플레이어를 통해 내 음악은 물론</a:t>
                </a:r>
                <a:r>
                  <a:rPr lang="en-US" altLang="ko-KR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, 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친구의 음악을 손쉽게 들을 수 있음</a:t>
                </a: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endParaRPr lang="ko-KR" altLang="en-US" sz="700" dirty="0">
                  <a:solidFill>
                    <a:schemeClr val="tx1">
                      <a:lumMod val="75000"/>
                    </a:schemeClr>
                  </a:solidFill>
                  <a:latin typeface="휴먼엑스포" pitchFamily="2" charset="-127"/>
                  <a:ea typeface="휴먼엑스포" pitchFamily="2" charset="-127"/>
                </a:endParaRP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ko-KR" altLang="en-US" sz="700" dirty="0" err="1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네이트온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</a:t>
                </a:r>
                <a:r>
                  <a:rPr lang="ko-KR" altLang="en-US" sz="700" dirty="0" err="1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쥬크박스를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통해 듣고자 하는 </a:t>
                </a:r>
                <a:r>
                  <a:rPr lang="ko-KR" altLang="en-US" sz="700" b="1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뮤직은 </a:t>
                </a:r>
                <a:r>
                  <a:rPr lang="ko-KR" altLang="en-US" sz="700" b="1" dirty="0" err="1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웹페이지에서</a:t>
                </a:r>
                <a:r>
                  <a:rPr lang="ko-KR" altLang="en-US" sz="700" b="1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구입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</a:t>
                </a: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en-US" altLang="ko-KR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(http://nateonmusic.nate.com) 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에서 구입 또는 선물을 할 수 있음</a:t>
                </a:r>
              </a:p>
            </p:txBody>
          </p:sp>
          <p:sp>
            <p:nvSpPr>
              <p:cNvPr id="12307" name="Line 16">
                <a:extLst>
                  <a:ext uri="{FF2B5EF4-FFF2-40B4-BE49-F238E27FC236}">
                    <a16:creationId xmlns:a16="http://schemas.microsoft.com/office/drawing/2014/main" id="{E1569F42-DAAF-EB89-4957-8396D101A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6" y="3067"/>
                <a:ext cx="4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D9542413-60D2-1DD1-3B09-097ABA4CD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4" y="3413"/>
                <a:ext cx="83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050" b="1">
                    <a:latin typeface="휴먼엑스포" pitchFamily="2" charset="-127"/>
                    <a:ea typeface="휴먼엑스포" pitchFamily="2" charset="-127"/>
                  </a:rPr>
                  <a:t>Audio</a:t>
                </a:r>
              </a:p>
              <a:p>
                <a:pPr algn="ctr" eaLnBrk="1" latinLnBrk="1" hangingPunct="1">
                  <a:defRPr/>
                </a:pPr>
                <a:r>
                  <a:rPr lang="en-US" altLang="ko-KR" sz="1050" b="1">
                    <a:latin typeface="휴먼엑스포" pitchFamily="2" charset="-127"/>
                    <a:ea typeface="휴먼엑스포" pitchFamily="2" charset="-127"/>
                  </a:rPr>
                  <a:t>Messenger</a:t>
                </a:r>
              </a:p>
            </p:txBody>
          </p:sp>
          <p:sp>
            <p:nvSpPr>
              <p:cNvPr id="17" name="Text Box 18">
                <a:extLst>
                  <a:ext uri="{FF2B5EF4-FFF2-40B4-BE49-F238E27FC236}">
                    <a16:creationId xmlns:a16="http://schemas.microsoft.com/office/drawing/2014/main" id="{85960994-7F1A-7E1F-2CC4-7D9947DF4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134"/>
                <a:ext cx="2923" cy="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기존 메신저들은 웹 서버에서 음악을 구입하거나</a:t>
                </a:r>
                <a:r>
                  <a:rPr lang="en-US" altLang="ko-KR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, 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서버에서 직접 전송하는 기능</a:t>
                </a: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endParaRPr lang="ko-KR" altLang="en-US" sz="700" dirty="0">
                  <a:solidFill>
                    <a:schemeClr val="tx1">
                      <a:lumMod val="75000"/>
                    </a:schemeClr>
                  </a:solidFill>
                  <a:latin typeface="휴먼엑스포" pitchFamily="2" charset="-127"/>
                  <a:ea typeface="휴먼엑스포" pitchFamily="2" charset="-127"/>
                </a:endParaRP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r>
                  <a:rPr lang="en-US" altLang="ko-KR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A.M 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특징</a:t>
                </a:r>
              </a:p>
              <a:p>
                <a:pPr eaLnBrk="1" latinLnBrk="1" hangingPunct="1">
                  <a:lnSpc>
                    <a:spcPct val="120000"/>
                  </a:lnSpc>
                  <a:buFontTx/>
                  <a:buChar char="-"/>
                  <a:defRPr/>
                </a:pP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웹 서버가 아닌 </a:t>
                </a:r>
                <a:r>
                  <a:rPr lang="en-US" altLang="ko-KR" sz="700" b="1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P2P </a:t>
                </a:r>
                <a:r>
                  <a:rPr lang="ko-KR" altLang="en-US" sz="700" b="1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방식을 채택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하여 미디어 파일을 전송</a:t>
                </a:r>
              </a:p>
              <a:p>
                <a:pPr eaLnBrk="1" latinLnBrk="1" hangingPunct="1">
                  <a:lnSpc>
                    <a:spcPct val="120000"/>
                  </a:lnSpc>
                  <a:buFontTx/>
                  <a:buChar char="-"/>
                  <a:defRPr/>
                </a:pP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 </a:t>
                </a:r>
                <a:r>
                  <a:rPr lang="ko-KR" altLang="en-US" sz="700" b="1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비용을 절감</a:t>
                </a:r>
                <a:r>
                  <a:rPr lang="ko-KR" altLang="en-US" sz="700" dirty="0">
                    <a:solidFill>
                      <a:schemeClr val="tx1">
                        <a:lumMod val="75000"/>
                      </a:schemeClr>
                    </a:solidFill>
                    <a:latin typeface="휴먼엑스포" pitchFamily="2" charset="-127"/>
                    <a:ea typeface="휴먼엑스포" pitchFamily="2" charset="-127"/>
                  </a:rPr>
                  <a:t>하면서 음악을 대화상대와 같이 들을 수 있음</a:t>
                </a:r>
              </a:p>
              <a:p>
                <a:pPr eaLnBrk="1" latinLnBrk="1" hangingPunct="1">
                  <a:lnSpc>
                    <a:spcPct val="120000"/>
                  </a:lnSpc>
                  <a:defRPr/>
                </a:pPr>
                <a:endParaRPr lang="ko-KR" altLang="en-US" sz="700" dirty="0">
                  <a:solidFill>
                    <a:schemeClr val="tx1">
                      <a:lumMod val="75000"/>
                    </a:schemeClr>
                  </a:solidFill>
                  <a:latin typeface="휴먼엑스포" pitchFamily="2" charset="-127"/>
                  <a:ea typeface="휴먼엑스포" pitchFamily="2" charset="-127"/>
                </a:endParaRPr>
              </a:p>
            </p:txBody>
          </p:sp>
          <p:sp>
            <p:nvSpPr>
              <p:cNvPr id="12310" name="Line 19">
                <a:extLst>
                  <a:ext uri="{FF2B5EF4-FFF2-40B4-BE49-F238E27FC236}">
                    <a16:creationId xmlns:a16="http://schemas.microsoft.com/office/drawing/2014/main" id="{E3B30352-468A-D0F9-688E-F41194661C8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1224" y="3974"/>
                <a:ext cx="44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295" name="오른쪽 화살표 18">
              <a:extLst>
                <a:ext uri="{FF2B5EF4-FFF2-40B4-BE49-F238E27FC236}">
                  <a16:creationId xmlns:a16="http://schemas.microsoft.com/office/drawing/2014/main" id="{0BEE295F-3999-3B9C-AB4D-81653DD95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00" y="4437112"/>
              <a:ext cx="432048" cy="50405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DD52FB-5DB2-FC5E-8DDC-99C9B1DCD9D1}"/>
                </a:ext>
              </a:extLst>
            </p:cNvPr>
            <p:cNvSpPr txBox="1"/>
            <p:nvPr/>
          </p:nvSpPr>
          <p:spPr>
            <a:xfrm>
              <a:off x="6804307" y="4479992"/>
              <a:ext cx="1960900" cy="4618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dirty="0">
                  <a:solidFill>
                    <a:schemeClr val="tx1">
                      <a:lumMod val="50000"/>
                    </a:schemeClr>
                  </a:solidFill>
                </a:rPr>
                <a:t>본 시스템은 </a:t>
              </a:r>
              <a:r>
                <a:rPr lang="en-US" altLang="ko-KR" sz="1200" dirty="0">
                  <a:solidFill>
                    <a:schemeClr val="tx1">
                      <a:lumMod val="50000"/>
                    </a:schemeClr>
                  </a:solidFill>
                </a:rPr>
                <a:t>… </a:t>
              </a:r>
              <a:r>
                <a:rPr lang="ko-KR" altLang="en-US" sz="1200" dirty="0">
                  <a:solidFill>
                    <a:schemeClr val="tx1">
                      <a:lumMod val="50000"/>
                    </a:schemeClr>
                  </a:solidFill>
                </a:rPr>
                <a:t>을 지원하여 더 우수함</a:t>
              </a:r>
            </a:p>
          </p:txBody>
        </p:sp>
      </p:grpSp>
      <p:sp>
        <p:nvSpPr>
          <p:cNvPr id="12293" name="슬라이드 번호 개체 틀 21">
            <a:extLst>
              <a:ext uri="{FF2B5EF4-FFF2-40B4-BE49-F238E27FC236}">
                <a16:creationId xmlns:a16="http://schemas.microsoft.com/office/drawing/2014/main" id="{5D6E8F6F-7446-79A0-C672-157C9C76E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B8A4BD-3F6B-4176-A083-B679BCCCB1F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09A1EC69-E1DF-AC82-E9E5-9DEF8122A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6F9F93E0-6B6C-93A6-43CC-0CE6C04E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0768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최종 목표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- </a:t>
            </a:r>
            <a:r>
              <a:rPr lang="ko-KR" altLang="en-US" sz="1800" dirty="0"/>
              <a:t>연구 및 개발하고는 개발 최종 목표 작성</a:t>
            </a:r>
            <a:endParaRPr lang="en-US" altLang="ko-KR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~~</a:t>
            </a:r>
            <a:r>
              <a:rPr lang="ko-KR" altLang="en-US" sz="1600" dirty="0"/>
              <a:t>데이터를 분석하여 </a:t>
            </a:r>
            <a:r>
              <a:rPr lang="en-US" altLang="ko-KR" sz="1600" dirty="0"/>
              <a:t>~~</a:t>
            </a:r>
            <a:r>
              <a:rPr lang="ko-KR" altLang="en-US" sz="1600" dirty="0"/>
              <a:t>서비스 품질을 개선시키며</a:t>
            </a:r>
            <a:r>
              <a:rPr lang="en-US" altLang="ko-KR" sz="1600" dirty="0"/>
              <a:t>~ , ~~~</a:t>
            </a:r>
            <a:r>
              <a:rPr lang="ko-KR" altLang="en-US" sz="1600" dirty="0"/>
              <a:t>서비스를 제공할 수 있는  </a:t>
            </a:r>
            <a:r>
              <a:rPr lang="en-US" altLang="ko-KR" sz="1600" dirty="0"/>
              <a:t>~~~~ </a:t>
            </a:r>
            <a:r>
              <a:rPr lang="ko-KR" altLang="en-US" sz="1600" dirty="0"/>
              <a:t>플랫폼 개발을 목표로 함</a:t>
            </a:r>
            <a:r>
              <a:rPr lang="en-US" altLang="ko-KR" sz="1600" dirty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100" dirty="0"/>
          </a:p>
          <a:p>
            <a:pPr>
              <a:defRPr/>
            </a:pPr>
            <a:r>
              <a:rPr lang="ko-KR" altLang="en-US" sz="1800" dirty="0"/>
              <a:t>최종 목표로 하는 성능 지표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600" dirty="0"/>
              <a:t>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성능에 대한 구체적인 </a:t>
            </a:r>
            <a:r>
              <a:rPr lang="ko-KR" altLang="en-US" sz="1600" b="0" u="sng" dirty="0">
                <a:solidFill>
                  <a:srgbClr val="FF0000"/>
                </a:solidFill>
              </a:rPr>
              <a:t>정량적 지표를 자체적으로 설정하여 작성</a:t>
            </a:r>
            <a:endParaRPr lang="en-US" altLang="ko-KR" sz="1600" b="0" u="sng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b="0" dirty="0"/>
              <a:t>       (</a:t>
            </a:r>
            <a:r>
              <a:rPr lang="ko-KR" altLang="en-US" sz="1600" b="0" dirty="0"/>
              <a:t>성능평가를 위해서 시험구성도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시험방법 제시 필수</a:t>
            </a:r>
            <a:r>
              <a:rPr lang="en-US" altLang="ko-KR" sz="1600" b="0" dirty="0"/>
              <a:t>)</a:t>
            </a:r>
          </a:p>
          <a:p>
            <a:pPr marL="628650" indent="-628650">
              <a:buNone/>
              <a:defRPr/>
            </a:pPr>
            <a:r>
              <a:rPr lang="en-US" altLang="ko-KR" sz="1600" b="0" dirty="0"/>
              <a:t>     - </a:t>
            </a:r>
            <a:r>
              <a:rPr lang="ko-KR" altLang="en-US" sz="1600" b="0" dirty="0">
                <a:solidFill>
                  <a:srgbClr val="C00000"/>
                </a:solidFill>
              </a:rPr>
              <a:t>최종 완성되었을 때 성능</a:t>
            </a:r>
            <a:r>
              <a:rPr lang="en-US" altLang="ko-KR" sz="1600" b="0" dirty="0">
                <a:solidFill>
                  <a:srgbClr val="C00000"/>
                </a:solidFill>
              </a:rPr>
              <a:t>, </a:t>
            </a:r>
            <a:r>
              <a:rPr lang="ko-KR" altLang="en-US" sz="1600" b="0" dirty="0">
                <a:solidFill>
                  <a:srgbClr val="C00000"/>
                </a:solidFill>
              </a:rPr>
              <a:t>사양</a:t>
            </a:r>
            <a:r>
              <a:rPr lang="en-US" altLang="ko-KR" sz="1600" b="0" dirty="0">
                <a:solidFill>
                  <a:srgbClr val="C00000"/>
                </a:solidFill>
              </a:rPr>
              <a:t>, </a:t>
            </a:r>
            <a:r>
              <a:rPr lang="ko-KR" altLang="en-US" sz="1600" b="0" dirty="0">
                <a:solidFill>
                  <a:srgbClr val="C00000"/>
                </a:solidFill>
              </a:rPr>
              <a:t>기능</a:t>
            </a:r>
            <a:r>
              <a:rPr lang="en-US" altLang="ko-KR" sz="1600" b="0" dirty="0">
                <a:solidFill>
                  <a:srgbClr val="C00000"/>
                </a:solidFill>
              </a:rPr>
              <a:t>, SW</a:t>
            </a:r>
            <a:r>
              <a:rPr lang="ko-KR" altLang="en-US" sz="1600" b="0" dirty="0">
                <a:solidFill>
                  <a:srgbClr val="C00000"/>
                </a:solidFill>
              </a:rPr>
              <a:t>품질평가 항목 등을 가능한 정량적으로 나타내어 작성</a:t>
            </a:r>
            <a:endParaRPr lang="en-US" altLang="ko-KR" sz="1600" b="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altLang="ko-KR" sz="1000" dirty="0"/>
          </a:p>
          <a:p>
            <a:pPr marL="0" indent="0">
              <a:buNone/>
              <a:defRPr/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HWPserif"/>
              </a:rPr>
              <a:t>(</a:t>
            </a:r>
            <a:r>
              <a:rPr lang="ko-KR" altLang="en-US" sz="1600" b="0" i="0" dirty="0">
                <a:solidFill>
                  <a:srgbClr val="0000FF"/>
                </a:solidFill>
                <a:effectLst/>
                <a:latin typeface="HWPserif"/>
              </a:rPr>
              <a:t>예</a:t>
            </a:r>
            <a:r>
              <a:rPr lang="en-US" altLang="ko-KR" sz="1600" b="0" i="0" dirty="0">
                <a:solidFill>
                  <a:srgbClr val="0000FF"/>
                </a:solidFill>
                <a:effectLst/>
                <a:latin typeface="HWPserif"/>
              </a:rPr>
              <a:t>). </a:t>
            </a:r>
            <a:r>
              <a:rPr lang="ko-KR" altLang="en-US" sz="1600" b="0" i="0" dirty="0" err="1">
                <a:solidFill>
                  <a:srgbClr val="0000FF"/>
                </a:solidFill>
                <a:effectLst/>
                <a:latin typeface="HWPserif"/>
              </a:rPr>
              <a:t>드론</a:t>
            </a:r>
            <a:r>
              <a:rPr lang="ko-KR" altLang="en-US" sz="1600" b="0" i="0" dirty="0">
                <a:solidFill>
                  <a:srgbClr val="0000FF"/>
                </a:solidFill>
                <a:effectLst/>
                <a:latin typeface="HWPserif"/>
              </a:rPr>
              <a:t>  비행 거리 및 속도 </a:t>
            </a:r>
            <a:r>
              <a:rPr lang="en-US" altLang="ko-KR" sz="1600" b="0" i="0" dirty="0">
                <a:solidFill>
                  <a:srgbClr val="0000FF"/>
                </a:solidFill>
                <a:effectLst/>
                <a:latin typeface="HWPserif"/>
              </a:rPr>
              <a:t>: </a:t>
            </a:r>
            <a:r>
              <a:rPr lang="ko-KR" altLang="en-US" sz="1600" b="0" i="0" dirty="0">
                <a:solidFill>
                  <a:srgbClr val="0000FF"/>
                </a:solidFill>
                <a:effectLst/>
                <a:latin typeface="HWPserif"/>
              </a:rPr>
              <a:t> </a:t>
            </a:r>
            <a:r>
              <a:rPr lang="en-US" altLang="ko-KR" sz="1600" b="0" i="0" dirty="0" err="1">
                <a:solidFill>
                  <a:srgbClr val="0000FF"/>
                </a:solidFill>
                <a:effectLst/>
                <a:latin typeface="HWPserif"/>
              </a:rPr>
              <a:t>50m</a:t>
            </a:r>
            <a:r>
              <a:rPr lang="ko-KR" altLang="en-US" sz="1600" b="0" i="0" dirty="0">
                <a:solidFill>
                  <a:srgbClr val="0000FF"/>
                </a:solidFill>
                <a:effectLst/>
                <a:latin typeface="HWPserif"/>
              </a:rPr>
              <a:t>를 </a:t>
            </a:r>
            <a:r>
              <a:rPr lang="en-US" altLang="ko-KR" sz="1600" b="0" i="0" dirty="0">
                <a:solidFill>
                  <a:srgbClr val="0000FF"/>
                </a:solidFill>
                <a:effectLst/>
                <a:latin typeface="HWPserif"/>
              </a:rPr>
              <a:t>10</a:t>
            </a:r>
            <a:r>
              <a:rPr lang="ko-KR" altLang="en-US" sz="1600" b="0" i="0" dirty="0" err="1">
                <a:solidFill>
                  <a:srgbClr val="0000FF"/>
                </a:solidFill>
                <a:effectLst/>
                <a:latin typeface="HWPserif"/>
              </a:rPr>
              <a:t>초이내</a:t>
            </a:r>
            <a:r>
              <a:rPr lang="ko-KR" altLang="en-US" sz="1600" b="0" i="0" dirty="0">
                <a:solidFill>
                  <a:srgbClr val="0000FF"/>
                </a:solidFill>
                <a:effectLst/>
                <a:latin typeface="HWPserif"/>
              </a:rPr>
              <a:t> 비행</a:t>
            </a:r>
            <a:endParaRPr lang="en-US" altLang="ko-KR" sz="1600" b="0" i="0" dirty="0">
              <a:solidFill>
                <a:srgbClr val="0000FF"/>
              </a:solidFill>
              <a:effectLst/>
              <a:latin typeface="HWPserif"/>
            </a:endParaRPr>
          </a:p>
          <a:p>
            <a:pPr marL="0" indent="0">
              <a:buNone/>
              <a:defRPr/>
            </a:pP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        -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시험방법 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: 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실내에서 </a:t>
            </a:r>
            <a:r>
              <a:rPr lang="ko-KR" altLang="en-US" sz="1600" b="0" i="0" dirty="0">
                <a:solidFill>
                  <a:srgbClr val="0000FF"/>
                </a:solidFill>
                <a:effectLst/>
                <a:latin typeface="HWPserif"/>
              </a:rPr>
              <a:t>시험 비행을 </a:t>
            </a:r>
            <a:r>
              <a:rPr lang="en-US" altLang="ko-KR" sz="1600" b="0" i="0" dirty="0">
                <a:solidFill>
                  <a:srgbClr val="0000FF"/>
                </a:solidFill>
                <a:effectLst/>
                <a:latin typeface="HWPserif"/>
              </a:rPr>
              <a:t>10</a:t>
            </a:r>
            <a:r>
              <a:rPr lang="ko-KR" altLang="en-US" sz="1600" b="0" i="0" dirty="0">
                <a:solidFill>
                  <a:srgbClr val="0000FF"/>
                </a:solidFill>
                <a:effectLst/>
                <a:latin typeface="HWPserif"/>
              </a:rPr>
              <a:t>회 이상 실시하여 평균값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으로 측정</a:t>
            </a:r>
            <a:endParaRPr lang="en-US" altLang="ko-KR" sz="1600" b="0" dirty="0">
              <a:solidFill>
                <a:srgbClr val="0000FF"/>
              </a:solidFill>
              <a:latin typeface="HWPserif"/>
            </a:endParaRPr>
          </a:p>
          <a:p>
            <a:pPr marL="0" indent="0">
              <a:buNone/>
              <a:defRPr/>
            </a:pP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     .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플랫폼 웹페이지 및 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SW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반응속도 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: 2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초 이내</a:t>
            </a:r>
            <a:endParaRPr lang="en-US" altLang="ko-KR" sz="1600" b="0" dirty="0">
              <a:solidFill>
                <a:srgbClr val="0000FF"/>
              </a:solidFill>
              <a:latin typeface="HWPserif"/>
            </a:endParaRPr>
          </a:p>
          <a:p>
            <a:pPr marL="0" indent="0">
              <a:buNone/>
              <a:defRPr/>
            </a:pP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     .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빅데이터 수집 정확도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: ???      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알고리즘 정확도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???</a:t>
            </a:r>
          </a:p>
          <a:p>
            <a:pPr marL="0" indent="0">
              <a:buNone/>
              <a:defRPr/>
            </a:pP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    .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DB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로 구성된 데이터 건수 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: 5000</a:t>
            </a:r>
            <a:r>
              <a:rPr lang="ko-KR" altLang="en-US" sz="1600" b="0" dirty="0" err="1">
                <a:solidFill>
                  <a:srgbClr val="0000FF"/>
                </a:solidFill>
                <a:latin typeface="HWPserif"/>
              </a:rPr>
              <a:t>건이상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,, DB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응답속도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???</a:t>
            </a:r>
            <a:r>
              <a:rPr lang="ko-KR" altLang="en-US" sz="1600" b="0" dirty="0" err="1">
                <a:solidFill>
                  <a:srgbClr val="0000FF"/>
                </a:solidFill>
                <a:latin typeface="HWPserif"/>
              </a:rPr>
              <a:t>초이내</a:t>
            </a:r>
            <a:endParaRPr lang="en-US" altLang="ko-KR" sz="1600" b="0" dirty="0">
              <a:solidFill>
                <a:srgbClr val="0000FF"/>
              </a:solidFill>
              <a:latin typeface="HWPserif"/>
            </a:endParaRPr>
          </a:p>
          <a:p>
            <a:pPr marL="0" indent="0">
              <a:buNone/>
              <a:defRPr/>
            </a:pP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    . API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연동 플랫폼 건수 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: 7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건</a:t>
            </a:r>
            <a:endParaRPr lang="en-US" altLang="ko-KR" sz="1600" b="0" dirty="0">
              <a:solidFill>
                <a:srgbClr val="0000FF"/>
              </a:solidFill>
              <a:latin typeface="HWPserif"/>
            </a:endParaRPr>
          </a:p>
          <a:p>
            <a:pPr marL="0" indent="0">
              <a:buNone/>
              <a:defRPr/>
            </a:pP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    . </a:t>
            </a:r>
            <a:r>
              <a:rPr lang="ko-KR" altLang="en-US" sz="1600" b="0" dirty="0" err="1">
                <a:solidFill>
                  <a:srgbClr val="0000FF"/>
                </a:solidFill>
                <a:latin typeface="HWPserif"/>
              </a:rPr>
              <a:t>트래픽관련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, 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동시접속자수 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: 5</a:t>
            </a:r>
            <a:r>
              <a:rPr lang="ko-KR" altLang="en-US" sz="1600" b="0" dirty="0" err="1">
                <a:solidFill>
                  <a:srgbClr val="0000FF"/>
                </a:solidFill>
                <a:latin typeface="HWPserif"/>
              </a:rPr>
              <a:t>분동안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 최대 </a:t>
            </a:r>
            <a:r>
              <a:rPr lang="en-US" altLang="ko-KR" sz="1600" b="0" dirty="0">
                <a:solidFill>
                  <a:srgbClr val="0000FF"/>
                </a:solidFill>
                <a:latin typeface="HWPserif"/>
              </a:rPr>
              <a:t>1000</a:t>
            </a:r>
            <a:r>
              <a:rPr lang="ko-KR" altLang="en-US" sz="1600" b="0" dirty="0">
                <a:solidFill>
                  <a:srgbClr val="0000FF"/>
                </a:solidFill>
                <a:latin typeface="HWPserif"/>
              </a:rPr>
              <a:t>명</a:t>
            </a:r>
            <a:endParaRPr lang="en-US" altLang="ko-KR" sz="1600" b="0" dirty="0">
              <a:solidFill>
                <a:srgbClr val="0000FF"/>
              </a:solidFill>
              <a:latin typeface="HWPserif"/>
            </a:endParaRPr>
          </a:p>
        </p:txBody>
      </p:sp>
      <p:sp>
        <p:nvSpPr>
          <p:cNvPr id="13316" name="슬라이드 번호 개체 틀 37">
            <a:extLst>
              <a:ext uri="{FF2B5EF4-FFF2-40B4-BE49-F238E27FC236}">
                <a16:creationId xmlns:a16="http://schemas.microsoft.com/office/drawing/2014/main" id="{83B80424-A1BC-D643-A43E-60A929686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2A977C-6F83-4556-AA4D-24BF162A7EA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09A1EC69-E1DF-AC82-E9E5-9DEF8122A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6F9F93E0-6B6C-93A6-43CC-0CE6C04E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dirty="0"/>
              <a:t>개발 범위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HWPserif"/>
              </a:rPr>
              <a:t>     </a:t>
            </a:r>
            <a:r>
              <a:rPr lang="ko-KR" altLang="en-US" sz="1800" b="0" dirty="0">
                <a:solidFill>
                  <a:srgbClr val="000000"/>
                </a:solidFill>
                <a:latin typeface="HWPserif"/>
              </a:rPr>
              <a:t>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주제를 좀 더 구체화하여 개괄적인 설계 범위를 기술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WPserif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        - </a:t>
            </a:r>
            <a:r>
              <a:rPr lang="ko-KR" altLang="en-US" sz="1600" b="0" dirty="0">
                <a:solidFill>
                  <a:srgbClr val="000000"/>
                </a:solidFill>
                <a:latin typeface="HWPserif"/>
              </a:rPr>
              <a:t>주제의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 주요 구성 및 기능들을 상세하게</a:t>
            </a: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latin typeface="HWPserif"/>
              </a:rPr>
              <a:t>설명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 </a:t>
            </a:r>
            <a:endParaRPr lang="en-US" altLang="ko-KR" sz="16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          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WPserif"/>
              </a:rPr>
              <a:t>각 기능들이 어떤 것인지를 상세히 작성</a:t>
            </a:r>
            <a:endParaRPr lang="en-US" altLang="ko-KR" sz="1800" b="0" i="0" dirty="0">
              <a:solidFill>
                <a:srgbClr val="000000"/>
              </a:solidFill>
              <a:effectLst/>
              <a:latin typeface="HWPserif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100" b="0" dirty="0">
                <a:solidFill>
                  <a:srgbClr val="000000"/>
                </a:solidFill>
                <a:latin typeface="HWPserif"/>
              </a:rPr>
              <a:t>  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100" b="0" dirty="0">
              <a:solidFill>
                <a:srgbClr val="000000"/>
              </a:solidFill>
              <a:latin typeface="HWPserif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100" b="0" dirty="0">
              <a:solidFill>
                <a:srgbClr val="000000"/>
              </a:solidFill>
              <a:latin typeface="HWPserif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개발 내용</a:t>
            </a:r>
            <a:r>
              <a:rPr lang="en-US" altLang="ko-KR" dirty="0"/>
              <a:t>(1</a:t>
            </a:r>
            <a:r>
              <a:rPr lang="ko-KR" altLang="en-US" dirty="0"/>
              <a:t>페이지 이상</a:t>
            </a:r>
            <a:r>
              <a:rPr lang="en-US" altLang="ko-KR" dirty="0"/>
              <a:t>)</a:t>
            </a:r>
          </a:p>
          <a:p>
            <a:pPr marL="0" indent="0">
              <a:buNone/>
              <a:defRPr/>
            </a:pPr>
            <a:r>
              <a:rPr lang="en-US" altLang="ko-KR" sz="1400" b="0" dirty="0">
                <a:solidFill>
                  <a:srgbClr val="000000"/>
                </a:solidFill>
                <a:latin typeface="HWPserif"/>
              </a:rPr>
              <a:t>    </a:t>
            </a:r>
            <a:r>
              <a:rPr lang="en-US" altLang="ko-KR" sz="1600" b="0" dirty="0">
                <a:solidFill>
                  <a:srgbClr val="000000"/>
                </a:solidFill>
                <a:latin typeface="HWPserif"/>
              </a:rPr>
              <a:t>-  </a:t>
            </a:r>
            <a:r>
              <a:rPr lang="ko-KR" altLang="en-US" sz="1600" b="0" dirty="0"/>
              <a:t>개발목표를 달성하기 위해 </a:t>
            </a:r>
            <a:r>
              <a:rPr lang="en-US" altLang="ko-KR" sz="1600" b="0" dirty="0"/>
              <a:t>~~~~~</a:t>
            </a:r>
            <a:r>
              <a:rPr lang="ko-KR" altLang="en-US" sz="1600" b="0" dirty="0"/>
              <a:t>을 개발함</a:t>
            </a:r>
            <a:endParaRPr lang="en-US" altLang="ko-KR" sz="1600" b="0" dirty="0"/>
          </a:p>
          <a:p>
            <a:pPr marL="0" indent="0">
              <a:buNone/>
              <a:defRPr/>
            </a:pPr>
            <a:r>
              <a:rPr lang="en-US" altLang="ko-KR" sz="1600" b="0" dirty="0"/>
              <a:t>   - </a:t>
            </a:r>
            <a:r>
              <a:rPr lang="ko-KR" altLang="en-US" sz="1600" b="0" dirty="0"/>
              <a:t>구체적인 개발 내용을 개발 기술</a:t>
            </a:r>
            <a:endParaRPr lang="en-US" altLang="ko-KR" sz="1600" b="0" dirty="0"/>
          </a:p>
          <a:p>
            <a:pPr marL="0" indent="0">
              <a:buNone/>
              <a:defRPr/>
            </a:pPr>
            <a:r>
              <a:rPr lang="en-US" altLang="ko-KR" sz="1600" b="0" dirty="0"/>
              <a:t>     ~ </a:t>
            </a:r>
            <a:r>
              <a:rPr lang="ko-KR" altLang="en-US" sz="1600" b="0" dirty="0"/>
              <a:t>가능한  </a:t>
            </a:r>
            <a:r>
              <a:rPr lang="en-US" altLang="ko-KR" sz="1600" b="0" dirty="0"/>
              <a:t>~~ </a:t>
            </a:r>
            <a:r>
              <a:rPr lang="ko-KR" altLang="en-US" sz="1600" b="0" dirty="0"/>
              <a:t>기술 개발</a:t>
            </a:r>
            <a:r>
              <a:rPr lang="en-US" altLang="ko-KR" sz="1600" b="0" dirty="0"/>
              <a:t>/</a:t>
            </a:r>
            <a:r>
              <a:rPr lang="ko-KR" altLang="en-US" sz="1600" b="0" dirty="0"/>
              <a:t>구현</a:t>
            </a:r>
            <a:endParaRPr lang="en-US" altLang="ko-KR" sz="1600" b="0" dirty="0"/>
          </a:p>
          <a:p>
            <a:pPr marL="0" indent="0">
              <a:buNone/>
              <a:defRPr/>
            </a:pPr>
            <a:r>
              <a:rPr lang="en-US" altLang="ko-KR" sz="1600" b="0" dirty="0"/>
              <a:t>     ~ </a:t>
            </a:r>
            <a:r>
              <a:rPr lang="ko-KR" altLang="en-US" sz="1600" b="0" dirty="0"/>
              <a:t>분석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예측 기술 개발</a:t>
            </a:r>
            <a:endParaRPr lang="en-US" altLang="ko-KR" sz="1600" b="0" dirty="0"/>
          </a:p>
          <a:p>
            <a:pPr marL="0" indent="0">
              <a:buNone/>
              <a:defRPr/>
            </a:pPr>
            <a:endParaRPr lang="en-US" altLang="ko-KR" sz="1600" b="0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3316" name="슬라이드 번호 개체 틀 37">
            <a:extLst>
              <a:ext uri="{FF2B5EF4-FFF2-40B4-BE49-F238E27FC236}">
                <a16:creationId xmlns:a16="http://schemas.microsoft.com/office/drawing/2014/main" id="{83B80424-A1BC-D643-A43E-60A929686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2A977C-6F83-4556-AA4D-24BF162A7EA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23CA0DD5-08E0-7AD5-1280-D39E9A946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FE86C1BA-0AF8-A9A1-FC0D-0F3AA925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/>
              <a:t>개발시스템 구성도</a:t>
            </a:r>
            <a:r>
              <a:rPr lang="en-US" altLang="ko-KR" dirty="0"/>
              <a:t>(</a:t>
            </a:r>
            <a:r>
              <a:rPr lang="ko-KR" altLang="en-US" dirty="0"/>
              <a:t> 또는 개념도</a:t>
            </a:r>
            <a:r>
              <a:rPr lang="en-US" altLang="ko-KR" dirty="0"/>
              <a:t>)</a:t>
            </a:r>
          </a:p>
          <a:p>
            <a:pPr marL="0" indent="0">
              <a:buNone/>
              <a:defRPr/>
            </a:pPr>
            <a:r>
              <a:rPr lang="en-US" altLang="ko-KR" sz="1600" b="0" dirty="0"/>
              <a:t>     </a:t>
            </a:r>
            <a:r>
              <a:rPr lang="en-US" altLang="ko-KR" sz="1600" dirty="0"/>
              <a:t>- </a:t>
            </a:r>
            <a:r>
              <a:rPr lang="ko-KR" altLang="en-US" sz="1600" dirty="0"/>
              <a:t>개발 내용을 충분히 설명할 수 있도록 개발 내용을 구조도</a:t>
            </a:r>
            <a:r>
              <a:rPr lang="en-US" altLang="ko-KR" sz="1600" dirty="0"/>
              <a:t>, </a:t>
            </a:r>
            <a:r>
              <a:rPr lang="ko-KR" altLang="en-US" sz="1600" dirty="0"/>
              <a:t>개략도 등으로 작성</a:t>
            </a:r>
            <a:endParaRPr lang="en-US" altLang="ko-KR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600" dirty="0"/>
              <a:t>    - </a:t>
            </a:r>
            <a:r>
              <a:rPr lang="ko-KR" altLang="en-US" sz="1600" dirty="0"/>
              <a:t>하드웨어</a:t>
            </a:r>
            <a:r>
              <a:rPr lang="en-US" altLang="ko-KR" sz="1600" dirty="0"/>
              <a:t>, </a:t>
            </a:r>
            <a:r>
              <a:rPr lang="ko-KR" altLang="en-US" sz="1600" dirty="0"/>
              <a:t>소프트웨어를 포함한 전체 시스템 구성도를 그림으로 기술</a:t>
            </a:r>
            <a:endParaRPr lang="en-US" altLang="ko-KR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600" dirty="0"/>
              <a:t>  (</a:t>
            </a:r>
            <a:r>
              <a:rPr lang="ko-KR" altLang="en-US" sz="1600" dirty="0"/>
              <a:t>예시</a:t>
            </a:r>
            <a:r>
              <a:rPr lang="en-US" altLang="ko-KR" sz="1600" dirty="0"/>
              <a:t>) </a:t>
            </a:r>
            <a:r>
              <a:rPr lang="ko-KR" altLang="en-US" sz="1600" dirty="0"/>
              <a:t>물리적 구조도와 기능적 구조도를 작성</a:t>
            </a:r>
            <a:endParaRPr lang="en-US" altLang="ko-KR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4340" name="슬라이드 번호 개체 틀 37">
            <a:extLst>
              <a:ext uri="{FF2B5EF4-FFF2-40B4-BE49-F238E27FC236}">
                <a16:creationId xmlns:a16="http://schemas.microsoft.com/office/drawing/2014/main" id="{DCB3B9A4-FE74-1BF7-AC70-F449B57DE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B10B64-A5C6-47ED-8C8D-013534774815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4341" name="그림 2">
            <a:extLst>
              <a:ext uri="{FF2B5EF4-FFF2-40B4-BE49-F238E27FC236}">
                <a16:creationId xmlns:a16="http://schemas.microsoft.com/office/drawing/2014/main" id="{7BF8E92A-9B5C-C887-96D6-87ADD354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996952"/>
            <a:ext cx="6080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9BFAFDC9-338F-9592-2A27-3FFB5E29F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2AD248D4-0AA1-253B-E410-1E3481AC8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시스템구성도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grpSp>
        <p:nvGrpSpPr>
          <p:cNvPr id="16388" name="그룹 3">
            <a:extLst>
              <a:ext uri="{FF2B5EF4-FFF2-40B4-BE49-F238E27FC236}">
                <a16:creationId xmlns:a16="http://schemas.microsoft.com/office/drawing/2014/main" id="{ED82F3E4-E80B-9AFC-E784-B1DC0A31E817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708275"/>
            <a:ext cx="6315075" cy="3540125"/>
            <a:chOff x="2051050" y="2276475"/>
            <a:chExt cx="6819900" cy="3971925"/>
          </a:xfrm>
        </p:grpSpPr>
        <p:pic>
          <p:nvPicPr>
            <p:cNvPr id="16390" name="Picture 4" descr="BD18185_">
              <a:extLst>
                <a:ext uri="{FF2B5EF4-FFF2-40B4-BE49-F238E27FC236}">
                  <a16:creationId xmlns:a16="http://schemas.microsoft.com/office/drawing/2014/main" id="{7394C98D-B85B-2D5E-4900-69860E71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100" y="2563813"/>
              <a:ext cx="2278063" cy="143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70AD5BA-5F9D-2B34-67FD-65DB111EE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091" y="2921245"/>
              <a:ext cx="1659543" cy="79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2400" dirty="0">
                  <a:solidFill>
                    <a:schemeClr val="tx2">
                      <a:lumMod val="75000"/>
                    </a:schemeClr>
                  </a:solidFill>
                  <a:latin typeface="휴먼엑스포" pitchFamily="2" charset="-127"/>
                  <a:ea typeface="휴먼엑스포" pitchFamily="2" charset="-127"/>
                </a:rPr>
                <a:t>Network</a:t>
              </a:r>
            </a:p>
            <a:p>
              <a:pPr algn="ctr" eaLnBrk="1" latinLnBrk="1" hangingPunct="1">
                <a:defRPr/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휴먼엑스포" pitchFamily="2" charset="-127"/>
                  <a:ea typeface="휴먼엑스포" pitchFamily="2" charset="-127"/>
                </a:rPr>
                <a:t>P2P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C24F71CA-74B4-4EFF-B015-33A0B028B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2276475"/>
              <a:ext cx="1800124" cy="2067895"/>
            </a:xfrm>
            <a:prstGeom prst="flowChartProcess">
              <a:avLst/>
            </a:prstGeom>
            <a:solidFill>
              <a:srgbClr val="FFCC00">
                <a:alpha val="50000"/>
              </a:srgbClr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latinLnBrk="1" hangingPunct="1">
                <a:defRPr/>
              </a:pPr>
              <a:r>
                <a:rPr lang="en-US" altLang="ko-KR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Messenger</a:t>
              </a:r>
            </a:p>
            <a:p>
              <a:pPr algn="ctr" eaLnBrk="1" latinLnBrk="1" hangingPunct="1">
                <a:defRPr/>
              </a:pPr>
              <a:r>
                <a:rPr lang="en-US" altLang="ko-KR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Client</a:t>
              </a:r>
            </a:p>
            <a:p>
              <a:pPr algn="ctr" eaLnBrk="1" latinLnBrk="1" hangingPunct="1">
                <a:defRPr/>
              </a:pPr>
              <a:endParaRPr lang="en-US" altLang="ko-KR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endParaRPr>
            </a:p>
            <a:p>
              <a:pPr algn="ctr" eaLnBrk="1" latinLnBrk="1" hangingPunct="1">
                <a:defRPr/>
              </a:pPr>
              <a:endParaRPr lang="en-US" altLang="ko-KR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endParaRPr>
            </a:p>
            <a:p>
              <a:pPr algn="ctr" eaLnBrk="1" latinLnBrk="1" hangingPunct="1">
                <a:defRPr/>
              </a:pPr>
              <a:endParaRPr lang="ko-KR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endParaRPr>
            </a:p>
          </p:txBody>
        </p:sp>
        <p:sp>
          <p:nvSpPr>
            <p:cNvPr id="16393" name="Rectangle 7">
              <a:extLst>
                <a:ext uri="{FF2B5EF4-FFF2-40B4-BE49-F238E27FC236}">
                  <a16:creationId xmlns:a16="http://schemas.microsoft.com/office/drawing/2014/main" id="{33FE55F8-32FC-D0F2-EBB4-9055E9D3C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288" y="3767138"/>
              <a:ext cx="1611312" cy="431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bg1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미디어 재생기</a:t>
              </a:r>
            </a:p>
          </p:txBody>
        </p:sp>
        <p:sp>
          <p:nvSpPr>
            <p:cNvPr id="16394" name="Line 8">
              <a:extLst>
                <a:ext uri="{FF2B5EF4-FFF2-40B4-BE49-F238E27FC236}">
                  <a16:creationId xmlns:a16="http://schemas.microsoft.com/office/drawing/2014/main" id="{4219BA2C-B591-AC24-F4A7-2F937D38C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738" y="3787775"/>
              <a:ext cx="2952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5" name="Line 9">
              <a:extLst>
                <a:ext uri="{FF2B5EF4-FFF2-40B4-BE49-F238E27FC236}">
                  <a16:creationId xmlns:a16="http://schemas.microsoft.com/office/drawing/2014/main" id="{B645DAB6-3E34-4BA2-101E-2CA7CCE9E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738" y="2708275"/>
              <a:ext cx="2952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6" name="Line 10">
              <a:extLst>
                <a:ext uri="{FF2B5EF4-FFF2-40B4-BE49-F238E27FC236}">
                  <a16:creationId xmlns:a16="http://schemas.microsoft.com/office/drawing/2014/main" id="{A6F147DB-64B3-64F7-C7E9-CA8FA844B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438" y="4376738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7" name="Line 11">
              <a:extLst>
                <a:ext uri="{FF2B5EF4-FFF2-40B4-BE49-F238E27FC236}">
                  <a16:creationId xmlns:a16="http://schemas.microsoft.com/office/drawing/2014/main" id="{FB9A33CA-75C8-1978-4560-B0B7B871A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25" y="4341813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8" name="Line 12">
              <a:extLst>
                <a:ext uri="{FF2B5EF4-FFF2-40B4-BE49-F238E27FC236}">
                  <a16:creationId xmlns:a16="http://schemas.microsoft.com/office/drawing/2014/main" id="{D2753EA2-C313-8CE1-6DDB-8D525EF86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8425" y="4364038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9" name="Line 13">
              <a:extLst>
                <a:ext uri="{FF2B5EF4-FFF2-40B4-BE49-F238E27FC236}">
                  <a16:creationId xmlns:a16="http://schemas.microsoft.com/office/drawing/2014/main" id="{3DE659A7-F236-48E1-22A2-31A2C017D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16913" y="4341813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E6B86746-5A7A-B21D-E66E-2FC0BB8A8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631" y="2276475"/>
              <a:ext cx="641187" cy="36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전송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30B715D5-8930-DA34-649F-E6170E925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044" y="3854558"/>
              <a:ext cx="641187" cy="36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전송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95B856AF-8E83-EFEC-72C7-EA657630C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044" y="2276475"/>
              <a:ext cx="641187" cy="36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수락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2730A79-C767-6D80-8F27-78F6A280B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777" y="3854558"/>
              <a:ext cx="641187" cy="36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수락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E64F11CF-CDFB-3DB0-95D2-EC299F1D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490" y="4800340"/>
              <a:ext cx="1446957" cy="144806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녹음</a:t>
              </a:r>
              <a:r>
                <a:rPr lang="en-US" altLang="ko-KR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저장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A2FBB1B1-D9E0-2574-C95C-8C0BA5A2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986" y="4800340"/>
              <a:ext cx="1446957" cy="144806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녹음</a:t>
              </a:r>
              <a:r>
                <a:rPr lang="en-US" altLang="ko-KR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저장</a:t>
              </a:r>
            </a:p>
          </p:txBody>
        </p:sp>
        <p:sp>
          <p:nvSpPr>
            <p:cNvPr id="16406" name="Rectangle 20">
              <a:extLst>
                <a:ext uri="{FF2B5EF4-FFF2-40B4-BE49-F238E27FC236}">
                  <a16:creationId xmlns:a16="http://schemas.microsoft.com/office/drawing/2014/main" id="{0D5BF8E0-83D5-B45B-224F-D310CCAB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38" y="3284538"/>
              <a:ext cx="792162" cy="431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solidFill>
                    <a:schemeClr val="bg1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채 팅</a:t>
              </a:r>
            </a:p>
          </p:txBody>
        </p:sp>
        <p:sp>
          <p:nvSpPr>
            <p:cNvPr id="16407" name="Rectangle 21">
              <a:extLst>
                <a:ext uri="{FF2B5EF4-FFF2-40B4-BE49-F238E27FC236}">
                  <a16:creationId xmlns:a16="http://schemas.microsoft.com/office/drawing/2014/main" id="{DE4DB7D5-2021-411F-EC58-72761AE1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788" y="3284538"/>
              <a:ext cx="792162" cy="431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chemeClr val="bg1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P2P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72270745-FDE3-B918-5078-87A47265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0826" y="2276475"/>
              <a:ext cx="1800124" cy="2067895"/>
            </a:xfrm>
            <a:prstGeom prst="flowChartProcess">
              <a:avLst/>
            </a:prstGeom>
            <a:solidFill>
              <a:srgbClr val="FFCC00">
                <a:alpha val="50000"/>
              </a:srgbClr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latinLnBrk="1" hangingPunct="1">
                <a:defRPr/>
              </a:pPr>
              <a:r>
                <a:rPr lang="en-US" altLang="ko-KR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Messenger</a:t>
              </a:r>
            </a:p>
            <a:p>
              <a:pPr algn="ctr" eaLnBrk="1" latinLnBrk="1" hangingPunct="1">
                <a:defRPr/>
              </a:pPr>
              <a:r>
                <a:rPr lang="en-US" altLang="ko-KR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Client</a:t>
              </a:r>
            </a:p>
            <a:p>
              <a:pPr algn="ctr" eaLnBrk="1" latinLnBrk="1" hangingPunct="1">
                <a:defRPr/>
              </a:pPr>
              <a:endParaRPr lang="en-US" altLang="ko-KR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endParaRPr>
            </a:p>
            <a:p>
              <a:pPr algn="ctr" eaLnBrk="1" latinLnBrk="1" hangingPunct="1">
                <a:defRPr/>
              </a:pPr>
              <a:endParaRPr lang="en-US" altLang="ko-KR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endParaRPr>
            </a:p>
            <a:p>
              <a:pPr algn="ctr" eaLnBrk="1" latinLnBrk="1" hangingPunct="1">
                <a:defRPr/>
              </a:pPr>
              <a:endParaRPr lang="ko-KR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endParaRPr>
            </a:p>
          </p:txBody>
        </p:sp>
        <p:sp>
          <p:nvSpPr>
            <p:cNvPr id="16409" name="Rectangle 23">
              <a:extLst>
                <a:ext uri="{FF2B5EF4-FFF2-40B4-BE49-F238E27FC236}">
                  <a16:creationId xmlns:a16="http://schemas.microsoft.com/office/drawing/2014/main" id="{BA5B06C8-4F7A-AAC6-11E4-AF18758B3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963" y="3767138"/>
              <a:ext cx="1611312" cy="431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bg1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미디어 재생기</a:t>
              </a:r>
            </a:p>
          </p:txBody>
        </p:sp>
        <p:sp>
          <p:nvSpPr>
            <p:cNvPr id="16410" name="Rectangle 24">
              <a:extLst>
                <a:ext uri="{FF2B5EF4-FFF2-40B4-BE49-F238E27FC236}">
                  <a16:creationId xmlns:a16="http://schemas.microsoft.com/office/drawing/2014/main" id="{41FB47DA-D349-B304-6E3A-BD766ADB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3284538"/>
              <a:ext cx="792162" cy="431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solidFill>
                    <a:schemeClr val="bg1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채 팅</a:t>
              </a:r>
            </a:p>
          </p:txBody>
        </p:sp>
        <p:sp>
          <p:nvSpPr>
            <p:cNvPr id="16411" name="Rectangle 25">
              <a:extLst>
                <a:ext uri="{FF2B5EF4-FFF2-40B4-BE49-F238E27FC236}">
                  <a16:creationId xmlns:a16="http://schemas.microsoft.com/office/drawing/2014/main" id="{5962E4AE-EE0F-5CB5-5DAD-1DC1CFC74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463" y="3284538"/>
              <a:ext cx="792162" cy="431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chemeClr val="bg1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P2P</a:t>
              </a:r>
            </a:p>
          </p:txBody>
        </p:sp>
      </p:grpSp>
      <p:sp>
        <p:nvSpPr>
          <p:cNvPr id="16389" name="슬라이드 번호 개체 틀 26">
            <a:extLst>
              <a:ext uri="{FF2B5EF4-FFF2-40B4-BE49-F238E27FC236}">
                <a16:creationId xmlns:a16="http://schemas.microsoft.com/office/drawing/2014/main" id="{8D42B973-D386-6F78-FCB8-E3DEFF795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D36726-070E-444C-88A5-643D8C8693A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2382</TotalTime>
  <Words>1494</Words>
  <Application>Microsoft Macintosh PowerPoint</Application>
  <PresentationFormat>On-screen Show (4:3)</PresentationFormat>
  <Paragraphs>273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휴먼엑스포</vt:lpstr>
      <vt:lpstr>굴림</vt:lpstr>
      <vt:lpstr>HWPserif</vt:lpstr>
      <vt:lpstr>HY견고딕</vt:lpstr>
      <vt:lpstr>맑은 고딕</vt:lpstr>
      <vt:lpstr>새굴림</vt:lpstr>
      <vt:lpstr>함초롬바탕</vt:lpstr>
      <vt:lpstr>Arial</vt:lpstr>
      <vt:lpstr>Verdana</vt:lpstr>
      <vt:lpstr>Wingdings</vt:lpstr>
      <vt:lpstr>228TGp_well-being_light</vt:lpstr>
      <vt:lpstr>Image</vt:lpstr>
      <vt:lpstr>전국 일주 애플리케이션, 방방곡곡 Application for round the country trip, BBGG</vt:lpstr>
      <vt:lpstr>차        례</vt:lpstr>
      <vt:lpstr>주제 개요</vt:lpstr>
      <vt:lpstr>주제 개요</vt:lpstr>
      <vt:lpstr>관련 연구 및 사례</vt:lpstr>
      <vt:lpstr>개발 목표</vt:lpstr>
      <vt:lpstr>개발 내용</vt:lpstr>
      <vt:lpstr>개발 내용</vt:lpstr>
      <vt:lpstr>개발 내용</vt:lpstr>
      <vt:lpstr>개발 내용</vt:lpstr>
      <vt:lpstr>개발 내용</vt:lpstr>
      <vt:lpstr>개발 방법 및 환경</vt:lpstr>
      <vt:lpstr>개발 방법 및 환경</vt:lpstr>
      <vt:lpstr>업무 분담</vt:lpstr>
      <vt:lpstr>종합설계 수행일정</vt:lpstr>
      <vt:lpstr>GitHub</vt:lpstr>
      <vt:lpstr>참고 문헌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zer495</cp:lastModifiedBy>
  <cp:revision>124</cp:revision>
  <cp:lastPrinted>2022-11-02T08:50:57Z</cp:lastPrinted>
  <dcterms:created xsi:type="dcterms:W3CDTF">2007-05-11T05:56:01Z</dcterms:created>
  <dcterms:modified xsi:type="dcterms:W3CDTF">2022-12-14T11:05:52Z</dcterms:modified>
</cp:coreProperties>
</file>