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72" r:id="rId2"/>
    <p:sldId id="320" r:id="rId3"/>
    <p:sldId id="285" r:id="rId4"/>
    <p:sldId id="282" r:id="rId5"/>
    <p:sldId id="286" r:id="rId6"/>
    <p:sldId id="281" r:id="rId7"/>
    <p:sldId id="295" r:id="rId8"/>
    <p:sldId id="284" r:id="rId9"/>
    <p:sldId id="298" r:id="rId10"/>
    <p:sldId id="299" r:id="rId11"/>
    <p:sldId id="300" r:id="rId12"/>
    <p:sldId id="301" r:id="rId13"/>
    <p:sldId id="302" r:id="rId14"/>
    <p:sldId id="303" r:id="rId15"/>
    <p:sldId id="304" r:id="rId16"/>
    <p:sldId id="305" r:id="rId17"/>
    <p:sldId id="307" r:id="rId18"/>
    <p:sldId id="309" r:id="rId19"/>
    <p:sldId id="258" r:id="rId20"/>
    <p:sldId id="308" r:id="rId21"/>
    <p:sldId id="310" r:id="rId22"/>
    <p:sldId id="311" r:id="rId23"/>
    <p:sldId id="312" r:id="rId24"/>
    <p:sldId id="313" r:id="rId25"/>
    <p:sldId id="314" r:id="rId26"/>
    <p:sldId id="306" r:id="rId27"/>
    <p:sldId id="321" r:id="rId28"/>
    <p:sldId id="322" r:id="rId29"/>
    <p:sldId id="323" r:id="rId30"/>
    <p:sldId id="324" r:id="rId31"/>
    <p:sldId id="315" r:id="rId32"/>
    <p:sldId id="316" r:id="rId33"/>
    <p:sldId id="317" r:id="rId34"/>
    <p:sldId id="318" r:id="rId35"/>
    <p:sldId id="319" r:id="rId36"/>
    <p:sldId id="325" r:id="rId37"/>
    <p:sldId id="326" r:id="rId38"/>
    <p:sldId id="327" r:id="rId39"/>
    <p:sldId id="26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BF10A2-1572-28BD-27CA-229270414600}" v="86" dt="2024-04-21T22:08:14.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Cyboran" userId="S::fc122926@stud.ur.edu.pl::8637172b-25d1-4295-b3a6-0921fb35d491" providerId="AD" clId="Web-{E0BF10A2-1572-28BD-27CA-229270414600}"/>
    <pc:docChg chg="addSld delSld modSld">
      <pc:chgData name="Filip Cyboran" userId="S::fc122926@stud.ur.edu.pl::8637172b-25d1-4295-b3a6-0921fb35d491" providerId="AD" clId="Web-{E0BF10A2-1572-28BD-27CA-229270414600}" dt="2024-04-21T22:08:14.281" v="83" actId="1076"/>
      <pc:docMkLst>
        <pc:docMk/>
      </pc:docMkLst>
      <pc:sldChg chg="del">
        <pc:chgData name="Filip Cyboran" userId="S::fc122926@stud.ur.edu.pl::8637172b-25d1-4295-b3a6-0921fb35d491" providerId="AD" clId="Web-{E0BF10A2-1572-28BD-27CA-229270414600}" dt="2024-04-21T17:10:12.011" v="0"/>
        <pc:sldMkLst>
          <pc:docMk/>
          <pc:sldMk cId="1977189818" sldId="271"/>
        </pc:sldMkLst>
      </pc:sldChg>
      <pc:sldChg chg="addSp modSp new">
        <pc:chgData name="Filip Cyboran" userId="S::fc122926@stud.ur.edu.pl::8637172b-25d1-4295-b3a6-0921fb35d491" providerId="AD" clId="Web-{E0BF10A2-1572-28BD-27CA-229270414600}" dt="2024-04-21T22:08:14.281" v="83" actId="1076"/>
        <pc:sldMkLst>
          <pc:docMk/>
          <pc:sldMk cId="2124650047" sldId="327"/>
        </pc:sldMkLst>
        <pc:spChg chg="mod">
          <ac:chgData name="Filip Cyboran" userId="S::fc122926@stud.ur.edu.pl::8637172b-25d1-4295-b3a6-0921fb35d491" providerId="AD" clId="Web-{E0BF10A2-1572-28BD-27CA-229270414600}" dt="2024-04-21T22:04:49.670" v="8" actId="1076"/>
          <ac:spMkLst>
            <pc:docMk/>
            <pc:sldMk cId="2124650047" sldId="327"/>
            <ac:spMk id="2" creationId="{365F3310-FB23-39CB-4993-7C1A82AEA912}"/>
          </ac:spMkLst>
        </pc:spChg>
        <pc:spChg chg="mod">
          <ac:chgData name="Filip Cyboran" userId="S::fc122926@stud.ur.edu.pl::8637172b-25d1-4295-b3a6-0921fb35d491" providerId="AD" clId="Web-{E0BF10A2-1572-28BD-27CA-229270414600}" dt="2024-04-21T22:06:00.936" v="29" actId="20577"/>
          <ac:spMkLst>
            <pc:docMk/>
            <pc:sldMk cId="2124650047" sldId="327"/>
            <ac:spMk id="3" creationId="{3C9E90CA-212E-9A52-A01B-E66308ED8855}"/>
          </ac:spMkLst>
        </pc:spChg>
        <pc:spChg chg="add mod">
          <ac:chgData name="Filip Cyboran" userId="S::fc122926@stud.ur.edu.pl::8637172b-25d1-4295-b3a6-0921fb35d491" providerId="AD" clId="Web-{E0BF10A2-1572-28BD-27CA-229270414600}" dt="2024-04-21T22:05:25.311" v="12" actId="1076"/>
          <ac:spMkLst>
            <pc:docMk/>
            <pc:sldMk cId="2124650047" sldId="327"/>
            <ac:spMk id="4" creationId="{A2D40A36-A1EF-6418-4CAB-2FFA78A87564}"/>
          </ac:spMkLst>
        </pc:spChg>
        <pc:spChg chg="add mod">
          <ac:chgData name="Filip Cyboran" userId="S::fc122926@stud.ur.edu.pl::8637172b-25d1-4295-b3a6-0921fb35d491" providerId="AD" clId="Web-{E0BF10A2-1572-28BD-27CA-229270414600}" dt="2024-04-21T22:07:16.703" v="81" actId="14100"/>
          <ac:spMkLst>
            <pc:docMk/>
            <pc:sldMk cId="2124650047" sldId="327"/>
            <ac:spMk id="6" creationId="{C7ADBC4F-7307-9818-1921-C10FAC4ED2CC}"/>
          </ac:spMkLst>
        </pc:spChg>
        <pc:picChg chg="add mod">
          <ac:chgData name="Filip Cyboran" userId="S::fc122926@stud.ur.edu.pl::8637172b-25d1-4295-b3a6-0921fb35d491" providerId="AD" clId="Web-{E0BF10A2-1572-28BD-27CA-229270414600}" dt="2024-04-21T22:08:14.281" v="83" actId="1076"/>
          <ac:picMkLst>
            <pc:docMk/>
            <pc:sldMk cId="2124650047" sldId="327"/>
            <ac:picMk id="7" creationId="{69592C89-3427-8F0F-BF27-71053F961F7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l-PL"/>
              <a:t>Kliknij, aby edytować styl</a:t>
            </a:r>
            <a:endParaRPr lang="en-US"/>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a:p>
        </p:txBody>
      </p:sp>
      <p:sp>
        <p:nvSpPr>
          <p:cNvPr id="4" name="Date Placeholder 3"/>
          <p:cNvSpPr>
            <a:spLocks noGrp="1"/>
          </p:cNvSpPr>
          <p:nvPr>
            <p:ph type="dt" sz="half" idx="10"/>
          </p:nvPr>
        </p:nvSpPr>
        <p:spPr/>
        <p:txBody>
          <a:bodyPr/>
          <a:lstStyle/>
          <a:p>
            <a:fld id="{BCA9DDDC-E890-4D3C-810D-8204B0630295}" type="datetimeFigureOut">
              <a:rPr lang="pl-PL" smtClean="0"/>
              <a:t>21.04.2024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165173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l-PL"/>
              <a:t>Kliknij, aby edytować styl</a:t>
            </a:r>
            <a:endParaRPr lang="en-US"/>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CA9DDDC-E890-4D3C-810D-8204B0630295}" type="datetimeFigureOut">
              <a:rPr lang="pl-PL" smtClean="0"/>
              <a:t>21.04.2024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49730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l-PL"/>
              <a:t>Kliknij, aby edytować styl</a:t>
            </a:r>
            <a:endParaRPr lang="en-US"/>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CA9DDDC-E890-4D3C-810D-8204B0630295}" type="datetimeFigureOut">
              <a:rPr lang="pl-PL" smtClean="0"/>
              <a:t>21.04.2024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185799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l-PL"/>
              <a:t>Kliknij, aby edytować styl</a:t>
            </a:r>
            <a:endParaRPr lang="en-US"/>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CA9DDDC-E890-4D3C-810D-8204B0630295}" type="datetimeFigureOut">
              <a:rPr lang="pl-PL" smtClean="0"/>
              <a:t>21.04.2024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0F6821A-31AB-4D49-B056-077A0CEC7EE0}" type="slidenum">
              <a:rPr lang="pl-PL" smtClean="0"/>
              <a:t>‹#›</a:t>
            </a:fld>
            <a:endParaRPr lang="pl-P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293803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l-PL"/>
              <a:t>Kliknij, aby edytować styl</a:t>
            </a:r>
            <a:endParaRPr lang="en-US"/>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CA9DDDC-E890-4D3C-810D-8204B0630295}" type="datetimeFigureOut">
              <a:rPr lang="pl-PL" smtClean="0"/>
              <a:t>21.04.2024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911042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l-PL"/>
              <a:t>Kliknij, aby edytować styl</a:t>
            </a:r>
            <a:endParaRPr lang="en-US"/>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BCA9DDDC-E890-4D3C-810D-8204B0630295}" type="datetimeFigureOut">
              <a:rPr lang="pl-PL" smtClean="0"/>
              <a:t>21.04.2024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1014460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l-PL"/>
              <a:t>Kliknij, aby edytować styl</a:t>
            </a:r>
            <a:endParaRPr lang="en-US"/>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BCA9DDDC-E890-4D3C-810D-8204B0630295}" type="datetimeFigureOut">
              <a:rPr lang="pl-PL" smtClean="0"/>
              <a:t>21.04.2024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693887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BCA9DDDC-E890-4D3C-810D-8204B0630295}" type="datetimeFigureOut">
              <a:rPr lang="pl-PL" smtClean="0"/>
              <a:t>21.04.2024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3440224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l-PL"/>
              <a:t>Kliknij, aby edytować styl</a:t>
            </a:r>
            <a:endParaRPr lang="en-US"/>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BCA9DDDC-E890-4D3C-810D-8204B0630295}" type="datetimeFigureOut">
              <a:rPr lang="pl-PL" smtClean="0"/>
              <a:t>21.04.2024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377545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BCA9DDDC-E890-4D3C-810D-8204B0630295}" type="datetimeFigureOut">
              <a:rPr lang="pl-PL" smtClean="0"/>
              <a:t>21.04.2024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2043159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l-PL"/>
              <a:t>Kliknij, aby edytować styl</a:t>
            </a:r>
            <a:endParaRPr lang="en-US"/>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BCA9DDDC-E890-4D3C-810D-8204B0630295}" type="datetimeFigureOut">
              <a:rPr lang="pl-PL" smtClean="0"/>
              <a:t>21.04.2024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306236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BCA9DDDC-E890-4D3C-810D-8204B0630295}" type="datetimeFigureOut">
              <a:rPr lang="pl-PL" smtClean="0"/>
              <a:t>21.04.2024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1331025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l-PL"/>
              <a:t>Kliknij, aby edytować styl</a:t>
            </a:r>
            <a:endParaRPr lang="en-US"/>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BCA9DDDC-E890-4D3C-810D-8204B0630295}" type="datetimeFigureOut">
              <a:rPr lang="pl-PL" smtClean="0"/>
              <a:t>21.04.2024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241241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BCA9DDDC-E890-4D3C-810D-8204B0630295}" type="datetimeFigureOut">
              <a:rPr lang="pl-PL" smtClean="0"/>
              <a:t>21.04.2024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19815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9DDDC-E890-4D3C-810D-8204B0630295}" type="datetimeFigureOut">
              <a:rPr lang="pl-PL" smtClean="0"/>
              <a:t>21.04.2024</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28313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l-PL"/>
              <a:t>Kliknij, aby edytować styl</a:t>
            </a:r>
            <a:endParaRPr lang="en-US"/>
          </a:p>
        </p:txBody>
      </p:sp>
      <p:sp>
        <p:nvSpPr>
          <p:cNvPr id="3" name="Content Placeholder 2"/>
          <p:cNvSpPr>
            <a:spLocks noGrp="1"/>
          </p:cNvSpPr>
          <p:nvPr>
            <p:ph idx="1"/>
          </p:nvPr>
        </p:nvSpPr>
        <p:spPr>
          <a:xfrm>
            <a:off x="4855633" y="609600"/>
            <a:ext cx="6411924" cy="5181600"/>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CA9DDDC-E890-4D3C-810D-8204B0630295}" type="datetimeFigureOut">
              <a:rPr lang="pl-PL" smtClean="0"/>
              <a:t>21.04.2024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88360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l-PL"/>
              <a:t>Kliknij, aby edytować styl</a:t>
            </a:r>
            <a:endParaRPr lang="en-US"/>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BCA9DDDC-E890-4D3C-810D-8204B0630295}" type="datetimeFigureOut">
              <a:rPr lang="pl-PL" smtClean="0"/>
              <a:t>21.04.2024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B0F6821A-31AB-4D49-B056-077A0CEC7EE0}" type="slidenum">
              <a:rPr lang="pl-PL" smtClean="0"/>
              <a:t>‹#›</a:t>
            </a:fld>
            <a:endParaRPr lang="pl-PL"/>
          </a:p>
        </p:txBody>
      </p:sp>
    </p:spTree>
    <p:extLst>
      <p:ext uri="{BB962C8B-B14F-4D97-AF65-F5344CB8AC3E}">
        <p14:creationId xmlns:p14="http://schemas.microsoft.com/office/powerpoint/2010/main" val="332023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CA9DDDC-E890-4D3C-810D-8204B0630295}" type="datetimeFigureOut">
              <a:rPr lang="pl-PL" smtClean="0"/>
              <a:t>21.04.2024</a:t>
            </a:fld>
            <a:endParaRPr lang="pl-P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l-P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0F6821A-31AB-4D49-B056-077A0CEC7EE0}" type="slidenum">
              <a:rPr lang="pl-PL" smtClean="0"/>
              <a:t>‹#›</a:t>
            </a:fld>
            <a:endParaRPr lang="pl-PL"/>
          </a:p>
        </p:txBody>
      </p:sp>
    </p:spTree>
    <p:extLst>
      <p:ext uri="{BB962C8B-B14F-4D97-AF65-F5344CB8AC3E}">
        <p14:creationId xmlns:p14="http://schemas.microsoft.com/office/powerpoint/2010/main" val="674174896"/>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Skrypt komputerowy na ekranie">
            <a:extLst>
              <a:ext uri="{FF2B5EF4-FFF2-40B4-BE49-F238E27FC236}">
                <a16:creationId xmlns:a16="http://schemas.microsoft.com/office/drawing/2014/main" id="{F0A39303-8967-E352-B415-D2F384A1361C}"/>
              </a:ext>
            </a:extLst>
          </p:cNvPr>
          <p:cNvPicPr>
            <a:picLocks noChangeAspect="1"/>
          </p:cNvPicPr>
          <p:nvPr/>
        </p:nvPicPr>
        <p:blipFill rotWithShape="1">
          <a:blip r:embed="rId2">
            <a:alphaModFix amt="25000"/>
          </a:blip>
          <a:srcRect t="7017" b="8713"/>
          <a:stretch/>
        </p:blipFill>
        <p:spPr>
          <a:xfrm>
            <a:off x="20" y="10"/>
            <a:ext cx="12191980" cy="6857990"/>
          </a:xfrm>
          <a:prstGeom prst="rect">
            <a:avLst/>
          </a:prstGeom>
        </p:spPr>
      </p:pic>
      <p:sp>
        <p:nvSpPr>
          <p:cNvPr id="2" name="Tytuł 1">
            <a:extLst>
              <a:ext uri="{FF2B5EF4-FFF2-40B4-BE49-F238E27FC236}">
                <a16:creationId xmlns:a16="http://schemas.microsoft.com/office/drawing/2014/main" id="{C8BD7B52-8E31-56AA-340C-F0E976505485}"/>
              </a:ext>
            </a:extLst>
          </p:cNvPr>
          <p:cNvSpPr>
            <a:spLocks noGrp="1"/>
          </p:cNvSpPr>
          <p:nvPr>
            <p:ph type="title"/>
          </p:nvPr>
        </p:nvSpPr>
        <p:spPr>
          <a:xfrm>
            <a:off x="913795" y="609600"/>
            <a:ext cx="10353762" cy="970450"/>
          </a:xfrm>
        </p:spPr>
        <p:txBody>
          <a:bodyPr>
            <a:normAutofit/>
          </a:bodyPr>
          <a:lstStyle/>
          <a:p>
            <a:r>
              <a:rPr lang="pl-PL" b="1"/>
              <a:t>Testy Jednostkowe z </a:t>
            </a:r>
            <a:r>
              <a:rPr lang="pl-PL" b="1" err="1"/>
              <a:t>JUnit</a:t>
            </a:r>
            <a:endParaRPr lang="pl-PL"/>
          </a:p>
        </p:txBody>
      </p:sp>
      <p:sp>
        <p:nvSpPr>
          <p:cNvPr id="3" name="Symbol zastępczy zawartości 2">
            <a:extLst>
              <a:ext uri="{FF2B5EF4-FFF2-40B4-BE49-F238E27FC236}">
                <a16:creationId xmlns:a16="http://schemas.microsoft.com/office/drawing/2014/main" id="{BD7B5281-B469-42DF-677B-59BE5B027589}"/>
              </a:ext>
            </a:extLst>
          </p:cNvPr>
          <p:cNvSpPr>
            <a:spLocks noGrp="1"/>
          </p:cNvSpPr>
          <p:nvPr>
            <p:ph idx="1"/>
          </p:nvPr>
        </p:nvSpPr>
        <p:spPr>
          <a:xfrm>
            <a:off x="913795" y="1732449"/>
            <a:ext cx="10353762" cy="4058751"/>
          </a:xfrm>
        </p:spPr>
        <p:txBody>
          <a:bodyPr anchor="ctr">
            <a:normAutofit/>
          </a:bodyPr>
          <a:lstStyle/>
          <a:p>
            <a:pPr marL="37465" indent="0">
              <a:buClr>
                <a:srgbClr val="F2AE4F"/>
              </a:buClr>
              <a:buNone/>
            </a:pPr>
            <a:r>
              <a:rPr lang="pl-PL" sz="2500"/>
              <a:t>Autorzy:</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buClr>
                <a:srgbClr val="F2AE4F"/>
              </a:buClr>
            </a:pPr>
            <a:r>
              <a:rPr lang="pl-PL"/>
              <a:t>Karol Bal</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buClr>
                <a:srgbClr val="F2AE4F"/>
              </a:buClr>
            </a:pPr>
            <a:r>
              <a:rPr lang="pl-PL">
                <a:ln>
                  <a:solidFill>
                    <a:prstClr val="black">
                      <a:lumMod val="75000"/>
                      <a:lumOff val="25000"/>
                      <a:alpha val="10000"/>
                    </a:prstClr>
                  </a:solidFill>
                </a:ln>
                <a:effectLst>
                  <a:outerShdw blurRad="9525" dist="25400" dir="14640000" algn="tl" rotWithShape="0">
                    <a:prstClr val="black">
                      <a:alpha val="30000"/>
                    </a:prstClr>
                  </a:outerShdw>
                </a:effectLst>
              </a:rPr>
              <a:t>Damian Bernat</a:t>
            </a:r>
          </a:p>
          <a:p>
            <a:pPr indent="-305435">
              <a:buClr>
                <a:srgbClr val="F2AE4F"/>
              </a:buClr>
            </a:pPr>
            <a:r>
              <a:rPr lang="pl-PL">
                <a:ln>
                  <a:solidFill>
                    <a:prstClr val="black">
                      <a:lumMod val="75000"/>
                      <a:lumOff val="25000"/>
                      <a:alpha val="10000"/>
                    </a:prstClr>
                  </a:solidFill>
                </a:ln>
                <a:effectLst>
                  <a:outerShdw blurRad="9525" dist="25400" dir="14640000" algn="tl" rotWithShape="0">
                    <a:prstClr val="black">
                      <a:alpha val="30000"/>
                    </a:prstClr>
                  </a:outerShdw>
                </a:effectLst>
              </a:rPr>
              <a:t>Jakub Bednarczyk</a:t>
            </a:r>
          </a:p>
          <a:p>
            <a:pPr indent="-305435">
              <a:buClr>
                <a:srgbClr val="F2AE4F"/>
              </a:buClr>
            </a:pPr>
            <a:r>
              <a:rPr lang="pl-PL">
                <a:ln>
                  <a:solidFill>
                    <a:prstClr val="black">
                      <a:lumMod val="75000"/>
                      <a:lumOff val="25000"/>
                      <a:alpha val="10000"/>
                    </a:prstClr>
                  </a:solidFill>
                </a:ln>
                <a:effectLst>
                  <a:outerShdw blurRad="9525" dist="25400" dir="14640000" algn="tl" rotWithShape="0">
                    <a:prstClr val="black">
                      <a:alpha val="30000"/>
                    </a:prstClr>
                  </a:outerShdw>
                </a:effectLst>
              </a:rPr>
              <a:t>Filip </a:t>
            </a:r>
            <a:r>
              <a:rPr lang="pl-PL" err="1">
                <a:ln>
                  <a:solidFill>
                    <a:prstClr val="black">
                      <a:lumMod val="75000"/>
                      <a:lumOff val="25000"/>
                      <a:alpha val="10000"/>
                    </a:prstClr>
                  </a:solidFill>
                </a:ln>
                <a:effectLst>
                  <a:outerShdw blurRad="9525" dist="25400" dir="14640000" algn="tl" rotWithShape="0">
                    <a:prstClr val="black">
                      <a:alpha val="30000"/>
                    </a:prstClr>
                  </a:outerShdw>
                </a:effectLst>
              </a:rPr>
              <a:t>Cyboran</a:t>
            </a:r>
            <a:endParaRPr lang="pl-PL">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buClr>
                <a:srgbClr val="F2AE4F"/>
              </a:buClr>
            </a:pPr>
            <a:r>
              <a:rPr lang="pl-PL">
                <a:ln>
                  <a:solidFill>
                    <a:prstClr val="black">
                      <a:lumMod val="75000"/>
                      <a:lumOff val="25000"/>
                      <a:alpha val="10000"/>
                    </a:prstClr>
                  </a:solidFill>
                </a:ln>
                <a:effectLst>
                  <a:outerShdw blurRad="9525" dist="25400" dir="14640000" algn="tl" rotWithShape="0">
                    <a:prstClr val="black">
                      <a:alpha val="30000"/>
                    </a:prstClr>
                  </a:outerShdw>
                </a:effectLst>
              </a:rPr>
              <a:t>Szymon Pluta</a:t>
            </a:r>
          </a:p>
          <a:p>
            <a:pPr indent="-305435">
              <a:buClr>
                <a:srgbClr val="F2AE4F"/>
              </a:buClr>
            </a:pPr>
            <a:endParaRPr lang="pl-PL">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413997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92A42F3D-5A71-A693-D5B7-4497D2ED9284}"/>
              </a:ext>
            </a:extLst>
          </p:cNvPr>
          <p:cNvSpPr>
            <a:spLocks noGrp="1"/>
          </p:cNvSpPr>
          <p:nvPr>
            <p:ph type="title"/>
          </p:nvPr>
        </p:nvSpPr>
        <p:spPr>
          <a:xfrm>
            <a:off x="913795" y="609600"/>
            <a:ext cx="3818977" cy="970450"/>
          </a:xfrm>
        </p:spPr>
        <p:txBody>
          <a:bodyPr anchor="b">
            <a:normAutofit/>
          </a:bodyPr>
          <a:lstStyle/>
          <a:p>
            <a:pPr algn="l"/>
            <a:r>
              <a:rPr lang="pl-PL" sz="2800" b="1">
                <a:ln>
                  <a:solidFill>
                    <a:srgbClr val="404040">
                      <a:alpha val="10000"/>
                    </a:srgbClr>
                  </a:solidFill>
                </a:ln>
                <a:solidFill>
                  <a:srgbClr val="DADADA"/>
                </a:solidFill>
              </a:rPr>
              <a:t>Testy </a:t>
            </a:r>
            <a:r>
              <a:rPr lang="pl-PL" sz="2800" b="1">
                <a:ln>
                  <a:solidFill>
                    <a:srgbClr val="404040">
                      <a:alpha val="10000"/>
                    </a:srgbClr>
                  </a:solidFill>
                </a:ln>
                <a:solidFill>
                  <a:srgbClr val="DADADA"/>
                </a:solidFill>
                <a:ea typeface="+mj-lt"/>
                <a:cs typeface="+mj-lt"/>
              </a:rPr>
              <a:t>Funkcjonalne</a:t>
            </a:r>
            <a:endParaRPr lang="pl-PL" sz="2800">
              <a:ln>
                <a:solidFill>
                  <a:srgbClr val="404040">
                    <a:alpha val="10000"/>
                  </a:srgbClr>
                </a:solidFill>
              </a:ln>
              <a:solidFill>
                <a:srgbClr val="DADADA"/>
              </a:solidFill>
            </a:endParaRPr>
          </a:p>
        </p:txBody>
      </p:sp>
      <p:sp>
        <p:nvSpPr>
          <p:cNvPr id="3" name="Symbol zastępczy zawartości 2">
            <a:extLst>
              <a:ext uri="{FF2B5EF4-FFF2-40B4-BE49-F238E27FC236}">
                <a16:creationId xmlns:a16="http://schemas.microsoft.com/office/drawing/2014/main" id="{0FEB9383-E688-E837-355A-9FEB7E1386B1}"/>
              </a:ext>
            </a:extLst>
          </p:cNvPr>
          <p:cNvSpPr>
            <a:spLocks noGrp="1"/>
          </p:cNvSpPr>
          <p:nvPr>
            <p:ph idx="1"/>
          </p:nvPr>
        </p:nvSpPr>
        <p:spPr>
          <a:xfrm>
            <a:off x="913795" y="1732449"/>
            <a:ext cx="3078749" cy="4482084"/>
          </a:xfrm>
        </p:spPr>
        <p:txBody>
          <a:bodyPr anchor="t">
            <a:normAutofit/>
          </a:bodyPr>
          <a:lstStyle/>
          <a:p>
            <a:pPr marL="0" indent="0">
              <a:buClr>
                <a:srgbClr val="6FB3C2"/>
              </a:buClr>
              <a:buNone/>
            </a:pPr>
            <a:r>
              <a:rPr lang="pl-PL" sz="1600" b="1">
                <a:ln>
                  <a:solidFill>
                    <a:srgbClr val="404040">
                      <a:alpha val="10000"/>
                    </a:srgbClr>
                  </a:solidFill>
                </a:ln>
                <a:solidFill>
                  <a:srgbClr val="DADADA"/>
                </a:solidFill>
              </a:rPr>
              <a:t>Czym są testy funkcjonalne?</a:t>
            </a:r>
          </a:p>
          <a:p>
            <a:pPr indent="-305435">
              <a:buClr>
                <a:srgbClr val="6FB3C2"/>
              </a:buClr>
              <a:buFont typeface="Arial" panose="020B0604020202020204" pitchFamily="34" charset="0"/>
              <a:buChar char="•"/>
            </a:pPr>
            <a:r>
              <a:rPr lang="pl-PL" sz="1600">
                <a:ln>
                  <a:solidFill>
                    <a:srgbClr val="404040">
                      <a:alpha val="10000"/>
                    </a:srgbClr>
                  </a:solidFill>
                </a:ln>
                <a:solidFill>
                  <a:srgbClr val="DADADA"/>
                </a:solidFill>
                <a:ea typeface="+mn-lt"/>
                <a:cs typeface="+mn-lt"/>
              </a:rPr>
              <a:t>Testy funkcjonalne sprawdzają, czy oprogramowanie spełnia określone wymagania funkcjonalne, czyli czy wykonuje określone funkcje zgodnie z oczekiwaniami użytkownika.</a:t>
            </a:r>
            <a:endParaRPr lang="pl-PL" sz="1600">
              <a:ln>
                <a:solidFill>
                  <a:srgbClr val="404040">
                    <a:alpha val="10000"/>
                  </a:srgbClr>
                </a:solidFill>
              </a:ln>
              <a:solidFill>
                <a:srgbClr val="DADADA"/>
              </a:solidFill>
              <a:effectLst>
                <a:outerShdw blurRad="9525" dist="25400" dir="14640000" algn="tl" rotWithShape="0">
                  <a:prstClr val="black">
                    <a:alpha val="30000"/>
                  </a:prstClr>
                </a:outerShdw>
              </a:effectLst>
              <a:ea typeface="+mn-lt"/>
              <a:cs typeface="+mn-lt"/>
            </a:endParaRPr>
          </a:p>
          <a:p>
            <a:pPr indent="-305435">
              <a:buClr>
                <a:srgbClr val="6FB3C2"/>
              </a:buClr>
              <a:buFont typeface="Arial" panose="020B0604020202020204" pitchFamily="34" charset="0"/>
              <a:buChar char="•"/>
            </a:pPr>
            <a:r>
              <a:rPr lang="pl-PL" sz="1600" b="1">
                <a:ln>
                  <a:solidFill>
                    <a:srgbClr val="404040">
                      <a:alpha val="10000"/>
                    </a:srgbClr>
                  </a:solidFill>
                </a:ln>
                <a:solidFill>
                  <a:srgbClr val="DADADA"/>
                </a:solidFill>
                <a:ea typeface="+mn-lt"/>
                <a:cs typeface="+mn-lt"/>
              </a:rPr>
              <a:t>Cel</a:t>
            </a:r>
            <a:r>
              <a:rPr lang="pl-PL" sz="1600">
                <a:ln>
                  <a:solidFill>
                    <a:srgbClr val="404040">
                      <a:alpha val="10000"/>
                    </a:srgbClr>
                  </a:solidFill>
                </a:ln>
                <a:solidFill>
                  <a:srgbClr val="DADADA"/>
                </a:solidFill>
                <a:ea typeface="+mn-lt"/>
                <a:cs typeface="+mn-lt"/>
              </a:rPr>
              <a:t>: Weryfikacja, czy aplikacja działa zgodnie z założeniami projektowymi oraz czy dostarcza oczekiwanej funkcjonalności.</a:t>
            </a:r>
            <a:endParaRPr lang="pl-PL" sz="1600">
              <a:ln>
                <a:solidFill>
                  <a:srgbClr val="404040">
                    <a:alpha val="10000"/>
                  </a:srgbClr>
                </a:solidFill>
              </a:ln>
              <a:solidFill>
                <a:srgbClr val="DADADA"/>
              </a:solidFill>
              <a:effectLst>
                <a:outerShdw blurRad="9525" dist="25400" dir="14640000" algn="tl" rotWithShape="0">
                  <a:prstClr val="black">
                    <a:alpha val="30000"/>
                  </a:prstClr>
                </a:outerShdw>
              </a:effectLst>
              <a:ea typeface="+mn-lt"/>
              <a:cs typeface="+mn-lt"/>
            </a:endParaRPr>
          </a:p>
          <a:p>
            <a:pPr indent="-305435">
              <a:buClr>
                <a:srgbClr val="6FB3C2"/>
              </a:buClr>
            </a:pPr>
            <a:endParaRPr lang="pl-PL" sz="1600">
              <a:ln>
                <a:solidFill>
                  <a:srgbClr val="404040">
                    <a:alpha val="10000"/>
                  </a:srgbClr>
                </a:solidFill>
              </a:ln>
              <a:solidFill>
                <a:srgbClr val="DADADA"/>
              </a:solidFill>
              <a:effectLst>
                <a:outerShdw blurRad="9525" dist="25400" dir="14640000" algn="tl" rotWithShape="0">
                  <a:prstClr val="black">
                    <a:alpha val="30000"/>
                  </a:prstClr>
                </a:outerShdw>
              </a:effectLst>
            </a:endParaRPr>
          </a:p>
        </p:txBody>
      </p:sp>
      <p:pic>
        <p:nvPicPr>
          <p:cNvPr id="6" name="Picture 5">
            <a:extLst>
              <a:ext uri="{FF2B5EF4-FFF2-40B4-BE49-F238E27FC236}">
                <a16:creationId xmlns:a16="http://schemas.microsoft.com/office/drawing/2014/main" id="{E8FC0CA8-8793-E164-D836-817060C6A881}"/>
              </a:ext>
            </a:extLst>
          </p:cNvPr>
          <p:cNvPicPr>
            <a:picLocks noChangeAspect="1"/>
          </p:cNvPicPr>
          <p:nvPr/>
        </p:nvPicPr>
        <p:blipFill>
          <a:blip r:embed="rId2"/>
          <a:stretch>
            <a:fillRect/>
          </a:stretch>
        </p:blipFill>
        <p:spPr>
          <a:xfrm>
            <a:off x="4906339" y="2324735"/>
            <a:ext cx="6642193" cy="2208529"/>
          </a:xfrm>
          <a:prstGeom prst="rect">
            <a:avLst/>
          </a:prstGeom>
        </p:spPr>
      </p:pic>
    </p:spTree>
    <p:extLst>
      <p:ext uri="{BB962C8B-B14F-4D97-AF65-F5344CB8AC3E}">
        <p14:creationId xmlns:p14="http://schemas.microsoft.com/office/powerpoint/2010/main" val="272374456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A42F3D-5A71-A693-D5B7-4497D2ED9284}"/>
              </a:ext>
            </a:extLst>
          </p:cNvPr>
          <p:cNvSpPr>
            <a:spLocks noGrp="1"/>
          </p:cNvSpPr>
          <p:nvPr>
            <p:ph type="title"/>
          </p:nvPr>
        </p:nvSpPr>
        <p:spPr>
          <a:xfrm>
            <a:off x="913795" y="609600"/>
            <a:ext cx="5978072" cy="1329596"/>
          </a:xfrm>
        </p:spPr>
        <p:txBody>
          <a:bodyPr>
            <a:normAutofit/>
          </a:bodyPr>
          <a:lstStyle/>
          <a:p>
            <a:r>
              <a:rPr lang="pl-PL" b="1"/>
              <a:t>Testy </a:t>
            </a:r>
            <a:r>
              <a:rPr lang="pl-PL" b="1">
                <a:ea typeface="+mj-lt"/>
                <a:cs typeface="+mj-lt"/>
              </a:rPr>
              <a:t>Kompleksowe</a:t>
            </a:r>
            <a:endParaRPr lang="pl-PL"/>
          </a:p>
        </p:txBody>
      </p:sp>
      <p:sp>
        <p:nvSpPr>
          <p:cNvPr id="3" name="Symbol zastępczy zawartości 2">
            <a:extLst>
              <a:ext uri="{FF2B5EF4-FFF2-40B4-BE49-F238E27FC236}">
                <a16:creationId xmlns:a16="http://schemas.microsoft.com/office/drawing/2014/main" id="{0FEB9383-E688-E837-355A-9FEB7E1386B1}"/>
              </a:ext>
            </a:extLst>
          </p:cNvPr>
          <p:cNvSpPr>
            <a:spLocks noGrp="1"/>
          </p:cNvSpPr>
          <p:nvPr>
            <p:ph idx="1"/>
          </p:nvPr>
        </p:nvSpPr>
        <p:spPr>
          <a:xfrm>
            <a:off x="913795" y="2127623"/>
            <a:ext cx="5978072" cy="3567225"/>
          </a:xfrm>
        </p:spPr>
        <p:txBody>
          <a:bodyPr anchor="ctr">
            <a:normAutofit/>
          </a:bodyPr>
          <a:lstStyle/>
          <a:p>
            <a:pPr marL="0" indent="0">
              <a:buClr>
                <a:srgbClr val="BF76AF"/>
              </a:buClr>
              <a:buNone/>
            </a:pPr>
            <a:r>
              <a:rPr lang="pl-PL" b="1"/>
              <a:t>Czym są testy kompleksowe?</a:t>
            </a:r>
          </a:p>
          <a:p>
            <a:pPr indent="-305435">
              <a:buClr>
                <a:srgbClr val="BF76AF"/>
              </a:buClr>
              <a:buFont typeface="Arial" panose="020B0604020202020204" pitchFamily="34" charset="0"/>
              <a:buChar char="•"/>
            </a:pPr>
            <a:r>
              <a:rPr lang="pl-PL">
                <a:ea typeface="+mn-lt"/>
                <a:cs typeface="+mn-lt"/>
              </a:rPr>
              <a:t>Testy kompleksowe, znane również jako testy systemowe, oceniają cały system lub aplikację pod kątem spełnienia wszystkich wymagań i oczekiwań użytkownika.</a:t>
            </a:r>
            <a:endParaRPr lang="pl-PL">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buClr>
                <a:srgbClr val="BF76AF"/>
              </a:buClr>
              <a:buFont typeface="Arial" panose="020B0604020202020204" pitchFamily="34" charset="0"/>
              <a:buChar char="•"/>
            </a:pPr>
            <a:r>
              <a:rPr lang="pl-PL" b="1">
                <a:ea typeface="+mn-lt"/>
                <a:cs typeface="+mn-lt"/>
              </a:rPr>
              <a:t>Cel</a:t>
            </a:r>
            <a:r>
              <a:rPr lang="pl-PL">
                <a:ea typeface="+mn-lt"/>
                <a:cs typeface="+mn-lt"/>
              </a:rPr>
              <a:t>: Potwierdzenie, że system w całości działa zgodnie z założeniami projektowymi oraz jest gotowy do akceptacji i wdrożenia.</a:t>
            </a:r>
            <a:endParaRPr lang="pl-PL">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buClr>
                <a:srgbClr val="BF76AF"/>
              </a:buClr>
            </a:pPr>
            <a:endParaRPr lang="pl-PL">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19" name="Picture 1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Picture 3">
            <a:extLst>
              <a:ext uri="{FF2B5EF4-FFF2-40B4-BE49-F238E27FC236}">
                <a16:creationId xmlns:a16="http://schemas.microsoft.com/office/drawing/2014/main" id="{543A6E4C-6AA9-4F4D-6729-19D056336E63}"/>
              </a:ext>
            </a:extLst>
          </p:cNvPr>
          <p:cNvPicPr>
            <a:picLocks noChangeAspect="1"/>
          </p:cNvPicPr>
          <p:nvPr/>
        </p:nvPicPr>
        <p:blipFill>
          <a:blip r:embed="rId4"/>
          <a:stretch>
            <a:fillRect/>
          </a:stretch>
        </p:blipFill>
        <p:spPr>
          <a:xfrm>
            <a:off x="7721673" y="191708"/>
            <a:ext cx="3978526" cy="5767401"/>
          </a:xfrm>
          <a:prstGeom prst="rect">
            <a:avLst/>
          </a:prstGeom>
        </p:spPr>
      </p:pic>
    </p:spTree>
    <p:extLst>
      <p:ext uri="{BB962C8B-B14F-4D97-AF65-F5344CB8AC3E}">
        <p14:creationId xmlns:p14="http://schemas.microsoft.com/office/powerpoint/2010/main" val="154650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A42F3D-5A71-A693-D5B7-4497D2ED9284}"/>
              </a:ext>
            </a:extLst>
          </p:cNvPr>
          <p:cNvSpPr>
            <a:spLocks noGrp="1"/>
          </p:cNvSpPr>
          <p:nvPr>
            <p:ph type="title"/>
          </p:nvPr>
        </p:nvSpPr>
        <p:spPr>
          <a:xfrm>
            <a:off x="913795" y="609600"/>
            <a:ext cx="5978072" cy="1329596"/>
          </a:xfrm>
        </p:spPr>
        <p:txBody>
          <a:bodyPr>
            <a:normAutofit/>
          </a:bodyPr>
          <a:lstStyle/>
          <a:p>
            <a:r>
              <a:rPr lang="pl-PL" b="1"/>
              <a:t>Testy </a:t>
            </a:r>
            <a:r>
              <a:rPr lang="pl-PL" b="1">
                <a:ea typeface="+mj-lt"/>
                <a:cs typeface="+mj-lt"/>
              </a:rPr>
              <a:t>Akceptacyjne</a:t>
            </a:r>
            <a:endParaRPr lang="pl-PL"/>
          </a:p>
        </p:txBody>
      </p:sp>
      <p:sp>
        <p:nvSpPr>
          <p:cNvPr id="3" name="Symbol zastępczy zawartości 2">
            <a:extLst>
              <a:ext uri="{FF2B5EF4-FFF2-40B4-BE49-F238E27FC236}">
                <a16:creationId xmlns:a16="http://schemas.microsoft.com/office/drawing/2014/main" id="{0FEB9383-E688-E837-355A-9FEB7E1386B1}"/>
              </a:ext>
            </a:extLst>
          </p:cNvPr>
          <p:cNvSpPr>
            <a:spLocks noGrp="1"/>
          </p:cNvSpPr>
          <p:nvPr>
            <p:ph idx="1"/>
          </p:nvPr>
        </p:nvSpPr>
        <p:spPr>
          <a:xfrm>
            <a:off x="913795" y="2127623"/>
            <a:ext cx="5978072" cy="3567225"/>
          </a:xfrm>
        </p:spPr>
        <p:txBody>
          <a:bodyPr anchor="ctr">
            <a:normAutofit/>
          </a:bodyPr>
          <a:lstStyle/>
          <a:p>
            <a:pPr marL="0" indent="0">
              <a:buClr>
                <a:srgbClr val="C275B1"/>
              </a:buClr>
              <a:buNone/>
            </a:pPr>
            <a:r>
              <a:rPr lang="pl-PL" b="1"/>
              <a:t>Czym są testy kompleksowe?</a:t>
            </a:r>
          </a:p>
          <a:p>
            <a:pPr indent="-305435">
              <a:buClr>
                <a:srgbClr val="C275B1"/>
              </a:buClr>
              <a:buFont typeface="Arial" panose="020B0604020202020204" pitchFamily="34" charset="0"/>
              <a:buChar char="•"/>
            </a:pPr>
            <a:r>
              <a:rPr lang="pl-PL">
                <a:ea typeface="+mn-lt"/>
                <a:cs typeface="+mn-lt"/>
              </a:rPr>
              <a:t>Testy akceptacyjne są wykonywane przez użytkowników końcowych w celu oceny przydatności systemu i zgodności z ich potrzebami.</a:t>
            </a:r>
            <a:endParaRPr lang="pl-PL">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buClr>
                <a:srgbClr val="C275B1"/>
              </a:buClr>
              <a:buFont typeface="Arial" panose="020B0604020202020204" pitchFamily="34" charset="0"/>
              <a:buChar char="•"/>
            </a:pPr>
            <a:r>
              <a:rPr lang="pl-PL" b="1">
                <a:ea typeface="+mn-lt"/>
                <a:cs typeface="+mn-lt"/>
              </a:rPr>
              <a:t>Cel</a:t>
            </a:r>
            <a:r>
              <a:rPr lang="pl-PL">
                <a:ea typeface="+mn-lt"/>
                <a:cs typeface="+mn-lt"/>
              </a:rPr>
              <a:t>: Potwierdzenie, że system jest gotowy do wdrożenia i spełnia oczekiwania użytkowników w kontekście użyteczności i funkcjonalności.</a:t>
            </a:r>
            <a:endParaRPr lang="pl-PL">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buClr>
                <a:srgbClr val="C275B1"/>
              </a:buClr>
            </a:pPr>
            <a:endParaRPr lang="pl-PL">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19" name="Picture 1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Picture 3">
            <a:extLst>
              <a:ext uri="{FF2B5EF4-FFF2-40B4-BE49-F238E27FC236}">
                <a16:creationId xmlns:a16="http://schemas.microsoft.com/office/drawing/2014/main" id="{7799415A-F178-8A36-B316-2505B72234AE}"/>
              </a:ext>
            </a:extLst>
          </p:cNvPr>
          <p:cNvPicPr>
            <a:picLocks noChangeAspect="1"/>
          </p:cNvPicPr>
          <p:nvPr/>
        </p:nvPicPr>
        <p:blipFill>
          <a:blip r:embed="rId4"/>
          <a:stretch>
            <a:fillRect/>
          </a:stretch>
        </p:blipFill>
        <p:spPr>
          <a:xfrm>
            <a:off x="7465860" y="236599"/>
            <a:ext cx="4583420" cy="5879002"/>
          </a:xfrm>
          <a:prstGeom prst="rect">
            <a:avLst/>
          </a:prstGeom>
        </p:spPr>
      </p:pic>
    </p:spTree>
    <p:extLst>
      <p:ext uri="{BB962C8B-B14F-4D97-AF65-F5344CB8AC3E}">
        <p14:creationId xmlns:p14="http://schemas.microsoft.com/office/powerpoint/2010/main" val="421060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92A42F3D-5A71-A693-D5B7-4497D2ED9284}"/>
              </a:ext>
            </a:extLst>
          </p:cNvPr>
          <p:cNvSpPr>
            <a:spLocks noGrp="1"/>
          </p:cNvSpPr>
          <p:nvPr>
            <p:ph type="title"/>
          </p:nvPr>
        </p:nvSpPr>
        <p:spPr>
          <a:xfrm>
            <a:off x="900506" y="1118808"/>
            <a:ext cx="4671467" cy="4747683"/>
          </a:xfrm>
        </p:spPr>
        <p:txBody>
          <a:bodyPr anchor="ctr">
            <a:normAutofit/>
          </a:bodyPr>
          <a:lstStyle/>
          <a:p>
            <a:pPr algn="l"/>
            <a:r>
              <a:rPr lang="pl-PL" sz="4800" b="1"/>
              <a:t>Testy </a:t>
            </a:r>
            <a:r>
              <a:rPr lang="pl-PL" sz="4800" b="1">
                <a:ea typeface="+mj-lt"/>
                <a:cs typeface="+mj-lt"/>
              </a:rPr>
              <a:t>Wydajnościowe</a:t>
            </a:r>
            <a:endParaRPr lang="pl-PL" sz="4800">
              <a:ea typeface="+mj-lt"/>
              <a:cs typeface="+mj-lt"/>
            </a:endParaRPr>
          </a:p>
        </p:txBody>
      </p:sp>
      <p:sp>
        <p:nvSpPr>
          <p:cNvPr id="3" name="Symbol zastępczy zawartości 2">
            <a:extLst>
              <a:ext uri="{FF2B5EF4-FFF2-40B4-BE49-F238E27FC236}">
                <a16:creationId xmlns:a16="http://schemas.microsoft.com/office/drawing/2014/main" id="{0FEB9383-E688-E837-355A-9FEB7E1386B1}"/>
              </a:ext>
            </a:extLst>
          </p:cNvPr>
          <p:cNvSpPr>
            <a:spLocks noGrp="1"/>
          </p:cNvSpPr>
          <p:nvPr>
            <p:ph idx="1"/>
          </p:nvPr>
        </p:nvSpPr>
        <p:spPr>
          <a:xfrm>
            <a:off x="6498769" y="1118809"/>
            <a:ext cx="5049763" cy="4747681"/>
          </a:xfrm>
          <a:effectLst/>
        </p:spPr>
        <p:txBody>
          <a:bodyPr anchor="ctr">
            <a:normAutofit/>
          </a:bodyPr>
          <a:lstStyle/>
          <a:p>
            <a:pPr marL="0" indent="0">
              <a:buClr>
                <a:srgbClr val="C10000"/>
              </a:buClr>
              <a:buNone/>
            </a:pPr>
            <a:r>
              <a:rPr lang="pl-PL" b="1">
                <a:solidFill>
                  <a:schemeClr val="tx1"/>
                </a:solidFill>
              </a:rPr>
              <a:t>Czym są testy wydajnościowe?</a:t>
            </a:r>
          </a:p>
          <a:p>
            <a:pPr indent="-305435">
              <a:buClr>
                <a:srgbClr val="C10000"/>
              </a:buClr>
              <a:buFont typeface="Arial" panose="020B0604020202020204" pitchFamily="34" charset="0"/>
              <a:buChar char="•"/>
            </a:pPr>
            <a:r>
              <a:rPr lang="pl-PL">
                <a:solidFill>
                  <a:schemeClr val="tx1"/>
                </a:solidFill>
                <a:ea typeface="+mn-lt"/>
                <a:cs typeface="+mn-lt"/>
              </a:rPr>
              <a:t>Testy wydajnościowe sprawdzają, jak szybko i wydajnie system reaguje na różne obciążenia lub warunki.</a:t>
            </a: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buClr>
                <a:srgbClr val="C10000"/>
              </a:buClr>
              <a:buFont typeface="Arial" panose="020B0604020202020204" pitchFamily="34" charset="0"/>
              <a:buChar char="•"/>
            </a:pPr>
            <a:r>
              <a:rPr lang="pl-PL" b="1">
                <a:solidFill>
                  <a:schemeClr val="tx1"/>
                </a:solidFill>
                <a:ea typeface="+mn-lt"/>
                <a:cs typeface="+mn-lt"/>
              </a:rPr>
              <a:t>Cel</a:t>
            </a:r>
            <a:r>
              <a:rPr lang="pl-PL">
                <a:solidFill>
                  <a:schemeClr val="tx1"/>
                </a:solidFill>
                <a:ea typeface="+mn-lt"/>
                <a:cs typeface="+mn-lt"/>
              </a:rPr>
              <a:t>: Ocena czasu odpowiedzi, przepustowości, skalowalności i zużycia zasobów, aby zapewnić, że system będzie działał efektywnie podczas rzeczywistego użytku.</a:t>
            </a: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buClr>
                <a:srgbClr val="C10000"/>
              </a:buClr>
            </a:pP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53204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92A42F3D-5A71-A693-D5B7-4497D2ED9284}"/>
              </a:ext>
            </a:extLst>
          </p:cNvPr>
          <p:cNvSpPr>
            <a:spLocks noGrp="1"/>
          </p:cNvSpPr>
          <p:nvPr>
            <p:ph type="title"/>
          </p:nvPr>
        </p:nvSpPr>
        <p:spPr>
          <a:xfrm>
            <a:off x="900506" y="1118808"/>
            <a:ext cx="4671467" cy="4747683"/>
          </a:xfrm>
        </p:spPr>
        <p:txBody>
          <a:bodyPr anchor="ctr">
            <a:normAutofit/>
          </a:bodyPr>
          <a:lstStyle/>
          <a:p>
            <a:pPr algn="l"/>
            <a:r>
              <a:rPr lang="pl-PL" sz="4800" b="1"/>
              <a:t>Testy </a:t>
            </a:r>
            <a:r>
              <a:rPr lang="pl-PL" sz="4800" b="1">
                <a:ea typeface="+mj-lt"/>
                <a:cs typeface="+mj-lt"/>
              </a:rPr>
              <a:t>Bezpieczeństwa</a:t>
            </a:r>
            <a:endParaRPr lang="pl-PL" sz="4800">
              <a:ea typeface="+mj-lt"/>
              <a:cs typeface="+mj-lt"/>
            </a:endParaRPr>
          </a:p>
        </p:txBody>
      </p:sp>
      <p:sp>
        <p:nvSpPr>
          <p:cNvPr id="3" name="Symbol zastępczy zawartości 2">
            <a:extLst>
              <a:ext uri="{FF2B5EF4-FFF2-40B4-BE49-F238E27FC236}">
                <a16:creationId xmlns:a16="http://schemas.microsoft.com/office/drawing/2014/main" id="{0FEB9383-E688-E837-355A-9FEB7E1386B1}"/>
              </a:ext>
            </a:extLst>
          </p:cNvPr>
          <p:cNvSpPr>
            <a:spLocks noGrp="1"/>
          </p:cNvSpPr>
          <p:nvPr>
            <p:ph idx="1"/>
          </p:nvPr>
        </p:nvSpPr>
        <p:spPr>
          <a:xfrm>
            <a:off x="6498769" y="1118809"/>
            <a:ext cx="5049763" cy="4747681"/>
          </a:xfrm>
          <a:effectLst/>
        </p:spPr>
        <p:txBody>
          <a:bodyPr anchor="ctr">
            <a:normAutofit/>
          </a:bodyPr>
          <a:lstStyle/>
          <a:p>
            <a:pPr marL="0" indent="0">
              <a:buClr>
                <a:srgbClr val="C10000"/>
              </a:buClr>
              <a:buNone/>
            </a:pPr>
            <a:r>
              <a:rPr lang="pl-PL" b="1">
                <a:solidFill>
                  <a:schemeClr val="tx1"/>
                </a:solidFill>
              </a:rPr>
              <a:t>Czym są testy bezpieczeństwa?</a:t>
            </a:r>
          </a:p>
          <a:p>
            <a:pPr indent="-305435">
              <a:buClr>
                <a:srgbClr val="C10000"/>
              </a:buClr>
              <a:buFont typeface="Arial" panose="020B0604020202020204" pitchFamily="34" charset="0"/>
              <a:buChar char="•"/>
            </a:pPr>
            <a:r>
              <a:rPr lang="pl-PL">
                <a:solidFill>
                  <a:schemeClr val="tx1"/>
                </a:solidFill>
                <a:ea typeface="+mn-lt"/>
                <a:cs typeface="+mn-lt"/>
              </a:rPr>
              <a:t>Testy bezpieczeństwa oceniają odporność systemu na różne rodzaje zagrożeń i ataków cybernetycznych. Polegają na próbach nieautoryzowanego dostępu do danych, próbach włamań, atakach typu phishing itp.</a:t>
            </a: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buClr>
                <a:srgbClr val="C10000"/>
              </a:buClr>
              <a:buFont typeface="Arial" panose="020B0604020202020204" pitchFamily="34" charset="0"/>
              <a:buChar char="•"/>
            </a:pPr>
            <a:r>
              <a:rPr lang="pl-PL" b="1">
                <a:solidFill>
                  <a:schemeClr val="tx1"/>
                </a:solidFill>
                <a:ea typeface="+mn-lt"/>
                <a:cs typeface="+mn-lt"/>
              </a:rPr>
              <a:t>Cel</a:t>
            </a:r>
            <a:r>
              <a:rPr lang="pl-PL">
                <a:solidFill>
                  <a:schemeClr val="tx1"/>
                </a:solidFill>
                <a:ea typeface="+mn-lt"/>
                <a:cs typeface="+mn-lt"/>
              </a:rPr>
              <a:t>: Zidentyfikowanie słabości systemu z punktu widzenia bezpieczeństwa oraz zapewnienie, że dane użytkowników są odpowiednio chronione.</a:t>
            </a: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buClr>
                <a:srgbClr val="C10000"/>
              </a:buClr>
            </a:pP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521516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92A42F3D-5A71-A693-D5B7-4497D2ED9284}"/>
              </a:ext>
            </a:extLst>
          </p:cNvPr>
          <p:cNvSpPr>
            <a:spLocks noGrp="1"/>
          </p:cNvSpPr>
          <p:nvPr>
            <p:ph type="title"/>
          </p:nvPr>
        </p:nvSpPr>
        <p:spPr>
          <a:xfrm>
            <a:off x="900506" y="1118808"/>
            <a:ext cx="4671467" cy="4747683"/>
          </a:xfrm>
        </p:spPr>
        <p:txBody>
          <a:bodyPr anchor="ctr">
            <a:normAutofit/>
          </a:bodyPr>
          <a:lstStyle/>
          <a:p>
            <a:pPr algn="l"/>
            <a:r>
              <a:rPr lang="pl-PL" sz="4800" b="1"/>
              <a:t>Testy </a:t>
            </a:r>
            <a:r>
              <a:rPr lang="pl-PL" sz="4800" b="1">
                <a:ea typeface="+mj-lt"/>
                <a:cs typeface="+mj-lt"/>
              </a:rPr>
              <a:t>Użyteczności</a:t>
            </a:r>
            <a:endParaRPr lang="pl-PL" sz="4800" b="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endParaRPr>
          </a:p>
        </p:txBody>
      </p:sp>
      <p:sp>
        <p:nvSpPr>
          <p:cNvPr id="3" name="Symbol zastępczy zawartości 2">
            <a:extLst>
              <a:ext uri="{FF2B5EF4-FFF2-40B4-BE49-F238E27FC236}">
                <a16:creationId xmlns:a16="http://schemas.microsoft.com/office/drawing/2014/main" id="{0FEB9383-E688-E837-355A-9FEB7E1386B1}"/>
              </a:ext>
            </a:extLst>
          </p:cNvPr>
          <p:cNvSpPr>
            <a:spLocks noGrp="1"/>
          </p:cNvSpPr>
          <p:nvPr>
            <p:ph idx="1"/>
          </p:nvPr>
        </p:nvSpPr>
        <p:spPr>
          <a:xfrm>
            <a:off x="6498769" y="1118809"/>
            <a:ext cx="5049763" cy="4747681"/>
          </a:xfrm>
          <a:effectLst/>
        </p:spPr>
        <p:txBody>
          <a:bodyPr anchor="ctr">
            <a:normAutofit/>
          </a:bodyPr>
          <a:lstStyle/>
          <a:p>
            <a:pPr marL="0" indent="0">
              <a:buClr>
                <a:srgbClr val="C10000"/>
              </a:buClr>
              <a:buNone/>
            </a:pPr>
            <a:r>
              <a:rPr lang="pl-PL" b="1">
                <a:solidFill>
                  <a:schemeClr val="tx1"/>
                </a:solidFill>
              </a:rPr>
              <a:t>Czym są testy użyteczności?</a:t>
            </a:r>
          </a:p>
          <a:p>
            <a:pPr indent="-305435">
              <a:buClr>
                <a:srgbClr val="C10000"/>
              </a:buClr>
              <a:buFont typeface="Arial" panose="020B0604020202020204" pitchFamily="34" charset="0"/>
              <a:buChar char="•"/>
            </a:pPr>
            <a:r>
              <a:rPr lang="pl-PL">
                <a:solidFill>
                  <a:schemeClr val="tx1"/>
                </a:solidFill>
                <a:ea typeface="+mn-lt"/>
                <a:cs typeface="+mn-lt"/>
              </a:rPr>
              <a:t>Testy użyteczności skupiają się na ocenie, jak łatwo i efektywnie użytkownicy mogą korzystać z interfejsu użytkownika aplikacji lub systemu. Badają, czy interakcje są intuicyjne, czy użytkownik może szybko osiągnąć swoje cele.</a:t>
            </a: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buClr>
                <a:srgbClr val="C10000"/>
              </a:buClr>
              <a:buFont typeface="Arial" panose="020B0604020202020204" pitchFamily="34" charset="0"/>
              <a:buChar char="•"/>
            </a:pPr>
            <a:r>
              <a:rPr lang="pl-PL" b="1">
                <a:solidFill>
                  <a:schemeClr val="tx1"/>
                </a:solidFill>
                <a:ea typeface="+mn-lt"/>
                <a:cs typeface="+mn-lt"/>
              </a:rPr>
              <a:t>Cel</a:t>
            </a:r>
            <a:r>
              <a:rPr lang="pl-PL">
                <a:solidFill>
                  <a:schemeClr val="tx1"/>
                </a:solidFill>
                <a:ea typeface="+mn-lt"/>
                <a:cs typeface="+mn-lt"/>
              </a:rPr>
              <a:t>: Poprawa użyteczności i użytkowalności systemu, co przekłada się na lepsze doświadczenia użytkowników oraz zmniejszenie frustracji związanej z korzystaniem z oprogramowania.</a:t>
            </a: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buClr>
                <a:srgbClr val="C10000"/>
              </a:buClr>
            </a:pP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83806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92A42F3D-5A71-A693-D5B7-4497D2ED9284}"/>
              </a:ext>
            </a:extLst>
          </p:cNvPr>
          <p:cNvSpPr>
            <a:spLocks noGrp="1"/>
          </p:cNvSpPr>
          <p:nvPr>
            <p:ph type="title"/>
          </p:nvPr>
        </p:nvSpPr>
        <p:spPr>
          <a:xfrm>
            <a:off x="900506" y="1118808"/>
            <a:ext cx="4671467" cy="4747683"/>
          </a:xfrm>
        </p:spPr>
        <p:txBody>
          <a:bodyPr anchor="ctr">
            <a:normAutofit/>
          </a:bodyPr>
          <a:lstStyle/>
          <a:p>
            <a:pPr algn="l"/>
            <a:r>
              <a:rPr lang="pl-PL" sz="4400" b="1"/>
              <a:t>Testy </a:t>
            </a:r>
            <a:r>
              <a:rPr lang="pl-PL" sz="4400" b="1">
                <a:ea typeface="+mj-lt"/>
                <a:cs typeface="+mj-lt"/>
              </a:rPr>
              <a:t>Kompatybilności</a:t>
            </a:r>
            <a:endParaRPr lang="pl-PL" sz="4400">
              <a:ea typeface="+mj-lt"/>
              <a:cs typeface="+mj-lt"/>
            </a:endParaRPr>
          </a:p>
        </p:txBody>
      </p:sp>
      <p:sp>
        <p:nvSpPr>
          <p:cNvPr id="3" name="Symbol zastępczy zawartości 2">
            <a:extLst>
              <a:ext uri="{FF2B5EF4-FFF2-40B4-BE49-F238E27FC236}">
                <a16:creationId xmlns:a16="http://schemas.microsoft.com/office/drawing/2014/main" id="{0FEB9383-E688-E837-355A-9FEB7E1386B1}"/>
              </a:ext>
            </a:extLst>
          </p:cNvPr>
          <p:cNvSpPr>
            <a:spLocks noGrp="1"/>
          </p:cNvSpPr>
          <p:nvPr>
            <p:ph idx="1"/>
          </p:nvPr>
        </p:nvSpPr>
        <p:spPr>
          <a:xfrm>
            <a:off x="6498769" y="1118809"/>
            <a:ext cx="5049763" cy="4747681"/>
          </a:xfrm>
          <a:effectLst/>
        </p:spPr>
        <p:txBody>
          <a:bodyPr anchor="ctr">
            <a:normAutofit/>
          </a:bodyPr>
          <a:lstStyle/>
          <a:p>
            <a:pPr marL="0" indent="0">
              <a:buClr>
                <a:srgbClr val="C10000"/>
              </a:buClr>
              <a:buNone/>
            </a:pPr>
            <a:r>
              <a:rPr lang="pl-PL" b="1">
                <a:solidFill>
                  <a:schemeClr val="tx1"/>
                </a:solidFill>
              </a:rPr>
              <a:t>Czym są testy kompatybilności?</a:t>
            </a:r>
          </a:p>
          <a:p>
            <a:pPr indent="-305435">
              <a:buClr>
                <a:srgbClr val="C10000"/>
              </a:buClr>
              <a:buFont typeface="Arial" panose="020B0604020202020204" pitchFamily="34" charset="0"/>
              <a:buChar char="•"/>
            </a:pPr>
            <a:r>
              <a:rPr lang="pl-PL">
                <a:solidFill>
                  <a:schemeClr val="tx1"/>
                </a:solidFill>
                <a:ea typeface="+mn-lt"/>
                <a:cs typeface="+mn-lt"/>
              </a:rPr>
              <a:t>Testy kompatybilności sprawdzają, czy oprogramowanie działa zgodnie z oczekiwaniami na różnych platformach sprzętowych, systemach operacyjnych, przeglądarkach internetowych i innych środowiskach.</a:t>
            </a: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buClr>
                <a:srgbClr val="C10000"/>
              </a:buClr>
              <a:buFont typeface="Arial" panose="020B0604020202020204" pitchFamily="34" charset="0"/>
              <a:buChar char="•"/>
            </a:pPr>
            <a:r>
              <a:rPr lang="pl-PL" b="1">
                <a:solidFill>
                  <a:schemeClr val="tx1"/>
                </a:solidFill>
                <a:ea typeface="+mn-lt"/>
                <a:cs typeface="+mn-lt"/>
              </a:rPr>
              <a:t>Cel</a:t>
            </a:r>
            <a:r>
              <a:rPr lang="pl-PL">
                <a:solidFill>
                  <a:schemeClr val="tx1"/>
                </a:solidFill>
                <a:ea typeface="+mn-lt"/>
                <a:cs typeface="+mn-lt"/>
              </a:rPr>
              <a:t>: Zapewnienie, że oprogramowanie będzie działać poprawnie na różnych urządzeniach i w różnych warunkach środowiskowych, co zwiększa jego dostępność i użyteczność.</a:t>
            </a: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buClr>
                <a:srgbClr val="C10000"/>
              </a:buClr>
            </a:pP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49100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92A42F3D-5A71-A693-D5B7-4497D2ED9284}"/>
              </a:ext>
            </a:extLst>
          </p:cNvPr>
          <p:cNvSpPr>
            <a:spLocks noGrp="1"/>
          </p:cNvSpPr>
          <p:nvPr>
            <p:ph type="title"/>
          </p:nvPr>
        </p:nvSpPr>
        <p:spPr>
          <a:xfrm>
            <a:off x="900506" y="1118808"/>
            <a:ext cx="4671467" cy="4747683"/>
          </a:xfrm>
        </p:spPr>
        <p:txBody>
          <a:bodyPr anchor="ctr">
            <a:normAutofit/>
          </a:bodyPr>
          <a:lstStyle/>
          <a:p>
            <a:pPr algn="l"/>
            <a:r>
              <a:rPr lang="pl-PL" sz="4800" b="1"/>
              <a:t>Testy </a:t>
            </a:r>
            <a:r>
              <a:rPr lang="pl-PL" sz="4800" b="1">
                <a:ea typeface="+mj-lt"/>
                <a:cs typeface="+mj-lt"/>
              </a:rPr>
              <a:t>Regresji</a:t>
            </a:r>
            <a:endParaRPr lang="pl-PL" sz="4800">
              <a:ea typeface="+mj-lt"/>
              <a:cs typeface="+mj-lt"/>
            </a:endParaRPr>
          </a:p>
        </p:txBody>
      </p:sp>
      <p:sp>
        <p:nvSpPr>
          <p:cNvPr id="3" name="Symbol zastępczy zawartości 2">
            <a:extLst>
              <a:ext uri="{FF2B5EF4-FFF2-40B4-BE49-F238E27FC236}">
                <a16:creationId xmlns:a16="http://schemas.microsoft.com/office/drawing/2014/main" id="{0FEB9383-E688-E837-355A-9FEB7E1386B1}"/>
              </a:ext>
            </a:extLst>
          </p:cNvPr>
          <p:cNvSpPr>
            <a:spLocks noGrp="1"/>
          </p:cNvSpPr>
          <p:nvPr>
            <p:ph idx="1"/>
          </p:nvPr>
        </p:nvSpPr>
        <p:spPr>
          <a:xfrm>
            <a:off x="6498769" y="1118809"/>
            <a:ext cx="5049763" cy="4747681"/>
          </a:xfrm>
          <a:effectLst/>
        </p:spPr>
        <p:txBody>
          <a:bodyPr anchor="ctr">
            <a:normAutofit/>
          </a:bodyPr>
          <a:lstStyle/>
          <a:p>
            <a:pPr marL="0" indent="0">
              <a:buClr>
                <a:srgbClr val="C10000"/>
              </a:buClr>
              <a:buNone/>
            </a:pPr>
            <a:r>
              <a:rPr lang="pl-PL" b="1">
                <a:solidFill>
                  <a:schemeClr val="tx1"/>
                </a:solidFill>
              </a:rPr>
              <a:t>Czym są testy regresji?</a:t>
            </a:r>
          </a:p>
          <a:p>
            <a:pPr indent="-305435">
              <a:buClr>
                <a:srgbClr val="C10000"/>
              </a:buClr>
              <a:buFont typeface="Arial" panose="020B0604020202020204" pitchFamily="34" charset="0"/>
              <a:buChar char="•"/>
            </a:pPr>
            <a:r>
              <a:rPr lang="pl-PL">
                <a:solidFill>
                  <a:schemeClr val="tx1"/>
                </a:solidFill>
                <a:ea typeface="+mn-lt"/>
                <a:cs typeface="+mn-lt"/>
              </a:rPr>
              <a:t>Testy regresji polegają na ponownym testowaniu istniejącej funkcjonalności systemu w celu sprawdzenia, czy wprowadzone zmiany nie spowodowały pojawienia się nowych błędów lub nie naruszyły istniejącej funkcjonalności.</a:t>
            </a: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buClr>
                <a:srgbClr val="C10000"/>
              </a:buClr>
              <a:buFont typeface="Arial" panose="020B0604020202020204" pitchFamily="34" charset="0"/>
              <a:buChar char="•"/>
            </a:pPr>
            <a:r>
              <a:rPr lang="pl-PL" b="1">
                <a:solidFill>
                  <a:schemeClr val="tx1"/>
                </a:solidFill>
                <a:ea typeface="+mn-lt"/>
                <a:cs typeface="+mn-lt"/>
              </a:rPr>
              <a:t>Cel</a:t>
            </a:r>
            <a:r>
              <a:rPr lang="pl-PL">
                <a:solidFill>
                  <a:schemeClr val="tx1"/>
                </a:solidFill>
                <a:ea typeface="+mn-lt"/>
                <a:cs typeface="+mn-lt"/>
              </a:rPr>
              <a:t>: Zapobieganie regresji, czyli powrocie wcześniej naprawionych błędów, oraz zapewnienie, że każda nowa wersja oprogramowania jest stabilna i nie pogarsza istniejących funkcji.</a:t>
            </a: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a typeface="+mn-lt"/>
              <a:cs typeface="+mn-lt"/>
            </a:endParaRPr>
          </a:p>
          <a:p>
            <a:pPr indent="-305435">
              <a:buClr>
                <a:srgbClr val="C10000"/>
              </a:buClr>
            </a:pP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57322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7F5A426-0028-8341-D7A3-A684F08DE24F}"/>
              </a:ext>
            </a:extLst>
          </p:cNvPr>
          <p:cNvSpPr>
            <a:spLocks noGrp="1"/>
          </p:cNvSpPr>
          <p:nvPr>
            <p:ph type="title"/>
          </p:nvPr>
        </p:nvSpPr>
        <p:spPr/>
        <p:txBody>
          <a:bodyPr/>
          <a:lstStyle/>
          <a:p>
            <a:r>
              <a:rPr lang="pl-PL"/>
              <a:t>Najczęściej stosowane testy</a:t>
            </a:r>
            <a:endParaRPr lang="en-US"/>
          </a:p>
        </p:txBody>
      </p:sp>
      <p:sp>
        <p:nvSpPr>
          <p:cNvPr id="3" name="Symbol zastępczy zawartości 2">
            <a:extLst>
              <a:ext uri="{FF2B5EF4-FFF2-40B4-BE49-F238E27FC236}">
                <a16:creationId xmlns:a16="http://schemas.microsoft.com/office/drawing/2014/main" id="{3F98373E-F3DA-7D76-2A84-536E708B9F6B}"/>
              </a:ext>
            </a:extLst>
          </p:cNvPr>
          <p:cNvSpPr>
            <a:spLocks noGrp="1"/>
          </p:cNvSpPr>
          <p:nvPr>
            <p:ph idx="1"/>
          </p:nvPr>
        </p:nvSpPr>
        <p:spPr/>
        <p:txBody>
          <a:bodyPr>
            <a:normAutofit lnSpcReduction="10000"/>
          </a:bodyPr>
          <a:lstStyle/>
          <a:p>
            <a:pPr indent="-305435">
              <a:buFont typeface="Wingdings 2" panose="02040603050505030304"/>
              <a:buChar char=""/>
            </a:pPr>
            <a:r>
              <a:rPr lang="pl-PL" b="1">
                <a:ea typeface="+mn-lt"/>
                <a:cs typeface="+mn-lt"/>
              </a:rPr>
              <a:t>Testy jednostkowe</a:t>
            </a:r>
            <a:r>
              <a:rPr lang="pl-PL" sz="2000">
                <a:ea typeface="+mn-lt"/>
                <a:cs typeface="+mn-lt"/>
              </a:rPr>
              <a:t> są powszechnie stosowane we wszystkich projektach programistycznych, niezależnie od ich wielkości. Są one kluczowe dla zapewnienia jakości kodu poprzez wczesne wykrywanie błędów oraz ułatwiają późniejsze etapy testowania. Ponadto, są stosunkowo łatwe do wdrożenia i mogą być wykonywane automatycznie, co przyspiesza proces weryfikacji kodu.</a:t>
            </a:r>
            <a:endParaRPr lang="pl-PL">
              <a:ea typeface="+mn-lt"/>
              <a:cs typeface="+mn-lt"/>
            </a:endParaRPr>
          </a:p>
          <a:p>
            <a:pPr indent="-305435">
              <a:buFont typeface="Wingdings 2" panose="02040603050505030304"/>
              <a:buChar char=""/>
            </a:pPr>
            <a:r>
              <a:rPr lang="pl-PL" b="1">
                <a:ea typeface="+mn-lt"/>
                <a:cs typeface="+mn-lt"/>
              </a:rPr>
              <a:t>Testy integracyjne</a:t>
            </a:r>
            <a:r>
              <a:rPr lang="pl-PL" sz="2000">
                <a:ea typeface="+mn-lt"/>
                <a:cs typeface="+mn-lt"/>
              </a:rPr>
              <a:t> </a:t>
            </a:r>
            <a:r>
              <a:rPr lang="pl-PL">
                <a:ea typeface="+mn-lt"/>
                <a:cs typeface="+mn-lt"/>
              </a:rPr>
              <a:t>stosowane są</a:t>
            </a:r>
            <a:r>
              <a:rPr lang="pl-PL" sz="2000">
                <a:ea typeface="+mn-lt"/>
                <a:cs typeface="+mn-lt"/>
              </a:rPr>
              <a:t>, szczególnie w projektach o większej skali i złożoności, gdzie istnieje wiele komponentów wymagających integracji. Testy integracyjne pozwalają upewnić się, że różne części systemu działają poprawnie jako całość, co jest kluczowe w dużych projektach, gdzie liczba komponentów może być znacząca.</a:t>
            </a:r>
            <a:endParaRPr lang="pl-PL" sz="20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buFont typeface="Wingdings 2" panose="02040603050505030304"/>
              <a:buChar char=""/>
            </a:pPr>
            <a:r>
              <a:rPr lang="pl-PL" b="1">
                <a:ea typeface="+mn-lt"/>
                <a:cs typeface="+mn-lt"/>
              </a:rPr>
              <a:t>Testy funkcjonalne</a:t>
            </a:r>
            <a:r>
              <a:rPr lang="pl-PL" sz="2000">
                <a:ea typeface="+mn-lt"/>
                <a:cs typeface="+mn-lt"/>
              </a:rPr>
              <a:t> </a:t>
            </a:r>
            <a:r>
              <a:rPr lang="pl-PL">
                <a:ea typeface="+mn-lt"/>
                <a:cs typeface="+mn-lt"/>
              </a:rPr>
              <a:t>wykorzystywane</a:t>
            </a:r>
            <a:r>
              <a:rPr lang="pl-PL" sz="2000">
                <a:ea typeface="+mn-lt"/>
                <a:cs typeface="+mn-lt"/>
              </a:rPr>
              <a:t> </a:t>
            </a:r>
            <a:r>
              <a:rPr lang="pl-PL">
                <a:ea typeface="+mn-lt"/>
                <a:cs typeface="+mn-lt"/>
              </a:rPr>
              <a:t>są </a:t>
            </a:r>
            <a:r>
              <a:rPr lang="pl-PL" sz="2000">
                <a:ea typeface="+mn-lt"/>
                <a:cs typeface="+mn-lt"/>
              </a:rPr>
              <a:t>w projektach, gdzie istnieje silne wymaganie co do poprawności działania oprogramowania.</a:t>
            </a:r>
            <a:r>
              <a:rPr lang="pl-PL">
                <a:ea typeface="+mn-lt"/>
                <a:cs typeface="+mn-lt"/>
              </a:rPr>
              <a:t> Sprawdzają, czy oprogramowanie działa zgodnie z oczekiwaniami użytkownika, co jest kluczowe dla zapewnienia satysfakcji klienta i spełnienia wymagań biznesowych.</a:t>
            </a:r>
            <a:endParaRPr lang="pl-PL">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buAutoNum type="arabicPeriod"/>
            </a:pPr>
            <a:endParaRPr lang="pl-PL">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pl-PL">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262674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6F15265-3246-238A-F093-2C59CECBDBA5}"/>
              </a:ext>
            </a:extLst>
          </p:cNvPr>
          <p:cNvSpPr>
            <a:spLocks noGrp="1"/>
          </p:cNvSpPr>
          <p:nvPr>
            <p:ph type="title"/>
          </p:nvPr>
        </p:nvSpPr>
        <p:spPr>
          <a:xfrm>
            <a:off x="5146160" y="609600"/>
            <a:ext cx="5978072" cy="970450"/>
          </a:xfrm>
        </p:spPr>
        <p:txBody>
          <a:bodyPr>
            <a:normAutofit/>
          </a:bodyPr>
          <a:lstStyle/>
          <a:p>
            <a:pPr>
              <a:lnSpc>
                <a:spcPct val="90000"/>
              </a:lnSpc>
            </a:pPr>
            <a:r>
              <a:rPr lang="pl-PL" sz="3100" b="1"/>
              <a:t>Przypadek testowy</a:t>
            </a:r>
            <a:br>
              <a:rPr lang="pl-PL" sz="3100" b="1"/>
            </a:br>
            <a:endParaRPr lang="pl-PL" sz="3100"/>
          </a:p>
        </p:txBody>
      </p:sp>
      <p:pic>
        <p:nvPicPr>
          <p:cNvPr id="4" name="Picture 4" descr="Model mózgu ze światłami LED">
            <a:extLst>
              <a:ext uri="{FF2B5EF4-FFF2-40B4-BE49-F238E27FC236}">
                <a16:creationId xmlns:a16="http://schemas.microsoft.com/office/drawing/2014/main" id="{FF8B954A-7A4E-2DC9-6919-2F5875AC3E04}"/>
              </a:ext>
            </a:extLst>
          </p:cNvPr>
          <p:cNvPicPr>
            <a:picLocks noChangeAspect="1"/>
          </p:cNvPicPr>
          <p:nvPr/>
        </p:nvPicPr>
        <p:blipFill>
          <a:blip r:embed="rId3">
            <a:extLst>
              <a:ext uri="{28A0092B-C50C-407E-A947-70E740481C1C}">
                <a14:useLocalDpi xmlns:a14="http://schemas.microsoft.com/office/drawing/2010/main" val="0"/>
              </a:ext>
            </a:extLst>
          </a:blip>
          <a:srcRect l="25002" r="25002"/>
          <a:stretch/>
        </p:blipFill>
        <p:spPr>
          <a:xfrm>
            <a:off x="-10649" y="1"/>
            <a:ext cx="4571649" cy="6858000"/>
          </a:xfrm>
          <a:prstGeom prst="rect">
            <a:avLst/>
          </a:prstGeom>
        </p:spPr>
      </p:pic>
      <p:sp>
        <p:nvSpPr>
          <p:cNvPr id="3" name="Symbol zastępczy zawartości 2">
            <a:extLst>
              <a:ext uri="{FF2B5EF4-FFF2-40B4-BE49-F238E27FC236}">
                <a16:creationId xmlns:a16="http://schemas.microsoft.com/office/drawing/2014/main" id="{7172D48A-9280-7630-3641-FA1371E5CEC4}"/>
              </a:ext>
            </a:extLst>
          </p:cNvPr>
          <p:cNvSpPr>
            <a:spLocks noGrp="1"/>
          </p:cNvSpPr>
          <p:nvPr>
            <p:ph idx="1"/>
          </p:nvPr>
        </p:nvSpPr>
        <p:spPr>
          <a:xfrm>
            <a:off x="5396759" y="1219750"/>
            <a:ext cx="5895974" cy="4418499"/>
          </a:xfrm>
        </p:spPr>
        <p:txBody>
          <a:bodyPr anchor="ctr">
            <a:normAutofit/>
          </a:bodyPr>
          <a:lstStyle/>
          <a:p>
            <a:pPr marL="36900" indent="0">
              <a:buClr>
                <a:srgbClr val="03D4EF"/>
              </a:buClr>
              <a:buNone/>
            </a:pPr>
            <a:r>
              <a:rPr lang="pl-PL" b="1"/>
              <a:t>Przypadek testowy</a:t>
            </a:r>
            <a:r>
              <a:rPr lang="pl-PL"/>
              <a:t> to pojedyncza jednostka testowa, która ma na celu sprawdzenie określonej funkcji, metody lub przypadku użycia, każdy przypadek testowy ma swoje własne oczekiwane wyniki.</a:t>
            </a:r>
          </a:p>
        </p:txBody>
      </p:sp>
      <p:pic>
        <p:nvPicPr>
          <p:cNvPr id="14" name="Picture 13">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248509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77F2-F237-8E0D-CC54-906902AB9DAB}"/>
              </a:ext>
            </a:extLst>
          </p:cNvPr>
          <p:cNvSpPr>
            <a:spLocks noGrp="1"/>
          </p:cNvSpPr>
          <p:nvPr>
            <p:ph type="title"/>
          </p:nvPr>
        </p:nvSpPr>
        <p:spPr>
          <a:xfrm>
            <a:off x="570895" y="342900"/>
            <a:ext cx="9700620" cy="970450"/>
          </a:xfrm>
        </p:spPr>
        <p:txBody>
          <a:bodyPr>
            <a:normAutofit fontScale="90000"/>
          </a:bodyPr>
          <a:lstStyle/>
          <a:p>
            <a:r>
              <a:rPr lang="en-US" err="1"/>
              <a:t>Czym</a:t>
            </a:r>
            <a:r>
              <a:rPr lang="en-US"/>
              <a:t> jest </a:t>
            </a:r>
            <a:r>
              <a:rPr lang="en-US" err="1"/>
              <a:t>testowanie</a:t>
            </a:r>
            <a:r>
              <a:rPr lang="en-US"/>
              <a:t> </a:t>
            </a:r>
            <a:r>
              <a:rPr lang="en-US" err="1"/>
              <a:t>i</a:t>
            </a:r>
            <a:r>
              <a:rPr lang="en-US"/>
              <a:t> </a:t>
            </a:r>
            <a:r>
              <a:rPr lang="en-US" err="1"/>
              <a:t>jaki</a:t>
            </a:r>
            <a:r>
              <a:rPr lang="en-US"/>
              <a:t> jest </a:t>
            </a:r>
            <a:r>
              <a:rPr lang="en-US" err="1"/>
              <a:t>jego</a:t>
            </a:r>
            <a:r>
              <a:rPr lang="en-US"/>
              <a:t> </a:t>
            </a:r>
            <a:r>
              <a:rPr lang="en-US" err="1"/>
              <a:t>główny</a:t>
            </a:r>
            <a:r>
              <a:rPr lang="en-US"/>
              <a:t> </a:t>
            </a:r>
            <a:r>
              <a:rPr lang="en-US" err="1"/>
              <a:t>cel</a:t>
            </a:r>
            <a:r>
              <a:rPr lang="en-US"/>
              <a:t>?</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3" name="Content Placeholder 2">
            <a:extLst>
              <a:ext uri="{FF2B5EF4-FFF2-40B4-BE49-F238E27FC236}">
                <a16:creationId xmlns:a16="http://schemas.microsoft.com/office/drawing/2014/main" id="{936F7A83-227F-A15B-5910-65A682D03DC9}"/>
              </a:ext>
            </a:extLst>
          </p:cNvPr>
          <p:cNvSpPr>
            <a:spLocks noGrp="1"/>
          </p:cNvSpPr>
          <p:nvPr>
            <p:ph idx="1"/>
          </p:nvPr>
        </p:nvSpPr>
        <p:spPr>
          <a:xfrm>
            <a:off x="674309" y="1580049"/>
            <a:ext cx="9749605" cy="3971666"/>
          </a:xfrm>
        </p:spPr>
        <p:txBody>
          <a:bodyPr>
            <a:normAutofit lnSpcReduction="10000"/>
          </a:bodyPr>
          <a:lstStyle/>
          <a:p>
            <a:pPr indent="-305435"/>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Testowanie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jest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procesem</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który</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polega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na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sprawdzaniu</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ocenianiu</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oprogramowania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w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celu</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zapewnienia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jego</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jakości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poprawności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zgodności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z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oczekiwaniami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Głównym</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celem</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testowania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jest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identyfikacja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błędów</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usterek</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oraz</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niezgodności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w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oprogramowaniu</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przed</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jego</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wdrożeniem</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lub</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udostępnieniem</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użytkownikom</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końcowym</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p>
          <a:p>
            <a:pPr marL="37465" indent="0">
              <a:buNone/>
            </a:pP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Podstawowe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cele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testowania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to:</a:t>
            </a:r>
          </a:p>
          <a:p>
            <a:pPr indent="-305435"/>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Zapewnienie</a:t>
            </a:r>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jakości</a:t>
            </a:r>
            <a:endPar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Weryfikacja</a:t>
            </a:r>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poprawności</a:t>
            </a:r>
          </a:p>
          <a:p>
            <a:pPr indent="-305435"/>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Identyfikacja</a:t>
            </a:r>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błędów</a:t>
            </a:r>
          </a:p>
          <a:p>
            <a:pPr indent="-305435"/>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Zwiększenie</a:t>
            </a:r>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pewności</a:t>
            </a:r>
            <a:endPar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Optymalizacja</a:t>
            </a:r>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wydajności</a:t>
            </a:r>
          </a:p>
        </p:txBody>
      </p:sp>
    </p:spTree>
    <p:extLst>
      <p:ext uri="{BB962C8B-B14F-4D97-AF65-F5344CB8AC3E}">
        <p14:creationId xmlns:p14="http://schemas.microsoft.com/office/powerpoint/2010/main" val="2894908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9F43-DA76-FDDC-D0E6-0B3B45F00C36}"/>
              </a:ext>
            </a:extLst>
          </p:cNvPr>
          <p:cNvSpPr>
            <a:spLocks noGrp="1"/>
          </p:cNvSpPr>
          <p:nvPr>
            <p:ph type="title"/>
          </p:nvPr>
        </p:nvSpPr>
        <p:spPr>
          <a:xfrm>
            <a:off x="5279472" y="609600"/>
            <a:ext cx="5844759" cy="970450"/>
          </a:xfrm>
        </p:spPr>
        <p:txBody>
          <a:bodyPr>
            <a:normAutofit/>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JUnit – co to?</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15" name="Picture 14">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4" name="Picture 3" descr="Obraz zawierający Czcionka, Grafika, projekt graficzny, logo&#10;&#10;Opis wygenerowany automatycznie">
            <a:extLst>
              <a:ext uri="{FF2B5EF4-FFF2-40B4-BE49-F238E27FC236}">
                <a16:creationId xmlns:a16="http://schemas.microsoft.com/office/drawing/2014/main" id="{15A4F204-64BA-D710-72F2-E3295F9164BB}"/>
              </a:ext>
            </a:extLst>
          </p:cNvPr>
          <p:cNvPicPr>
            <a:picLocks noChangeAspect="1"/>
          </p:cNvPicPr>
          <p:nvPr/>
        </p:nvPicPr>
        <p:blipFill>
          <a:blip r:embed="rId4"/>
          <a:stretch>
            <a:fillRect/>
          </a:stretch>
        </p:blipFill>
        <p:spPr>
          <a:xfrm>
            <a:off x="632815" y="1193554"/>
            <a:ext cx="4003193" cy="4003193"/>
          </a:xfrm>
          <a:prstGeom prst="rect">
            <a:avLst/>
          </a:prstGeom>
        </p:spPr>
      </p:pic>
      <p:sp>
        <p:nvSpPr>
          <p:cNvPr id="3" name="Content Placeholder 2">
            <a:extLst>
              <a:ext uri="{FF2B5EF4-FFF2-40B4-BE49-F238E27FC236}">
                <a16:creationId xmlns:a16="http://schemas.microsoft.com/office/drawing/2014/main" id="{7B209E47-F7DA-CF1E-FE58-5CF8378502B1}"/>
              </a:ext>
            </a:extLst>
          </p:cNvPr>
          <p:cNvSpPr>
            <a:spLocks noGrp="1"/>
          </p:cNvSpPr>
          <p:nvPr>
            <p:ph idx="1"/>
          </p:nvPr>
        </p:nvSpPr>
        <p:spPr>
          <a:xfrm>
            <a:off x="5279472" y="1828801"/>
            <a:ext cx="5844760" cy="3866048"/>
          </a:xfrm>
        </p:spPr>
        <p:txBody>
          <a:bodyPr anchor="ctr">
            <a:normAutofit/>
          </a:bodyPr>
          <a:lstStyle/>
          <a:p>
            <a:pPr marL="37465" indent="0">
              <a:buClr>
                <a:srgbClr val="C20000"/>
              </a:buClr>
              <a:buNone/>
            </a:pPr>
            <a:r>
              <a:rPr lang="en-US">
                <a:ln>
                  <a:solidFill>
                    <a:prstClr val="black">
                      <a:lumMod val="75000"/>
                      <a:lumOff val="25000"/>
                      <a:alpha val="10000"/>
                    </a:prstClr>
                  </a:solidFill>
                </a:ln>
                <a:effectLst>
                  <a:outerShdw blurRad="9525" dist="25400" dir="14640000" algn="tl" rotWithShape="0">
                    <a:prstClr val="black">
                      <a:alpha val="30000"/>
                    </a:prstClr>
                  </a:outerShdw>
                </a:effectLst>
              </a:rPr>
              <a:t>JUnit to framework do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testowania</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jednostkowego</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w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Javie</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ułatwiający</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pisanie</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organizowanie</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i</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wykonywanie</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testów</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automatycznych</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Oferuje</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bogaty</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zestaw</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asercji</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mechanizmy</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zarządzania</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testami</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oraz</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integrację</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z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narzędziami</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budowania</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p>
          <a:p>
            <a:pPr indent="-305435">
              <a:buClr>
                <a:srgbClr val="C20000"/>
              </a:buClr>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056047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ADAC-1689-8F6E-106C-5380EF7DDF55}"/>
              </a:ext>
            </a:extLst>
          </p:cNvPr>
          <p:cNvSpPr>
            <a:spLocks noGrp="1"/>
          </p:cNvSpPr>
          <p:nvPr>
            <p:ph type="title"/>
          </p:nvPr>
        </p:nvSpPr>
        <p:spPr/>
        <p:txBody>
          <a:bodyPr>
            <a:normAutofit/>
          </a:bodyPr>
          <a:lstStyle/>
          <a:p>
            <a:r>
              <a:rPr lang="en-US" sz="360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JUnit – historia.</a:t>
            </a:r>
          </a:p>
        </p:txBody>
      </p:sp>
      <p:sp>
        <p:nvSpPr>
          <p:cNvPr id="3" name="Content Placeholder 2">
            <a:extLst>
              <a:ext uri="{FF2B5EF4-FFF2-40B4-BE49-F238E27FC236}">
                <a16:creationId xmlns:a16="http://schemas.microsoft.com/office/drawing/2014/main" id="{CBA21285-D935-9877-7FD1-C78B63449930}"/>
              </a:ext>
            </a:extLst>
          </p:cNvPr>
          <p:cNvSpPr>
            <a:spLocks noGrp="1"/>
          </p:cNvSpPr>
          <p:nvPr>
            <p:ph idx="1"/>
          </p:nvPr>
        </p:nvSpPr>
        <p:spPr/>
        <p:txBody>
          <a:bodyPr/>
          <a:lstStyle/>
          <a:p>
            <a:pPr marL="37465" indent="0">
              <a:spcBef>
                <a:spcPts val="20"/>
              </a:spcBef>
              <a:buNone/>
            </a:pP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JUnit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został</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stworzony</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przez Kent Beck i Ericha Gamma w 1998 roku jako narzędzie do testowania w języku Smalltalk. Wkrótce potem została wydana wersja dla języka Java, która stała się popularnym frameworkiem do testowania jednostkowego. JUnit oferuje prostotę użycia, bogaty zestaw asercji i integrację z narzędziami budowania. Od tamtej pory przeszedł wiele aktualizacji, stając się standardowym narzędziem testowania jednostkowego w środowisku Java.</a:t>
            </a:r>
            <a:endParaRPr lang="en-US"/>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617344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4BD4-CA99-23E4-E37B-8258E9FB887E}"/>
              </a:ext>
            </a:extLst>
          </p:cNvPr>
          <p:cNvSpPr>
            <a:spLocks noGrp="1"/>
          </p:cNvSpPr>
          <p:nvPr>
            <p:ph type="title"/>
          </p:nvPr>
        </p:nvSpPr>
        <p:spPr/>
        <p:txBody>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JUnit 4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5 –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różnice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a:t>
            </a:r>
            <a:endParaRPr lang="en-US" err="1"/>
          </a:p>
        </p:txBody>
      </p:sp>
      <p:graphicFrame>
        <p:nvGraphicFramePr>
          <p:cNvPr id="10" name="Content Placeholder 9">
            <a:extLst>
              <a:ext uri="{FF2B5EF4-FFF2-40B4-BE49-F238E27FC236}">
                <a16:creationId xmlns:a16="http://schemas.microsoft.com/office/drawing/2014/main" id="{96D98558-2491-7B22-BED0-0FC4C0FB0D7A}"/>
              </a:ext>
            </a:extLst>
          </p:cNvPr>
          <p:cNvGraphicFramePr>
            <a:graphicFrameLocks noGrp="1"/>
          </p:cNvGraphicFramePr>
          <p:nvPr>
            <p:ph idx="1"/>
            <p:extLst>
              <p:ext uri="{D42A27DB-BD31-4B8C-83A1-F6EECF244321}">
                <p14:modId xmlns:p14="http://schemas.microsoft.com/office/powerpoint/2010/main" val="990591481"/>
              </p:ext>
            </p:extLst>
          </p:nvPr>
        </p:nvGraphicFramePr>
        <p:xfrm>
          <a:off x="914400" y="1731963"/>
          <a:ext cx="10353675" cy="4584774"/>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4071151669"/>
                    </a:ext>
                  </a:extLst>
                </a:gridCol>
                <a:gridCol w="3451225">
                  <a:extLst>
                    <a:ext uri="{9D8B030D-6E8A-4147-A177-3AD203B41FA5}">
                      <a16:colId xmlns:a16="http://schemas.microsoft.com/office/drawing/2014/main" val="1598472006"/>
                    </a:ext>
                  </a:extLst>
                </a:gridCol>
                <a:gridCol w="3451225">
                  <a:extLst>
                    <a:ext uri="{9D8B030D-6E8A-4147-A177-3AD203B41FA5}">
                      <a16:colId xmlns:a16="http://schemas.microsoft.com/office/drawing/2014/main" val="2057978605"/>
                    </a:ext>
                  </a:extLst>
                </a:gridCol>
              </a:tblGrid>
              <a:tr h="384734">
                <a:tc>
                  <a:txBody>
                    <a:bodyPr/>
                    <a:lstStyle/>
                    <a:p>
                      <a:endParaRPr lang="en-US" sz="1400"/>
                    </a:p>
                  </a:txBody>
                  <a:tcPr/>
                </a:tc>
                <a:tc>
                  <a:txBody>
                    <a:bodyPr/>
                    <a:lstStyle/>
                    <a:p>
                      <a:pPr lvl="0" algn="ctr">
                        <a:buNone/>
                      </a:pPr>
                      <a:r>
                        <a:rPr lang="en-US" sz="1400" b="0" i="0" u="none" strike="noStrike" baseline="0" noProof="0">
                          <a:solidFill>
                            <a:srgbClr val="FFFFFF"/>
                          </a:solidFill>
                          <a:latin typeface="Calisto MT"/>
                        </a:rPr>
                        <a:t>JUnit 5</a:t>
                      </a:r>
                      <a:endParaRPr lang="en-US" sz="1400" b="0"/>
                    </a:p>
                  </a:txBody>
                  <a:tcPr/>
                </a:tc>
                <a:tc>
                  <a:txBody>
                    <a:bodyPr/>
                    <a:lstStyle/>
                    <a:p>
                      <a:pPr lvl="0" algn="ctr">
                        <a:buNone/>
                      </a:pPr>
                      <a:r>
                        <a:rPr lang="en-US" sz="1400" b="0" i="0" u="none" strike="noStrike" baseline="0" noProof="0">
                          <a:solidFill>
                            <a:srgbClr val="FFFFFF"/>
                          </a:solidFill>
                          <a:latin typeface="Calisto MT"/>
                        </a:rPr>
                        <a:t>JUnit 4</a:t>
                      </a:r>
                      <a:endParaRPr lang="en-US" sz="1400" b="0"/>
                    </a:p>
                  </a:txBody>
                  <a:tcPr/>
                </a:tc>
                <a:extLst>
                  <a:ext uri="{0D108BD9-81ED-4DB2-BD59-A6C34878D82A}">
                    <a16:rowId xmlns:a16="http://schemas.microsoft.com/office/drawing/2014/main" val="1336498755"/>
                  </a:ext>
                </a:extLst>
              </a:tr>
              <a:tr h="1280441">
                <a:tc>
                  <a:txBody>
                    <a:bodyPr/>
                    <a:lstStyle/>
                    <a:p>
                      <a:pPr lvl="0">
                        <a:buNone/>
                      </a:pPr>
                      <a:r>
                        <a:rPr lang="en-US" sz="1400" b="0" i="0" u="none" strike="noStrike" baseline="0" noProof="0" err="1">
                          <a:solidFill>
                            <a:srgbClr val="000000"/>
                          </a:solidFill>
                          <a:latin typeface="Calisto MT"/>
                        </a:rPr>
                        <a:t>Architektura</a:t>
                      </a:r>
                      <a:endParaRPr lang="en-US" sz="1400"/>
                    </a:p>
                  </a:txBody>
                  <a:tcPr/>
                </a:tc>
                <a:tc>
                  <a:txBody>
                    <a:bodyPr/>
                    <a:lstStyle/>
                    <a:p>
                      <a:pPr lvl="0">
                        <a:buNone/>
                      </a:pPr>
                      <a:r>
                        <a:rPr lang="en-US" sz="1400" b="0" i="0" u="none" strike="noStrike" baseline="0" noProof="0" err="1">
                          <a:solidFill>
                            <a:srgbClr val="000000"/>
                          </a:solidFill>
                          <a:latin typeface="Calisto MT"/>
                        </a:rPr>
                        <a:t>Wspiera</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bardziej</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modułową</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i</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rozszerzalną</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architekturę</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obsługuje</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funkcje</a:t>
                      </a:r>
                      <a:r>
                        <a:rPr lang="en-US" sz="1400" b="0" i="0" u="none" strike="noStrike" baseline="0" noProof="0">
                          <a:solidFill>
                            <a:srgbClr val="000000"/>
                          </a:solidFill>
                          <a:latin typeface="Calisto MT"/>
                        </a:rPr>
                        <a:t> Java 8 </a:t>
                      </a:r>
                      <a:r>
                        <a:rPr lang="en-US" sz="1400" b="0" i="0" u="none" strike="noStrike" baseline="0" noProof="0" err="1">
                          <a:solidFill>
                            <a:srgbClr val="000000"/>
                          </a:solidFill>
                          <a:latin typeface="Calisto MT"/>
                        </a:rPr>
                        <a:t>i</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może</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również</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obsługiwać</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wyrażenia</a:t>
                      </a:r>
                      <a:r>
                        <a:rPr lang="en-US" sz="1400" b="0" i="0" u="none" strike="noStrike" baseline="0" noProof="0">
                          <a:solidFill>
                            <a:srgbClr val="000000"/>
                          </a:solidFill>
                          <a:latin typeface="Calisto MT"/>
                        </a:rPr>
                        <a:t> lambda.</a:t>
                      </a:r>
                      <a:endParaRPr lang="en-US" sz="1400"/>
                    </a:p>
                  </a:txBody>
                  <a:tcPr/>
                </a:tc>
                <a:tc>
                  <a:txBody>
                    <a:bodyPr/>
                    <a:lstStyle/>
                    <a:p>
                      <a:pPr lvl="0">
                        <a:buNone/>
                      </a:pPr>
                      <a:r>
                        <a:rPr lang="en-US" sz="1400" b="0" i="0" u="none" strike="noStrike" baseline="0" noProof="0" err="1">
                          <a:solidFill>
                            <a:srgbClr val="000000"/>
                          </a:solidFill>
                          <a:latin typeface="Calisto MT"/>
                        </a:rPr>
                        <a:t>Stosuje</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architekturę</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monolityczną</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i</a:t>
                      </a:r>
                      <a:r>
                        <a:rPr lang="en-US" sz="1400" b="0" i="0" u="none" strike="noStrike" baseline="0" noProof="0">
                          <a:solidFill>
                            <a:srgbClr val="000000"/>
                          </a:solidFill>
                          <a:latin typeface="Calisto MT"/>
                        </a:rPr>
                        <a:t> ma </a:t>
                      </a:r>
                      <a:r>
                        <a:rPr lang="en-US" sz="1400" b="0" i="0" u="none" strike="noStrike" baseline="0" noProof="0" err="1">
                          <a:solidFill>
                            <a:srgbClr val="000000"/>
                          </a:solidFill>
                          <a:latin typeface="Calisto MT"/>
                        </a:rPr>
                        <a:t>ograniczoną</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obsługę</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wyrażeń</a:t>
                      </a:r>
                      <a:r>
                        <a:rPr lang="en-US" sz="1400" b="0" i="0" u="none" strike="noStrike" baseline="0" noProof="0">
                          <a:solidFill>
                            <a:srgbClr val="000000"/>
                          </a:solidFill>
                          <a:latin typeface="Calisto MT"/>
                        </a:rPr>
                        <a:t> lambda.</a:t>
                      </a:r>
                      <a:endParaRPr lang="en-US" sz="1400"/>
                    </a:p>
                  </a:txBody>
                  <a:tcPr/>
                </a:tc>
                <a:extLst>
                  <a:ext uri="{0D108BD9-81ED-4DB2-BD59-A6C34878D82A}">
                    <a16:rowId xmlns:a16="http://schemas.microsoft.com/office/drawing/2014/main" val="3916142836"/>
                  </a:ext>
                </a:extLst>
              </a:tr>
              <a:tr h="1761359">
                <a:tc>
                  <a:txBody>
                    <a:bodyPr/>
                    <a:lstStyle/>
                    <a:p>
                      <a:pPr lvl="0">
                        <a:buNone/>
                      </a:pPr>
                      <a:r>
                        <a:rPr lang="en-US" sz="1400" b="0" i="0" u="none" strike="noStrike" noProof="0" err="1">
                          <a:latin typeface="Calisto MT"/>
                        </a:rPr>
                        <a:t>Anotacje</a:t>
                      </a:r>
                      <a:endParaRPr lang="en-US" sz="1400" err="1"/>
                    </a:p>
                  </a:txBody>
                  <a:tcPr/>
                </a:tc>
                <a:tc>
                  <a:txBody>
                    <a:bodyPr/>
                    <a:lstStyle/>
                    <a:p>
                      <a:pPr lvl="0">
                        <a:buNone/>
                      </a:pPr>
                      <a:r>
                        <a:rPr lang="en-US" sz="1400" b="0" i="0" u="none" strike="noStrike" baseline="0" noProof="0" err="1">
                          <a:solidFill>
                            <a:srgbClr val="000000"/>
                          </a:solidFill>
                          <a:latin typeface="Calisto MT"/>
                        </a:rPr>
                        <a:t>Wprowadza</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nowe</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adnotacje</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takie</a:t>
                      </a:r>
                      <a:r>
                        <a:rPr lang="en-US" sz="1400" b="0" i="0" u="none" strike="noStrike" baseline="0" noProof="0">
                          <a:solidFill>
                            <a:srgbClr val="000000"/>
                          </a:solidFill>
                          <a:latin typeface="Calisto MT"/>
                        </a:rPr>
                        <a:t> jak </a:t>
                      </a:r>
                      <a:r>
                        <a:rPr lang="en-US" sz="1400" b="1" i="0" u="none" strike="noStrike" baseline="0" noProof="0">
                          <a:solidFill>
                            <a:srgbClr val="000000"/>
                          </a:solidFill>
                          <a:latin typeface="Calisto MT"/>
                        </a:rPr>
                        <a:t>@Test, @BeforeEach, @AfterEach, @BeforeAll </a:t>
                      </a:r>
                      <a:r>
                        <a:rPr lang="en-US" sz="1400" b="0" i="0" u="none" strike="noStrike" baseline="0" noProof="0" err="1">
                          <a:solidFill>
                            <a:srgbClr val="000000"/>
                          </a:solidFill>
                          <a:latin typeface="Calisto MT"/>
                        </a:rPr>
                        <a:t>i</a:t>
                      </a:r>
                      <a:r>
                        <a:rPr lang="en-US" sz="1400" b="1" i="0" u="none" strike="noStrike" baseline="0" noProof="0">
                          <a:solidFill>
                            <a:srgbClr val="000000"/>
                          </a:solidFill>
                          <a:latin typeface="Calisto MT"/>
                        </a:rPr>
                        <a:t> @AfterAll</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Obsługuje</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również</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dodatkowe</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adnotacje</a:t>
                      </a:r>
                      <a:r>
                        <a:rPr lang="en-US" sz="1400" b="0" i="0" u="none" strike="noStrike" baseline="0" noProof="0">
                          <a:solidFill>
                            <a:srgbClr val="000000"/>
                          </a:solidFill>
                          <a:latin typeface="Calisto MT"/>
                        </a:rPr>
                        <a:t> do </a:t>
                      </a:r>
                      <a:r>
                        <a:rPr lang="en-US" sz="1400" b="0" i="0" u="none" strike="noStrike" baseline="0" noProof="0" err="1">
                          <a:solidFill>
                            <a:srgbClr val="000000"/>
                          </a:solidFill>
                          <a:latin typeface="Calisto MT"/>
                        </a:rPr>
                        <a:t>kontrolowania</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cyklu</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życia</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testu</a:t>
                      </a:r>
                      <a:r>
                        <a:rPr lang="en-US" sz="1400" b="0" i="0" u="none" strike="noStrike" baseline="0" noProof="0">
                          <a:solidFill>
                            <a:srgbClr val="000000"/>
                          </a:solidFill>
                          <a:latin typeface="Calisto MT"/>
                        </a:rPr>
                        <a:t>.</a:t>
                      </a:r>
                      <a:endParaRPr lang="en-US" sz="1400"/>
                    </a:p>
                  </a:txBody>
                  <a:tcPr/>
                </a:tc>
                <a:tc>
                  <a:txBody>
                    <a:bodyPr/>
                    <a:lstStyle/>
                    <a:p>
                      <a:pPr lvl="0">
                        <a:buNone/>
                      </a:pPr>
                      <a:r>
                        <a:rPr lang="en-US" sz="1400" b="0" i="0" u="none" strike="noStrike" noProof="0" err="1">
                          <a:latin typeface="Calisto MT"/>
                        </a:rPr>
                        <a:t>Obsługuje</a:t>
                      </a:r>
                      <a:r>
                        <a:rPr lang="en-US" sz="1400" b="0" i="0" u="none" strike="noStrike" noProof="0">
                          <a:latin typeface="Calisto MT"/>
                        </a:rPr>
                        <a:t> </a:t>
                      </a:r>
                      <a:r>
                        <a:rPr lang="en-US" sz="1400" b="0" i="0" u="none" strike="noStrike" noProof="0" err="1">
                          <a:latin typeface="Calisto MT"/>
                        </a:rPr>
                        <a:t>jedynie</a:t>
                      </a:r>
                      <a:r>
                        <a:rPr lang="en-US" sz="1400" b="0" i="0" u="none" strike="noStrike" noProof="0">
                          <a:latin typeface="Calisto MT"/>
                        </a:rPr>
                        <a:t> </a:t>
                      </a:r>
                      <a:r>
                        <a:rPr lang="en-US" sz="1400" b="0" i="0" u="none" strike="noStrike" noProof="0" err="1">
                          <a:latin typeface="Calisto MT"/>
                        </a:rPr>
                        <a:t>ograniczoną</a:t>
                      </a:r>
                      <a:r>
                        <a:rPr lang="en-US" sz="1400" b="0" i="0" u="none" strike="noStrike" noProof="0">
                          <a:latin typeface="Calisto MT"/>
                        </a:rPr>
                        <a:t> </a:t>
                      </a:r>
                      <a:r>
                        <a:rPr lang="en-US" sz="1400" b="0" i="0" u="none" strike="noStrike" noProof="0" err="1">
                          <a:latin typeface="Calisto MT"/>
                        </a:rPr>
                        <a:t>liczbę</a:t>
                      </a:r>
                      <a:r>
                        <a:rPr lang="en-US" sz="1400" b="0" i="0" u="none" strike="noStrike" noProof="0">
                          <a:latin typeface="Calisto MT"/>
                        </a:rPr>
                        <a:t> </a:t>
                      </a:r>
                      <a:r>
                        <a:rPr lang="en-US" sz="1400" b="0" i="0" u="none" strike="noStrike" noProof="0" err="1">
                          <a:latin typeface="Calisto MT"/>
                        </a:rPr>
                        <a:t>adnotacji</a:t>
                      </a:r>
                      <a:r>
                        <a:rPr lang="en-US" sz="1400" b="0" i="0" u="none" strike="noStrike" noProof="0">
                          <a:latin typeface="Calisto MT"/>
                        </a:rPr>
                        <a:t> w </a:t>
                      </a:r>
                      <a:r>
                        <a:rPr lang="en-US" sz="1400" b="0" i="0" u="none" strike="noStrike" noProof="0" err="1">
                          <a:latin typeface="Calisto MT"/>
                        </a:rPr>
                        <a:t>porównaniu</a:t>
                      </a:r>
                      <a:r>
                        <a:rPr lang="en-US" sz="1400" b="0" i="0" u="none" strike="noStrike" noProof="0">
                          <a:latin typeface="Calisto MT"/>
                        </a:rPr>
                        <a:t> z JUnit 5. W JUnit 4 </a:t>
                      </a:r>
                      <a:r>
                        <a:rPr lang="en-US" sz="1400" b="0" i="0" u="none" strike="noStrike" noProof="0" err="1">
                          <a:latin typeface="Calisto MT"/>
                        </a:rPr>
                        <a:t>używane</a:t>
                      </a:r>
                      <a:r>
                        <a:rPr lang="en-US" sz="1400" b="0" i="0" u="none" strike="noStrike" noProof="0">
                          <a:latin typeface="Calisto MT"/>
                        </a:rPr>
                        <a:t> </a:t>
                      </a:r>
                      <a:r>
                        <a:rPr lang="en-US" sz="1400" b="0" i="0" u="none" strike="noStrike" noProof="0" err="1">
                          <a:latin typeface="Calisto MT"/>
                        </a:rPr>
                        <a:t>są</a:t>
                      </a:r>
                      <a:r>
                        <a:rPr lang="en-US" sz="1400" b="0" i="0" u="none" strike="noStrike" noProof="0">
                          <a:latin typeface="Calisto MT"/>
                        </a:rPr>
                        <a:t> </a:t>
                      </a:r>
                      <a:r>
                        <a:rPr lang="en-US" sz="1400" b="0" i="0" u="none" strike="noStrike" noProof="0" err="1">
                          <a:latin typeface="Calisto MT"/>
                        </a:rPr>
                        <a:t>adnotacje</a:t>
                      </a:r>
                      <a:r>
                        <a:rPr lang="en-US" sz="1400" b="0" i="0" u="none" strike="noStrike" noProof="0">
                          <a:latin typeface="Calisto MT"/>
                        </a:rPr>
                        <a:t> @Test, </a:t>
                      </a:r>
                      <a:r>
                        <a:rPr lang="en-US" sz="1400" b="1" i="0" u="none" strike="noStrike" noProof="0">
                          <a:latin typeface="Calisto MT"/>
                        </a:rPr>
                        <a:t>@Before, @After, @BeforeClass </a:t>
                      </a:r>
                      <a:r>
                        <a:rPr lang="en-US" sz="1400" b="1" i="0" u="none" strike="noStrike" noProof="0" err="1">
                          <a:latin typeface="Calisto MT"/>
                        </a:rPr>
                        <a:t>i</a:t>
                      </a:r>
                      <a:r>
                        <a:rPr lang="en-US" sz="1400" b="1" i="0" u="none" strike="noStrike" noProof="0">
                          <a:latin typeface="Calisto MT"/>
                        </a:rPr>
                        <a:t> @AfterClass.</a:t>
                      </a:r>
                      <a:endParaRPr lang="en-US" b="1"/>
                    </a:p>
                  </a:txBody>
                  <a:tcPr/>
                </a:tc>
                <a:extLst>
                  <a:ext uri="{0D108BD9-81ED-4DB2-BD59-A6C34878D82A}">
                    <a16:rowId xmlns:a16="http://schemas.microsoft.com/office/drawing/2014/main" val="2347591257"/>
                  </a:ext>
                </a:extLst>
              </a:tr>
              <a:tr h="384734">
                <a:tc>
                  <a:txBody>
                    <a:bodyPr/>
                    <a:lstStyle/>
                    <a:p>
                      <a:pPr lvl="0">
                        <a:buNone/>
                      </a:pPr>
                      <a:r>
                        <a:rPr lang="en-US" sz="1400" b="0" i="0" u="none" strike="noStrike" baseline="0" noProof="0" err="1">
                          <a:solidFill>
                            <a:srgbClr val="000000"/>
                          </a:solidFill>
                          <a:latin typeface="Calisto MT"/>
                        </a:rPr>
                        <a:t>Rozszerzenia</a:t>
                      </a:r>
                      <a:r>
                        <a:rPr lang="en-US" sz="1400" b="0" i="0" u="none" strike="noStrike" baseline="0" noProof="0">
                          <a:solidFill>
                            <a:srgbClr val="000000"/>
                          </a:solidFill>
                          <a:latin typeface="Calisto MT"/>
                        </a:rPr>
                        <a:t> </a:t>
                      </a:r>
                      <a:r>
                        <a:rPr lang="en-US" sz="1400" b="0" i="0" u="none" strike="noStrike" baseline="0" noProof="0" err="1">
                          <a:solidFill>
                            <a:srgbClr val="000000"/>
                          </a:solidFill>
                          <a:latin typeface="Calisto MT"/>
                        </a:rPr>
                        <a:t>testów</a:t>
                      </a:r>
                      <a:endParaRPr lang="en-US" err="1"/>
                    </a:p>
                  </a:txBody>
                  <a:tcPr/>
                </a:tc>
                <a:tc>
                  <a:txBody>
                    <a:bodyPr/>
                    <a:lstStyle/>
                    <a:p>
                      <a:pPr lvl="0">
                        <a:buNone/>
                      </a:pPr>
                      <a:r>
                        <a:rPr lang="en-US" sz="1400" b="0" i="0" u="none" strike="noStrike" noProof="0" err="1">
                          <a:latin typeface="Calisto MT"/>
                        </a:rPr>
                        <a:t>Wprowadza</a:t>
                      </a:r>
                      <a:r>
                        <a:rPr lang="en-US" sz="1400" b="0" i="0" u="none" strike="noStrike" noProof="0">
                          <a:latin typeface="Calisto MT"/>
                        </a:rPr>
                        <a:t> </a:t>
                      </a:r>
                      <a:r>
                        <a:rPr lang="en-US" sz="1400" b="0" i="0" u="none" strike="noStrike" noProof="0" err="1">
                          <a:latin typeface="Calisto MT"/>
                        </a:rPr>
                        <a:t>potężny</a:t>
                      </a:r>
                      <a:r>
                        <a:rPr lang="en-US" sz="1400" b="0" i="0" u="none" strike="noStrike" noProof="0">
                          <a:latin typeface="Calisto MT"/>
                        </a:rPr>
                        <a:t> model </a:t>
                      </a:r>
                      <a:r>
                        <a:rPr lang="en-US" sz="1400" b="0" i="0" u="none" strike="noStrike" noProof="0" err="1">
                          <a:latin typeface="Calisto MT"/>
                        </a:rPr>
                        <a:t>rozszerzeń</a:t>
                      </a:r>
                      <a:r>
                        <a:rPr lang="en-US" sz="1400" b="0" i="0" u="none" strike="noStrike" noProof="0">
                          <a:latin typeface="Calisto MT"/>
                        </a:rPr>
                        <a:t>, </a:t>
                      </a:r>
                      <a:r>
                        <a:rPr lang="en-US" sz="1400" b="0" i="0" u="none" strike="noStrike" noProof="0" err="1">
                          <a:latin typeface="Calisto MT"/>
                        </a:rPr>
                        <a:t>który</a:t>
                      </a:r>
                      <a:r>
                        <a:rPr lang="en-US" sz="1400" b="0" i="0" u="none" strike="noStrike" noProof="0">
                          <a:latin typeface="Calisto MT"/>
                        </a:rPr>
                        <a:t> jest </a:t>
                      </a:r>
                      <a:r>
                        <a:rPr lang="en-US" sz="1400" b="0" i="0" u="none" strike="noStrike" noProof="0" err="1">
                          <a:latin typeface="Calisto MT"/>
                        </a:rPr>
                        <a:t>oznaczony</a:t>
                      </a:r>
                      <a:r>
                        <a:rPr lang="en-US" sz="1400" b="0" i="0" u="none" strike="noStrike" noProof="0">
                          <a:latin typeface="Calisto MT"/>
                        </a:rPr>
                        <a:t> </a:t>
                      </a:r>
                      <a:r>
                        <a:rPr lang="en-US" sz="1400" b="0" i="0" u="none" strike="noStrike" noProof="0" err="1">
                          <a:latin typeface="Calisto MT"/>
                        </a:rPr>
                        <a:t>jako</a:t>
                      </a:r>
                      <a:r>
                        <a:rPr lang="en-US" sz="1400" b="0" i="0" u="none" strike="noStrike" noProof="0">
                          <a:latin typeface="Calisto MT"/>
                        </a:rPr>
                        <a:t> </a:t>
                      </a:r>
                      <a:r>
                        <a:rPr lang="en-US" sz="1400" b="1" i="0" u="none" strike="noStrike" noProof="0">
                          <a:latin typeface="Calisto MT"/>
                        </a:rPr>
                        <a:t>@ExtendWith</a:t>
                      </a:r>
                      <a:r>
                        <a:rPr lang="en-US" sz="1400" b="0" i="0" u="none" strike="noStrike" noProof="0">
                          <a:latin typeface="Calisto MT"/>
                        </a:rPr>
                        <a:t>. </a:t>
                      </a:r>
                      <a:r>
                        <a:rPr lang="en-US" sz="1400" b="0" i="0" u="none" strike="noStrike" noProof="0" err="1">
                          <a:latin typeface="Calisto MT"/>
                        </a:rPr>
                        <a:t>Może</a:t>
                      </a:r>
                      <a:r>
                        <a:rPr lang="en-US" sz="1400" b="0" i="0" u="none" strike="noStrike" noProof="0">
                          <a:latin typeface="Calisto MT"/>
                        </a:rPr>
                        <a:t> on </a:t>
                      </a:r>
                      <a:r>
                        <a:rPr lang="en-US" sz="1400" b="0" i="0" u="none" strike="noStrike" noProof="0" err="1">
                          <a:latin typeface="Calisto MT"/>
                        </a:rPr>
                        <a:t>obsługiwać</a:t>
                      </a:r>
                      <a:r>
                        <a:rPr lang="en-US" sz="1400" b="0" i="0" u="none" strike="noStrike" noProof="0">
                          <a:latin typeface="Calisto MT"/>
                        </a:rPr>
                        <a:t> </a:t>
                      </a:r>
                      <a:r>
                        <a:rPr lang="en-US" sz="1400" b="0" i="0" u="none" strike="noStrike" noProof="0" err="1">
                          <a:latin typeface="Calisto MT"/>
                        </a:rPr>
                        <a:t>rozwiązywanie</a:t>
                      </a:r>
                      <a:r>
                        <a:rPr lang="en-US" sz="1400" b="0" i="0" u="none" strike="noStrike" noProof="0">
                          <a:latin typeface="Calisto MT"/>
                        </a:rPr>
                        <a:t> </a:t>
                      </a:r>
                      <a:r>
                        <a:rPr lang="en-US" sz="1400" b="0" i="0" u="none" strike="noStrike" noProof="0" err="1">
                          <a:latin typeface="Calisto MT"/>
                        </a:rPr>
                        <a:t>parametrów</a:t>
                      </a:r>
                      <a:r>
                        <a:rPr lang="en-US" sz="1400" b="0" i="0" u="none" strike="noStrike" noProof="0">
                          <a:latin typeface="Calisto MT"/>
                        </a:rPr>
                        <a:t>, </a:t>
                      </a:r>
                      <a:r>
                        <a:rPr lang="en-US" sz="1400" b="0" i="0" u="none" strike="noStrike" noProof="0" err="1">
                          <a:latin typeface="Calisto MT"/>
                        </a:rPr>
                        <a:t>przetwarzanie</a:t>
                      </a:r>
                      <a:r>
                        <a:rPr lang="en-US" sz="1400" b="0" i="0" u="none" strike="noStrike" noProof="0">
                          <a:latin typeface="Calisto MT"/>
                        </a:rPr>
                        <a:t> </a:t>
                      </a:r>
                      <a:r>
                        <a:rPr lang="en-US" sz="1400" b="0" i="0" u="none" strike="noStrike" noProof="0" err="1">
                          <a:latin typeface="Calisto MT"/>
                        </a:rPr>
                        <a:t>instancji</a:t>
                      </a:r>
                      <a:r>
                        <a:rPr lang="en-US" sz="1400" b="0" i="0" u="none" strike="noStrike" noProof="0">
                          <a:latin typeface="Calisto MT"/>
                        </a:rPr>
                        <a:t> </a:t>
                      </a:r>
                      <a:r>
                        <a:rPr lang="en-US" sz="1400" b="0" i="0" u="none" strike="noStrike" noProof="0" err="1">
                          <a:latin typeface="Calisto MT"/>
                        </a:rPr>
                        <a:t>testowych</a:t>
                      </a:r>
                      <a:r>
                        <a:rPr lang="en-US" sz="1400" b="0" i="0" u="none" strike="noStrike" noProof="0">
                          <a:latin typeface="Calisto MT"/>
                        </a:rPr>
                        <a:t> </a:t>
                      </a:r>
                      <a:r>
                        <a:rPr lang="en-US" sz="1400" b="0" i="0" u="none" strike="noStrike" noProof="0" err="1">
                          <a:latin typeface="Calisto MT"/>
                        </a:rPr>
                        <a:t>i</a:t>
                      </a:r>
                      <a:r>
                        <a:rPr lang="en-US" sz="1400" b="0" i="0" u="none" strike="noStrike" noProof="0">
                          <a:latin typeface="Calisto MT"/>
                        </a:rPr>
                        <a:t> </a:t>
                      </a:r>
                      <a:r>
                        <a:rPr lang="en-US" sz="1400" b="0" i="0" u="none" strike="noStrike" noProof="0" err="1">
                          <a:latin typeface="Calisto MT"/>
                        </a:rPr>
                        <a:t>inne</a:t>
                      </a:r>
                      <a:r>
                        <a:rPr lang="en-US" sz="1400" b="0" i="0" u="none" strike="noStrike" noProof="0">
                          <a:latin typeface="Calisto MT"/>
                        </a:rPr>
                        <a:t>.</a:t>
                      </a:r>
                      <a:endParaRPr lang="en-US"/>
                    </a:p>
                  </a:txBody>
                  <a:tcPr/>
                </a:tc>
                <a:tc>
                  <a:txBody>
                    <a:bodyPr/>
                    <a:lstStyle/>
                    <a:p>
                      <a:pPr lvl="0">
                        <a:buNone/>
                      </a:pPr>
                      <a:r>
                        <a:rPr lang="en-US" sz="1400" b="0" i="0" u="none" strike="noStrike" noProof="0">
                          <a:latin typeface="Calisto MT"/>
                        </a:rPr>
                        <a:t>Nie </a:t>
                      </a:r>
                      <a:r>
                        <a:rPr lang="en-US" sz="1400" b="0" i="0" u="none" strike="noStrike" noProof="0" err="1">
                          <a:latin typeface="Calisto MT"/>
                        </a:rPr>
                        <a:t>posiada</a:t>
                      </a:r>
                      <a:r>
                        <a:rPr lang="en-US" sz="1400" b="0" i="0" u="none" strike="noStrike" noProof="0">
                          <a:latin typeface="Calisto MT"/>
                        </a:rPr>
                        <a:t> </a:t>
                      </a:r>
                      <a:r>
                        <a:rPr lang="en-US" sz="1400" b="0" i="0" u="none" strike="noStrike" noProof="0" err="1">
                          <a:latin typeface="Calisto MT"/>
                        </a:rPr>
                        <a:t>wbudowanej</a:t>
                      </a:r>
                      <a:r>
                        <a:rPr lang="en-US" sz="1400" b="0" i="0" u="none" strike="noStrike" noProof="0">
                          <a:latin typeface="Calisto MT"/>
                        </a:rPr>
                        <a:t> </a:t>
                      </a:r>
                      <a:r>
                        <a:rPr lang="en-US" sz="1400" b="0" i="0" u="none" strike="noStrike" noProof="0" err="1">
                          <a:latin typeface="Calisto MT"/>
                        </a:rPr>
                        <a:t>obsługi</a:t>
                      </a:r>
                      <a:r>
                        <a:rPr lang="en-US" sz="1400" b="0" i="0" u="none" strike="noStrike" noProof="0">
                          <a:latin typeface="Calisto MT"/>
                        </a:rPr>
                        <a:t> </a:t>
                      </a:r>
                      <a:r>
                        <a:rPr lang="en-US" sz="1400" b="0" i="0" u="none" strike="noStrike" noProof="0" err="1">
                          <a:latin typeface="Calisto MT"/>
                        </a:rPr>
                        <a:t>rozszerzeń</a:t>
                      </a:r>
                      <a:r>
                        <a:rPr lang="en-US" sz="1400" b="0" i="0" u="none" strike="noStrike" noProof="0">
                          <a:latin typeface="Calisto MT"/>
                        </a:rPr>
                        <a:t>. </a:t>
                      </a:r>
                      <a:r>
                        <a:rPr lang="en-US" sz="1400" b="0" i="0" u="none" strike="noStrike" noProof="0" err="1">
                          <a:latin typeface="Calisto MT"/>
                        </a:rPr>
                        <a:t>Podstawowymi</a:t>
                      </a:r>
                      <a:r>
                        <a:rPr lang="en-US" sz="1400" b="0" i="0" u="none" strike="noStrike" noProof="0">
                          <a:latin typeface="Calisto MT"/>
                        </a:rPr>
                        <a:t> </a:t>
                      </a:r>
                      <a:r>
                        <a:rPr lang="en-US" sz="1400" b="0" i="0" u="none" strike="noStrike" noProof="0" err="1">
                          <a:latin typeface="Calisto MT"/>
                        </a:rPr>
                        <a:t>rozszerzeniami</a:t>
                      </a:r>
                      <a:r>
                        <a:rPr lang="en-US" sz="1400" b="0" i="0" u="none" strike="noStrike" noProof="0">
                          <a:latin typeface="Calisto MT"/>
                        </a:rPr>
                        <a:t> w </a:t>
                      </a:r>
                      <a:r>
                        <a:rPr lang="en-US" sz="1400" b="0" i="0" u="none" strike="noStrike" noProof="0" err="1">
                          <a:latin typeface="Calisto MT"/>
                        </a:rPr>
                        <a:t>frameworku</a:t>
                      </a:r>
                      <a:r>
                        <a:rPr lang="en-US" sz="1400" b="0" i="0" u="none" strike="noStrike" noProof="0">
                          <a:latin typeface="Calisto MT"/>
                        </a:rPr>
                        <a:t> JUnit 4 </a:t>
                      </a:r>
                      <a:r>
                        <a:rPr lang="en-US" sz="1400" b="0" i="0" u="none" strike="noStrike" noProof="0" err="1">
                          <a:latin typeface="Calisto MT"/>
                        </a:rPr>
                        <a:t>są</a:t>
                      </a:r>
                      <a:r>
                        <a:rPr lang="en-US" sz="1400" b="0" i="0" u="none" strike="noStrike" noProof="0">
                          <a:latin typeface="Calisto MT"/>
                        </a:rPr>
                        <a:t> </a:t>
                      </a:r>
                      <a:r>
                        <a:rPr lang="en-US" sz="1400" b="0" i="0" u="none" strike="noStrike" noProof="0" err="1">
                          <a:latin typeface="Calisto MT"/>
                        </a:rPr>
                        <a:t>uruchamiacze</a:t>
                      </a:r>
                      <a:r>
                        <a:rPr lang="en-US" sz="1400" b="0" i="0" u="none" strike="noStrike" noProof="0">
                          <a:latin typeface="Calisto MT"/>
                        </a:rPr>
                        <a:t> </a:t>
                      </a:r>
                      <a:r>
                        <a:rPr lang="en-US" sz="1400" b="0" i="0" u="none" strike="noStrike" noProof="0" err="1">
                          <a:latin typeface="Calisto MT"/>
                        </a:rPr>
                        <a:t>testów</a:t>
                      </a:r>
                      <a:r>
                        <a:rPr lang="en-US" sz="1400" b="0" i="0" u="none" strike="noStrike" noProof="0">
                          <a:latin typeface="Calisto MT"/>
                        </a:rPr>
                        <a:t>.</a:t>
                      </a:r>
                      <a:endParaRPr lang="en-US"/>
                    </a:p>
                  </a:txBody>
                  <a:tcPr/>
                </a:tc>
                <a:extLst>
                  <a:ext uri="{0D108BD9-81ED-4DB2-BD59-A6C34878D82A}">
                    <a16:rowId xmlns:a16="http://schemas.microsoft.com/office/drawing/2014/main" val="1487124346"/>
                  </a:ext>
                </a:extLst>
              </a:tr>
            </a:tbl>
          </a:graphicData>
        </a:graphic>
      </p:graphicFrame>
    </p:spTree>
    <p:extLst>
      <p:ext uri="{BB962C8B-B14F-4D97-AF65-F5344CB8AC3E}">
        <p14:creationId xmlns:p14="http://schemas.microsoft.com/office/powerpoint/2010/main" val="1376270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CEF-321B-0448-6F42-8C98422BEDAE}"/>
              </a:ext>
            </a:extLst>
          </p:cNvPr>
          <p:cNvSpPr>
            <a:spLocks noGrp="1"/>
          </p:cNvSpPr>
          <p:nvPr>
            <p:ph type="title"/>
          </p:nvPr>
        </p:nvSpPr>
        <p:spPr/>
        <p:txBody>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rPr>
              <a:t>JUnit 4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i</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5 –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różnice</a:t>
            </a:r>
            <a:r>
              <a:rPr lang="en-US">
                <a:ln>
                  <a:solidFill>
                    <a:prstClr val="black">
                      <a:lumMod val="75000"/>
                      <a:lumOff val="25000"/>
                      <a:alpha val="10000"/>
                    </a:prstClr>
                  </a:solidFill>
                </a:ln>
                <a:effectLst>
                  <a:outerShdw blurRad="9525" dist="25400" dir="14640000" algn="tl" rotWithShape="0">
                    <a:prstClr val="black">
                      <a:alpha val="30000"/>
                    </a:prstClr>
                  </a:outerShdw>
                </a:effectLst>
              </a:rPr>
              <a:t>.</a:t>
            </a:r>
          </a:p>
        </p:txBody>
      </p:sp>
      <p:graphicFrame>
        <p:nvGraphicFramePr>
          <p:cNvPr id="4" name="Content Placeholder 3">
            <a:extLst>
              <a:ext uri="{FF2B5EF4-FFF2-40B4-BE49-F238E27FC236}">
                <a16:creationId xmlns:a16="http://schemas.microsoft.com/office/drawing/2014/main" id="{A9EB8D0A-04FB-C527-EAAF-8BC21DDFB3EE}"/>
              </a:ext>
            </a:extLst>
          </p:cNvPr>
          <p:cNvGraphicFramePr>
            <a:graphicFrameLocks noGrp="1"/>
          </p:cNvGraphicFramePr>
          <p:nvPr>
            <p:ph idx="1"/>
            <p:extLst>
              <p:ext uri="{D42A27DB-BD31-4B8C-83A1-F6EECF244321}">
                <p14:modId xmlns:p14="http://schemas.microsoft.com/office/powerpoint/2010/main" val="156709311"/>
              </p:ext>
            </p:extLst>
          </p:nvPr>
        </p:nvGraphicFramePr>
        <p:xfrm>
          <a:off x="914400" y="1731963"/>
          <a:ext cx="10353675" cy="4297680"/>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1173308470"/>
                    </a:ext>
                  </a:extLst>
                </a:gridCol>
                <a:gridCol w="3451225">
                  <a:extLst>
                    <a:ext uri="{9D8B030D-6E8A-4147-A177-3AD203B41FA5}">
                      <a16:colId xmlns:a16="http://schemas.microsoft.com/office/drawing/2014/main" val="2049148570"/>
                    </a:ext>
                  </a:extLst>
                </a:gridCol>
                <a:gridCol w="3451225">
                  <a:extLst>
                    <a:ext uri="{9D8B030D-6E8A-4147-A177-3AD203B41FA5}">
                      <a16:colId xmlns:a16="http://schemas.microsoft.com/office/drawing/2014/main" val="3898211093"/>
                    </a:ext>
                  </a:extLst>
                </a:gridCol>
              </a:tblGrid>
              <a:tr h="370840">
                <a:tc>
                  <a:txBody>
                    <a:bodyPr/>
                    <a:lstStyle/>
                    <a:p>
                      <a:endParaRPr lang="en-US" sz="1400"/>
                    </a:p>
                  </a:txBody>
                  <a:tcPr/>
                </a:tc>
                <a:tc>
                  <a:txBody>
                    <a:bodyPr/>
                    <a:lstStyle/>
                    <a:p>
                      <a:pPr lvl="0" algn="ctr">
                        <a:buNone/>
                      </a:pPr>
                      <a:r>
                        <a:rPr lang="en-US" sz="1400" b="0" i="0" u="none" strike="noStrike" noProof="0">
                          <a:solidFill>
                            <a:srgbClr val="FFFFFF"/>
                          </a:solidFill>
                          <a:latin typeface="Calisto MT"/>
                        </a:rPr>
                        <a:t>JUnit 5</a:t>
                      </a:r>
                      <a:endParaRPr lang="en-US" sz="1400" b="1" i="0" u="none" strike="noStrike" noProof="0">
                        <a:solidFill>
                          <a:srgbClr val="FFFFFF"/>
                        </a:solidFill>
                        <a:latin typeface="Calisto MT"/>
                      </a:endParaRPr>
                    </a:p>
                  </a:txBody>
                  <a:tcPr/>
                </a:tc>
                <a:tc>
                  <a:txBody>
                    <a:bodyPr/>
                    <a:lstStyle/>
                    <a:p>
                      <a:pPr lvl="0" algn="ctr">
                        <a:buNone/>
                      </a:pPr>
                      <a:r>
                        <a:rPr lang="en-US" sz="1400" b="0" i="0" u="none" strike="noStrike" noProof="0">
                          <a:solidFill>
                            <a:srgbClr val="FFFFFF"/>
                          </a:solidFill>
                          <a:latin typeface="Calisto MT"/>
                        </a:rPr>
                        <a:t>JUnit 4</a:t>
                      </a:r>
                      <a:endParaRPr lang="en-US" sz="1400" b="1" i="0" u="none" strike="noStrike" noProof="0">
                        <a:solidFill>
                          <a:srgbClr val="FFFFFF"/>
                        </a:solidFill>
                        <a:latin typeface="Calisto MT"/>
                      </a:endParaRPr>
                    </a:p>
                    <a:p>
                      <a:pPr lvl="0">
                        <a:buNone/>
                      </a:pPr>
                      <a:endParaRPr lang="en-US" sz="1400"/>
                    </a:p>
                  </a:txBody>
                  <a:tcPr/>
                </a:tc>
                <a:extLst>
                  <a:ext uri="{0D108BD9-81ED-4DB2-BD59-A6C34878D82A}">
                    <a16:rowId xmlns:a16="http://schemas.microsoft.com/office/drawing/2014/main" val="1777999173"/>
                  </a:ext>
                </a:extLst>
              </a:tr>
              <a:tr h="370840">
                <a:tc>
                  <a:txBody>
                    <a:bodyPr/>
                    <a:lstStyle/>
                    <a:p>
                      <a:pPr lvl="0">
                        <a:buNone/>
                      </a:pPr>
                      <a:r>
                        <a:rPr lang="en-US" sz="1400" b="0" i="0" u="none" strike="noStrike" baseline="0" noProof="0">
                          <a:solidFill>
                            <a:srgbClr val="000000"/>
                          </a:solidFill>
                          <a:latin typeface="Calisto MT"/>
                        </a:rPr>
                        <a:t>Testy </a:t>
                      </a:r>
                      <a:r>
                        <a:rPr lang="en-US" sz="1400" b="0" i="0" u="none" strike="noStrike" baseline="0" noProof="0" err="1">
                          <a:solidFill>
                            <a:srgbClr val="000000"/>
                          </a:solidFill>
                          <a:latin typeface="Calisto MT"/>
                        </a:rPr>
                        <a:t>parametryzowane</a:t>
                      </a:r>
                      <a:endParaRPr lang="en-US" sz="1400"/>
                    </a:p>
                  </a:txBody>
                  <a:tcPr/>
                </a:tc>
                <a:tc>
                  <a:txBody>
                    <a:bodyPr/>
                    <a:lstStyle/>
                    <a:p>
                      <a:pPr lvl="0">
                        <a:buNone/>
                      </a:pPr>
                      <a:r>
                        <a:rPr lang="en-US" sz="1400" b="0" i="0" u="none" strike="noStrike" noProof="0" err="1">
                          <a:latin typeface="Calisto MT"/>
                        </a:rPr>
                        <a:t>Obsługuje</a:t>
                      </a:r>
                      <a:r>
                        <a:rPr lang="en-US" sz="1400" b="0" i="0" u="none" strike="noStrike" noProof="0">
                          <a:latin typeface="Calisto MT"/>
                        </a:rPr>
                        <a:t> testy </a:t>
                      </a:r>
                      <a:r>
                        <a:rPr lang="en-US" sz="1400" b="0" i="0" u="none" strike="noStrike" noProof="0" err="1">
                          <a:latin typeface="Calisto MT"/>
                        </a:rPr>
                        <a:t>parametryzowane</a:t>
                      </a:r>
                      <a:r>
                        <a:rPr lang="en-US" sz="1400" b="0" i="0" u="none" strike="noStrike" noProof="0">
                          <a:latin typeface="Calisto MT"/>
                        </a:rPr>
                        <a:t> bez </a:t>
                      </a:r>
                      <a:r>
                        <a:rPr lang="en-US" sz="1400" b="0" i="0" u="none" strike="noStrike" noProof="0" err="1">
                          <a:latin typeface="Calisto MT"/>
                        </a:rPr>
                        <a:t>potrzeby</a:t>
                      </a:r>
                      <a:r>
                        <a:rPr lang="en-US" sz="1400" b="0" i="0" u="none" strike="noStrike" noProof="0">
                          <a:latin typeface="Calisto MT"/>
                        </a:rPr>
                        <a:t> </a:t>
                      </a:r>
                      <a:r>
                        <a:rPr lang="en-US" sz="1400" b="0" i="0" u="none" strike="noStrike" noProof="0" err="1">
                          <a:latin typeface="Calisto MT"/>
                        </a:rPr>
                        <a:t>niestandardowego</a:t>
                      </a:r>
                      <a:r>
                        <a:rPr lang="en-US" sz="1400" b="0" i="0" u="none" strike="noStrike" noProof="0">
                          <a:latin typeface="Calisto MT"/>
                        </a:rPr>
                        <a:t> </a:t>
                      </a:r>
                      <a:r>
                        <a:rPr lang="en-US" sz="1400" b="0" i="0" u="none" strike="noStrike" noProof="0" err="1">
                          <a:latin typeface="Calisto MT"/>
                        </a:rPr>
                        <a:t>uruchamiacza</a:t>
                      </a:r>
                      <a:r>
                        <a:rPr lang="en-US" sz="1400" b="0" i="0" u="none" strike="noStrike" noProof="0">
                          <a:latin typeface="Calisto MT"/>
                        </a:rPr>
                        <a:t>. </a:t>
                      </a:r>
                      <a:r>
                        <a:rPr lang="en-US" sz="1400" b="0" i="0" u="none" strike="noStrike" noProof="0" err="1">
                          <a:latin typeface="Calisto MT"/>
                        </a:rPr>
                        <a:t>Dla</a:t>
                      </a:r>
                      <a:r>
                        <a:rPr lang="en-US" sz="1400" b="0" i="0" u="none" strike="noStrike" noProof="0">
                          <a:latin typeface="Calisto MT"/>
                        </a:rPr>
                        <a:t> </a:t>
                      </a:r>
                      <a:r>
                        <a:rPr lang="en-US" sz="1400" b="0" i="0" u="none" strike="noStrike" noProof="0" err="1">
                          <a:latin typeface="Calisto MT"/>
                        </a:rPr>
                        <a:t>testów</a:t>
                      </a:r>
                      <a:r>
                        <a:rPr lang="en-US" sz="1400" b="0" i="0" u="none" strike="noStrike" noProof="0">
                          <a:latin typeface="Calisto MT"/>
                        </a:rPr>
                        <a:t> </a:t>
                      </a:r>
                      <a:r>
                        <a:rPr lang="en-US" sz="1400" b="0" i="0" u="none" strike="noStrike" noProof="0" err="1">
                          <a:latin typeface="Calisto MT"/>
                        </a:rPr>
                        <a:t>parametryzowanych</a:t>
                      </a:r>
                      <a:r>
                        <a:rPr lang="en-US" sz="1400" b="0" i="0" u="none" strike="noStrike" noProof="0">
                          <a:latin typeface="Calisto MT"/>
                        </a:rPr>
                        <a:t> w JUnit 5 </a:t>
                      </a:r>
                      <a:r>
                        <a:rPr lang="en-US" sz="1400" b="0" i="0" u="none" strike="noStrike" noProof="0" err="1">
                          <a:latin typeface="Calisto MT"/>
                        </a:rPr>
                        <a:t>można</a:t>
                      </a:r>
                      <a:r>
                        <a:rPr lang="en-US" sz="1400" b="0" i="0" u="none" strike="noStrike" noProof="0">
                          <a:latin typeface="Calisto MT"/>
                        </a:rPr>
                        <a:t> </a:t>
                      </a:r>
                      <a:r>
                        <a:rPr lang="en-US" sz="1400" b="0" i="0" u="none" strike="noStrike" noProof="0" err="1">
                          <a:latin typeface="Calisto MT"/>
                        </a:rPr>
                        <a:t>użyć</a:t>
                      </a:r>
                      <a:r>
                        <a:rPr lang="en-US" sz="1400" b="0" i="0" u="none" strike="noStrike" noProof="0">
                          <a:latin typeface="Calisto MT"/>
                        </a:rPr>
                        <a:t> </a:t>
                      </a:r>
                      <a:r>
                        <a:rPr lang="en-US" sz="1400" b="0" i="0" u="none" strike="noStrike" noProof="0" err="1">
                          <a:latin typeface="Calisto MT"/>
                        </a:rPr>
                        <a:t>adnotacji</a:t>
                      </a:r>
                      <a:r>
                        <a:rPr lang="en-US" sz="1400" b="0" i="0" u="none" strike="noStrike" noProof="0">
                          <a:latin typeface="Calisto MT"/>
                        </a:rPr>
                        <a:t> </a:t>
                      </a:r>
                      <a:r>
                        <a:rPr lang="en-US" sz="1400" b="1" i="0" u="none" strike="noStrike" noProof="0">
                          <a:latin typeface="Calisto MT"/>
                        </a:rPr>
                        <a:t>@ParameterizedTest </a:t>
                      </a:r>
                      <a:r>
                        <a:rPr lang="en-US" sz="1400" b="0" i="0" u="none" strike="noStrike" noProof="0" err="1">
                          <a:latin typeface="Calisto MT"/>
                        </a:rPr>
                        <a:t>i</a:t>
                      </a:r>
                      <a:r>
                        <a:rPr lang="en-US" sz="1400" b="1" i="0" u="none" strike="noStrike" noProof="0">
                          <a:latin typeface="Calisto MT"/>
                        </a:rPr>
                        <a:t> @ValueSource.</a:t>
                      </a:r>
                      <a:endParaRPr lang="en-US" sz="1400" b="1"/>
                    </a:p>
                  </a:txBody>
                  <a:tcPr/>
                </a:tc>
                <a:tc>
                  <a:txBody>
                    <a:bodyPr/>
                    <a:lstStyle/>
                    <a:p>
                      <a:pPr lvl="0">
                        <a:buNone/>
                      </a:pPr>
                      <a:r>
                        <a:rPr lang="en-US" sz="1400" b="0" i="0" u="none" strike="noStrike" noProof="0" err="1">
                          <a:latin typeface="Calisto MT"/>
                        </a:rPr>
                        <a:t>Używamy</a:t>
                      </a:r>
                      <a:r>
                        <a:rPr lang="en-US" sz="1400" b="0" i="0" u="none" strike="noStrike" noProof="0">
                          <a:latin typeface="Calisto MT"/>
                        </a:rPr>
                        <a:t> </a:t>
                      </a:r>
                      <a:r>
                        <a:rPr lang="en-US" sz="1400" b="1" i="0" u="none" strike="noStrike" noProof="0">
                          <a:latin typeface="Calisto MT"/>
                        </a:rPr>
                        <a:t>@RunWith</a:t>
                      </a:r>
                      <a:r>
                        <a:rPr lang="en-US" sz="1400" b="0" i="0" u="none" strike="noStrike" noProof="0">
                          <a:latin typeface="Calisto MT"/>
                        </a:rPr>
                        <a:t>(Parameterized.class) </a:t>
                      </a:r>
                      <a:r>
                        <a:rPr lang="en-US" sz="1400" b="0" i="0" u="none" strike="noStrike" noProof="0" err="1">
                          <a:latin typeface="Calisto MT"/>
                        </a:rPr>
                        <a:t>dla</a:t>
                      </a:r>
                      <a:r>
                        <a:rPr lang="en-US" sz="1400" b="0" i="0" u="none" strike="noStrike" noProof="0">
                          <a:latin typeface="Calisto MT"/>
                        </a:rPr>
                        <a:t> </a:t>
                      </a:r>
                      <a:r>
                        <a:rPr lang="en-US" sz="1400" b="0" i="0" u="none" strike="noStrike" noProof="0" err="1">
                          <a:latin typeface="Calisto MT"/>
                        </a:rPr>
                        <a:t>testów</a:t>
                      </a:r>
                      <a:r>
                        <a:rPr lang="en-US" sz="1400" b="0" i="0" u="none" strike="noStrike" noProof="0">
                          <a:latin typeface="Calisto MT"/>
                        </a:rPr>
                        <a:t> </a:t>
                      </a:r>
                      <a:r>
                        <a:rPr lang="en-US" sz="1400" b="0" i="0" u="none" strike="noStrike" noProof="0" err="1">
                          <a:latin typeface="Calisto MT"/>
                        </a:rPr>
                        <a:t>parametryzowanych</a:t>
                      </a:r>
                      <a:r>
                        <a:rPr lang="en-US" sz="1400" b="0" i="0" u="none" strike="noStrike" noProof="0">
                          <a:latin typeface="Calisto MT"/>
                        </a:rPr>
                        <a:t>.</a:t>
                      </a:r>
                      <a:endParaRPr lang="en-US" sz="1400"/>
                    </a:p>
                  </a:txBody>
                  <a:tcPr/>
                </a:tc>
                <a:extLst>
                  <a:ext uri="{0D108BD9-81ED-4DB2-BD59-A6C34878D82A}">
                    <a16:rowId xmlns:a16="http://schemas.microsoft.com/office/drawing/2014/main" val="4057394451"/>
                  </a:ext>
                </a:extLst>
              </a:tr>
              <a:tr h="370840">
                <a:tc>
                  <a:txBody>
                    <a:bodyPr/>
                    <a:lstStyle/>
                    <a:p>
                      <a:pPr lvl="0">
                        <a:buNone/>
                      </a:pPr>
                      <a:r>
                        <a:rPr lang="en-US" sz="1400" b="0" i="0" u="none" strike="noStrike" noProof="0" err="1">
                          <a:latin typeface="Calisto MT"/>
                        </a:rPr>
                        <a:t>Warunkowe</a:t>
                      </a:r>
                      <a:r>
                        <a:rPr lang="en-US" sz="1400" b="0" i="0" u="none" strike="noStrike" noProof="0">
                          <a:latin typeface="Calisto MT"/>
                        </a:rPr>
                        <a:t> </a:t>
                      </a:r>
                      <a:r>
                        <a:rPr lang="en-US" sz="1400" b="0" i="0" u="none" strike="noStrike" noProof="0" err="1">
                          <a:latin typeface="Calisto MT"/>
                        </a:rPr>
                        <a:t>wykonanie</a:t>
                      </a:r>
                      <a:r>
                        <a:rPr lang="en-US" sz="1400" b="0" i="0" u="none" strike="noStrike" noProof="0">
                          <a:latin typeface="Calisto MT"/>
                        </a:rPr>
                        <a:t> </a:t>
                      </a:r>
                      <a:r>
                        <a:rPr lang="en-US" sz="1400" b="0" i="0" u="none" strike="noStrike" noProof="0" err="1">
                          <a:latin typeface="Calisto MT"/>
                        </a:rPr>
                        <a:t>testów</a:t>
                      </a:r>
                      <a:endParaRPr lang="en-US" sz="1400"/>
                    </a:p>
                  </a:txBody>
                  <a:tcPr/>
                </a:tc>
                <a:tc>
                  <a:txBody>
                    <a:bodyPr/>
                    <a:lstStyle/>
                    <a:p>
                      <a:pPr lvl="0">
                        <a:buNone/>
                      </a:pPr>
                      <a:r>
                        <a:rPr lang="en-US" sz="1400" b="0" i="0" u="none" strike="noStrike" noProof="0" err="1">
                          <a:latin typeface="Calisto MT"/>
                        </a:rPr>
                        <a:t>Wprowadza</a:t>
                      </a:r>
                      <a:r>
                        <a:rPr lang="en-US" sz="1400" b="0" i="0" u="none" strike="noStrike" noProof="0">
                          <a:latin typeface="Calisto MT"/>
                        </a:rPr>
                        <a:t> </a:t>
                      </a:r>
                      <a:r>
                        <a:rPr lang="en-US" sz="1400" b="0" i="0" u="none" strike="noStrike" noProof="0" err="1">
                          <a:latin typeface="Calisto MT"/>
                        </a:rPr>
                        <a:t>adnotacje</a:t>
                      </a:r>
                      <a:r>
                        <a:rPr lang="en-US" sz="1400" b="0" i="0" u="none" strike="noStrike" noProof="0">
                          <a:latin typeface="Calisto MT"/>
                        </a:rPr>
                        <a:t> </a:t>
                      </a:r>
                      <a:r>
                        <a:rPr lang="en-US" sz="1400" b="1" i="0" u="none" strike="noStrike" noProof="0">
                          <a:latin typeface="Calisto MT"/>
                        </a:rPr>
                        <a:t>@EnabledOnOs </a:t>
                      </a:r>
                      <a:r>
                        <a:rPr lang="en-US" sz="1400" b="1" i="0" u="none" strike="noStrike" noProof="0" err="1">
                          <a:latin typeface="Calisto MT"/>
                        </a:rPr>
                        <a:t>i</a:t>
                      </a:r>
                      <a:r>
                        <a:rPr lang="en-US" sz="1400" b="1" i="0" u="none" strike="noStrike" noProof="0">
                          <a:latin typeface="Calisto MT"/>
                        </a:rPr>
                        <a:t> @EnabledIf</a:t>
                      </a:r>
                      <a:r>
                        <a:rPr lang="en-US" sz="1400" b="0" i="0" u="none" strike="noStrike" noProof="0">
                          <a:latin typeface="Calisto MT"/>
                        </a:rPr>
                        <a:t> </a:t>
                      </a:r>
                      <a:r>
                        <a:rPr lang="en-US" sz="1400" b="0" i="0" u="none" strike="noStrike" noProof="0" err="1">
                          <a:latin typeface="Calisto MT"/>
                        </a:rPr>
                        <a:t>oraz</a:t>
                      </a:r>
                      <a:r>
                        <a:rPr lang="en-US" sz="1400" b="0" i="0" u="none" strike="noStrike" noProof="0">
                          <a:latin typeface="Calisto MT"/>
                        </a:rPr>
                        <a:t> </a:t>
                      </a:r>
                      <a:r>
                        <a:rPr lang="en-US" sz="1400" b="0" i="0" u="none" strike="noStrike" noProof="0" err="1">
                          <a:latin typeface="Calisto MT"/>
                        </a:rPr>
                        <a:t>inne</a:t>
                      </a:r>
                      <a:r>
                        <a:rPr lang="en-US" sz="1400" b="0" i="0" u="none" strike="noStrike" noProof="0">
                          <a:latin typeface="Calisto MT"/>
                        </a:rPr>
                        <a:t> do </a:t>
                      </a:r>
                      <a:r>
                        <a:rPr lang="en-US" sz="1400" b="0" i="0" u="none" strike="noStrike" noProof="0" err="1">
                          <a:latin typeface="Calisto MT"/>
                        </a:rPr>
                        <a:t>warunkowego</a:t>
                      </a:r>
                      <a:r>
                        <a:rPr lang="en-US" sz="1400" b="0" i="0" u="none" strike="noStrike" noProof="0">
                          <a:latin typeface="Calisto MT"/>
                        </a:rPr>
                        <a:t> </a:t>
                      </a:r>
                      <a:r>
                        <a:rPr lang="en-US" sz="1400" b="0" i="0" u="none" strike="noStrike" noProof="0" err="1">
                          <a:latin typeface="Calisto MT"/>
                        </a:rPr>
                        <a:t>wykonania</a:t>
                      </a:r>
                      <a:r>
                        <a:rPr lang="en-US" sz="1400" b="0" i="0" u="none" strike="noStrike" noProof="0">
                          <a:latin typeface="Calisto MT"/>
                        </a:rPr>
                        <a:t> </a:t>
                      </a:r>
                      <a:r>
                        <a:rPr lang="en-US" sz="1400" b="0" i="0" u="none" strike="noStrike" noProof="0" err="1">
                          <a:latin typeface="Calisto MT"/>
                        </a:rPr>
                        <a:t>testów</a:t>
                      </a:r>
                      <a:r>
                        <a:rPr lang="en-US" sz="1400" b="0" i="0" u="none" strike="noStrike" noProof="0">
                          <a:latin typeface="Calisto MT"/>
                        </a:rPr>
                        <a:t>.</a:t>
                      </a:r>
                      <a:endParaRPr lang="en-US" sz="1400"/>
                    </a:p>
                  </a:txBody>
                  <a:tcPr/>
                </a:tc>
                <a:tc>
                  <a:txBody>
                    <a:bodyPr/>
                    <a:lstStyle/>
                    <a:p>
                      <a:pPr lvl="0">
                        <a:buNone/>
                      </a:pPr>
                      <a:r>
                        <a:rPr lang="en-US" sz="1400" b="0" i="0" u="none" strike="noStrike" noProof="0">
                          <a:latin typeface="Calisto MT"/>
                        </a:rPr>
                        <a:t>Ma </a:t>
                      </a:r>
                      <a:r>
                        <a:rPr lang="en-US" sz="1400" b="0" i="0" u="none" strike="noStrike" noProof="0" err="1">
                          <a:latin typeface="Calisto MT"/>
                        </a:rPr>
                        <a:t>ograniczoną</a:t>
                      </a:r>
                      <a:r>
                        <a:rPr lang="en-US" sz="1400" b="0" i="0" u="none" strike="noStrike" noProof="0">
                          <a:latin typeface="Calisto MT"/>
                        </a:rPr>
                        <a:t> </a:t>
                      </a:r>
                      <a:r>
                        <a:rPr lang="en-US" sz="1400" b="0" i="0" u="none" strike="noStrike" noProof="0" err="1">
                          <a:latin typeface="Calisto MT"/>
                        </a:rPr>
                        <a:t>obsługę</a:t>
                      </a:r>
                      <a:r>
                        <a:rPr lang="en-US" sz="1400" b="0" i="0" u="none" strike="noStrike" noProof="0">
                          <a:latin typeface="Calisto MT"/>
                        </a:rPr>
                        <a:t> </a:t>
                      </a:r>
                      <a:r>
                        <a:rPr lang="en-US" sz="1400" b="0" i="0" u="none" strike="noStrike" noProof="0" err="1">
                          <a:latin typeface="Calisto MT"/>
                        </a:rPr>
                        <a:t>warunkowego</a:t>
                      </a:r>
                      <a:r>
                        <a:rPr lang="en-US" sz="1400" b="0" i="0" u="none" strike="noStrike" noProof="0">
                          <a:latin typeface="Calisto MT"/>
                        </a:rPr>
                        <a:t> </a:t>
                      </a:r>
                      <a:r>
                        <a:rPr lang="en-US" sz="1400" b="0" i="0" u="none" strike="noStrike" noProof="0" err="1">
                          <a:latin typeface="Calisto MT"/>
                        </a:rPr>
                        <a:t>wykonania</a:t>
                      </a:r>
                      <a:r>
                        <a:rPr lang="en-US" sz="1400" b="0" i="0" u="none" strike="noStrike" noProof="0">
                          <a:latin typeface="Calisto MT"/>
                        </a:rPr>
                        <a:t> </a:t>
                      </a:r>
                      <a:r>
                        <a:rPr lang="en-US" sz="1400" b="0" i="0" u="none" strike="noStrike" noProof="0" err="1">
                          <a:latin typeface="Calisto MT"/>
                        </a:rPr>
                        <a:t>testów</a:t>
                      </a:r>
                      <a:r>
                        <a:rPr lang="en-US" sz="1400" b="0" i="0" u="none" strike="noStrike" noProof="0">
                          <a:latin typeface="Calisto MT"/>
                        </a:rPr>
                        <a:t> w </a:t>
                      </a:r>
                      <a:r>
                        <a:rPr lang="en-US" sz="1400" b="0" i="0" u="none" strike="noStrike" noProof="0" err="1">
                          <a:latin typeface="Calisto MT"/>
                        </a:rPr>
                        <a:t>porównaniu</a:t>
                      </a:r>
                      <a:r>
                        <a:rPr lang="en-US" sz="1400" b="0" i="0" u="none" strike="noStrike" noProof="0">
                          <a:latin typeface="Calisto MT"/>
                        </a:rPr>
                        <a:t> z JUnit 5.</a:t>
                      </a:r>
                      <a:endParaRPr lang="en-US" sz="1400"/>
                    </a:p>
                  </a:txBody>
                  <a:tcPr/>
                </a:tc>
                <a:extLst>
                  <a:ext uri="{0D108BD9-81ED-4DB2-BD59-A6C34878D82A}">
                    <a16:rowId xmlns:a16="http://schemas.microsoft.com/office/drawing/2014/main" val="761308055"/>
                  </a:ext>
                </a:extLst>
              </a:tr>
              <a:tr h="370839">
                <a:tc>
                  <a:txBody>
                    <a:bodyPr/>
                    <a:lstStyle/>
                    <a:p>
                      <a:pPr lvl="0">
                        <a:buNone/>
                      </a:pPr>
                      <a:r>
                        <a:rPr lang="en-US" sz="1400" b="0" i="0" u="none" strike="noStrike" noProof="0"/>
                        <a:t>Testy </a:t>
                      </a:r>
                      <a:r>
                        <a:rPr lang="en-US" sz="1400" b="0" i="0" u="none" strike="noStrike" noProof="0" err="1"/>
                        <a:t>dynamiczne</a:t>
                      </a:r>
                      <a:endParaRPr lang="en-US" sz="1400" err="1"/>
                    </a:p>
                  </a:txBody>
                  <a:tcPr/>
                </a:tc>
                <a:tc>
                  <a:txBody>
                    <a:bodyPr/>
                    <a:lstStyle/>
                    <a:p>
                      <a:pPr lvl="0">
                        <a:buNone/>
                      </a:pPr>
                      <a:r>
                        <a:rPr lang="en-US" sz="1400" b="0" i="0" u="none" strike="noStrike" noProof="0" err="1"/>
                        <a:t>Wprowadza</a:t>
                      </a:r>
                      <a:r>
                        <a:rPr lang="en-US" sz="1400" b="0" i="0" u="none" strike="noStrike" noProof="0"/>
                        <a:t> </a:t>
                      </a:r>
                      <a:r>
                        <a:rPr lang="en-US" sz="1400" b="0" i="0" u="none" strike="noStrike" noProof="0" err="1"/>
                        <a:t>nową</a:t>
                      </a:r>
                      <a:r>
                        <a:rPr lang="en-US" sz="1400" b="0" i="0" u="none" strike="noStrike" noProof="0"/>
                        <a:t> </a:t>
                      </a:r>
                      <a:r>
                        <a:rPr lang="en-US" sz="1400" b="0" i="0" u="none" strike="noStrike" noProof="0" err="1"/>
                        <a:t>adnotację</a:t>
                      </a:r>
                      <a:r>
                        <a:rPr lang="en-US" sz="1400" b="0" i="0" u="none" strike="noStrike" noProof="0"/>
                        <a:t> </a:t>
                      </a:r>
                      <a:r>
                        <a:rPr lang="en-US" sz="1400" b="0" i="0" u="none" strike="noStrike" noProof="0" err="1"/>
                        <a:t>dla</a:t>
                      </a:r>
                      <a:r>
                        <a:rPr lang="en-US" sz="1400" b="0" i="0" u="none" strike="noStrike" noProof="0"/>
                        <a:t> </a:t>
                      </a:r>
                      <a:r>
                        <a:rPr lang="en-US" sz="1400" b="0" i="0" u="none" strike="noStrike" noProof="0" err="1"/>
                        <a:t>testów</a:t>
                      </a:r>
                      <a:r>
                        <a:rPr lang="en-US" sz="1400" b="0" i="0" u="none" strike="noStrike" noProof="0"/>
                        <a:t> </a:t>
                      </a:r>
                      <a:r>
                        <a:rPr lang="en-US" sz="1400" b="0" i="0" u="none" strike="noStrike" noProof="0" err="1"/>
                        <a:t>dynamicznych</a:t>
                      </a:r>
                      <a:r>
                        <a:rPr lang="en-US" sz="1400" b="0" i="0" u="none" strike="noStrike" noProof="0"/>
                        <a:t>, </a:t>
                      </a:r>
                      <a:r>
                        <a:rPr lang="en-US" sz="1400" b="0" i="0" u="none" strike="noStrike" noProof="0" err="1"/>
                        <a:t>która</a:t>
                      </a:r>
                      <a:r>
                        <a:rPr lang="en-US" sz="1400" b="0" i="0" u="none" strike="noStrike" noProof="0"/>
                        <a:t> jest </a:t>
                      </a:r>
                      <a:r>
                        <a:rPr lang="en-US" sz="1400" b="0" i="0" u="none" strike="noStrike" noProof="0" err="1"/>
                        <a:t>oznaczona</a:t>
                      </a:r>
                      <a:r>
                        <a:rPr lang="en-US" sz="1400" b="0" i="0" u="none" strike="noStrike" noProof="0"/>
                        <a:t> </a:t>
                      </a:r>
                      <a:r>
                        <a:rPr lang="en-US" sz="1400" b="0" i="0" u="none" strike="noStrike" noProof="0" err="1"/>
                        <a:t>jako</a:t>
                      </a:r>
                      <a:r>
                        <a:rPr lang="en-US" sz="1400" b="0" i="0" u="none" strike="noStrike" noProof="0"/>
                        <a:t> </a:t>
                      </a:r>
                      <a:r>
                        <a:rPr lang="en-US" sz="1400" b="1" i="0" u="none" strike="noStrike" noProof="0"/>
                        <a:t>@TestFactor</a:t>
                      </a:r>
                      <a:r>
                        <a:rPr lang="en-US" sz="1400" b="0" i="0" u="none" strike="noStrike" noProof="0"/>
                        <a:t>y. </a:t>
                      </a:r>
                      <a:r>
                        <a:rPr lang="en-US" sz="1400" b="0" i="0" u="none" strike="noStrike" noProof="0" err="1"/>
                        <a:t>Pozwala</a:t>
                      </a:r>
                      <a:r>
                        <a:rPr lang="en-US" sz="1400" b="0" i="0" u="none" strike="noStrike" noProof="0"/>
                        <a:t> to </a:t>
                      </a:r>
                      <a:r>
                        <a:rPr lang="en-US" sz="1400" b="0" i="0" u="none" strike="noStrike" noProof="0" err="1"/>
                        <a:t>na</a:t>
                      </a:r>
                      <a:r>
                        <a:rPr lang="en-US" sz="1400" b="0" i="0" u="none" strike="noStrike" noProof="0"/>
                        <a:t> </a:t>
                      </a:r>
                      <a:r>
                        <a:rPr lang="en-US" sz="1400" b="0" i="0" u="none" strike="noStrike" noProof="0" err="1"/>
                        <a:t>uruchamianie</a:t>
                      </a:r>
                      <a:r>
                        <a:rPr lang="en-US" sz="1400" b="0" i="0" u="none" strike="noStrike" noProof="0"/>
                        <a:t> </a:t>
                      </a:r>
                      <a:r>
                        <a:rPr lang="en-US" sz="1400" b="0" i="0" u="none" strike="noStrike" noProof="0" err="1"/>
                        <a:t>testów</a:t>
                      </a:r>
                      <a:r>
                        <a:rPr lang="en-US" sz="1400" b="0" i="0" u="none" strike="noStrike" noProof="0"/>
                        <a:t> w </a:t>
                      </a:r>
                      <a:r>
                        <a:rPr lang="en-US" sz="1400" b="0" i="0" u="none" strike="noStrike" noProof="0" err="1"/>
                        <a:t>czasie</a:t>
                      </a:r>
                      <a:r>
                        <a:rPr lang="en-US" sz="1400" b="0" i="0" u="none" strike="noStrike" noProof="0"/>
                        <a:t> </a:t>
                      </a:r>
                      <a:r>
                        <a:rPr lang="en-US" sz="1400" b="0" i="0" u="none" strike="noStrike" noProof="0" err="1"/>
                        <a:t>wykonania</a:t>
                      </a:r>
                      <a:r>
                        <a:rPr lang="en-US" sz="1400" b="0" i="0" u="none" strike="noStrike" noProof="0"/>
                        <a:t>.</a:t>
                      </a:r>
                      <a:endParaRPr lang="en-US" sz="1400"/>
                    </a:p>
                  </a:txBody>
                  <a:tcPr/>
                </a:tc>
                <a:tc>
                  <a:txBody>
                    <a:bodyPr/>
                    <a:lstStyle/>
                    <a:p>
                      <a:pPr lvl="0">
                        <a:buNone/>
                      </a:pPr>
                      <a:r>
                        <a:rPr lang="en-US" sz="1400" b="0" i="0" u="none" strike="noStrike" noProof="0" err="1"/>
                        <a:t>Opiera</a:t>
                      </a:r>
                      <a:r>
                        <a:rPr lang="en-US" sz="1400" b="0" i="0" u="none" strike="noStrike" noProof="0"/>
                        <a:t> </a:t>
                      </a:r>
                      <a:r>
                        <a:rPr lang="en-US" sz="1400" b="0" i="0" u="none" strike="noStrike" noProof="0" err="1"/>
                        <a:t>się</a:t>
                      </a:r>
                      <a:r>
                        <a:rPr lang="en-US" sz="1400" b="0" i="0" u="none" strike="noStrike" noProof="0"/>
                        <a:t> </a:t>
                      </a:r>
                      <a:r>
                        <a:rPr lang="en-US" sz="1400" b="0" i="0" u="none" strike="noStrike" noProof="0" err="1"/>
                        <a:t>głównie</a:t>
                      </a:r>
                      <a:r>
                        <a:rPr lang="en-US" sz="1400" b="0" i="0" u="none" strike="noStrike" noProof="0"/>
                        <a:t> </a:t>
                      </a:r>
                      <a:r>
                        <a:rPr lang="en-US" sz="1400" b="0" i="0" u="none" strike="noStrike" noProof="0" err="1"/>
                        <a:t>na</a:t>
                      </a:r>
                      <a:r>
                        <a:rPr lang="en-US" sz="1400" b="0" i="0" u="none" strike="noStrike" noProof="0"/>
                        <a:t> </a:t>
                      </a:r>
                      <a:r>
                        <a:rPr lang="en-US" sz="1400" b="0" i="0" u="none" strike="noStrike" noProof="0" err="1"/>
                        <a:t>testach</a:t>
                      </a:r>
                      <a:r>
                        <a:rPr lang="en-US" sz="1400" b="0" i="0" u="none" strike="noStrike" noProof="0"/>
                        <a:t> </a:t>
                      </a:r>
                      <a:r>
                        <a:rPr lang="en-US" sz="1400" b="0" i="0" u="none" strike="noStrike" noProof="0" err="1"/>
                        <a:t>statycznych</a:t>
                      </a:r>
                      <a:r>
                        <a:rPr lang="en-US" sz="1400" b="0" i="0" u="none" strike="noStrike" noProof="0"/>
                        <a:t>, co </a:t>
                      </a:r>
                      <a:r>
                        <a:rPr lang="en-US" sz="1400" b="0" i="0" u="none" strike="noStrike" noProof="0" err="1"/>
                        <a:t>oznacza</a:t>
                      </a:r>
                      <a:r>
                        <a:rPr lang="en-US" sz="1400" b="0" i="0" u="none" strike="noStrike" noProof="0"/>
                        <a:t>, </a:t>
                      </a:r>
                      <a:r>
                        <a:rPr lang="en-US" sz="1400" b="0" i="0" u="none" strike="noStrike" noProof="0" err="1"/>
                        <a:t>że</a:t>
                      </a:r>
                      <a:r>
                        <a:rPr lang="en-US" sz="1400" b="0" i="0" u="none" strike="noStrike" noProof="0"/>
                        <a:t> </a:t>
                      </a:r>
                      <a:r>
                        <a:rPr lang="en-US" sz="1400" b="0" i="0" u="none" strike="noStrike" noProof="0" err="1"/>
                        <a:t>nie</a:t>
                      </a:r>
                      <a:r>
                        <a:rPr lang="en-US" sz="1400" b="0" i="0" u="none" strike="noStrike" noProof="0"/>
                        <a:t> </a:t>
                      </a:r>
                      <a:r>
                        <a:rPr lang="en-US" sz="1400" b="0" i="0" u="none" strike="noStrike" noProof="0" err="1"/>
                        <a:t>możemy</a:t>
                      </a:r>
                      <a:r>
                        <a:rPr lang="en-US" sz="1400" b="0" i="0" u="none" strike="noStrike" noProof="0"/>
                        <a:t> </a:t>
                      </a:r>
                      <a:r>
                        <a:rPr lang="en-US" sz="1400" b="0" i="0" u="none" strike="noStrike" noProof="0" err="1"/>
                        <a:t>testować</a:t>
                      </a:r>
                      <a:r>
                        <a:rPr lang="en-US" sz="1400" b="0" i="0" u="none" strike="noStrike" noProof="0"/>
                        <a:t> </a:t>
                      </a:r>
                      <a:r>
                        <a:rPr lang="en-US" sz="1400" b="0" i="0" u="none" strike="noStrike" noProof="0" err="1"/>
                        <a:t>aplikacji</a:t>
                      </a:r>
                      <a:r>
                        <a:rPr lang="en-US" sz="1400" b="0" i="0" u="none" strike="noStrike" noProof="0"/>
                        <a:t> w </a:t>
                      </a:r>
                      <a:r>
                        <a:rPr lang="en-US" sz="1400" b="0" i="0" u="none" strike="noStrike" noProof="0" err="1"/>
                        <a:t>czasie</a:t>
                      </a:r>
                      <a:r>
                        <a:rPr lang="en-US" sz="1400" b="0" i="0" u="none" strike="noStrike" noProof="0"/>
                        <a:t> </a:t>
                      </a:r>
                      <a:r>
                        <a:rPr lang="en-US" sz="1400" b="0" i="0" u="none" strike="noStrike" noProof="0" err="1"/>
                        <a:t>wykonania</a:t>
                      </a:r>
                      <a:r>
                        <a:rPr lang="en-US" sz="1400" b="0" i="0" u="none" strike="noStrike" noProof="0"/>
                        <a:t>.</a:t>
                      </a:r>
                      <a:endParaRPr lang="en-US"/>
                    </a:p>
                  </a:txBody>
                  <a:tcPr/>
                </a:tc>
                <a:extLst>
                  <a:ext uri="{0D108BD9-81ED-4DB2-BD59-A6C34878D82A}">
                    <a16:rowId xmlns:a16="http://schemas.microsoft.com/office/drawing/2014/main" val="4137009930"/>
                  </a:ext>
                </a:extLst>
              </a:tr>
              <a:tr h="370838">
                <a:tc>
                  <a:txBody>
                    <a:bodyPr/>
                    <a:lstStyle/>
                    <a:p>
                      <a:pPr lvl="0">
                        <a:buNone/>
                      </a:pPr>
                      <a:r>
                        <a:rPr lang="en-US" sz="1400" b="0" i="0" u="none" strike="noStrike" noProof="0" err="1">
                          <a:latin typeface="Calisto MT"/>
                        </a:rPr>
                        <a:t>Asercje</a:t>
                      </a:r>
                      <a:endParaRPr lang="en-US" err="1"/>
                    </a:p>
                  </a:txBody>
                  <a:tcPr/>
                </a:tc>
                <a:tc>
                  <a:txBody>
                    <a:bodyPr/>
                    <a:lstStyle/>
                    <a:p>
                      <a:pPr lvl="0">
                        <a:buNone/>
                      </a:pPr>
                      <a:r>
                        <a:rPr lang="en-US" sz="1400" b="0" i="0" u="none" strike="noStrike" noProof="0" err="1">
                          <a:latin typeface="Calisto MT"/>
                        </a:rPr>
                        <a:t>Wprowadza</a:t>
                      </a:r>
                      <a:r>
                        <a:rPr lang="en-US" sz="1400" b="0" i="0" u="none" strike="noStrike" noProof="0">
                          <a:latin typeface="Calisto MT"/>
                        </a:rPr>
                        <a:t> </a:t>
                      </a:r>
                      <a:r>
                        <a:rPr lang="en-US" sz="1400" b="0" i="0" u="none" strike="noStrike" noProof="0" err="1">
                          <a:latin typeface="Calisto MT"/>
                        </a:rPr>
                        <a:t>bardziej</a:t>
                      </a:r>
                      <a:r>
                        <a:rPr lang="en-US" sz="1400" b="0" i="0" u="none" strike="noStrike" noProof="0">
                          <a:latin typeface="Calisto MT"/>
                        </a:rPr>
                        <a:t> </a:t>
                      </a:r>
                      <a:r>
                        <a:rPr lang="en-US" sz="1400" b="0" i="0" u="none" strike="noStrike" noProof="0" err="1">
                          <a:latin typeface="Calisto MT"/>
                        </a:rPr>
                        <a:t>elastyczną</a:t>
                      </a:r>
                      <a:r>
                        <a:rPr lang="en-US" sz="1400" b="0" i="0" u="none" strike="noStrike" noProof="0">
                          <a:latin typeface="Calisto MT"/>
                        </a:rPr>
                        <a:t> </a:t>
                      </a:r>
                      <a:r>
                        <a:rPr lang="en-US" sz="1400" b="0" i="0" u="none" strike="noStrike" noProof="0" err="1">
                          <a:latin typeface="Calisto MT"/>
                        </a:rPr>
                        <a:t>klasę</a:t>
                      </a:r>
                      <a:r>
                        <a:rPr lang="en-US" sz="1400" b="0" i="0" u="none" strike="noStrike" noProof="0">
                          <a:latin typeface="Calisto MT"/>
                        </a:rPr>
                        <a:t> Assertions z </a:t>
                      </a:r>
                      <a:r>
                        <a:rPr lang="en-US" sz="1400" b="0" i="0" u="none" strike="noStrike" noProof="0" err="1">
                          <a:latin typeface="Calisto MT"/>
                        </a:rPr>
                        <a:t>różnymi</a:t>
                      </a:r>
                      <a:r>
                        <a:rPr lang="en-US" sz="1400" b="0" i="0" u="none" strike="noStrike" noProof="0">
                          <a:latin typeface="Calisto MT"/>
                        </a:rPr>
                        <a:t> </a:t>
                      </a:r>
                      <a:r>
                        <a:rPr lang="en-US" sz="1400" b="0" i="0" u="none" strike="noStrike" noProof="0" err="1">
                          <a:latin typeface="Calisto MT"/>
                        </a:rPr>
                        <a:t>metodami</a:t>
                      </a:r>
                      <a:r>
                        <a:rPr lang="en-US" sz="1400" b="0" i="0" u="none" strike="noStrike" noProof="0">
                          <a:latin typeface="Calisto MT"/>
                        </a:rPr>
                        <a:t>, </a:t>
                      </a:r>
                      <a:r>
                        <a:rPr lang="en-US" sz="1400" b="0" i="0" u="none" strike="noStrike" noProof="0" err="1">
                          <a:latin typeface="Calisto MT"/>
                        </a:rPr>
                        <a:t>takimi</a:t>
                      </a:r>
                      <a:r>
                        <a:rPr lang="en-US" sz="1400" b="0" i="0" u="none" strike="noStrike" noProof="0">
                          <a:latin typeface="Calisto MT"/>
                        </a:rPr>
                        <a:t> jak </a:t>
                      </a:r>
                      <a:r>
                        <a:rPr lang="en-US" sz="1400" b="1" i="0" u="none" strike="noStrike" noProof="0" err="1">
                          <a:latin typeface="Calisto MT"/>
                        </a:rPr>
                        <a:t>assertAll</a:t>
                      </a:r>
                      <a:r>
                        <a:rPr lang="en-US" sz="1400" b="0" i="0" u="none" strike="noStrike" noProof="0">
                          <a:latin typeface="Calisto MT"/>
                        </a:rPr>
                        <a:t>, </a:t>
                      </a:r>
                      <a:r>
                        <a:rPr lang="en-US" sz="1400" b="0" i="0" u="none" strike="noStrike" noProof="0" err="1">
                          <a:latin typeface="Calisto MT"/>
                        </a:rPr>
                        <a:t>które</a:t>
                      </a:r>
                      <a:r>
                        <a:rPr lang="en-US" sz="1400" b="0" i="0" u="none" strike="noStrike" noProof="0">
                          <a:latin typeface="Calisto MT"/>
                        </a:rPr>
                        <a:t> </a:t>
                      </a:r>
                      <a:r>
                        <a:rPr lang="en-US" sz="1400" b="0" i="0" u="none" strike="noStrike" noProof="0" err="1">
                          <a:latin typeface="Calisto MT"/>
                        </a:rPr>
                        <a:t>obsługują</a:t>
                      </a:r>
                      <a:r>
                        <a:rPr lang="en-US" sz="1400" b="0" i="0" u="none" strike="noStrike" noProof="0">
                          <a:latin typeface="Calisto MT"/>
                        </a:rPr>
                        <a:t> </a:t>
                      </a:r>
                      <a:r>
                        <a:rPr lang="en-US" sz="1400" b="0" i="0" u="none" strike="noStrike" noProof="0" err="1">
                          <a:latin typeface="Calisto MT"/>
                        </a:rPr>
                        <a:t>wiele</a:t>
                      </a:r>
                      <a:r>
                        <a:rPr lang="en-US" sz="1400" b="0" i="0" u="none" strike="noStrike" noProof="0">
                          <a:latin typeface="Calisto MT"/>
                        </a:rPr>
                        <a:t> </a:t>
                      </a:r>
                      <a:r>
                        <a:rPr lang="en-US" sz="1400" b="0" i="0" u="none" strike="noStrike" noProof="0" err="1">
                          <a:latin typeface="Calisto MT"/>
                        </a:rPr>
                        <a:t>asercji</a:t>
                      </a:r>
                      <a:r>
                        <a:rPr lang="en-US" sz="1400" b="0" i="0" u="none" strike="noStrike" noProof="0">
                          <a:latin typeface="Calisto MT"/>
                        </a:rPr>
                        <a:t> w </a:t>
                      </a:r>
                      <a:r>
                        <a:rPr lang="en-US" sz="1400" b="0" i="0" u="none" strike="noStrike" noProof="0" err="1">
                          <a:latin typeface="Calisto MT"/>
                        </a:rPr>
                        <a:t>jednym</a:t>
                      </a:r>
                      <a:r>
                        <a:rPr lang="en-US" sz="1400" b="0" i="0" u="none" strike="noStrike" noProof="0">
                          <a:latin typeface="Calisto MT"/>
                        </a:rPr>
                        <a:t> </a:t>
                      </a:r>
                      <a:r>
                        <a:rPr lang="en-US" sz="1400" b="0" i="0" u="none" strike="noStrike" noProof="0" err="1">
                          <a:latin typeface="Calisto MT"/>
                        </a:rPr>
                        <a:t>teście</a:t>
                      </a:r>
                      <a:r>
                        <a:rPr lang="en-US" sz="1400" b="0" i="0" u="none" strike="noStrike" noProof="0">
                          <a:latin typeface="Calisto MT"/>
                        </a:rPr>
                        <a:t>.</a:t>
                      </a:r>
                      <a:endParaRPr lang="en-US"/>
                    </a:p>
                  </a:txBody>
                  <a:tcPr/>
                </a:tc>
                <a:tc>
                  <a:txBody>
                    <a:bodyPr/>
                    <a:lstStyle/>
                    <a:p>
                      <a:pPr lvl="0">
                        <a:buNone/>
                      </a:pPr>
                      <a:r>
                        <a:rPr lang="en-US" sz="1400" b="0" i="0" u="none" strike="noStrike" noProof="0" err="1">
                          <a:latin typeface="Calisto MT"/>
                        </a:rPr>
                        <a:t>Dostarcza</a:t>
                      </a:r>
                      <a:r>
                        <a:rPr lang="en-US" sz="1400" b="0" i="0" u="none" strike="noStrike" noProof="0">
                          <a:latin typeface="Calisto MT"/>
                        </a:rPr>
                        <a:t> </a:t>
                      </a:r>
                      <a:r>
                        <a:rPr lang="en-US" sz="1400" b="0" i="0" u="none" strike="noStrike" noProof="0" err="1">
                          <a:latin typeface="Calisto MT"/>
                        </a:rPr>
                        <a:t>podstawowe</a:t>
                      </a:r>
                      <a:r>
                        <a:rPr lang="en-US" sz="1400" b="0" i="0" u="none" strike="noStrike" noProof="0">
                          <a:latin typeface="Calisto MT"/>
                        </a:rPr>
                        <a:t> </a:t>
                      </a:r>
                      <a:r>
                        <a:rPr lang="en-US" sz="1400" b="0" i="0" u="none" strike="noStrike" noProof="0" err="1">
                          <a:latin typeface="Calisto MT"/>
                        </a:rPr>
                        <a:t>asercje</a:t>
                      </a:r>
                      <a:r>
                        <a:rPr lang="en-US" sz="1400" b="0" i="0" u="none" strike="noStrike" noProof="0">
                          <a:latin typeface="Calisto MT"/>
                        </a:rPr>
                        <a:t> za </a:t>
                      </a:r>
                      <a:r>
                        <a:rPr lang="en-US" sz="1400" b="0" i="0" u="none" strike="noStrike" noProof="0" err="1">
                          <a:latin typeface="Calisto MT"/>
                        </a:rPr>
                        <a:t>pomocą</a:t>
                      </a:r>
                      <a:r>
                        <a:rPr lang="en-US" sz="1400" b="0" i="0" u="none" strike="noStrike" noProof="0">
                          <a:latin typeface="Calisto MT"/>
                        </a:rPr>
                        <a:t> </a:t>
                      </a:r>
                      <a:r>
                        <a:rPr lang="en-US" sz="1400" b="0" i="0" u="none" strike="noStrike" noProof="0" err="1">
                          <a:latin typeface="Calisto MT"/>
                        </a:rPr>
                        <a:t>klasy</a:t>
                      </a:r>
                      <a:r>
                        <a:rPr lang="en-US" sz="1400" b="0" i="0" u="none" strike="noStrike" noProof="0">
                          <a:latin typeface="Calisto MT"/>
                        </a:rPr>
                        <a:t> </a:t>
                      </a:r>
                      <a:r>
                        <a:rPr lang="en-US" sz="1400" b="1" i="0" u="none" strike="noStrike" noProof="0" err="1">
                          <a:latin typeface="Calisto MT"/>
                        </a:rPr>
                        <a:t>org.junit.Assert</a:t>
                      </a:r>
                      <a:r>
                        <a:rPr lang="en-US" sz="1400" b="0" i="0" u="none" strike="noStrike" noProof="0">
                          <a:latin typeface="Calisto MT"/>
                        </a:rPr>
                        <a:t> w </a:t>
                      </a:r>
                      <a:r>
                        <a:rPr lang="en-US" sz="1400" b="0" i="0" u="none" strike="noStrike" noProof="0" err="1">
                          <a:latin typeface="Calisto MT"/>
                        </a:rPr>
                        <a:t>porównaniu</a:t>
                      </a:r>
                      <a:r>
                        <a:rPr lang="en-US" sz="1400" b="0" i="0" u="none" strike="noStrike" noProof="0">
                          <a:latin typeface="Calisto MT"/>
                        </a:rPr>
                        <a:t> z JUnit 5.</a:t>
                      </a:r>
                      <a:endParaRPr lang="en-US"/>
                    </a:p>
                  </a:txBody>
                  <a:tcPr/>
                </a:tc>
                <a:extLst>
                  <a:ext uri="{0D108BD9-81ED-4DB2-BD59-A6C34878D82A}">
                    <a16:rowId xmlns:a16="http://schemas.microsoft.com/office/drawing/2014/main" val="4015476897"/>
                  </a:ext>
                </a:extLst>
              </a:tr>
            </a:tbl>
          </a:graphicData>
        </a:graphic>
      </p:graphicFrame>
    </p:spTree>
    <p:extLst>
      <p:ext uri="{BB962C8B-B14F-4D97-AF65-F5344CB8AC3E}">
        <p14:creationId xmlns:p14="http://schemas.microsoft.com/office/powerpoint/2010/main" val="1029888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912E-5659-DD4E-1426-1220B53368CC}"/>
              </a:ext>
            </a:extLst>
          </p:cNvPr>
          <p:cNvSpPr>
            <a:spLocks noGrp="1"/>
          </p:cNvSpPr>
          <p:nvPr>
            <p:ph type="title"/>
          </p:nvPr>
        </p:nvSpPr>
        <p:spPr/>
        <p:txBody>
          <a:bodyPr/>
          <a:lstStyle/>
          <a:p>
            <a:r>
              <a:rPr lang="en-US" sz="4000" b="0" i="0" u="none" strike="noStrike" baseline="0">
                <a:solidFill>
                  <a:srgbClr val="DADADA"/>
                </a:solidFill>
                <a:latin typeface="Calisto MT"/>
                <a:ea typeface="Calisto MT"/>
                <a:cs typeface="Calisto MT"/>
              </a:rPr>
              <a:t>JUnit 4 i 5 – różnice.</a:t>
            </a:r>
            <a:endParaRPr lang="en-US"/>
          </a:p>
        </p:txBody>
      </p:sp>
      <p:graphicFrame>
        <p:nvGraphicFramePr>
          <p:cNvPr id="4" name="Content Placeholder 3">
            <a:extLst>
              <a:ext uri="{FF2B5EF4-FFF2-40B4-BE49-F238E27FC236}">
                <a16:creationId xmlns:a16="http://schemas.microsoft.com/office/drawing/2014/main" id="{78DC2B49-15D0-4DFE-82D2-E95326A1FD1D}"/>
              </a:ext>
            </a:extLst>
          </p:cNvPr>
          <p:cNvGraphicFramePr>
            <a:graphicFrameLocks noGrp="1"/>
          </p:cNvGraphicFramePr>
          <p:nvPr>
            <p:ph idx="1"/>
            <p:extLst>
              <p:ext uri="{D42A27DB-BD31-4B8C-83A1-F6EECF244321}">
                <p14:modId xmlns:p14="http://schemas.microsoft.com/office/powerpoint/2010/main" val="2744076824"/>
              </p:ext>
            </p:extLst>
          </p:nvPr>
        </p:nvGraphicFramePr>
        <p:xfrm>
          <a:off x="914400" y="1731963"/>
          <a:ext cx="10353675" cy="2138680"/>
        </p:xfrm>
        <a:graphic>
          <a:graphicData uri="http://schemas.openxmlformats.org/drawingml/2006/table">
            <a:tbl>
              <a:tblPr firstRow="1" bandRow="1">
                <a:tableStyleId>{5C22544A-7EE6-4342-B048-85BDC9FD1C3A}</a:tableStyleId>
              </a:tblPr>
              <a:tblGrid>
                <a:gridCol w="3451225">
                  <a:extLst>
                    <a:ext uri="{9D8B030D-6E8A-4147-A177-3AD203B41FA5}">
                      <a16:colId xmlns:a16="http://schemas.microsoft.com/office/drawing/2014/main" val="3230344624"/>
                    </a:ext>
                  </a:extLst>
                </a:gridCol>
                <a:gridCol w="3451225">
                  <a:extLst>
                    <a:ext uri="{9D8B030D-6E8A-4147-A177-3AD203B41FA5}">
                      <a16:colId xmlns:a16="http://schemas.microsoft.com/office/drawing/2014/main" val="1035740667"/>
                    </a:ext>
                  </a:extLst>
                </a:gridCol>
                <a:gridCol w="3451225">
                  <a:extLst>
                    <a:ext uri="{9D8B030D-6E8A-4147-A177-3AD203B41FA5}">
                      <a16:colId xmlns:a16="http://schemas.microsoft.com/office/drawing/2014/main" val="2863885184"/>
                    </a:ext>
                  </a:extLst>
                </a:gridCol>
              </a:tblGrid>
              <a:tr h="370840">
                <a:tc>
                  <a:txBody>
                    <a:bodyPr/>
                    <a:lstStyle/>
                    <a:p>
                      <a:endParaRPr lang="en-US" sz="1400"/>
                    </a:p>
                  </a:txBody>
                  <a:tcPr/>
                </a:tc>
                <a:tc>
                  <a:txBody>
                    <a:bodyPr/>
                    <a:lstStyle/>
                    <a:p>
                      <a:pPr lvl="0" algn="ctr">
                        <a:buNone/>
                      </a:pPr>
                      <a:r>
                        <a:rPr lang="en-US" sz="1400" b="0" i="0" u="none" strike="noStrike" noProof="0">
                          <a:latin typeface="Calisto MT"/>
                        </a:rPr>
                        <a:t>JUnit 5 </a:t>
                      </a:r>
                      <a:endParaRPr lang="en-US" sz="1400"/>
                    </a:p>
                  </a:txBody>
                  <a:tcPr/>
                </a:tc>
                <a:tc>
                  <a:txBody>
                    <a:bodyPr/>
                    <a:lstStyle/>
                    <a:p>
                      <a:pPr lvl="0" algn="ctr">
                        <a:buNone/>
                      </a:pPr>
                      <a:r>
                        <a:rPr lang="en-US" sz="1400" b="0" i="0" u="none" strike="noStrike" noProof="0">
                          <a:solidFill>
                            <a:srgbClr val="FFFFFF"/>
                          </a:solidFill>
                          <a:latin typeface="Calisto MT"/>
                        </a:rPr>
                        <a:t>JUnit 4</a:t>
                      </a:r>
                      <a:endParaRPr lang="en-US" sz="1400" b="1" i="0" u="none" strike="noStrike" noProof="0">
                        <a:solidFill>
                          <a:srgbClr val="FFFFFF"/>
                        </a:solidFill>
                        <a:latin typeface="Calisto MT"/>
                      </a:endParaRPr>
                    </a:p>
                  </a:txBody>
                  <a:tcPr/>
                </a:tc>
                <a:extLst>
                  <a:ext uri="{0D108BD9-81ED-4DB2-BD59-A6C34878D82A}">
                    <a16:rowId xmlns:a16="http://schemas.microsoft.com/office/drawing/2014/main" val="3242435634"/>
                  </a:ext>
                </a:extLst>
              </a:tr>
              <a:tr h="370840">
                <a:tc>
                  <a:txBody>
                    <a:bodyPr/>
                    <a:lstStyle/>
                    <a:p>
                      <a:pPr lvl="0">
                        <a:buNone/>
                      </a:pPr>
                      <a:r>
                        <a:rPr lang="en-US" sz="1400" b="0" i="0" u="none" strike="noStrike" noProof="0" err="1">
                          <a:latin typeface="Calisto MT"/>
                        </a:rPr>
                        <a:t>Tagowanie</a:t>
                      </a:r>
                      <a:r>
                        <a:rPr lang="en-US" sz="1400" b="0" i="0" u="none" strike="noStrike" noProof="0">
                          <a:latin typeface="Calisto MT"/>
                        </a:rPr>
                        <a:t> </a:t>
                      </a:r>
                      <a:r>
                        <a:rPr lang="en-US" sz="1400" b="0" i="0" u="none" strike="noStrike" noProof="0" err="1">
                          <a:latin typeface="Calisto MT"/>
                        </a:rPr>
                        <a:t>i</a:t>
                      </a:r>
                      <a:r>
                        <a:rPr lang="en-US" sz="1400" b="0" i="0" u="none" strike="noStrike" noProof="0">
                          <a:latin typeface="Calisto MT"/>
                        </a:rPr>
                        <a:t> </a:t>
                      </a:r>
                      <a:r>
                        <a:rPr lang="en-US" sz="1400" b="0" i="0" u="none" strike="noStrike" noProof="0" err="1">
                          <a:latin typeface="Calisto MT"/>
                        </a:rPr>
                        <a:t>filtrowanie</a:t>
                      </a:r>
                      <a:endParaRPr lang="en-US" sz="1400"/>
                    </a:p>
                  </a:txBody>
                  <a:tcPr/>
                </a:tc>
                <a:tc>
                  <a:txBody>
                    <a:bodyPr/>
                    <a:lstStyle/>
                    <a:p>
                      <a:pPr lvl="0">
                        <a:buNone/>
                      </a:pPr>
                      <a:r>
                        <a:rPr lang="en-US" sz="1400" b="0" i="0" u="none" strike="noStrike" noProof="0" err="1">
                          <a:latin typeface="Calisto MT"/>
                        </a:rPr>
                        <a:t>Wspiera</a:t>
                      </a:r>
                      <a:r>
                        <a:rPr lang="en-US" sz="1400" b="0" i="0" u="none" strike="noStrike" noProof="0">
                          <a:latin typeface="Calisto MT"/>
                        </a:rPr>
                        <a:t> </a:t>
                      </a:r>
                      <a:r>
                        <a:rPr lang="en-US" sz="1400" b="0" i="0" u="none" strike="noStrike" noProof="0" err="1">
                          <a:latin typeface="Calisto MT"/>
                        </a:rPr>
                        <a:t>tagowanie</a:t>
                      </a:r>
                      <a:r>
                        <a:rPr lang="en-US" sz="1400" b="0" i="0" u="none" strike="noStrike" noProof="0">
                          <a:latin typeface="Calisto MT"/>
                        </a:rPr>
                        <a:t> </a:t>
                      </a:r>
                      <a:r>
                        <a:rPr lang="en-US" sz="1400" b="0" i="0" u="none" strike="noStrike" noProof="0" err="1">
                          <a:latin typeface="Calisto MT"/>
                        </a:rPr>
                        <a:t>i</a:t>
                      </a:r>
                      <a:r>
                        <a:rPr lang="en-US" sz="1400" b="0" i="0" u="none" strike="noStrike" noProof="0">
                          <a:latin typeface="Calisto MT"/>
                        </a:rPr>
                        <a:t> </a:t>
                      </a:r>
                      <a:r>
                        <a:rPr lang="en-US" sz="1400" b="0" i="0" u="none" strike="noStrike" noProof="0" err="1">
                          <a:latin typeface="Calisto MT"/>
                        </a:rPr>
                        <a:t>filtrowanie</a:t>
                      </a:r>
                      <a:r>
                        <a:rPr lang="en-US" sz="1400" b="0" i="0" u="none" strike="noStrike" noProof="0">
                          <a:latin typeface="Calisto MT"/>
                        </a:rPr>
                        <a:t> </a:t>
                      </a:r>
                      <a:r>
                        <a:rPr lang="en-US" sz="1400" b="0" i="0" u="none" strike="noStrike" noProof="0" err="1">
                          <a:latin typeface="Calisto MT"/>
                        </a:rPr>
                        <a:t>testów</a:t>
                      </a:r>
                      <a:r>
                        <a:rPr lang="en-US" sz="1400" b="0" i="0" u="none" strike="noStrike" noProof="0">
                          <a:latin typeface="Calisto MT"/>
                        </a:rPr>
                        <a:t> za </a:t>
                      </a:r>
                      <a:r>
                        <a:rPr lang="en-US" sz="1400" b="0" i="0" u="none" strike="noStrike" noProof="0" err="1">
                          <a:latin typeface="Calisto MT"/>
                        </a:rPr>
                        <a:t>pomocą</a:t>
                      </a:r>
                      <a:r>
                        <a:rPr lang="en-US" sz="1400" b="0" i="0" u="none" strike="noStrike" noProof="0">
                          <a:latin typeface="Calisto MT"/>
                        </a:rPr>
                        <a:t> </a:t>
                      </a:r>
                      <a:r>
                        <a:rPr lang="en-US" sz="1400" b="0" i="0" u="none" strike="noStrike" noProof="0" err="1">
                          <a:latin typeface="Calisto MT"/>
                        </a:rPr>
                        <a:t>adnotacji</a:t>
                      </a:r>
                      <a:r>
                        <a:rPr lang="en-US" sz="1400" b="0" i="0" u="none" strike="noStrike" noProof="0">
                          <a:latin typeface="Calisto MT"/>
                        </a:rPr>
                        <a:t> </a:t>
                      </a:r>
                      <a:r>
                        <a:rPr lang="en-US" sz="1400" b="1" i="0" u="none" strike="noStrike" noProof="0">
                          <a:latin typeface="Calisto MT"/>
                        </a:rPr>
                        <a:t>@Tag.</a:t>
                      </a:r>
                      <a:endParaRPr lang="en-US" sz="1400" b="1">
                        <a:latin typeface="Calisto MT"/>
                      </a:endParaRPr>
                    </a:p>
                  </a:txBody>
                  <a:tcPr/>
                </a:tc>
                <a:tc>
                  <a:txBody>
                    <a:bodyPr/>
                    <a:lstStyle/>
                    <a:p>
                      <a:pPr lvl="0">
                        <a:buNone/>
                      </a:pPr>
                      <a:r>
                        <a:rPr lang="en-US" sz="1400" b="0" i="0" u="none" strike="noStrike" noProof="0">
                          <a:latin typeface="Calisto MT"/>
                        </a:rPr>
                        <a:t>Ma </a:t>
                      </a:r>
                      <a:r>
                        <a:rPr lang="en-US" sz="1400" b="0" i="0" u="none" strike="noStrike" noProof="0" err="1">
                          <a:latin typeface="Calisto MT"/>
                        </a:rPr>
                        <a:t>ograniczoną</a:t>
                      </a:r>
                      <a:r>
                        <a:rPr lang="en-US" sz="1400" b="0" i="0" u="none" strike="noStrike" noProof="0">
                          <a:latin typeface="Calisto MT"/>
                        </a:rPr>
                        <a:t> </a:t>
                      </a:r>
                      <a:r>
                        <a:rPr lang="en-US" sz="1400" b="0" i="0" u="none" strike="noStrike" noProof="0" err="1">
                          <a:latin typeface="Calisto MT"/>
                        </a:rPr>
                        <a:t>obsługę</a:t>
                      </a:r>
                      <a:r>
                        <a:rPr lang="en-US" sz="1400" b="0" i="0" u="none" strike="noStrike" noProof="0">
                          <a:latin typeface="Calisto MT"/>
                        </a:rPr>
                        <a:t> </a:t>
                      </a:r>
                      <a:r>
                        <a:rPr lang="en-US" sz="1400" b="0" i="0" u="none" strike="noStrike" noProof="0" err="1">
                          <a:latin typeface="Calisto MT"/>
                        </a:rPr>
                        <a:t>tagowania</a:t>
                      </a:r>
                      <a:r>
                        <a:rPr lang="en-US" sz="1400" b="0" i="0" u="none" strike="noStrike" noProof="0">
                          <a:latin typeface="Calisto MT"/>
                        </a:rPr>
                        <a:t> </a:t>
                      </a:r>
                      <a:r>
                        <a:rPr lang="en-US" sz="1400" b="0" i="0" u="none" strike="noStrike" noProof="0" err="1">
                          <a:latin typeface="Calisto MT"/>
                        </a:rPr>
                        <a:t>i</a:t>
                      </a:r>
                      <a:r>
                        <a:rPr lang="en-US" sz="1400" b="0" i="0" u="none" strike="noStrike" noProof="0">
                          <a:latin typeface="Calisto MT"/>
                        </a:rPr>
                        <a:t> </a:t>
                      </a:r>
                      <a:r>
                        <a:rPr lang="en-US" sz="1400" b="0" i="0" u="none" strike="noStrike" noProof="0" err="1">
                          <a:latin typeface="Calisto MT"/>
                        </a:rPr>
                        <a:t>filtrowania</a:t>
                      </a:r>
                      <a:r>
                        <a:rPr lang="en-US" sz="1400" b="0" i="0" u="none" strike="noStrike" noProof="0">
                          <a:latin typeface="Calisto MT"/>
                        </a:rPr>
                        <a:t> </a:t>
                      </a:r>
                      <a:r>
                        <a:rPr lang="en-US" sz="1400" b="0" i="0" u="none" strike="noStrike" noProof="0" err="1">
                          <a:latin typeface="Calisto MT"/>
                        </a:rPr>
                        <a:t>testów</a:t>
                      </a:r>
                      <a:r>
                        <a:rPr lang="en-US" sz="1400" b="0" i="0" u="none" strike="noStrike" noProof="0">
                          <a:latin typeface="Calisto MT"/>
                        </a:rPr>
                        <a:t>.</a:t>
                      </a:r>
                      <a:endParaRPr lang="en-US" sz="1400"/>
                    </a:p>
                  </a:txBody>
                  <a:tcPr/>
                </a:tc>
                <a:extLst>
                  <a:ext uri="{0D108BD9-81ED-4DB2-BD59-A6C34878D82A}">
                    <a16:rowId xmlns:a16="http://schemas.microsoft.com/office/drawing/2014/main" val="595091807"/>
                  </a:ext>
                </a:extLst>
              </a:tr>
              <a:tr h="370840">
                <a:tc>
                  <a:txBody>
                    <a:bodyPr/>
                    <a:lstStyle/>
                    <a:p>
                      <a:pPr lvl="0">
                        <a:buNone/>
                      </a:pPr>
                      <a:r>
                        <a:rPr lang="en-US" sz="1400" b="0" i="0" u="none" strike="noStrike" noProof="0" err="1">
                          <a:latin typeface="Calisto MT"/>
                        </a:rPr>
                        <a:t>Wsparcie</a:t>
                      </a:r>
                      <a:r>
                        <a:rPr lang="en-US" sz="1400" b="0" i="0" u="none" strike="noStrike" noProof="0">
                          <a:latin typeface="Calisto MT"/>
                        </a:rPr>
                        <a:t> </a:t>
                      </a:r>
                      <a:r>
                        <a:rPr lang="en-US" sz="1400" b="0" i="0" u="none" strike="noStrike" noProof="0" err="1">
                          <a:latin typeface="Calisto MT"/>
                        </a:rPr>
                        <a:t>dla</a:t>
                      </a:r>
                      <a:r>
                        <a:rPr lang="en-US" sz="1400" b="0" i="0" u="none" strike="noStrike" noProof="0">
                          <a:latin typeface="Calisto MT"/>
                        </a:rPr>
                        <a:t> </a:t>
                      </a:r>
                      <a:r>
                        <a:rPr lang="en-US" sz="1400" b="0" i="0" u="none" strike="noStrike" noProof="0" err="1">
                          <a:latin typeface="Calisto MT"/>
                        </a:rPr>
                        <a:t>środowisk</a:t>
                      </a:r>
                      <a:r>
                        <a:rPr lang="en-US" sz="1400" b="0" i="0" u="none" strike="noStrike" noProof="0">
                          <a:latin typeface="Calisto MT"/>
                        </a:rPr>
                        <a:t> </a:t>
                      </a:r>
                      <a:r>
                        <a:rPr lang="en-US" sz="1400" b="0" i="0" u="none" strike="noStrike" noProof="0" err="1">
                          <a:latin typeface="Calisto MT"/>
                        </a:rPr>
                        <a:t>programistycznych</a:t>
                      </a:r>
                      <a:endParaRPr lang="en-US" sz="1400"/>
                    </a:p>
                  </a:txBody>
                  <a:tcPr/>
                </a:tc>
                <a:tc>
                  <a:txBody>
                    <a:bodyPr/>
                    <a:lstStyle/>
                    <a:p>
                      <a:pPr lvl="0">
                        <a:buNone/>
                      </a:pPr>
                      <a:r>
                        <a:rPr lang="en-US" sz="1400" b="0" i="0" u="none" strike="noStrike" noProof="0">
                          <a:latin typeface="Calisto MT"/>
                        </a:rPr>
                        <a:t>Ma </a:t>
                      </a:r>
                      <a:r>
                        <a:rPr lang="en-US" sz="1400" b="0" i="0" u="none" strike="noStrike" noProof="0" err="1">
                          <a:latin typeface="Calisto MT"/>
                        </a:rPr>
                        <a:t>rosnące</a:t>
                      </a:r>
                      <a:r>
                        <a:rPr lang="en-US" sz="1400" b="0" i="0" u="none" strike="noStrike" noProof="0">
                          <a:latin typeface="Calisto MT"/>
                        </a:rPr>
                        <a:t> </a:t>
                      </a:r>
                      <a:r>
                        <a:rPr lang="en-US" sz="1400" b="0" i="0" u="none" strike="noStrike" noProof="0" err="1">
                          <a:latin typeface="Calisto MT"/>
                        </a:rPr>
                        <a:t>wsparcie</a:t>
                      </a:r>
                      <a:r>
                        <a:rPr lang="en-US" sz="1400" b="0" i="0" u="none" strike="noStrike" noProof="0">
                          <a:latin typeface="Calisto MT"/>
                        </a:rPr>
                        <a:t> w </a:t>
                      </a:r>
                      <a:r>
                        <a:rPr lang="en-US" sz="1400" b="0" i="0" u="none" strike="noStrike" noProof="0" err="1">
                          <a:latin typeface="Calisto MT"/>
                        </a:rPr>
                        <a:t>środowiskach</a:t>
                      </a:r>
                      <a:r>
                        <a:rPr lang="en-US" sz="1400" b="0" i="0" u="none" strike="noStrike" noProof="0">
                          <a:latin typeface="Calisto MT"/>
                        </a:rPr>
                        <a:t> </a:t>
                      </a:r>
                      <a:r>
                        <a:rPr lang="en-US" sz="1400" b="0" i="0" u="none" strike="noStrike" noProof="0" err="1">
                          <a:latin typeface="Calisto MT"/>
                        </a:rPr>
                        <a:t>programistycznych</a:t>
                      </a:r>
                      <a:r>
                        <a:rPr lang="en-US" sz="1400" b="0" i="0" u="none" strike="noStrike" noProof="0">
                          <a:latin typeface="Calisto MT"/>
                        </a:rPr>
                        <a:t>, a </a:t>
                      </a:r>
                      <a:r>
                        <a:rPr lang="en-US" sz="1400" b="0" i="0" u="none" strike="noStrike" noProof="0" err="1">
                          <a:latin typeface="Calisto MT"/>
                        </a:rPr>
                        <a:t>także</a:t>
                      </a:r>
                      <a:r>
                        <a:rPr lang="en-US" sz="1400" b="0" i="0" u="none" strike="noStrike" noProof="0">
                          <a:latin typeface="Calisto MT"/>
                        </a:rPr>
                        <a:t> </a:t>
                      </a:r>
                      <a:r>
                        <a:rPr lang="en-US" sz="1400" b="0" i="0" u="none" strike="noStrike" noProof="0" err="1">
                          <a:latin typeface="Calisto MT"/>
                        </a:rPr>
                        <a:t>trwałe</a:t>
                      </a:r>
                      <a:r>
                        <a:rPr lang="en-US" sz="1400" b="0" i="0" u="none" strike="noStrike" noProof="0">
                          <a:latin typeface="Calisto MT"/>
                        </a:rPr>
                        <a:t> </a:t>
                      </a:r>
                      <a:r>
                        <a:rPr lang="en-US" sz="1400" b="0" i="0" u="none" strike="noStrike" noProof="0" err="1">
                          <a:latin typeface="Calisto MT"/>
                        </a:rPr>
                        <a:t>udoskonalenia</a:t>
                      </a:r>
                      <a:r>
                        <a:rPr lang="en-US" sz="1400" b="0" i="0" u="none" strike="noStrike" noProof="0">
                          <a:latin typeface="Calisto MT"/>
                        </a:rPr>
                        <a:t>.</a:t>
                      </a:r>
                      <a:endParaRPr lang="en-US" sz="1400"/>
                    </a:p>
                  </a:txBody>
                  <a:tcPr/>
                </a:tc>
                <a:tc>
                  <a:txBody>
                    <a:bodyPr/>
                    <a:lstStyle/>
                    <a:p>
                      <a:pPr lvl="0">
                        <a:buNone/>
                      </a:pPr>
                      <a:r>
                        <a:rPr lang="en-US" sz="1400" b="0" i="0" u="none" strike="noStrike" noProof="0">
                          <a:latin typeface="Calisto MT"/>
                        </a:rPr>
                        <a:t>Ma </a:t>
                      </a:r>
                      <a:r>
                        <a:rPr lang="en-US" sz="1400" b="0" i="0" u="none" strike="noStrike" noProof="0" err="1">
                          <a:latin typeface="Calisto MT"/>
                        </a:rPr>
                        <a:t>dojrzałe</a:t>
                      </a:r>
                      <a:r>
                        <a:rPr lang="en-US" sz="1400" b="0" i="0" u="none" strike="noStrike" noProof="0">
                          <a:latin typeface="Calisto MT"/>
                        </a:rPr>
                        <a:t> </a:t>
                      </a:r>
                      <a:r>
                        <a:rPr lang="en-US" sz="1400" b="0" i="0" u="none" strike="noStrike" noProof="0" err="1">
                          <a:latin typeface="Calisto MT"/>
                        </a:rPr>
                        <a:t>wsparcie</a:t>
                      </a:r>
                      <a:r>
                        <a:rPr lang="en-US" sz="1400" b="0" i="0" u="none" strike="noStrike" noProof="0">
                          <a:latin typeface="Calisto MT"/>
                        </a:rPr>
                        <a:t> w </a:t>
                      </a:r>
                      <a:r>
                        <a:rPr lang="en-US" sz="1400" b="0" i="0" u="none" strike="noStrike" noProof="0" err="1">
                          <a:latin typeface="Calisto MT"/>
                        </a:rPr>
                        <a:t>różnych</a:t>
                      </a:r>
                      <a:r>
                        <a:rPr lang="en-US" sz="1400" b="0" i="0" u="none" strike="noStrike" noProof="0">
                          <a:latin typeface="Calisto MT"/>
                        </a:rPr>
                        <a:t> </a:t>
                      </a:r>
                      <a:r>
                        <a:rPr lang="en-US" sz="1400" b="0" i="0" u="none" strike="noStrike" noProof="0" err="1">
                          <a:latin typeface="Calisto MT"/>
                        </a:rPr>
                        <a:t>środowiskach</a:t>
                      </a:r>
                      <a:r>
                        <a:rPr lang="en-US" sz="1400" b="0" i="0" u="none" strike="noStrike" noProof="0">
                          <a:latin typeface="Calisto MT"/>
                        </a:rPr>
                        <a:t> </a:t>
                      </a:r>
                      <a:r>
                        <a:rPr lang="en-US" sz="1400" b="0" i="0" u="none" strike="noStrike" noProof="0" err="1">
                          <a:latin typeface="Calisto MT"/>
                        </a:rPr>
                        <a:t>programistycznych</a:t>
                      </a:r>
                      <a:r>
                        <a:rPr lang="en-US" sz="1400" b="0" i="0" u="none" strike="noStrike" noProof="0">
                          <a:latin typeface="Calisto MT"/>
                        </a:rPr>
                        <a:t>.</a:t>
                      </a:r>
                      <a:endParaRPr lang="en-US" sz="1400"/>
                    </a:p>
                  </a:txBody>
                  <a:tcPr/>
                </a:tc>
                <a:extLst>
                  <a:ext uri="{0D108BD9-81ED-4DB2-BD59-A6C34878D82A}">
                    <a16:rowId xmlns:a16="http://schemas.microsoft.com/office/drawing/2014/main" val="968719018"/>
                  </a:ext>
                </a:extLst>
              </a:tr>
              <a:tr h="370839">
                <a:tc>
                  <a:txBody>
                    <a:bodyPr/>
                    <a:lstStyle/>
                    <a:p>
                      <a:pPr lvl="0">
                        <a:buNone/>
                      </a:pPr>
                      <a:r>
                        <a:rPr lang="en-US" sz="1400" b="0" i="0" u="none" strike="noStrike" noProof="0" err="1">
                          <a:latin typeface="Calisto MT"/>
                        </a:rPr>
                        <a:t>Kompatybilność</a:t>
                      </a:r>
                      <a:endParaRPr lang="en-US" sz="1400"/>
                    </a:p>
                  </a:txBody>
                  <a:tcPr/>
                </a:tc>
                <a:tc>
                  <a:txBody>
                    <a:bodyPr/>
                    <a:lstStyle/>
                    <a:p>
                      <a:pPr lvl="0">
                        <a:buNone/>
                      </a:pPr>
                      <a:r>
                        <a:rPr lang="en-US" sz="1400" b="0" i="0" u="none" strike="noStrike" noProof="0">
                          <a:latin typeface="Calisto MT"/>
                        </a:rPr>
                        <a:t>JUnit 5 </a:t>
                      </a:r>
                      <a:r>
                        <a:rPr lang="en-US" sz="1400" b="0" i="0" u="none" strike="noStrike" noProof="0" err="1">
                          <a:latin typeface="Calisto MT"/>
                        </a:rPr>
                        <a:t>nie</a:t>
                      </a:r>
                      <a:r>
                        <a:rPr lang="en-US" sz="1400" b="0" i="0" u="none" strike="noStrike" noProof="0">
                          <a:latin typeface="Calisto MT"/>
                        </a:rPr>
                        <a:t> ma </a:t>
                      </a:r>
                      <a:r>
                        <a:rPr lang="en-US" sz="1400" b="0" i="0" u="none" strike="noStrike" noProof="0" err="1">
                          <a:latin typeface="Calisto MT"/>
                        </a:rPr>
                        <a:t>wstecznej</a:t>
                      </a:r>
                      <a:r>
                        <a:rPr lang="en-US" sz="1400" b="0" i="0" u="none" strike="noStrike" noProof="0">
                          <a:latin typeface="Calisto MT"/>
                        </a:rPr>
                        <a:t> </a:t>
                      </a:r>
                      <a:r>
                        <a:rPr lang="en-US" sz="1400" b="0" i="0" u="none" strike="noStrike" noProof="0" err="1">
                          <a:latin typeface="Calisto MT"/>
                        </a:rPr>
                        <a:t>kompatybilności</a:t>
                      </a:r>
                      <a:r>
                        <a:rPr lang="en-US" sz="1400" b="0" i="0" u="none" strike="noStrike" noProof="0">
                          <a:latin typeface="Calisto MT"/>
                        </a:rPr>
                        <a:t> z JUnit 4, ale </a:t>
                      </a:r>
                      <a:r>
                        <a:rPr lang="en-US" sz="1400" b="0" i="0" u="none" strike="noStrike" noProof="0" err="1">
                          <a:latin typeface="Calisto MT"/>
                        </a:rPr>
                        <a:t>wymaga</a:t>
                      </a:r>
                      <a:r>
                        <a:rPr lang="en-US" sz="1400" b="0" i="0" u="none" strike="noStrike" noProof="0">
                          <a:latin typeface="Calisto MT"/>
                        </a:rPr>
                        <a:t> </a:t>
                      </a:r>
                      <a:r>
                        <a:rPr lang="en-US" sz="1400" b="0" i="0" u="none" strike="noStrike" noProof="0" err="1">
                          <a:latin typeface="Calisto MT"/>
                        </a:rPr>
                        <a:t>migracji</a:t>
                      </a:r>
                      <a:r>
                        <a:rPr lang="en-US" sz="1400" b="0" i="0" u="none" strike="noStrike" noProof="0">
                          <a:latin typeface="Calisto MT"/>
                        </a:rPr>
                        <a:t>.</a:t>
                      </a:r>
                      <a:endParaRPr lang="en-US" sz="1400"/>
                    </a:p>
                  </a:txBody>
                  <a:tcPr/>
                </a:tc>
                <a:tc>
                  <a:txBody>
                    <a:bodyPr/>
                    <a:lstStyle/>
                    <a:p>
                      <a:pPr lvl="0">
                        <a:buNone/>
                      </a:pPr>
                      <a:r>
                        <a:rPr lang="en-US" sz="1400" b="0" i="0" u="none" strike="noStrike" noProof="0" err="1">
                          <a:latin typeface="Calisto MT"/>
                        </a:rPr>
                        <a:t>Posiada</a:t>
                      </a:r>
                      <a:r>
                        <a:rPr lang="en-US" sz="1400" b="0" i="0" u="none" strike="noStrike" noProof="0">
                          <a:latin typeface="Calisto MT"/>
                        </a:rPr>
                        <a:t> </a:t>
                      </a:r>
                      <a:r>
                        <a:rPr lang="en-US" sz="1400" b="0" i="0" u="none" strike="noStrike" noProof="0" err="1">
                          <a:latin typeface="Calisto MT"/>
                        </a:rPr>
                        <a:t>wsteczną</a:t>
                      </a:r>
                      <a:r>
                        <a:rPr lang="en-US" sz="1400" b="0" i="0" u="none" strike="noStrike" noProof="0">
                          <a:latin typeface="Calisto MT"/>
                        </a:rPr>
                        <a:t> </a:t>
                      </a:r>
                      <a:r>
                        <a:rPr lang="en-US" sz="1400" b="0" i="0" u="none" strike="noStrike" noProof="0" err="1">
                          <a:latin typeface="Calisto MT"/>
                        </a:rPr>
                        <a:t>kompatybilność</a:t>
                      </a:r>
                      <a:r>
                        <a:rPr lang="en-US" sz="1400" b="0" i="0" u="none" strike="noStrike" noProof="0">
                          <a:latin typeface="Calisto MT"/>
                        </a:rPr>
                        <a:t> z JUnit 3.</a:t>
                      </a:r>
                      <a:endParaRPr lang="en-US" sz="1400"/>
                    </a:p>
                  </a:txBody>
                  <a:tcPr/>
                </a:tc>
                <a:extLst>
                  <a:ext uri="{0D108BD9-81ED-4DB2-BD59-A6C34878D82A}">
                    <a16:rowId xmlns:a16="http://schemas.microsoft.com/office/drawing/2014/main" val="1534475159"/>
                  </a:ext>
                </a:extLst>
              </a:tr>
            </a:tbl>
          </a:graphicData>
        </a:graphic>
      </p:graphicFrame>
    </p:spTree>
    <p:extLst>
      <p:ext uri="{BB962C8B-B14F-4D97-AF65-F5344CB8AC3E}">
        <p14:creationId xmlns:p14="http://schemas.microsoft.com/office/powerpoint/2010/main" val="1674880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AF92-FED0-8872-3AAB-A73E6BFF927C}"/>
              </a:ext>
            </a:extLst>
          </p:cNvPr>
          <p:cNvSpPr>
            <a:spLocks noGrp="1"/>
          </p:cNvSpPr>
          <p:nvPr>
            <p:ph type="title"/>
          </p:nvPr>
        </p:nvSpPr>
        <p:spPr/>
        <p:txBody>
          <a:bodyPr>
            <a:normAutofit/>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JUnit5 -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Możliwości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a:t>
            </a:r>
            <a:endParaRPr lang="en-US">
              <a:ea typeface="+mj-lt"/>
              <a:cs typeface="+mj-lt"/>
            </a:endParaRPr>
          </a:p>
        </p:txBody>
      </p:sp>
      <p:sp>
        <p:nvSpPr>
          <p:cNvPr id="3" name="Content Placeholder 2">
            <a:extLst>
              <a:ext uri="{FF2B5EF4-FFF2-40B4-BE49-F238E27FC236}">
                <a16:creationId xmlns:a16="http://schemas.microsoft.com/office/drawing/2014/main" id="{F43681B2-58F1-3150-74F1-5A4273CC5908}"/>
              </a:ext>
            </a:extLst>
          </p:cNvPr>
          <p:cNvSpPr>
            <a:spLocks noGrp="1"/>
          </p:cNvSpPr>
          <p:nvPr>
            <p:ph idx="1"/>
          </p:nvPr>
        </p:nvSpPr>
        <p:spPr/>
        <p:txBody>
          <a:bodyPr/>
          <a:lstStyle/>
          <a:p>
            <a:pPr indent="-305435"/>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Testy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jednostkowe</a:t>
            </a:r>
          </a:p>
          <a:p>
            <a:pPr indent="-305435"/>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Testy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integracyjne</a:t>
            </a:r>
          </a:p>
          <a:p>
            <a:pPr indent="-305435"/>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Testy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parametryzowane</a:t>
            </a:r>
          </a:p>
          <a:p>
            <a:pPr indent="-305435"/>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Testy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dynamiczne</a:t>
            </a:r>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p>
          <a:p>
            <a:pPr indent="-305435"/>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Testy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warunkowe</a:t>
            </a:r>
          </a:p>
          <a:p>
            <a:pPr indent="-305435"/>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Testy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asercji</a:t>
            </a:r>
          </a:p>
          <a:p>
            <a:pPr indent="-305435"/>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Testy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wydajnościowe</a:t>
            </a:r>
          </a:p>
          <a:p>
            <a:pPr indent="-305435"/>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Testy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interfejsu</a:t>
            </a:r>
            <a:r>
              <a:rPr lang="en-US"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użytkownika</a:t>
            </a:r>
          </a:p>
        </p:txBody>
      </p:sp>
    </p:spTree>
    <p:extLst>
      <p:ext uri="{BB962C8B-B14F-4D97-AF65-F5344CB8AC3E}">
        <p14:creationId xmlns:p14="http://schemas.microsoft.com/office/powerpoint/2010/main" val="944712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C907-6FCD-3EE2-E99A-10A61E5794C8}"/>
              </a:ext>
            </a:extLst>
          </p:cNvPr>
          <p:cNvSpPr>
            <a:spLocks noGrp="1"/>
          </p:cNvSpPr>
          <p:nvPr>
            <p:ph type="title"/>
          </p:nvPr>
        </p:nvSpPr>
        <p:spPr/>
        <p:txBody>
          <a:bodyPr>
            <a:normAutofit fontScale="90000"/>
          </a:bodyPr>
          <a:lstStyle/>
          <a:p>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Inne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narzędzia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frameworki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do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przeprowadzania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testów</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w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Javie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a:t>
            </a:r>
            <a:endParaRPr lang="en-US"/>
          </a:p>
        </p:txBody>
      </p:sp>
      <p:sp>
        <p:nvSpPr>
          <p:cNvPr id="3" name="Content Placeholder 2">
            <a:extLst>
              <a:ext uri="{FF2B5EF4-FFF2-40B4-BE49-F238E27FC236}">
                <a16:creationId xmlns:a16="http://schemas.microsoft.com/office/drawing/2014/main" id="{46AB951E-F34C-E123-20DB-74941C60BC2C}"/>
              </a:ext>
            </a:extLst>
          </p:cNvPr>
          <p:cNvSpPr>
            <a:spLocks noGrp="1"/>
          </p:cNvSpPr>
          <p:nvPr>
            <p:ph idx="1"/>
          </p:nvPr>
        </p:nvSpPr>
        <p:spPr>
          <a:xfrm>
            <a:off x="913795" y="1711855"/>
            <a:ext cx="10353762" cy="4299020"/>
          </a:xfrm>
        </p:spPr>
        <p:txBody>
          <a:bodyPr vert="horz" lIns="91440" tIns="45720" rIns="91440" bIns="45720" rtlCol="0" anchor="t">
            <a:noAutofit/>
          </a:bodyPr>
          <a:lstStyle/>
          <a:p>
            <a:pPr marL="37465" indent="0">
              <a:lnSpc>
                <a:spcPct val="80000"/>
              </a:lnSpc>
              <a:spcBef>
                <a:spcPts val="20"/>
              </a:spcBef>
              <a:buNone/>
            </a:pPr>
            <a:endParaRPr lang="en-US" sz="17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80000"/>
              </a:lnSpc>
              <a:spcBef>
                <a:spcPts val="20"/>
              </a:spcBef>
            </a:pP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TestNG: TestNG jest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alternatywnym</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frameworkiem</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do JUnit,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który</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oferuje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więcej</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funkcji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możliwości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takich</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jak testy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grupowe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zależności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między</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testami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konfigurację</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testów</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wiele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innych</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a:t>
            </a:r>
          </a:p>
          <a:p>
            <a:pPr indent="-305435">
              <a:lnSpc>
                <a:spcPct val="80000"/>
              </a:lnSpc>
              <a:spcBef>
                <a:spcPts val="20"/>
              </a:spcBef>
            </a:pPr>
            <a:endParaRPr lang="en-US"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80000"/>
              </a:lnSpc>
              <a:spcBef>
                <a:spcPts val="20"/>
              </a:spcBef>
            </a:pP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Mockito: Mockito to framework do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tworzenia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atrap</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obiektów</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mocków</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w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testach</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jednostkowych</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Pozwala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on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na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symulowanie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zachowania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obiektów</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testowanie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kodu</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niezależnie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od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jego</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otoczenia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a:t>
            </a:r>
          </a:p>
          <a:p>
            <a:pPr indent="-305435">
              <a:lnSpc>
                <a:spcPct val="80000"/>
              </a:lnSpc>
              <a:spcBef>
                <a:spcPts val="20"/>
              </a:spcBef>
            </a:pPr>
            <a:endParaRPr lang="en-US"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80000"/>
              </a:lnSpc>
              <a:spcBef>
                <a:spcPts val="20"/>
              </a:spcBef>
            </a:pP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Cucumber: Cucumber jest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narzędziem</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do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testowania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akceptacyjnego</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opartym</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na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języku</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Gherkin.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Pozwala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on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na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pisanie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testów</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w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czytelnej</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formie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naturalnego</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języka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co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ułatwia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zrozumienie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wymagań</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zachowań</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systemu</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a:t>
            </a:r>
          </a:p>
          <a:p>
            <a:pPr indent="-305435">
              <a:lnSpc>
                <a:spcPct val="80000"/>
              </a:lnSpc>
              <a:spcBef>
                <a:spcPts val="20"/>
              </a:spcBef>
            </a:pPr>
            <a:endParaRPr lang="en-US"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80000"/>
              </a:lnSpc>
              <a:spcBef>
                <a:spcPts val="20"/>
              </a:spcBef>
            </a:pP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Selenium: Selenium jest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popularnym</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narzędziem</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do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testowania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aplikacji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internetowych</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Pozwala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ono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na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automatyzację</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testów</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w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przeglądarce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internetowej</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co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umożliwia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sprawdzenie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interakcji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użytkownika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z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aplikacją</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a:t>
            </a:r>
          </a:p>
          <a:p>
            <a:pPr indent="-305435">
              <a:lnSpc>
                <a:spcPct val="80000"/>
              </a:lnSpc>
              <a:spcBef>
                <a:spcPts val="20"/>
              </a:spcBef>
            </a:pPr>
            <a:endParaRPr lang="en-US"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80000"/>
              </a:lnSpc>
              <a:spcBef>
                <a:spcPts val="20"/>
              </a:spcBef>
            </a:pP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Arquillian</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Arquillian</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jest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narzędziem</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do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testowania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integracyjnego</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aplikacji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Java EE.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Pozwala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ono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na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uruchamianie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testów</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w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kontenerach</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aplikacyjnych</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co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umożliwia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testowanie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integracji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z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różnymi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warstwami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aplikacji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a:t>
            </a:r>
          </a:p>
          <a:p>
            <a:pPr indent="-305435">
              <a:lnSpc>
                <a:spcPct val="80000"/>
              </a:lnSpc>
              <a:spcBef>
                <a:spcPts val="20"/>
              </a:spcBef>
            </a:pPr>
            <a:endParaRPr lang="en-US"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80000"/>
              </a:lnSpc>
              <a:spcBef>
                <a:spcPts val="20"/>
              </a:spcBef>
            </a:pP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RestAssured</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RestAssured</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to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biblioteka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do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testowania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interfejsów</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API RESTful w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Javie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Pozwala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ona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na</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pisanie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czytelnych</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testów</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integracyjnych</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sprawdzanie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odpowiedzi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HTTP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i</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weryfikowanie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struktur</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danych</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w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formacie</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JSON </a:t>
            </a:r>
            <a:r>
              <a:rPr lang="en-US" sz="1400" err="1">
                <a:ln>
                  <a:solidFill>
                    <a:prstClr val="black">
                      <a:lumMod val="75000"/>
                      <a:lumOff val="25000"/>
                      <a:alpha val="10000"/>
                    </a:prstClr>
                  </a:solidFill>
                </a:ln>
                <a:effectLst>
                  <a:outerShdw blurRad="9525" dist="25400" dir="14640000" algn="tl" rotWithShape="0">
                    <a:prstClr val="black">
                      <a:alpha val="30000"/>
                    </a:prstClr>
                  </a:outerShdw>
                </a:effectLst>
              </a:rPr>
              <a:t>lub</a:t>
            </a:r>
            <a:r>
              <a:rPr lang="en-US" sz="1400">
                <a:ln>
                  <a:solidFill>
                    <a:prstClr val="black">
                      <a:lumMod val="75000"/>
                      <a:lumOff val="25000"/>
                      <a:alpha val="10000"/>
                    </a:prstClr>
                  </a:solidFill>
                </a:ln>
                <a:effectLst>
                  <a:outerShdw blurRad="9525" dist="25400" dir="14640000" algn="tl" rotWithShape="0">
                    <a:prstClr val="black">
                      <a:alpha val="30000"/>
                    </a:prstClr>
                  </a:outerShdw>
                </a:effectLst>
              </a:rPr>
              <a:t> XML.</a:t>
            </a:r>
            <a:endParaRPr lang="en-US" sz="1400"/>
          </a:p>
          <a:p>
            <a:pPr indent="-305435"/>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503260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4017-7A07-6686-FB5C-CE5E5360C009}"/>
              </a:ext>
            </a:extLst>
          </p:cNvPr>
          <p:cNvSpPr>
            <a:spLocks noGrp="1"/>
          </p:cNvSpPr>
          <p:nvPr>
            <p:ph type="title"/>
          </p:nvPr>
        </p:nvSpPr>
        <p:spPr/>
        <p:txBody>
          <a:bodyPr>
            <a:normAutofit fontScale="90000"/>
          </a:bodyPr>
          <a:lstStyle/>
          <a:p>
            <a:r>
              <a:rPr lang="en-US"/>
              <a:t>Jak </a:t>
            </a:r>
            <a:r>
              <a:rPr lang="en-US" err="1"/>
              <a:t>zacząć</a:t>
            </a:r>
            <a:r>
              <a:rPr lang="en-US"/>
              <a:t> </a:t>
            </a:r>
            <a:r>
              <a:rPr lang="en-US" err="1"/>
              <a:t>korzystać</a:t>
            </a:r>
            <a:r>
              <a:rPr lang="en-US"/>
              <a:t> z JUnit5 w IntelliJ (</a:t>
            </a:r>
            <a:r>
              <a:rPr lang="en-US" err="1"/>
              <a:t>instalacja</a:t>
            </a:r>
            <a:r>
              <a:rPr lang="en-US"/>
              <a:t>/</a:t>
            </a:r>
            <a:r>
              <a:rPr lang="en-US" err="1"/>
              <a:t>konfiguracja</a:t>
            </a:r>
            <a:r>
              <a:rPr lang="en-US"/>
              <a:t>) </a:t>
            </a:r>
          </a:p>
        </p:txBody>
      </p:sp>
      <p:sp>
        <p:nvSpPr>
          <p:cNvPr id="3" name="Content Placeholder 2">
            <a:extLst>
              <a:ext uri="{FF2B5EF4-FFF2-40B4-BE49-F238E27FC236}">
                <a16:creationId xmlns:a16="http://schemas.microsoft.com/office/drawing/2014/main" id="{54F86563-55E7-21EC-6CFA-D8924557BE9F}"/>
              </a:ext>
            </a:extLst>
          </p:cNvPr>
          <p:cNvSpPr>
            <a:spLocks noGrp="1"/>
          </p:cNvSpPr>
          <p:nvPr>
            <p:ph idx="1"/>
          </p:nvPr>
        </p:nvSpPr>
        <p:spPr/>
        <p:txBody>
          <a:bodyPr/>
          <a:lstStyle/>
          <a:p>
            <a:pPr indent="-305435"/>
            <a:r>
              <a:rPr lang="en-US" err="1">
                <a:ln>
                  <a:solidFill>
                    <a:prstClr val="black">
                      <a:lumMod val="75000"/>
                      <a:lumOff val="25000"/>
                      <a:alpha val="10000"/>
                    </a:prstClr>
                  </a:solidFill>
                </a:ln>
                <a:effectLst>
                  <a:outerShdw blurRad="9525" dist="25400" dir="14640000" algn="tl" rotWithShape="0">
                    <a:prstClr val="black">
                      <a:alpha val="30000"/>
                    </a:prstClr>
                  </a:outerShdw>
                </a:effectLst>
              </a:rPr>
              <a:t>Dla</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 maven w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pliku</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 pom.xml </a:t>
            </a:r>
            <a:r>
              <a:rPr lang="en-US" err="1">
                <a:ln>
                  <a:solidFill>
                    <a:prstClr val="black">
                      <a:lumMod val="75000"/>
                      <a:lumOff val="25000"/>
                      <a:alpha val="10000"/>
                    </a:prstClr>
                  </a:solidFill>
                </a:ln>
                <a:effectLst>
                  <a:outerShdw blurRad="9525" dist="25400" dir="14640000" algn="tl" rotWithShape="0">
                    <a:prstClr val="black">
                      <a:alpha val="30000"/>
                    </a:prstClr>
                  </a:outerShdw>
                </a:effectLst>
              </a:rPr>
              <a:t>dodajemy</a:t>
            </a:r>
            <a:r>
              <a:rPr lang="en-US">
                <a:ln>
                  <a:solidFill>
                    <a:prstClr val="black">
                      <a:lumMod val="75000"/>
                      <a:lumOff val="25000"/>
                      <a:alpha val="10000"/>
                    </a:prstClr>
                  </a:solidFill>
                </a:ln>
                <a:effectLst>
                  <a:outerShdw blurRad="9525" dist="25400" dir="14640000" algn="tl" rotWithShape="0">
                    <a:prstClr val="black">
                      <a:alpha val="30000"/>
                    </a:prstClr>
                  </a:outerShdw>
                </a:effectLst>
              </a:rPr>
              <a:t> '</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dependency'</a:t>
            </a:r>
          </a:p>
          <a:p>
            <a:pPr marL="37465" indent="0">
              <a:buNone/>
            </a:pPr>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4" name="Picture 3">
            <a:extLst>
              <a:ext uri="{FF2B5EF4-FFF2-40B4-BE49-F238E27FC236}">
                <a16:creationId xmlns:a16="http://schemas.microsoft.com/office/drawing/2014/main" id="{6649FABC-3B02-7EB7-9310-4F0A46CA5B92}"/>
              </a:ext>
            </a:extLst>
          </p:cNvPr>
          <p:cNvPicPr>
            <a:picLocks noChangeAspect="1"/>
          </p:cNvPicPr>
          <p:nvPr/>
        </p:nvPicPr>
        <p:blipFill>
          <a:blip r:embed="rId2"/>
          <a:stretch>
            <a:fillRect/>
          </a:stretch>
        </p:blipFill>
        <p:spPr>
          <a:xfrm>
            <a:off x="3048267" y="2383208"/>
            <a:ext cx="5924550" cy="2362200"/>
          </a:xfrm>
          <a:prstGeom prst="rect">
            <a:avLst/>
          </a:prstGeom>
        </p:spPr>
      </p:pic>
    </p:spTree>
    <p:extLst>
      <p:ext uri="{BB962C8B-B14F-4D97-AF65-F5344CB8AC3E}">
        <p14:creationId xmlns:p14="http://schemas.microsoft.com/office/powerpoint/2010/main" val="3781059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9265-53E2-2F34-72CE-001A8B3E478E}"/>
              </a:ext>
            </a:extLst>
          </p:cNvPr>
          <p:cNvSpPr>
            <a:spLocks noGrp="1"/>
          </p:cNvSpPr>
          <p:nvPr>
            <p:ph type="title"/>
          </p:nvPr>
        </p:nvSpPr>
        <p:spPr>
          <a:xfrm>
            <a:off x="1192656" y="311677"/>
            <a:ext cx="9440034" cy="1088336"/>
          </a:xfrm>
        </p:spPr>
        <p:txBody>
          <a:bodyPr vert="horz" lIns="91440" tIns="45720" rIns="91440" bIns="45720" rtlCol="0" anchor="b">
            <a:normAutofit/>
          </a:bodyPr>
          <a:lstStyle/>
          <a:p>
            <a:pPr>
              <a:lnSpc>
                <a:spcPct val="90000"/>
              </a:lnSpc>
            </a:pPr>
            <a:r>
              <a:rPr lang="en-US" sz="3400" dirty="0" err="1"/>
              <a:t>Tworzenie</a:t>
            </a:r>
            <a:r>
              <a:rPr lang="en-US" sz="3400" dirty="0"/>
              <a:t> </a:t>
            </a:r>
            <a:r>
              <a:rPr lang="en-US" sz="3400" dirty="0" err="1"/>
              <a:t>testu</a:t>
            </a:r>
            <a:r>
              <a:rPr lang="en-US" sz="3400" dirty="0"/>
              <a:t> </a:t>
            </a:r>
            <a:endParaRPr lang="en-US" sz="3400"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4" name="Content Placeholder 3">
            <a:extLst>
              <a:ext uri="{FF2B5EF4-FFF2-40B4-BE49-F238E27FC236}">
                <a16:creationId xmlns:a16="http://schemas.microsoft.com/office/drawing/2014/main" id="{8EB52182-075D-4B9B-ADB0-E0F84D51820E}"/>
              </a:ext>
            </a:extLst>
          </p:cNvPr>
          <p:cNvPicPr>
            <a:picLocks noChangeAspect="1"/>
          </p:cNvPicPr>
          <p:nvPr/>
        </p:nvPicPr>
        <p:blipFill rotWithShape="1">
          <a:blip r:embed="rId3"/>
          <a:srcRect t="4372" r="1575" b="-137"/>
          <a:stretch/>
        </p:blipFill>
        <p:spPr>
          <a:xfrm>
            <a:off x="2342904" y="1640472"/>
            <a:ext cx="8011486" cy="4994236"/>
          </a:xfrm>
          <a:prstGeom prst="rect">
            <a:avLst/>
          </a:prstGeom>
        </p:spPr>
      </p:pic>
    </p:spTree>
    <p:extLst>
      <p:ext uri="{BB962C8B-B14F-4D97-AF65-F5344CB8AC3E}">
        <p14:creationId xmlns:p14="http://schemas.microsoft.com/office/powerpoint/2010/main" val="4267039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57C806-F73D-3B05-1861-E7354B220AE0}"/>
              </a:ext>
            </a:extLst>
          </p:cNvPr>
          <p:cNvPicPr>
            <a:picLocks noChangeAspect="1"/>
          </p:cNvPicPr>
          <p:nvPr/>
        </p:nvPicPr>
        <p:blipFill rotWithShape="1">
          <a:blip r:embed="rId2"/>
          <a:srcRect r="18973" b="3"/>
          <a:stretch/>
        </p:blipFill>
        <p:spPr>
          <a:xfrm>
            <a:off x="2772739" y="609625"/>
            <a:ext cx="6642193" cy="5061807"/>
          </a:xfrm>
          <a:prstGeom prst="rect">
            <a:avLst/>
          </a:prstGeom>
        </p:spPr>
      </p:pic>
      <p:sp>
        <p:nvSpPr>
          <p:cNvPr id="8" name="TextBox 7">
            <a:extLst>
              <a:ext uri="{FF2B5EF4-FFF2-40B4-BE49-F238E27FC236}">
                <a16:creationId xmlns:a16="http://schemas.microsoft.com/office/drawing/2014/main" id="{B18540AA-D053-8BD4-AF36-EB87B8458947}"/>
              </a:ext>
            </a:extLst>
          </p:cNvPr>
          <p:cNvSpPr txBox="1"/>
          <p:nvPr/>
        </p:nvSpPr>
        <p:spPr>
          <a:xfrm>
            <a:off x="6725169" y="414820"/>
            <a:ext cx="360059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solidFill>
                  <a:schemeClr val="bg1"/>
                </a:solidFill>
                <a:ea typeface="+mn-lt"/>
                <a:cs typeface="+mn-lt"/>
              </a:rPr>
              <a:t>Deklaracja</a:t>
            </a:r>
            <a:r>
              <a:rPr lang="en-US" sz="1400" dirty="0">
                <a:solidFill>
                  <a:schemeClr val="bg1"/>
                </a:solidFill>
                <a:ea typeface="+mn-lt"/>
                <a:cs typeface="+mn-lt"/>
              </a:rPr>
              <a:t> </a:t>
            </a:r>
            <a:r>
              <a:rPr lang="en-US" sz="1400" err="1">
                <a:solidFill>
                  <a:schemeClr val="bg1"/>
                </a:solidFill>
                <a:ea typeface="+mn-lt"/>
                <a:cs typeface="+mn-lt"/>
              </a:rPr>
              <a:t>testu</a:t>
            </a:r>
            <a:r>
              <a:rPr lang="en-US" sz="1400" dirty="0">
                <a:solidFill>
                  <a:schemeClr val="bg1"/>
                </a:solidFill>
                <a:ea typeface="+mn-lt"/>
                <a:cs typeface="+mn-lt"/>
              </a:rPr>
              <a:t> </a:t>
            </a:r>
            <a:r>
              <a:rPr lang="en-US" sz="1400" err="1">
                <a:solidFill>
                  <a:schemeClr val="bg1"/>
                </a:solidFill>
                <a:ea typeface="+mn-lt"/>
                <a:cs typeface="+mn-lt"/>
              </a:rPr>
              <a:t>jednostkowego</a:t>
            </a:r>
            <a:r>
              <a:rPr lang="en-US" sz="1400" dirty="0">
                <a:solidFill>
                  <a:schemeClr val="bg1"/>
                </a:solidFill>
                <a:ea typeface="+mn-lt"/>
                <a:cs typeface="+mn-lt"/>
              </a:rPr>
              <a:t> </a:t>
            </a:r>
            <a:r>
              <a:rPr lang="en-US" sz="1400" err="1">
                <a:solidFill>
                  <a:schemeClr val="bg1"/>
                </a:solidFill>
                <a:ea typeface="+mn-lt"/>
                <a:cs typeface="+mn-lt"/>
              </a:rPr>
              <a:t>przy</a:t>
            </a:r>
            <a:r>
              <a:rPr lang="en-US" sz="1400" dirty="0">
                <a:solidFill>
                  <a:schemeClr val="bg1"/>
                </a:solidFill>
                <a:ea typeface="+mn-lt"/>
                <a:cs typeface="+mn-lt"/>
              </a:rPr>
              <a:t> </a:t>
            </a:r>
            <a:r>
              <a:rPr lang="en-US" sz="1400" err="1">
                <a:solidFill>
                  <a:schemeClr val="bg1"/>
                </a:solidFill>
                <a:ea typeface="+mn-lt"/>
                <a:cs typeface="+mn-lt"/>
              </a:rPr>
              <a:t>użyciu</a:t>
            </a:r>
            <a:r>
              <a:rPr lang="en-US" sz="1400" dirty="0">
                <a:solidFill>
                  <a:schemeClr val="bg1"/>
                </a:solidFill>
                <a:ea typeface="+mn-lt"/>
                <a:cs typeface="+mn-lt"/>
              </a:rPr>
              <a:t> </a:t>
            </a:r>
            <a:r>
              <a:rPr lang="en-US" sz="1400" err="1">
                <a:solidFill>
                  <a:schemeClr val="bg1"/>
                </a:solidFill>
                <a:ea typeface="+mn-lt"/>
                <a:cs typeface="+mn-lt"/>
              </a:rPr>
              <a:t>adnotacji</a:t>
            </a:r>
            <a:r>
              <a:rPr lang="en-US" sz="1400" dirty="0">
                <a:solidFill>
                  <a:schemeClr val="bg1"/>
                </a:solidFill>
                <a:ea typeface="+mn-lt"/>
                <a:cs typeface="+mn-lt"/>
              </a:rPr>
              <a:t> @Test </a:t>
            </a:r>
            <a:r>
              <a:rPr lang="en-US" sz="1400" err="1">
                <a:solidFill>
                  <a:schemeClr val="bg1"/>
                </a:solidFill>
                <a:ea typeface="+mn-lt"/>
                <a:cs typeface="+mn-lt"/>
              </a:rPr>
              <a:t>oraz</a:t>
            </a:r>
            <a:r>
              <a:rPr lang="en-US" sz="1400" dirty="0">
                <a:solidFill>
                  <a:schemeClr val="bg1"/>
                </a:solidFill>
                <a:ea typeface="+mn-lt"/>
                <a:cs typeface="+mn-lt"/>
              </a:rPr>
              <a:t> </a:t>
            </a:r>
            <a:r>
              <a:rPr lang="en-US" sz="1400" err="1">
                <a:solidFill>
                  <a:schemeClr val="bg1"/>
                </a:solidFill>
                <a:ea typeface="+mn-lt"/>
                <a:cs typeface="+mn-lt"/>
              </a:rPr>
              <a:t>nadanie</a:t>
            </a:r>
            <a:r>
              <a:rPr lang="en-US" sz="1400" dirty="0">
                <a:solidFill>
                  <a:schemeClr val="bg1"/>
                </a:solidFill>
                <a:ea typeface="+mn-lt"/>
                <a:cs typeface="+mn-lt"/>
              </a:rPr>
              <a:t> mu </a:t>
            </a:r>
            <a:r>
              <a:rPr lang="en-US" sz="1400" err="1">
                <a:solidFill>
                  <a:schemeClr val="bg1"/>
                </a:solidFill>
                <a:ea typeface="+mn-lt"/>
                <a:cs typeface="+mn-lt"/>
              </a:rPr>
              <a:t>czytelnej</a:t>
            </a:r>
            <a:r>
              <a:rPr lang="en-US" sz="1400" dirty="0">
                <a:solidFill>
                  <a:schemeClr val="bg1"/>
                </a:solidFill>
                <a:ea typeface="+mn-lt"/>
                <a:cs typeface="+mn-lt"/>
              </a:rPr>
              <a:t> </a:t>
            </a:r>
            <a:r>
              <a:rPr lang="en-US" sz="1400" err="1">
                <a:solidFill>
                  <a:schemeClr val="bg1"/>
                </a:solidFill>
                <a:ea typeface="+mn-lt"/>
                <a:cs typeface="+mn-lt"/>
              </a:rPr>
              <a:t>nazwy</a:t>
            </a:r>
            <a:r>
              <a:rPr lang="en-US" sz="1400" dirty="0">
                <a:solidFill>
                  <a:schemeClr val="bg1"/>
                </a:solidFill>
                <a:ea typeface="+mn-lt"/>
                <a:cs typeface="+mn-lt"/>
              </a:rPr>
              <a:t> za </a:t>
            </a:r>
            <a:r>
              <a:rPr lang="en-US" sz="1400" err="1">
                <a:solidFill>
                  <a:schemeClr val="bg1"/>
                </a:solidFill>
                <a:ea typeface="+mn-lt"/>
                <a:cs typeface="+mn-lt"/>
              </a:rPr>
              <a:t>pomocą</a:t>
            </a:r>
            <a:r>
              <a:rPr lang="en-US" sz="1400" dirty="0">
                <a:solidFill>
                  <a:schemeClr val="bg1"/>
                </a:solidFill>
                <a:ea typeface="+mn-lt"/>
                <a:cs typeface="+mn-lt"/>
              </a:rPr>
              <a:t> </a:t>
            </a:r>
            <a:r>
              <a:rPr lang="en-US" sz="1400" err="1">
                <a:solidFill>
                  <a:schemeClr val="bg1"/>
                </a:solidFill>
                <a:ea typeface="+mn-lt"/>
                <a:cs typeface="+mn-lt"/>
              </a:rPr>
              <a:t>adnotacji</a:t>
            </a:r>
            <a:r>
              <a:rPr lang="en-US" sz="1400" dirty="0">
                <a:solidFill>
                  <a:schemeClr val="bg1"/>
                </a:solidFill>
                <a:ea typeface="+mn-lt"/>
                <a:cs typeface="+mn-lt"/>
              </a:rPr>
              <a:t> @DisplayName.</a:t>
            </a:r>
            <a:endParaRPr lang="en-US" sz="1400">
              <a:solidFill>
                <a:schemeClr val="bg1"/>
              </a:solidFill>
            </a:endParaRPr>
          </a:p>
        </p:txBody>
      </p:sp>
      <p:cxnSp>
        <p:nvCxnSpPr>
          <p:cNvPr id="9" name="Straight Arrow Connector 8">
            <a:extLst>
              <a:ext uri="{FF2B5EF4-FFF2-40B4-BE49-F238E27FC236}">
                <a16:creationId xmlns:a16="http://schemas.microsoft.com/office/drawing/2014/main" id="{03C1CB00-7D56-D0A0-02EB-A9E6C8A05978}"/>
              </a:ext>
            </a:extLst>
          </p:cNvPr>
          <p:cNvCxnSpPr/>
          <p:nvPr/>
        </p:nvCxnSpPr>
        <p:spPr>
          <a:xfrm flipH="1">
            <a:off x="4722654" y="811442"/>
            <a:ext cx="1935870" cy="45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7BC0079-9B3A-AF26-3408-782F18AB365B}"/>
              </a:ext>
            </a:extLst>
          </p:cNvPr>
          <p:cNvSpPr txBox="1"/>
          <p:nvPr/>
        </p:nvSpPr>
        <p:spPr>
          <a:xfrm>
            <a:off x="413657" y="1453242"/>
            <a:ext cx="22152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solidFill>
                  <a:schemeClr val="bg1"/>
                </a:solidFill>
                <a:ea typeface="+mn-lt"/>
                <a:cs typeface="+mn-lt"/>
              </a:rPr>
              <a:t>Definicja</a:t>
            </a:r>
            <a:r>
              <a:rPr lang="en-US" sz="1400" dirty="0">
                <a:solidFill>
                  <a:schemeClr val="bg1"/>
                </a:solidFill>
                <a:ea typeface="+mn-lt"/>
                <a:cs typeface="+mn-lt"/>
              </a:rPr>
              <a:t> </a:t>
            </a:r>
            <a:r>
              <a:rPr lang="en-US" sz="1400" err="1">
                <a:solidFill>
                  <a:schemeClr val="bg1"/>
                </a:solidFill>
                <a:ea typeface="+mn-lt"/>
                <a:cs typeface="+mn-lt"/>
              </a:rPr>
              <a:t>metody</a:t>
            </a:r>
            <a:r>
              <a:rPr lang="en-US" sz="1400" dirty="0">
                <a:solidFill>
                  <a:schemeClr val="bg1"/>
                </a:solidFill>
                <a:ea typeface="+mn-lt"/>
                <a:cs typeface="+mn-lt"/>
              </a:rPr>
              <a:t> </a:t>
            </a:r>
            <a:r>
              <a:rPr lang="en-US" sz="1400" err="1">
                <a:solidFill>
                  <a:schemeClr val="bg1"/>
                </a:solidFill>
                <a:ea typeface="+mn-lt"/>
                <a:cs typeface="+mn-lt"/>
              </a:rPr>
              <a:t>testowej</a:t>
            </a:r>
            <a:r>
              <a:rPr lang="en-US" sz="1400" dirty="0">
                <a:solidFill>
                  <a:schemeClr val="bg1"/>
                </a:solidFill>
                <a:ea typeface="+mn-lt"/>
                <a:cs typeface="+mn-lt"/>
              </a:rPr>
              <a:t> </a:t>
            </a:r>
            <a:r>
              <a:rPr lang="en-US" sz="1400" err="1">
                <a:solidFill>
                  <a:schemeClr val="bg1"/>
                </a:solidFill>
                <a:latin typeface="Calisto MT"/>
              </a:rPr>
              <a:t>addsTwoNumbers</a:t>
            </a:r>
            <a:endParaRPr lang="en-US" sz="1400" err="1">
              <a:solidFill>
                <a:schemeClr val="bg1"/>
              </a:solidFill>
            </a:endParaRPr>
          </a:p>
        </p:txBody>
      </p:sp>
      <p:cxnSp>
        <p:nvCxnSpPr>
          <p:cNvPr id="18" name="Straight Arrow Connector 17">
            <a:extLst>
              <a:ext uri="{FF2B5EF4-FFF2-40B4-BE49-F238E27FC236}">
                <a16:creationId xmlns:a16="http://schemas.microsoft.com/office/drawing/2014/main" id="{DAF37C36-F49F-9EC8-50A0-BCC6006C17EC}"/>
              </a:ext>
            </a:extLst>
          </p:cNvPr>
          <p:cNvCxnSpPr/>
          <p:nvPr/>
        </p:nvCxnSpPr>
        <p:spPr>
          <a:xfrm flipV="1">
            <a:off x="2634343" y="1654628"/>
            <a:ext cx="691242"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20F949B-C4A8-7EE1-A86A-E046AB63E862}"/>
              </a:ext>
            </a:extLst>
          </p:cNvPr>
          <p:cNvSpPr txBox="1"/>
          <p:nvPr/>
        </p:nvSpPr>
        <p:spPr>
          <a:xfrm>
            <a:off x="8294915" y="1714500"/>
            <a:ext cx="365759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solidFill>
                  <a:schemeClr val="bg1"/>
                </a:solidFill>
                <a:ea typeface="+mn-lt"/>
                <a:cs typeface="+mn-lt"/>
              </a:rPr>
              <a:t>Implementacja</a:t>
            </a:r>
            <a:r>
              <a:rPr lang="en-US" sz="1400" dirty="0">
                <a:solidFill>
                  <a:schemeClr val="bg1"/>
                </a:solidFill>
                <a:ea typeface="+mn-lt"/>
                <a:cs typeface="+mn-lt"/>
              </a:rPr>
              <a:t> </a:t>
            </a:r>
            <a:r>
              <a:rPr lang="en-US" sz="1400" err="1">
                <a:solidFill>
                  <a:schemeClr val="bg1"/>
                </a:solidFill>
                <a:ea typeface="+mn-lt"/>
                <a:cs typeface="+mn-lt"/>
              </a:rPr>
              <a:t>testu</a:t>
            </a:r>
            <a:r>
              <a:rPr lang="en-US" sz="1400" dirty="0">
                <a:solidFill>
                  <a:schemeClr val="bg1"/>
                </a:solidFill>
                <a:ea typeface="+mn-lt"/>
                <a:cs typeface="+mn-lt"/>
              </a:rPr>
              <a:t>. </a:t>
            </a:r>
            <a:r>
              <a:rPr lang="en-US" sz="1400" err="1">
                <a:solidFill>
                  <a:schemeClr val="bg1"/>
                </a:solidFill>
                <a:ea typeface="+mn-lt"/>
                <a:cs typeface="+mn-lt"/>
              </a:rPr>
              <a:t>Tworzenie</a:t>
            </a:r>
            <a:r>
              <a:rPr lang="en-US" sz="1400" dirty="0">
                <a:solidFill>
                  <a:schemeClr val="bg1"/>
                </a:solidFill>
                <a:ea typeface="+mn-lt"/>
                <a:cs typeface="+mn-lt"/>
              </a:rPr>
              <a:t> </a:t>
            </a:r>
            <a:r>
              <a:rPr lang="en-US" sz="1400" err="1">
                <a:solidFill>
                  <a:schemeClr val="bg1"/>
                </a:solidFill>
                <a:ea typeface="+mn-lt"/>
                <a:cs typeface="+mn-lt"/>
              </a:rPr>
              <a:t>obiektu</a:t>
            </a:r>
            <a:r>
              <a:rPr lang="en-US" sz="1400" dirty="0">
                <a:solidFill>
                  <a:schemeClr val="bg1"/>
                </a:solidFill>
                <a:ea typeface="+mn-lt"/>
                <a:cs typeface="+mn-lt"/>
              </a:rPr>
              <a:t> </a:t>
            </a:r>
            <a:r>
              <a:rPr lang="en-US" sz="1400" dirty="0">
                <a:solidFill>
                  <a:schemeClr val="bg1"/>
                </a:solidFill>
                <a:latin typeface="Consolas"/>
              </a:rPr>
              <a:t>Calculator</a:t>
            </a:r>
            <a:r>
              <a:rPr lang="en-US" sz="1400" dirty="0">
                <a:solidFill>
                  <a:schemeClr val="bg1"/>
                </a:solidFill>
                <a:ea typeface="+mn-lt"/>
                <a:cs typeface="+mn-lt"/>
              </a:rPr>
              <a:t>, </a:t>
            </a:r>
            <a:r>
              <a:rPr lang="en-US" sz="1400" err="1">
                <a:solidFill>
                  <a:schemeClr val="bg1"/>
                </a:solidFill>
                <a:ea typeface="+mn-lt"/>
                <a:cs typeface="+mn-lt"/>
              </a:rPr>
              <a:t>wywołanie</a:t>
            </a:r>
            <a:r>
              <a:rPr lang="en-US" sz="1400" dirty="0">
                <a:solidFill>
                  <a:schemeClr val="bg1"/>
                </a:solidFill>
                <a:ea typeface="+mn-lt"/>
                <a:cs typeface="+mn-lt"/>
              </a:rPr>
              <a:t> </a:t>
            </a:r>
            <a:r>
              <a:rPr lang="en-US" sz="1400" err="1">
                <a:solidFill>
                  <a:schemeClr val="bg1"/>
                </a:solidFill>
                <a:ea typeface="+mn-lt"/>
                <a:cs typeface="+mn-lt"/>
              </a:rPr>
              <a:t>metody</a:t>
            </a:r>
            <a:r>
              <a:rPr lang="en-US" sz="1400" dirty="0">
                <a:solidFill>
                  <a:schemeClr val="bg1"/>
                </a:solidFill>
                <a:ea typeface="+mn-lt"/>
                <a:cs typeface="+mn-lt"/>
              </a:rPr>
              <a:t> </a:t>
            </a:r>
            <a:r>
              <a:rPr lang="en-US" sz="1400" dirty="0">
                <a:solidFill>
                  <a:schemeClr val="bg1"/>
                </a:solidFill>
                <a:latin typeface="Consolas"/>
              </a:rPr>
              <a:t>add</a:t>
            </a:r>
            <a:r>
              <a:rPr lang="en-US" sz="1400" dirty="0">
                <a:solidFill>
                  <a:schemeClr val="bg1"/>
                </a:solidFill>
                <a:ea typeface="+mn-lt"/>
                <a:cs typeface="+mn-lt"/>
              </a:rPr>
              <a:t> </a:t>
            </a:r>
            <a:r>
              <a:rPr lang="en-US" sz="1400" err="1">
                <a:solidFill>
                  <a:schemeClr val="bg1"/>
                </a:solidFill>
                <a:ea typeface="+mn-lt"/>
                <a:cs typeface="+mn-lt"/>
              </a:rPr>
              <a:t>i</a:t>
            </a:r>
            <a:r>
              <a:rPr lang="en-US" sz="1400" dirty="0">
                <a:solidFill>
                  <a:schemeClr val="bg1"/>
                </a:solidFill>
                <a:ea typeface="+mn-lt"/>
                <a:cs typeface="+mn-lt"/>
              </a:rPr>
              <a:t> </a:t>
            </a:r>
            <a:r>
              <a:rPr lang="en-US" sz="1400" err="1">
                <a:solidFill>
                  <a:schemeClr val="bg1"/>
                </a:solidFill>
                <a:ea typeface="+mn-lt"/>
                <a:cs typeface="+mn-lt"/>
              </a:rPr>
              <a:t>sprawdzenie</a:t>
            </a:r>
            <a:r>
              <a:rPr lang="en-US" sz="1400" dirty="0">
                <a:solidFill>
                  <a:schemeClr val="bg1"/>
                </a:solidFill>
                <a:ea typeface="+mn-lt"/>
                <a:cs typeface="+mn-lt"/>
              </a:rPr>
              <a:t>, </a:t>
            </a:r>
            <a:r>
              <a:rPr lang="en-US" sz="1400" err="1">
                <a:solidFill>
                  <a:schemeClr val="bg1"/>
                </a:solidFill>
                <a:ea typeface="+mn-lt"/>
                <a:cs typeface="+mn-lt"/>
              </a:rPr>
              <a:t>czy</a:t>
            </a:r>
            <a:r>
              <a:rPr lang="en-US" sz="1400" dirty="0">
                <a:solidFill>
                  <a:schemeClr val="bg1"/>
                </a:solidFill>
                <a:ea typeface="+mn-lt"/>
                <a:cs typeface="+mn-lt"/>
              </a:rPr>
              <a:t> </a:t>
            </a:r>
            <a:r>
              <a:rPr lang="en-US" sz="1400" err="1">
                <a:solidFill>
                  <a:schemeClr val="bg1"/>
                </a:solidFill>
                <a:ea typeface="+mn-lt"/>
                <a:cs typeface="+mn-lt"/>
              </a:rPr>
              <a:t>wynik</a:t>
            </a:r>
            <a:r>
              <a:rPr lang="en-US" sz="1400" dirty="0">
                <a:solidFill>
                  <a:schemeClr val="bg1"/>
                </a:solidFill>
                <a:ea typeface="+mn-lt"/>
                <a:cs typeface="+mn-lt"/>
              </a:rPr>
              <a:t> jest </a:t>
            </a:r>
            <a:r>
              <a:rPr lang="en-US" sz="1400" err="1">
                <a:solidFill>
                  <a:schemeClr val="bg1"/>
                </a:solidFill>
                <a:ea typeface="+mn-lt"/>
                <a:cs typeface="+mn-lt"/>
              </a:rPr>
              <a:t>równy</a:t>
            </a:r>
            <a:r>
              <a:rPr lang="en-US" sz="1400" dirty="0">
                <a:solidFill>
                  <a:schemeClr val="bg1"/>
                </a:solidFill>
                <a:ea typeface="+mn-lt"/>
                <a:cs typeface="+mn-lt"/>
              </a:rPr>
              <a:t> </a:t>
            </a:r>
            <a:r>
              <a:rPr lang="en-US" sz="1400" err="1">
                <a:solidFill>
                  <a:schemeClr val="bg1"/>
                </a:solidFill>
                <a:ea typeface="+mn-lt"/>
                <a:cs typeface="+mn-lt"/>
              </a:rPr>
              <a:t>oczekiwanemu</a:t>
            </a:r>
            <a:r>
              <a:rPr lang="en-US" sz="1400" dirty="0">
                <a:solidFill>
                  <a:schemeClr val="bg1"/>
                </a:solidFill>
                <a:ea typeface="+mn-lt"/>
                <a:cs typeface="+mn-lt"/>
              </a:rPr>
              <a:t> za </a:t>
            </a:r>
            <a:r>
              <a:rPr lang="en-US" sz="1400" err="1">
                <a:solidFill>
                  <a:schemeClr val="bg1"/>
                </a:solidFill>
                <a:ea typeface="+mn-lt"/>
                <a:cs typeface="+mn-lt"/>
              </a:rPr>
              <a:t>pomocą</a:t>
            </a:r>
            <a:r>
              <a:rPr lang="en-US" sz="1400" dirty="0">
                <a:solidFill>
                  <a:schemeClr val="bg1"/>
                </a:solidFill>
                <a:ea typeface="+mn-lt"/>
                <a:cs typeface="+mn-lt"/>
              </a:rPr>
              <a:t> </a:t>
            </a:r>
            <a:r>
              <a:rPr lang="en-US" sz="1400" err="1">
                <a:solidFill>
                  <a:schemeClr val="bg1"/>
                </a:solidFill>
                <a:ea typeface="+mn-lt"/>
                <a:cs typeface="+mn-lt"/>
              </a:rPr>
              <a:t>metody</a:t>
            </a:r>
            <a:r>
              <a:rPr lang="en-US" sz="1400" dirty="0">
                <a:solidFill>
                  <a:schemeClr val="bg1"/>
                </a:solidFill>
                <a:ea typeface="+mn-lt"/>
                <a:cs typeface="+mn-lt"/>
              </a:rPr>
              <a:t> </a:t>
            </a:r>
            <a:r>
              <a:rPr lang="en-US" sz="1400" err="1">
                <a:solidFill>
                  <a:schemeClr val="bg1"/>
                </a:solidFill>
                <a:latin typeface="Consolas"/>
              </a:rPr>
              <a:t>assertEquals</a:t>
            </a:r>
            <a:r>
              <a:rPr lang="en-US" sz="1400" dirty="0">
                <a:solidFill>
                  <a:schemeClr val="bg1"/>
                </a:solidFill>
                <a:ea typeface="+mn-lt"/>
                <a:cs typeface="+mn-lt"/>
              </a:rPr>
              <a:t>.</a:t>
            </a:r>
            <a:endParaRPr lang="en-US" sz="1400" dirty="0">
              <a:solidFill>
                <a:schemeClr val="bg1"/>
              </a:solidFill>
            </a:endParaRPr>
          </a:p>
        </p:txBody>
      </p:sp>
      <p:cxnSp>
        <p:nvCxnSpPr>
          <p:cNvPr id="21" name="Straight Arrow Connector 20">
            <a:extLst>
              <a:ext uri="{FF2B5EF4-FFF2-40B4-BE49-F238E27FC236}">
                <a16:creationId xmlns:a16="http://schemas.microsoft.com/office/drawing/2014/main" id="{A88BD699-92BE-0989-9119-0F4E2783088F}"/>
              </a:ext>
            </a:extLst>
          </p:cNvPr>
          <p:cNvCxnSpPr/>
          <p:nvPr/>
        </p:nvCxnSpPr>
        <p:spPr>
          <a:xfrm flipH="1" flipV="1">
            <a:off x="7211785" y="1899556"/>
            <a:ext cx="1213757" cy="451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EE43CBE-F8EC-7C99-274E-F21B4B5C0319}"/>
              </a:ext>
            </a:extLst>
          </p:cNvPr>
          <p:cNvSpPr txBox="1"/>
          <p:nvPr/>
        </p:nvSpPr>
        <p:spPr>
          <a:xfrm>
            <a:off x="163286" y="2993571"/>
            <a:ext cx="297724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solidFill>
                  <a:schemeClr val="bg1"/>
                </a:solidFill>
              </a:rPr>
              <a:t>Deklaracja</a:t>
            </a:r>
            <a:r>
              <a:rPr lang="en-US" sz="1400" dirty="0">
                <a:solidFill>
                  <a:schemeClr val="bg1"/>
                </a:solidFill>
              </a:rPr>
              <a:t> </a:t>
            </a:r>
            <a:r>
              <a:rPr lang="en-US" sz="1400" dirty="0" err="1">
                <a:solidFill>
                  <a:schemeClr val="bg1"/>
                </a:solidFill>
              </a:rPr>
              <a:t>testu</a:t>
            </a:r>
            <a:r>
              <a:rPr lang="en-US" sz="1400" dirty="0">
                <a:solidFill>
                  <a:schemeClr val="bg1"/>
                </a:solidFill>
              </a:rPr>
              <a:t> </a:t>
            </a:r>
            <a:r>
              <a:rPr lang="en-US" sz="1400" dirty="0" err="1">
                <a:solidFill>
                  <a:schemeClr val="bg1"/>
                </a:solidFill>
              </a:rPr>
              <a:t>parametryzowanego</a:t>
            </a:r>
            <a:r>
              <a:rPr lang="en-US" sz="1400" dirty="0">
                <a:solidFill>
                  <a:schemeClr val="bg1"/>
                </a:solidFill>
              </a:rPr>
              <a:t> </a:t>
            </a:r>
            <a:r>
              <a:rPr lang="en-US" sz="1400" dirty="0" err="1">
                <a:solidFill>
                  <a:schemeClr val="bg1"/>
                </a:solidFill>
              </a:rPr>
              <a:t>przy</a:t>
            </a:r>
            <a:r>
              <a:rPr lang="en-US" sz="1400" dirty="0">
                <a:solidFill>
                  <a:schemeClr val="bg1"/>
                </a:solidFill>
              </a:rPr>
              <a:t> </a:t>
            </a:r>
            <a:r>
              <a:rPr lang="en-US" sz="1400" dirty="0" err="1">
                <a:solidFill>
                  <a:schemeClr val="bg1"/>
                </a:solidFill>
              </a:rPr>
              <a:t>użyciu</a:t>
            </a:r>
            <a:r>
              <a:rPr lang="en-US" sz="1400" dirty="0">
                <a:solidFill>
                  <a:schemeClr val="bg1"/>
                </a:solidFill>
              </a:rPr>
              <a:t> </a:t>
            </a:r>
            <a:r>
              <a:rPr lang="en-US" sz="1400" dirty="0" err="1">
                <a:solidFill>
                  <a:schemeClr val="bg1"/>
                </a:solidFill>
              </a:rPr>
              <a:t>adnotacji</a:t>
            </a:r>
            <a:r>
              <a:rPr lang="en-US" sz="1400" dirty="0">
                <a:solidFill>
                  <a:schemeClr val="bg1"/>
                </a:solidFill>
              </a:rPr>
              <a:t> @ParameterizedTest </a:t>
            </a:r>
            <a:r>
              <a:rPr lang="en-US" sz="1400" dirty="0" err="1">
                <a:solidFill>
                  <a:schemeClr val="bg1"/>
                </a:solidFill>
              </a:rPr>
              <a:t>oraz</a:t>
            </a:r>
            <a:r>
              <a:rPr lang="en-US" sz="1400" dirty="0">
                <a:solidFill>
                  <a:schemeClr val="bg1"/>
                </a:solidFill>
              </a:rPr>
              <a:t> </a:t>
            </a:r>
            <a:r>
              <a:rPr lang="en-US" sz="1400" dirty="0" err="1">
                <a:solidFill>
                  <a:schemeClr val="bg1"/>
                </a:solidFill>
              </a:rPr>
              <a:t>zdefiniowanie</a:t>
            </a:r>
            <a:r>
              <a:rPr lang="en-US" sz="1400" dirty="0">
                <a:solidFill>
                  <a:schemeClr val="bg1"/>
                </a:solidFill>
              </a:rPr>
              <a:t> </a:t>
            </a:r>
            <a:r>
              <a:rPr lang="en-US" sz="1400" dirty="0" err="1">
                <a:solidFill>
                  <a:schemeClr val="bg1"/>
                </a:solidFill>
              </a:rPr>
              <a:t>źródła</a:t>
            </a:r>
            <a:r>
              <a:rPr lang="en-US" sz="1400" dirty="0">
                <a:solidFill>
                  <a:schemeClr val="bg1"/>
                </a:solidFill>
              </a:rPr>
              <a:t> </a:t>
            </a:r>
            <a:r>
              <a:rPr lang="en-US" sz="1400" dirty="0" err="1">
                <a:solidFill>
                  <a:schemeClr val="bg1"/>
                </a:solidFill>
              </a:rPr>
              <a:t>danych</a:t>
            </a:r>
            <a:r>
              <a:rPr lang="en-US" sz="1400" dirty="0">
                <a:solidFill>
                  <a:schemeClr val="bg1"/>
                </a:solidFill>
              </a:rPr>
              <a:t> za </a:t>
            </a:r>
            <a:r>
              <a:rPr lang="en-US" sz="1400" dirty="0" err="1">
                <a:solidFill>
                  <a:schemeClr val="bg1"/>
                </a:solidFill>
              </a:rPr>
              <a:t>pomocą</a:t>
            </a:r>
            <a:r>
              <a:rPr lang="en-US" sz="1400" dirty="0">
                <a:solidFill>
                  <a:schemeClr val="bg1"/>
                </a:solidFill>
              </a:rPr>
              <a:t> </a:t>
            </a:r>
            <a:r>
              <a:rPr lang="en-US" sz="1400" dirty="0" err="1">
                <a:solidFill>
                  <a:schemeClr val="bg1"/>
                </a:solidFill>
              </a:rPr>
              <a:t>adnotacji</a:t>
            </a:r>
            <a:r>
              <a:rPr lang="en-US" sz="1400" dirty="0">
                <a:solidFill>
                  <a:schemeClr val="bg1"/>
                </a:solidFill>
              </a:rPr>
              <a:t> @CsvSource.</a:t>
            </a:r>
            <a:endParaRPr lang="en-US" dirty="0">
              <a:solidFill>
                <a:schemeClr val="bg1"/>
              </a:solidFill>
            </a:endParaRPr>
          </a:p>
          <a:p>
            <a:endParaRPr lang="en-US" sz="1400" dirty="0">
              <a:solidFill>
                <a:schemeClr val="bg1"/>
              </a:solidFill>
            </a:endParaRPr>
          </a:p>
          <a:p>
            <a:r>
              <a:rPr lang="en-US" sz="1400" dirty="0" err="1">
                <a:solidFill>
                  <a:schemeClr val="bg1"/>
                </a:solidFill>
              </a:rPr>
              <a:t>Definicja</a:t>
            </a:r>
            <a:r>
              <a:rPr lang="en-US" sz="1400" dirty="0">
                <a:solidFill>
                  <a:schemeClr val="bg1"/>
                </a:solidFill>
              </a:rPr>
              <a:t> </a:t>
            </a:r>
            <a:r>
              <a:rPr lang="en-US" sz="1400" dirty="0" err="1">
                <a:solidFill>
                  <a:schemeClr val="bg1"/>
                </a:solidFill>
              </a:rPr>
              <a:t>metody</a:t>
            </a:r>
            <a:r>
              <a:rPr lang="en-US" sz="1400" dirty="0">
                <a:solidFill>
                  <a:schemeClr val="bg1"/>
                </a:solidFill>
              </a:rPr>
              <a:t> </a:t>
            </a:r>
            <a:r>
              <a:rPr lang="en-US" sz="1400" dirty="0" err="1">
                <a:solidFill>
                  <a:schemeClr val="bg1"/>
                </a:solidFill>
              </a:rPr>
              <a:t>testowej</a:t>
            </a:r>
            <a:r>
              <a:rPr lang="en-US" sz="1400" dirty="0">
                <a:solidFill>
                  <a:schemeClr val="bg1"/>
                </a:solidFill>
              </a:rPr>
              <a:t> add z </a:t>
            </a:r>
            <a:r>
              <a:rPr lang="en-US" sz="1400" dirty="0" err="1">
                <a:solidFill>
                  <a:schemeClr val="bg1"/>
                </a:solidFill>
              </a:rPr>
              <a:t>parametrami</a:t>
            </a:r>
            <a:r>
              <a:rPr lang="en-US" sz="1400" dirty="0">
                <a:solidFill>
                  <a:schemeClr val="bg1"/>
                </a:solidFill>
              </a:rPr>
              <a:t> first, second </a:t>
            </a:r>
            <a:r>
              <a:rPr lang="en-US" sz="1400" dirty="0" err="1">
                <a:solidFill>
                  <a:schemeClr val="bg1"/>
                </a:solidFill>
              </a:rPr>
              <a:t>i</a:t>
            </a:r>
            <a:r>
              <a:rPr lang="en-US" sz="1400" dirty="0">
                <a:solidFill>
                  <a:schemeClr val="bg1"/>
                </a:solidFill>
              </a:rPr>
              <a:t> </a:t>
            </a:r>
            <a:r>
              <a:rPr lang="en-US" sz="1400" dirty="0" err="1">
                <a:solidFill>
                  <a:schemeClr val="bg1"/>
                </a:solidFill>
              </a:rPr>
              <a:t>expectedResult</a:t>
            </a:r>
            <a:r>
              <a:rPr lang="en-US" sz="1400" dirty="0">
                <a:solidFill>
                  <a:schemeClr val="bg1"/>
                </a:solidFill>
              </a:rPr>
              <a:t>.</a:t>
            </a:r>
          </a:p>
        </p:txBody>
      </p:sp>
      <p:cxnSp>
        <p:nvCxnSpPr>
          <p:cNvPr id="23" name="Straight Arrow Connector 22">
            <a:extLst>
              <a:ext uri="{FF2B5EF4-FFF2-40B4-BE49-F238E27FC236}">
                <a16:creationId xmlns:a16="http://schemas.microsoft.com/office/drawing/2014/main" id="{20718C44-86C5-CBB6-5B6F-37526EBD6D13}"/>
              </a:ext>
            </a:extLst>
          </p:cNvPr>
          <p:cNvCxnSpPr/>
          <p:nvPr/>
        </p:nvCxnSpPr>
        <p:spPr>
          <a:xfrm flipV="1">
            <a:off x="2667000" y="2901043"/>
            <a:ext cx="713014" cy="52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97AC7C-4F10-6EAE-7E7F-945F28AD9558}"/>
              </a:ext>
            </a:extLst>
          </p:cNvPr>
          <p:cNvCxnSpPr/>
          <p:nvPr/>
        </p:nvCxnSpPr>
        <p:spPr>
          <a:xfrm flipV="1">
            <a:off x="2677885" y="4550228"/>
            <a:ext cx="1164771" cy="32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0865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B37BF1B-86CD-EF6B-CC59-2D24E1F65206}"/>
              </a:ext>
            </a:extLst>
          </p:cNvPr>
          <p:cNvSpPr>
            <a:spLocks noGrp="1"/>
          </p:cNvSpPr>
          <p:nvPr>
            <p:ph type="title"/>
          </p:nvPr>
        </p:nvSpPr>
        <p:spPr>
          <a:xfrm>
            <a:off x="834013" y="1115568"/>
            <a:ext cx="3487616" cy="4626864"/>
          </a:xfrm>
        </p:spPr>
        <p:txBody>
          <a:bodyPr>
            <a:normAutofit/>
          </a:bodyPr>
          <a:lstStyle/>
          <a:p>
            <a:pPr algn="l"/>
            <a:r>
              <a:rPr lang="pl-PL" sz="3600"/>
              <a:t>Czym są testy ręczne</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ymbol zastępczy zawartości 2">
            <a:extLst>
              <a:ext uri="{FF2B5EF4-FFF2-40B4-BE49-F238E27FC236}">
                <a16:creationId xmlns:a16="http://schemas.microsoft.com/office/drawing/2014/main" id="{FD54BF86-06B7-4E9B-6A84-9FE91205CF22}"/>
              </a:ext>
            </a:extLst>
          </p:cNvPr>
          <p:cNvSpPr>
            <a:spLocks noGrp="1"/>
          </p:cNvSpPr>
          <p:nvPr>
            <p:ph idx="1"/>
          </p:nvPr>
        </p:nvSpPr>
        <p:spPr>
          <a:xfrm>
            <a:off x="5105398" y="1115568"/>
            <a:ext cx="6245352" cy="4626864"/>
          </a:xfrm>
        </p:spPr>
        <p:txBody>
          <a:bodyPr anchor="ctr">
            <a:normAutofit/>
          </a:bodyPr>
          <a:lstStyle/>
          <a:p>
            <a:pPr marL="37465" indent="0">
              <a:buNone/>
            </a:pPr>
            <a:r>
              <a:rPr lang="pl-PL">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 Testowanie ręczne jest rodzajem test oprogramowania gdzie testerzy przypadki testowe ręcznie bez użycia narzędzi automatyzacji. Dlatego testerzy faktycznie siedzą za ekranem aplikacji, wprowadzają przypadki testowe i sprawdzają, jaki jest wynik.</a:t>
            </a:r>
            <a:endParaRPr lang="en-US"/>
          </a:p>
          <a:p>
            <a:pPr marL="37465" indent="0">
              <a:buNone/>
            </a:pPr>
            <a:r>
              <a:rPr lang="pl-PL">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 Testowanie ręczne jest zatem najbardziej prymitywną formą testowania oprogramowania. Używamy go do wyszukiwania błędy w aplikacjach i systemach oprogramowania.</a:t>
            </a:r>
            <a:endParaRPr lang="pl-PL">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1873158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FB734-A1CF-9539-0A78-EFDA4B4B56E8}"/>
              </a:ext>
            </a:extLst>
          </p:cNvPr>
          <p:cNvSpPr>
            <a:spLocks noGrp="1"/>
          </p:cNvSpPr>
          <p:nvPr>
            <p:ph type="title"/>
          </p:nvPr>
        </p:nvSpPr>
        <p:spPr/>
        <p:txBody>
          <a:bodyPr>
            <a:normAutofit/>
          </a:bodyPr>
          <a:lstStyle/>
          <a:p>
            <a:r>
              <a:rPr lang="en-US" dirty="0" err="1"/>
              <a:t>Ogólny</a:t>
            </a:r>
            <a:r>
              <a:rPr lang="en-US" dirty="0"/>
              <a:t> </a:t>
            </a:r>
            <a:r>
              <a:rPr lang="en-US" dirty="0" err="1"/>
              <a:t>schemat</a:t>
            </a:r>
            <a:r>
              <a:rPr lang="en-US" dirty="0"/>
              <a:t> </a:t>
            </a:r>
            <a:r>
              <a:rPr lang="en-US" dirty="0" err="1"/>
              <a:t>standardowego</a:t>
            </a:r>
            <a:r>
              <a:rPr lang="en-US" dirty="0"/>
              <a:t> testu:</a:t>
            </a:r>
          </a:p>
          <a:p>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3" name="Content Placeholder 2">
            <a:extLst>
              <a:ext uri="{FF2B5EF4-FFF2-40B4-BE49-F238E27FC236}">
                <a16:creationId xmlns:a16="http://schemas.microsoft.com/office/drawing/2014/main" id="{12694734-04F3-5151-8FDE-13DDBF9CF319}"/>
              </a:ext>
            </a:extLst>
          </p:cNvPr>
          <p:cNvSpPr>
            <a:spLocks noGrp="1"/>
          </p:cNvSpPr>
          <p:nvPr>
            <p:ph idx="1"/>
          </p:nvPr>
        </p:nvSpPr>
        <p:spPr/>
        <p:txBody>
          <a:bodyPr>
            <a:normAutofit fontScale="92500" lnSpcReduction="20000"/>
          </a:bodyPr>
          <a:lstStyle/>
          <a:p>
            <a:pPr indent="-305435"/>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Przygotowanie</a:t>
            </a:r>
            <a:r>
              <a:rPr lang="en-US"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środowiska</a:t>
            </a:r>
            <a:r>
              <a:rPr lang="en-US"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testowego</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719455" lvl="1" indent="-269875"/>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Inicjalizacja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obiektów</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lub</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zasobów potrzebnych do wykonania testu.</a:t>
            </a:r>
            <a:endParaRPr lang="en-US"/>
          </a:p>
          <a:p>
            <a:pPr marL="719455" lvl="1" indent="-269875"/>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Ustawianie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stanu</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początkowego</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dla</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testowanej</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funkcjonalności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a:p>
          <a:p>
            <a:pPr indent="-305435"/>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Wywołanie</a:t>
            </a:r>
            <a:r>
              <a:rPr lang="en-US"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metody</a:t>
            </a:r>
            <a:r>
              <a:rPr lang="en-US"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lub</a:t>
            </a:r>
            <a:r>
              <a:rPr lang="en-US"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funkcji</a:t>
            </a:r>
            <a:r>
              <a:rPr lang="en-US"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do </a:t>
            </a:r>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testowania</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a:p>
          <a:p>
            <a:pPr marL="719455" lvl="1" indent="-269875"/>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Wykonanie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konkretnej</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metody</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lub</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funkcji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której</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zachowanie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jest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testowane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a:p>
          <a:p>
            <a:pPr indent="-305435"/>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Sprawdzenie</a:t>
            </a:r>
            <a:r>
              <a:rPr lang="en-US"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oczekiwanych</a:t>
            </a:r>
            <a:r>
              <a:rPr lang="en-US"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wyników</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a:p>
          <a:p>
            <a:pPr marL="719455" lvl="1" indent="-269875"/>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Wykonanie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asercji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w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celu</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porównania</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wyników</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działania</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testowanej</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funkcjonalności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z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oczekiwanymi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rezultatami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a:p>
          <a:p>
            <a:pPr marL="719455" lvl="1" indent="-269875"/>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Sprawdzenie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warunków</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czy</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otrzymane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wyniki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są</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zgodne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z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oczekiwaniami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a:p>
          <a:p>
            <a:pPr indent="-305435"/>
            <a:r>
              <a:rPr lang="en-US" b="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Sprzątanie po </a:t>
            </a:r>
            <a:r>
              <a:rPr lang="en-US" b="1"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teście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a:p>
          <a:p>
            <a:pPr marL="719455" lvl="1" indent="-269875"/>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Zwolnienie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zasobów</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które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mogły</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być</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zaalokowane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podczas</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testu</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a:p>
          <a:p>
            <a:pPr marL="719455" lvl="1" indent="-269875"/>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Przywrócenie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stanu</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początkowego</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lub</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czyszczenie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po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testowaniu</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dirty="0"/>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002005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3CF58D98-CCBD-81FC-A2DC-C62FEA9A4E7F}"/>
              </a:ext>
            </a:extLst>
          </p:cNvPr>
          <p:cNvGraphicFramePr>
            <a:graphicFrameLocks noGrp="1"/>
          </p:cNvGraphicFramePr>
          <p:nvPr>
            <p:extLst>
              <p:ext uri="{D42A27DB-BD31-4B8C-83A1-F6EECF244321}">
                <p14:modId xmlns:p14="http://schemas.microsoft.com/office/powerpoint/2010/main" val="2318920597"/>
              </p:ext>
            </p:extLst>
          </p:nvPr>
        </p:nvGraphicFramePr>
        <p:xfrm>
          <a:off x="923925" y="1005840"/>
          <a:ext cx="10344150" cy="4846320"/>
        </p:xfrm>
        <a:graphic>
          <a:graphicData uri="http://schemas.openxmlformats.org/drawingml/2006/table">
            <a:tbl>
              <a:tblPr bandRow="1">
                <a:tableStyleId>{5C22544A-7EE6-4342-B048-85BDC9FD1C3A}</a:tableStyleId>
              </a:tblPr>
              <a:tblGrid>
                <a:gridCol w="5172075">
                  <a:extLst>
                    <a:ext uri="{9D8B030D-6E8A-4147-A177-3AD203B41FA5}">
                      <a16:colId xmlns:a16="http://schemas.microsoft.com/office/drawing/2014/main" val="140378092"/>
                    </a:ext>
                  </a:extLst>
                </a:gridCol>
                <a:gridCol w="5172075">
                  <a:extLst>
                    <a:ext uri="{9D8B030D-6E8A-4147-A177-3AD203B41FA5}">
                      <a16:colId xmlns:a16="http://schemas.microsoft.com/office/drawing/2014/main" val="1499441733"/>
                    </a:ext>
                  </a:extLst>
                </a:gridCol>
              </a:tblGrid>
              <a:tr h="361950">
                <a:tc>
                  <a:txBody>
                    <a:bodyPr/>
                    <a:lstStyle/>
                    <a:p>
                      <a:pPr algn="l" fontAlgn="base"/>
                      <a:r>
                        <a:rPr lang="en-US" sz="1800" b="0" i="0" u="none" strike="noStrike">
                          <a:solidFill>
                            <a:srgbClr val="FFFFFF"/>
                          </a:solidFill>
                          <a:effectLst/>
                          <a:highlight>
                            <a:srgbClr val="BC451B"/>
                          </a:highlight>
                          <a:latin typeface="Calisto MT" panose="02040603050505030304" pitchFamily="18" charset="0"/>
                        </a:rPr>
                        <a:t>Adnotacja</a:t>
                      </a:r>
                      <a:endParaRPr lang="en-US" b="1" i="0">
                        <a:solidFill>
                          <a:srgbClr val="FFFFFF"/>
                        </a:solidFill>
                        <a:effectLst/>
                        <a:highlight>
                          <a:srgbClr val="BC451B"/>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33338" cap="flat" cmpd="sng" algn="ctr">
                      <a:solidFill>
                        <a:srgbClr val="FFFFFF"/>
                      </a:solidFill>
                      <a:prstDash val="solid"/>
                      <a:round/>
                      <a:headEnd type="none" w="med" len="med"/>
                      <a:tailEnd type="none" w="med" len="med"/>
                    </a:lnB>
                    <a:solidFill>
                      <a:srgbClr val="BC451B"/>
                    </a:solidFill>
                  </a:tcPr>
                </a:tc>
                <a:tc>
                  <a:txBody>
                    <a:bodyPr/>
                    <a:lstStyle/>
                    <a:p>
                      <a:pPr algn="l" fontAlgn="base"/>
                      <a:r>
                        <a:rPr lang="en-US" sz="1800" b="0" i="0" u="none" strike="noStrike">
                          <a:solidFill>
                            <a:srgbClr val="FFFFFF"/>
                          </a:solidFill>
                          <a:effectLst/>
                          <a:highlight>
                            <a:srgbClr val="BC451B"/>
                          </a:highlight>
                          <a:latin typeface="Calisto MT" panose="02040603050505030304" pitchFamily="18" charset="0"/>
                        </a:rPr>
                        <a:t>Opis</a:t>
                      </a:r>
                      <a:endParaRPr lang="en-US" b="1" i="0">
                        <a:solidFill>
                          <a:srgbClr val="FFFFFF"/>
                        </a:solidFill>
                        <a:effectLst/>
                        <a:highlight>
                          <a:srgbClr val="BC451B"/>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33338" cap="flat" cmpd="sng" algn="ctr">
                      <a:solidFill>
                        <a:srgbClr val="FFFFFF"/>
                      </a:solidFill>
                      <a:prstDash val="solid"/>
                      <a:round/>
                      <a:headEnd type="none" w="med" len="med"/>
                      <a:tailEnd type="none" w="med" len="med"/>
                    </a:lnB>
                    <a:solidFill>
                      <a:srgbClr val="BC451B"/>
                    </a:solidFill>
                  </a:tcPr>
                </a:tc>
                <a:extLst>
                  <a:ext uri="{0D108BD9-81ED-4DB2-BD59-A6C34878D82A}">
                    <a16:rowId xmlns:a16="http://schemas.microsoft.com/office/drawing/2014/main" val="425818015"/>
                  </a:ext>
                </a:extLst>
              </a:tr>
              <a:tr h="361950">
                <a:tc>
                  <a:txBody>
                    <a:bodyPr/>
                    <a:lstStyle/>
                    <a:p>
                      <a:pPr algn="l" fontAlgn="base"/>
                      <a:r>
                        <a:rPr lang="en-US" sz="1800" b="0" i="0" u="none" strike="noStrike">
                          <a:solidFill>
                            <a:srgbClr val="000000"/>
                          </a:solidFill>
                          <a:effectLst/>
                          <a:highlight>
                            <a:srgbClr val="E7CFCC"/>
                          </a:highlight>
                          <a:latin typeface="Calisto MT" panose="02040603050505030304" pitchFamily="18" charset="0"/>
                        </a:rPr>
                        <a:t>@Test</a:t>
                      </a:r>
                      <a:endParaRPr lang="en-US" b="0" i="0">
                        <a:solidFill>
                          <a:srgbClr val="000000"/>
                        </a:solidFill>
                        <a:effectLst/>
                        <a:highlight>
                          <a:srgbClr val="E7CFCC"/>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33338"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tc>
                  <a:txBody>
                    <a:bodyPr/>
                    <a:lstStyle/>
                    <a:p>
                      <a:pPr algn="l" fontAlgn="base"/>
                      <a:r>
                        <a:rPr lang="en-US" sz="1800" b="0" i="0" u="none" strike="noStrike">
                          <a:solidFill>
                            <a:srgbClr val="000000"/>
                          </a:solidFill>
                          <a:effectLst/>
                          <a:highlight>
                            <a:srgbClr val="E7CFCC"/>
                          </a:highlight>
                          <a:latin typeface="Calisto MT" panose="02040603050505030304" pitchFamily="18" charset="0"/>
                        </a:rPr>
                        <a:t>Oznacza metodę jako testową. Metoda oznaczona @Test zostanie wykonana jako test przez framework jUnit.</a:t>
                      </a:r>
                      <a:endParaRPr lang="en-US" b="0" i="0">
                        <a:solidFill>
                          <a:srgbClr val="000000"/>
                        </a:solidFill>
                        <a:effectLst/>
                        <a:highlight>
                          <a:srgbClr val="E7CFCC"/>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33338"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extLst>
                  <a:ext uri="{0D108BD9-81ED-4DB2-BD59-A6C34878D82A}">
                    <a16:rowId xmlns:a16="http://schemas.microsoft.com/office/drawing/2014/main" val="1219955766"/>
                  </a:ext>
                </a:extLst>
              </a:tr>
              <a:tr h="361950">
                <a:tc>
                  <a:txBody>
                    <a:bodyPr/>
                    <a:lstStyle/>
                    <a:p>
                      <a:pPr algn="l" fontAlgn="base"/>
                      <a:r>
                        <a:rPr lang="en-US" sz="1800" b="0" i="0" u="none" strike="noStrike">
                          <a:solidFill>
                            <a:srgbClr val="000000"/>
                          </a:solidFill>
                          <a:effectLst/>
                          <a:highlight>
                            <a:srgbClr val="F4E9E7"/>
                          </a:highlight>
                          <a:latin typeface="Calisto MT" panose="02040603050505030304" pitchFamily="18" charset="0"/>
                        </a:rPr>
                        <a:t>@ParameterizedTest</a:t>
                      </a:r>
                      <a:endParaRPr lang="en-US" b="0" i="0">
                        <a:solidFill>
                          <a:srgbClr val="000000"/>
                        </a:solidFill>
                        <a:effectLst/>
                        <a:highlight>
                          <a:srgbClr val="F4E9E7"/>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tc>
                  <a:txBody>
                    <a:bodyPr/>
                    <a:lstStyle/>
                    <a:p>
                      <a:pPr algn="l" fontAlgn="base"/>
                      <a:r>
                        <a:rPr lang="en-US" sz="1800" b="0" i="0" u="none" strike="noStrike">
                          <a:solidFill>
                            <a:srgbClr val="000000"/>
                          </a:solidFill>
                          <a:effectLst/>
                          <a:highlight>
                            <a:srgbClr val="F4E9E7"/>
                          </a:highlight>
                          <a:latin typeface="Calisto MT" panose="02040603050505030304" pitchFamily="18" charset="0"/>
                        </a:rPr>
                        <a:t>Pozwala na wykonanie testu z różnymi zestawami danych wejściowych. Można oznaczyć metodę testową jako @ParameterizedTest i dostarczyć zestaw parametrów, które będą przekazywane do testu jako argumenty.</a:t>
                      </a:r>
                      <a:endParaRPr lang="en-US" b="0" i="0">
                        <a:solidFill>
                          <a:srgbClr val="000000"/>
                        </a:solidFill>
                        <a:effectLst/>
                        <a:highlight>
                          <a:srgbClr val="F4E9E7"/>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extLst>
                  <a:ext uri="{0D108BD9-81ED-4DB2-BD59-A6C34878D82A}">
                    <a16:rowId xmlns:a16="http://schemas.microsoft.com/office/drawing/2014/main" val="887230593"/>
                  </a:ext>
                </a:extLst>
              </a:tr>
              <a:tr h="361950">
                <a:tc>
                  <a:txBody>
                    <a:bodyPr/>
                    <a:lstStyle/>
                    <a:p>
                      <a:pPr algn="l" fontAlgn="base"/>
                      <a:r>
                        <a:rPr lang="en-US" sz="1800" b="0" i="0" u="none" strike="noStrike">
                          <a:solidFill>
                            <a:srgbClr val="000000"/>
                          </a:solidFill>
                          <a:effectLst/>
                          <a:highlight>
                            <a:srgbClr val="E7CFCC"/>
                          </a:highlight>
                          <a:latin typeface="Calisto MT" panose="02040603050505030304" pitchFamily="18" charset="0"/>
                        </a:rPr>
                        <a:t>@RepeatedTest</a:t>
                      </a:r>
                      <a:endParaRPr lang="en-US" b="0" i="0">
                        <a:solidFill>
                          <a:srgbClr val="000000"/>
                        </a:solidFill>
                        <a:effectLst/>
                        <a:highlight>
                          <a:srgbClr val="E7CFCC"/>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tc>
                  <a:txBody>
                    <a:bodyPr/>
                    <a:lstStyle/>
                    <a:p>
                      <a:pPr algn="l" fontAlgn="base"/>
                      <a:r>
                        <a:rPr lang="en-US" sz="1800" b="0" i="0" u="none" strike="noStrike">
                          <a:solidFill>
                            <a:srgbClr val="000000"/>
                          </a:solidFill>
                          <a:effectLst/>
                          <a:highlight>
                            <a:srgbClr val="E7CFCC"/>
                          </a:highlight>
                          <a:latin typeface="Calisto MT" panose="02040603050505030304" pitchFamily="18" charset="0"/>
                        </a:rPr>
                        <a:t>Pozwala na wielokrotne wykonanie tego samego testu. Można określić liczbę powtórzeń testu za pomocą parametru "value".</a:t>
                      </a:r>
                      <a:endParaRPr lang="en-US" b="0" i="0">
                        <a:solidFill>
                          <a:srgbClr val="000000"/>
                        </a:solidFill>
                        <a:effectLst/>
                        <a:highlight>
                          <a:srgbClr val="E7CFCC"/>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extLst>
                  <a:ext uri="{0D108BD9-81ED-4DB2-BD59-A6C34878D82A}">
                    <a16:rowId xmlns:a16="http://schemas.microsoft.com/office/drawing/2014/main" val="2366127027"/>
                  </a:ext>
                </a:extLst>
              </a:tr>
              <a:tr h="361950">
                <a:tc>
                  <a:txBody>
                    <a:bodyPr/>
                    <a:lstStyle/>
                    <a:p>
                      <a:pPr algn="l" fontAlgn="base"/>
                      <a:r>
                        <a:rPr lang="en-US" sz="1800" b="0" i="0" u="none" strike="noStrike">
                          <a:solidFill>
                            <a:srgbClr val="000000"/>
                          </a:solidFill>
                          <a:effectLst/>
                          <a:highlight>
                            <a:srgbClr val="F4E9E7"/>
                          </a:highlight>
                          <a:latin typeface="Calisto MT" panose="02040603050505030304" pitchFamily="18" charset="0"/>
                        </a:rPr>
                        <a:t>@TestFactory</a:t>
                      </a:r>
                      <a:endParaRPr lang="en-US" b="0" i="0">
                        <a:solidFill>
                          <a:srgbClr val="000000"/>
                        </a:solidFill>
                        <a:effectLst/>
                        <a:highlight>
                          <a:srgbClr val="F4E9E7"/>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tc>
                  <a:txBody>
                    <a:bodyPr/>
                    <a:lstStyle/>
                    <a:p>
                      <a:pPr algn="l" fontAlgn="base"/>
                      <a:r>
                        <a:rPr lang="en-US" sz="1800" b="0" i="0" u="none" strike="noStrike">
                          <a:solidFill>
                            <a:srgbClr val="000000"/>
                          </a:solidFill>
                          <a:effectLst/>
                          <a:highlight>
                            <a:srgbClr val="F4E9E7"/>
                          </a:highlight>
                          <a:latin typeface="Calisto MT" panose="02040603050505030304" pitchFamily="18" charset="0"/>
                        </a:rPr>
                        <a:t>Umożliwia dynamiczne generowanie testów. Metoda oznaczona @TestFactory musi zwracać obiekty implementujące interfejs "Stream" lub "Iterable", które reprezentują testy.</a:t>
                      </a:r>
                      <a:endParaRPr lang="en-US" b="0" i="0">
                        <a:solidFill>
                          <a:srgbClr val="000000"/>
                        </a:solidFill>
                        <a:effectLst/>
                        <a:highlight>
                          <a:srgbClr val="F4E9E7"/>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extLst>
                  <a:ext uri="{0D108BD9-81ED-4DB2-BD59-A6C34878D82A}">
                    <a16:rowId xmlns:a16="http://schemas.microsoft.com/office/drawing/2014/main" val="2468420967"/>
                  </a:ext>
                </a:extLst>
              </a:tr>
            </a:tbl>
          </a:graphicData>
        </a:graphic>
      </p:graphicFrame>
    </p:spTree>
    <p:extLst>
      <p:ext uri="{BB962C8B-B14F-4D97-AF65-F5344CB8AC3E}">
        <p14:creationId xmlns:p14="http://schemas.microsoft.com/office/powerpoint/2010/main" val="303865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A457DC8-0C27-0D54-76E9-F20DDC875A4A}"/>
              </a:ext>
            </a:extLst>
          </p:cNvPr>
          <p:cNvGraphicFramePr>
            <a:graphicFrameLocks noGrp="1"/>
          </p:cNvGraphicFramePr>
          <p:nvPr>
            <p:extLst>
              <p:ext uri="{D42A27DB-BD31-4B8C-83A1-F6EECF244321}">
                <p14:modId xmlns:p14="http://schemas.microsoft.com/office/powerpoint/2010/main" val="1717779552"/>
              </p:ext>
            </p:extLst>
          </p:nvPr>
        </p:nvGraphicFramePr>
        <p:xfrm>
          <a:off x="923925" y="594360"/>
          <a:ext cx="10344150" cy="5669280"/>
        </p:xfrm>
        <a:graphic>
          <a:graphicData uri="http://schemas.openxmlformats.org/drawingml/2006/table">
            <a:tbl>
              <a:tblPr bandRow="1">
                <a:tableStyleId>{5C22544A-7EE6-4342-B048-85BDC9FD1C3A}</a:tableStyleId>
              </a:tblPr>
              <a:tblGrid>
                <a:gridCol w="5172075">
                  <a:extLst>
                    <a:ext uri="{9D8B030D-6E8A-4147-A177-3AD203B41FA5}">
                      <a16:colId xmlns:a16="http://schemas.microsoft.com/office/drawing/2014/main" val="485171398"/>
                    </a:ext>
                  </a:extLst>
                </a:gridCol>
                <a:gridCol w="5172075">
                  <a:extLst>
                    <a:ext uri="{9D8B030D-6E8A-4147-A177-3AD203B41FA5}">
                      <a16:colId xmlns:a16="http://schemas.microsoft.com/office/drawing/2014/main" val="3546185498"/>
                    </a:ext>
                  </a:extLst>
                </a:gridCol>
              </a:tblGrid>
              <a:tr h="361950">
                <a:tc>
                  <a:txBody>
                    <a:bodyPr/>
                    <a:lstStyle/>
                    <a:p>
                      <a:pPr algn="l" fontAlgn="base"/>
                      <a:r>
                        <a:rPr lang="en-US" sz="1800" b="0" i="0" u="none" strike="noStrike">
                          <a:solidFill>
                            <a:srgbClr val="FFFFFF"/>
                          </a:solidFill>
                          <a:effectLst/>
                          <a:highlight>
                            <a:srgbClr val="BC451B"/>
                          </a:highlight>
                          <a:latin typeface="Calisto MT" panose="02040603050505030304" pitchFamily="18" charset="0"/>
                        </a:rPr>
                        <a:t>Adnotacja</a:t>
                      </a:r>
                      <a:endParaRPr lang="en-US" b="1" i="0">
                        <a:solidFill>
                          <a:srgbClr val="FFFFFF"/>
                        </a:solidFill>
                        <a:effectLst/>
                        <a:highlight>
                          <a:srgbClr val="BC451B"/>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33338" cap="flat" cmpd="sng" algn="ctr">
                      <a:solidFill>
                        <a:srgbClr val="FFFFFF"/>
                      </a:solidFill>
                      <a:prstDash val="solid"/>
                      <a:round/>
                      <a:headEnd type="none" w="med" len="med"/>
                      <a:tailEnd type="none" w="med" len="med"/>
                    </a:lnB>
                    <a:solidFill>
                      <a:srgbClr val="BC451B"/>
                    </a:solidFill>
                  </a:tcPr>
                </a:tc>
                <a:tc>
                  <a:txBody>
                    <a:bodyPr/>
                    <a:lstStyle/>
                    <a:p>
                      <a:pPr algn="l" fontAlgn="base"/>
                      <a:r>
                        <a:rPr lang="en-US" sz="1800" b="0" i="0" u="none" strike="noStrike">
                          <a:solidFill>
                            <a:srgbClr val="FFFFFF"/>
                          </a:solidFill>
                          <a:effectLst/>
                          <a:highlight>
                            <a:srgbClr val="BC451B"/>
                          </a:highlight>
                          <a:latin typeface="Calisto MT" panose="02040603050505030304" pitchFamily="18" charset="0"/>
                        </a:rPr>
                        <a:t>Opis</a:t>
                      </a:r>
                      <a:endParaRPr lang="en-US" b="1" i="0">
                        <a:solidFill>
                          <a:srgbClr val="FFFFFF"/>
                        </a:solidFill>
                        <a:effectLst/>
                        <a:highlight>
                          <a:srgbClr val="BC451B"/>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33338" cap="flat" cmpd="sng" algn="ctr">
                      <a:solidFill>
                        <a:srgbClr val="FFFFFF"/>
                      </a:solidFill>
                      <a:prstDash val="solid"/>
                      <a:round/>
                      <a:headEnd type="none" w="med" len="med"/>
                      <a:tailEnd type="none" w="med" len="med"/>
                    </a:lnB>
                    <a:solidFill>
                      <a:srgbClr val="BC451B"/>
                    </a:solidFill>
                  </a:tcPr>
                </a:tc>
                <a:extLst>
                  <a:ext uri="{0D108BD9-81ED-4DB2-BD59-A6C34878D82A}">
                    <a16:rowId xmlns:a16="http://schemas.microsoft.com/office/drawing/2014/main" val="2409462641"/>
                  </a:ext>
                </a:extLst>
              </a:tr>
              <a:tr h="1181100">
                <a:tc>
                  <a:txBody>
                    <a:bodyPr/>
                    <a:lstStyle/>
                    <a:p>
                      <a:pPr algn="l" fontAlgn="base"/>
                      <a:r>
                        <a:rPr lang="en-US" sz="1800" b="0" i="0" u="none" strike="noStrike">
                          <a:solidFill>
                            <a:srgbClr val="000000"/>
                          </a:solidFill>
                          <a:effectLst/>
                          <a:highlight>
                            <a:srgbClr val="E7CFCC"/>
                          </a:highlight>
                          <a:latin typeface="Calisto MT" panose="02040603050505030304" pitchFamily="18" charset="0"/>
                        </a:rPr>
                        <a:t>@BeforeEach</a:t>
                      </a:r>
                      <a:endParaRPr lang="en-US" b="0" i="0">
                        <a:solidFill>
                          <a:srgbClr val="000000"/>
                        </a:solidFill>
                        <a:effectLst/>
                        <a:highlight>
                          <a:srgbClr val="E7CFCC"/>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33338"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tc>
                  <a:txBody>
                    <a:bodyPr/>
                    <a:lstStyle/>
                    <a:p>
                      <a:pPr algn="l" fontAlgn="base"/>
                      <a:r>
                        <a:rPr lang="en-US" sz="1800" b="0" i="0" u="none" strike="noStrike">
                          <a:solidFill>
                            <a:srgbClr val="000000"/>
                          </a:solidFill>
                          <a:effectLst/>
                          <a:highlight>
                            <a:srgbClr val="E7CFCC"/>
                          </a:highlight>
                          <a:latin typeface="Calisto MT" panose="02040603050505030304" pitchFamily="18" charset="0"/>
                        </a:rPr>
                        <a:t>Oznacza metodę, która będzie wykonywana przed każdym testem. Metoda oznaczona @BeforeEach zostanie uruchomiona przed każdym testem w danej klasie testowej.</a:t>
                      </a:r>
                      <a:endParaRPr lang="en-US" b="0" i="0">
                        <a:solidFill>
                          <a:srgbClr val="000000"/>
                        </a:solidFill>
                        <a:effectLst/>
                        <a:highlight>
                          <a:srgbClr val="E7CFCC"/>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33338"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extLst>
                  <a:ext uri="{0D108BD9-81ED-4DB2-BD59-A6C34878D82A}">
                    <a16:rowId xmlns:a16="http://schemas.microsoft.com/office/drawing/2014/main" val="2072484374"/>
                  </a:ext>
                </a:extLst>
              </a:tr>
              <a:tr h="361950">
                <a:tc>
                  <a:txBody>
                    <a:bodyPr/>
                    <a:lstStyle/>
                    <a:p>
                      <a:pPr algn="l" fontAlgn="base"/>
                      <a:r>
                        <a:rPr lang="en-US" sz="1800" b="0" i="0" u="none" strike="noStrike">
                          <a:solidFill>
                            <a:srgbClr val="000000"/>
                          </a:solidFill>
                          <a:effectLst/>
                          <a:highlight>
                            <a:srgbClr val="F4E9E7"/>
                          </a:highlight>
                          <a:latin typeface="Calisto MT" panose="02040603050505030304" pitchFamily="18" charset="0"/>
                        </a:rPr>
                        <a:t>@AfterEach</a:t>
                      </a:r>
                      <a:endParaRPr lang="en-US" b="0" i="0">
                        <a:solidFill>
                          <a:srgbClr val="000000"/>
                        </a:solidFill>
                        <a:effectLst/>
                        <a:highlight>
                          <a:srgbClr val="F4E9E7"/>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tc>
                  <a:txBody>
                    <a:bodyPr/>
                    <a:lstStyle/>
                    <a:p>
                      <a:pPr algn="l" fontAlgn="base"/>
                      <a:r>
                        <a:rPr lang="en-US" sz="1800" b="0" i="0" u="none" strike="noStrike">
                          <a:solidFill>
                            <a:srgbClr val="000000"/>
                          </a:solidFill>
                          <a:effectLst/>
                          <a:highlight>
                            <a:srgbClr val="F4E9E7"/>
                          </a:highlight>
                          <a:latin typeface="Calisto MT" panose="02040603050505030304" pitchFamily="18" charset="0"/>
                        </a:rPr>
                        <a:t>Oznacza metodę, która będzie wykonywana po każdym teście. Metoda oznaczona @AfterEach zostanie uruchomiona po każdym teście w danej klasie testowej.</a:t>
                      </a:r>
                      <a:endParaRPr lang="en-US" b="0" i="0">
                        <a:solidFill>
                          <a:srgbClr val="000000"/>
                        </a:solidFill>
                        <a:effectLst/>
                        <a:highlight>
                          <a:srgbClr val="F4E9E7"/>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extLst>
                  <a:ext uri="{0D108BD9-81ED-4DB2-BD59-A6C34878D82A}">
                    <a16:rowId xmlns:a16="http://schemas.microsoft.com/office/drawing/2014/main" val="3575389912"/>
                  </a:ext>
                </a:extLst>
              </a:tr>
              <a:tr h="361950">
                <a:tc>
                  <a:txBody>
                    <a:bodyPr/>
                    <a:lstStyle/>
                    <a:p>
                      <a:pPr algn="l" fontAlgn="base"/>
                      <a:r>
                        <a:rPr lang="en-US" sz="1800" b="0" i="0" u="none" strike="noStrike">
                          <a:solidFill>
                            <a:srgbClr val="000000"/>
                          </a:solidFill>
                          <a:effectLst/>
                          <a:highlight>
                            <a:srgbClr val="E7CFCC"/>
                          </a:highlight>
                          <a:latin typeface="Calisto MT" panose="02040603050505030304" pitchFamily="18" charset="0"/>
                        </a:rPr>
                        <a:t>@BeforeAll</a:t>
                      </a:r>
                      <a:endParaRPr lang="en-US" b="0" i="0">
                        <a:solidFill>
                          <a:srgbClr val="000000"/>
                        </a:solidFill>
                        <a:effectLst/>
                        <a:highlight>
                          <a:srgbClr val="E7CFCC"/>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tc>
                  <a:txBody>
                    <a:bodyPr/>
                    <a:lstStyle/>
                    <a:p>
                      <a:pPr algn="l" fontAlgn="base"/>
                      <a:r>
                        <a:rPr lang="en-US" sz="1800" b="0" i="0" u="none" strike="noStrike">
                          <a:solidFill>
                            <a:srgbClr val="000000"/>
                          </a:solidFill>
                          <a:effectLst/>
                          <a:highlight>
                            <a:srgbClr val="E7CFCC"/>
                          </a:highlight>
                          <a:latin typeface="Calisto MT" panose="02040603050505030304" pitchFamily="18" charset="0"/>
                        </a:rPr>
                        <a:t>Oznacza metodę, która będzie wykonywana przed uruchomieniem wszystkich testów w klasie. Metoda oznaczona @BeforeAll zostanie uruchomiona tylko raz przed wykonaniem wszystkich testów w danej klasie testowej.</a:t>
                      </a:r>
                      <a:endParaRPr lang="en-US" b="0" i="0">
                        <a:solidFill>
                          <a:srgbClr val="000000"/>
                        </a:solidFill>
                        <a:effectLst/>
                        <a:highlight>
                          <a:srgbClr val="E7CFCC"/>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extLst>
                  <a:ext uri="{0D108BD9-81ED-4DB2-BD59-A6C34878D82A}">
                    <a16:rowId xmlns:a16="http://schemas.microsoft.com/office/drawing/2014/main" val="1067833593"/>
                  </a:ext>
                </a:extLst>
              </a:tr>
              <a:tr h="361950">
                <a:tc>
                  <a:txBody>
                    <a:bodyPr/>
                    <a:lstStyle/>
                    <a:p>
                      <a:pPr algn="l" fontAlgn="base"/>
                      <a:r>
                        <a:rPr lang="en-US" sz="1800" b="0" i="0" u="none" strike="noStrike">
                          <a:solidFill>
                            <a:srgbClr val="000000"/>
                          </a:solidFill>
                          <a:effectLst/>
                          <a:highlight>
                            <a:srgbClr val="F4E9E7"/>
                          </a:highlight>
                          <a:latin typeface="Calisto MT" panose="02040603050505030304" pitchFamily="18" charset="0"/>
                        </a:rPr>
                        <a:t>@AfterAll</a:t>
                      </a:r>
                      <a:endParaRPr lang="en-US" b="0" i="0">
                        <a:solidFill>
                          <a:srgbClr val="000000"/>
                        </a:solidFill>
                        <a:effectLst/>
                        <a:highlight>
                          <a:srgbClr val="F4E9E7"/>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tc>
                  <a:txBody>
                    <a:bodyPr/>
                    <a:lstStyle/>
                    <a:p>
                      <a:pPr algn="l" fontAlgn="base"/>
                      <a:r>
                        <a:rPr lang="en-US" sz="1800" b="0" i="0" u="none" strike="noStrike">
                          <a:solidFill>
                            <a:srgbClr val="000000"/>
                          </a:solidFill>
                          <a:effectLst/>
                          <a:highlight>
                            <a:srgbClr val="F4E9E7"/>
                          </a:highlight>
                          <a:latin typeface="Calisto MT" panose="02040603050505030304" pitchFamily="18" charset="0"/>
                        </a:rPr>
                        <a:t>Oznacza metodę, która będzie wykonywana po zakończeniu wszystkich testów w klasie. Metoda oznaczona @AfterAll zostanie uruchomiona tylko raz po wykonaniu wszystkich testów w danej klasie testowej.</a:t>
                      </a:r>
                      <a:endParaRPr lang="en-US" b="0" i="0">
                        <a:solidFill>
                          <a:srgbClr val="000000"/>
                        </a:solidFill>
                        <a:effectLst/>
                        <a:highlight>
                          <a:srgbClr val="F4E9E7"/>
                        </a:highligh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extLst>
                  <a:ext uri="{0D108BD9-81ED-4DB2-BD59-A6C34878D82A}">
                    <a16:rowId xmlns:a16="http://schemas.microsoft.com/office/drawing/2014/main" val="889671266"/>
                  </a:ext>
                </a:extLst>
              </a:tr>
            </a:tbl>
          </a:graphicData>
        </a:graphic>
      </p:graphicFrame>
    </p:spTree>
    <p:extLst>
      <p:ext uri="{BB962C8B-B14F-4D97-AF65-F5344CB8AC3E}">
        <p14:creationId xmlns:p14="http://schemas.microsoft.com/office/powerpoint/2010/main" val="4264628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A457DC8-0C27-0D54-76E9-F20DDC875A4A}"/>
              </a:ext>
            </a:extLst>
          </p:cNvPr>
          <p:cNvGraphicFramePr>
            <a:graphicFrameLocks noGrp="1"/>
          </p:cNvGraphicFramePr>
          <p:nvPr>
            <p:extLst>
              <p:ext uri="{D42A27DB-BD31-4B8C-83A1-F6EECF244321}">
                <p14:modId xmlns:p14="http://schemas.microsoft.com/office/powerpoint/2010/main" val="1954211749"/>
              </p:ext>
            </p:extLst>
          </p:nvPr>
        </p:nvGraphicFramePr>
        <p:xfrm>
          <a:off x="923925" y="594360"/>
          <a:ext cx="10344150" cy="5669280"/>
        </p:xfrm>
        <a:graphic>
          <a:graphicData uri="http://schemas.openxmlformats.org/drawingml/2006/table">
            <a:tbl>
              <a:tblPr bandRow="1">
                <a:tableStyleId>{5C22544A-7EE6-4342-B048-85BDC9FD1C3A}</a:tableStyleId>
              </a:tblPr>
              <a:tblGrid>
                <a:gridCol w="5172075">
                  <a:extLst>
                    <a:ext uri="{9D8B030D-6E8A-4147-A177-3AD203B41FA5}">
                      <a16:colId xmlns:a16="http://schemas.microsoft.com/office/drawing/2014/main" val="485171398"/>
                    </a:ext>
                  </a:extLst>
                </a:gridCol>
                <a:gridCol w="5172075">
                  <a:extLst>
                    <a:ext uri="{9D8B030D-6E8A-4147-A177-3AD203B41FA5}">
                      <a16:colId xmlns:a16="http://schemas.microsoft.com/office/drawing/2014/main" val="3546185498"/>
                    </a:ext>
                  </a:extLst>
                </a:gridCol>
              </a:tblGrid>
              <a:tr h="361950">
                <a:tc>
                  <a:txBody>
                    <a:bodyPr/>
                    <a:lstStyle/>
                    <a:p>
                      <a:pPr algn="l" fontAlgn="base"/>
                      <a:r>
                        <a:rPr lang="en-US" sz="1800" b="0" i="0" u="none" strike="noStrike" err="1">
                          <a:solidFill>
                            <a:srgbClr val="FFFFFF"/>
                          </a:solidFill>
                          <a:effectLst/>
                          <a:highlight>
                            <a:srgbClr val="BC451B"/>
                          </a:highlight>
                          <a:latin typeface="Calisto MT"/>
                        </a:rPr>
                        <a:t>Adnotacja</a:t>
                      </a:r>
                      <a:endParaRPr lang="en-US" b="1" i="0" err="1">
                        <a:solidFill>
                          <a:srgbClr val="FFFFFF"/>
                        </a:solidFill>
                        <a:effectLst/>
                        <a:highlight>
                          <a:srgbClr val="BC451B"/>
                        </a:highlight>
                        <a:latin typeface="Calisto M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33338" cap="flat" cmpd="sng" algn="ctr">
                      <a:solidFill>
                        <a:srgbClr val="FFFFFF"/>
                      </a:solidFill>
                      <a:prstDash val="solid"/>
                      <a:round/>
                      <a:headEnd type="none" w="med" len="med"/>
                      <a:tailEnd type="none" w="med" len="med"/>
                    </a:lnB>
                    <a:solidFill>
                      <a:srgbClr val="BC451B"/>
                    </a:solidFill>
                  </a:tcPr>
                </a:tc>
                <a:tc>
                  <a:txBody>
                    <a:bodyPr/>
                    <a:lstStyle/>
                    <a:p>
                      <a:pPr algn="l" fontAlgn="base"/>
                      <a:r>
                        <a:rPr lang="en-US" sz="1800" b="0" i="0" u="none" strike="noStrike">
                          <a:solidFill>
                            <a:srgbClr val="FFFFFF"/>
                          </a:solidFill>
                          <a:effectLst/>
                          <a:highlight>
                            <a:srgbClr val="BC451B"/>
                          </a:highlight>
                          <a:latin typeface="Calisto MT"/>
                        </a:rPr>
                        <a:t>Opis</a:t>
                      </a:r>
                      <a:endParaRPr lang="en-US" b="1" i="0">
                        <a:solidFill>
                          <a:srgbClr val="FFFFFF"/>
                        </a:solidFill>
                        <a:effectLst/>
                        <a:highlight>
                          <a:srgbClr val="BC451B"/>
                        </a:highlight>
                        <a:latin typeface="Calisto M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33338" cap="flat" cmpd="sng" algn="ctr">
                      <a:solidFill>
                        <a:srgbClr val="FFFFFF"/>
                      </a:solidFill>
                      <a:prstDash val="solid"/>
                      <a:round/>
                      <a:headEnd type="none" w="med" len="med"/>
                      <a:tailEnd type="none" w="med" len="med"/>
                    </a:lnB>
                    <a:solidFill>
                      <a:srgbClr val="BC451B"/>
                    </a:solidFill>
                  </a:tcPr>
                </a:tc>
                <a:extLst>
                  <a:ext uri="{0D108BD9-81ED-4DB2-BD59-A6C34878D82A}">
                    <a16:rowId xmlns:a16="http://schemas.microsoft.com/office/drawing/2014/main" val="2409462641"/>
                  </a:ext>
                </a:extLst>
              </a:tr>
              <a:tr h="1181100">
                <a:tc>
                  <a:txBody>
                    <a:bodyPr/>
                    <a:lstStyle/>
                    <a:p>
                      <a:pPr lvl="0" algn="l">
                        <a:buNone/>
                      </a:pPr>
                      <a:r>
                        <a:rPr lang="en-US" sz="1800" b="0" i="0" u="none" strike="noStrike" noProof="0">
                          <a:solidFill>
                            <a:srgbClr val="000000"/>
                          </a:solidFill>
                          <a:effectLst/>
                          <a:highlight>
                            <a:srgbClr val="E7CFCC"/>
                          </a:highlight>
                        </a:rPr>
                        <a:t>@DisplayName</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33338"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tc>
                  <a:txBody>
                    <a:bodyPr/>
                    <a:lstStyle/>
                    <a:p>
                      <a:pPr lvl="0" algn="l">
                        <a:buNone/>
                      </a:pPr>
                      <a:r>
                        <a:rPr lang="en-US" sz="1800" b="0" i="0" u="none" strike="noStrike" noProof="0" err="1">
                          <a:solidFill>
                            <a:srgbClr val="000000"/>
                          </a:solidFill>
                          <a:effectLst/>
                          <a:highlight>
                            <a:srgbClr val="E7CFCC"/>
                          </a:highlight>
                        </a:rPr>
                        <a:t>Pozwala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nadać</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czytelniejszą</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nazwę</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testowi</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która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będzie</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wyświetlana</a:t>
                      </a:r>
                      <a:r>
                        <a:rPr lang="en-US" sz="1800" b="0" i="0" u="none" strike="noStrike" noProof="0">
                          <a:solidFill>
                            <a:srgbClr val="000000"/>
                          </a:solidFill>
                          <a:effectLst/>
                          <a:highlight>
                            <a:srgbClr val="E7CFCC"/>
                          </a:highlight>
                        </a:rPr>
                        <a:t> w </a:t>
                      </a:r>
                      <a:r>
                        <a:rPr lang="en-US" sz="1800" b="0" i="0" u="none" strike="noStrike" noProof="0" err="1">
                          <a:solidFill>
                            <a:srgbClr val="000000"/>
                          </a:solidFill>
                          <a:effectLst/>
                          <a:highlight>
                            <a:srgbClr val="E7CFCC"/>
                          </a:highlight>
                        </a:rPr>
                        <a:t>raportach</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Wartość</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tej</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adnotacji</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zostanie</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wyświetlona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jako</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nazwa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testu</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zamiast</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nazwy</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metody</a:t>
                      </a:r>
                      <a:r>
                        <a:rPr lang="en-US" sz="1800" b="0" i="0" u="none" strike="noStrike" noProof="0">
                          <a:solidFill>
                            <a:srgbClr val="000000"/>
                          </a:solidFill>
                          <a:effectLst/>
                          <a:highlight>
                            <a:srgbClr val="E7CFCC"/>
                          </a:highlight>
                        </a:rPr>
                        <a:t>.</a:t>
                      </a:r>
                      <a:endParaRPr lang="en-US" noProof="0"/>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33338"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extLst>
                  <a:ext uri="{0D108BD9-81ED-4DB2-BD59-A6C34878D82A}">
                    <a16:rowId xmlns:a16="http://schemas.microsoft.com/office/drawing/2014/main" val="2072484374"/>
                  </a:ext>
                </a:extLst>
              </a:tr>
              <a:tr h="361950">
                <a:tc>
                  <a:txBody>
                    <a:bodyPr/>
                    <a:lstStyle/>
                    <a:p>
                      <a:pPr lvl="0" algn="l">
                        <a:buNone/>
                      </a:pPr>
                      <a:r>
                        <a:rPr lang="en-US" sz="1800" b="0" i="0" u="none" strike="noStrike" noProof="0">
                          <a:solidFill>
                            <a:srgbClr val="000000"/>
                          </a:solidFill>
                          <a:effectLst/>
                          <a:highlight>
                            <a:srgbClr val="F4E9E7"/>
                          </a:highlight>
                        </a:rPr>
                        <a:t>@Disabled</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tc>
                  <a:txBody>
                    <a:bodyPr/>
                    <a:lstStyle/>
                    <a:p>
                      <a:pPr lvl="0" algn="l">
                        <a:buNone/>
                      </a:pPr>
                      <a:r>
                        <a:rPr lang="en-US" sz="1800" b="0" i="0" u="none" strike="noStrike" noProof="0" err="1">
                          <a:solidFill>
                            <a:srgbClr val="000000"/>
                          </a:solidFill>
                          <a:effectLst/>
                          <a:highlight>
                            <a:srgbClr val="F4E9E7"/>
                          </a:highlight>
                        </a:rPr>
                        <a:t>Wyłącza</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wykonanie</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oznaczonego</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testu</a:t>
                      </a:r>
                      <a:r>
                        <a:rPr lang="en-US" sz="1800" b="0" i="0" u="none" strike="noStrike" noProof="0">
                          <a:solidFill>
                            <a:srgbClr val="000000"/>
                          </a:solidFill>
                          <a:effectLst/>
                          <a:highlight>
                            <a:srgbClr val="F4E9E7"/>
                          </a:highlight>
                        </a:rPr>
                        <a:t>. Testy </a:t>
                      </a:r>
                      <a:r>
                        <a:rPr lang="en-US" sz="1800" b="0" i="0" u="none" strike="noStrike" noProof="0" err="1">
                          <a:solidFill>
                            <a:srgbClr val="000000"/>
                          </a:solidFill>
                          <a:effectLst/>
                          <a:highlight>
                            <a:srgbClr val="F4E9E7"/>
                          </a:highlight>
                        </a:rPr>
                        <a:t>oznaczone</a:t>
                      </a:r>
                      <a:r>
                        <a:rPr lang="en-US" sz="1800" b="0" i="0" u="none" strike="noStrike" noProof="0">
                          <a:solidFill>
                            <a:srgbClr val="000000"/>
                          </a:solidFill>
                          <a:effectLst/>
                          <a:highlight>
                            <a:srgbClr val="F4E9E7"/>
                          </a:highlight>
                        </a:rPr>
                        <a:t> @Disabled </a:t>
                      </a:r>
                      <a:r>
                        <a:rPr lang="en-US" sz="1800" b="0" i="0" u="none" strike="noStrike" noProof="0" err="1">
                          <a:solidFill>
                            <a:srgbClr val="000000"/>
                          </a:solidFill>
                          <a:effectLst/>
                          <a:highlight>
                            <a:srgbClr val="F4E9E7"/>
                          </a:highlight>
                        </a:rPr>
                        <a:t>nie</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zostaną</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uruchomione</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przez</a:t>
                      </a:r>
                      <a:r>
                        <a:rPr lang="en-US" sz="1800" b="0" i="0" u="none" strike="noStrike" noProof="0">
                          <a:solidFill>
                            <a:srgbClr val="000000"/>
                          </a:solidFill>
                          <a:effectLst/>
                          <a:highlight>
                            <a:srgbClr val="F4E9E7"/>
                          </a:highlight>
                        </a:rPr>
                        <a:t> framework </a:t>
                      </a:r>
                      <a:r>
                        <a:rPr lang="en-US" sz="1800" b="0" i="0" u="none" strike="noStrike" noProof="0" err="1">
                          <a:solidFill>
                            <a:srgbClr val="000000"/>
                          </a:solidFill>
                          <a:effectLst/>
                          <a:highlight>
                            <a:srgbClr val="F4E9E7"/>
                          </a:highlight>
                        </a:rPr>
                        <a:t>jUnit</a:t>
                      </a:r>
                      <a:r>
                        <a:rPr lang="en-US" sz="1800" b="0" i="0" u="none" strike="noStrike" noProof="0">
                          <a:solidFill>
                            <a:srgbClr val="000000"/>
                          </a:solidFill>
                          <a:effectLst/>
                          <a:highlight>
                            <a:srgbClr val="F4E9E7"/>
                          </a:highlight>
                        </a:rPr>
                        <a:t>.</a:t>
                      </a:r>
                      <a:endParaRPr lang="en-US" noProof="0"/>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extLst>
                  <a:ext uri="{0D108BD9-81ED-4DB2-BD59-A6C34878D82A}">
                    <a16:rowId xmlns:a16="http://schemas.microsoft.com/office/drawing/2014/main" val="3575389912"/>
                  </a:ext>
                </a:extLst>
              </a:tr>
              <a:tr h="361950">
                <a:tc>
                  <a:txBody>
                    <a:bodyPr/>
                    <a:lstStyle/>
                    <a:p>
                      <a:pPr lvl="0" algn="l">
                        <a:buNone/>
                      </a:pPr>
                      <a:r>
                        <a:rPr lang="en-US" sz="1800" b="0" i="0" u="none" strike="noStrike" noProof="0">
                          <a:solidFill>
                            <a:srgbClr val="000000"/>
                          </a:solidFill>
                          <a:effectLst/>
                          <a:highlight>
                            <a:srgbClr val="E7CFCC"/>
                          </a:highlight>
                        </a:rPr>
                        <a:t>@Ignore</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tc>
                  <a:txBody>
                    <a:bodyPr/>
                    <a:lstStyle/>
                    <a:p>
                      <a:pPr lvl="0" algn="l">
                        <a:buNone/>
                      </a:pPr>
                      <a:r>
                        <a:rPr lang="en-US" sz="1800" b="0" i="0" u="none" strike="noStrike" noProof="0" err="1">
                          <a:solidFill>
                            <a:srgbClr val="000000"/>
                          </a:solidFill>
                          <a:effectLst/>
                          <a:highlight>
                            <a:srgbClr val="E7CFCC"/>
                          </a:highlight>
                        </a:rPr>
                        <a:t>Tożsame</a:t>
                      </a:r>
                      <a:r>
                        <a:rPr lang="en-US" sz="1800" b="0" i="0" u="none" strike="noStrike" noProof="0">
                          <a:solidFill>
                            <a:srgbClr val="000000"/>
                          </a:solidFill>
                          <a:effectLst/>
                          <a:highlight>
                            <a:srgbClr val="E7CFCC"/>
                          </a:highlight>
                        </a:rPr>
                        <a:t> z @Disabled, </a:t>
                      </a:r>
                      <a:r>
                        <a:rPr lang="en-US" sz="1800" b="0" i="0" u="none" strike="noStrike" noProof="0" err="1">
                          <a:solidFill>
                            <a:srgbClr val="000000"/>
                          </a:solidFill>
                          <a:effectLst/>
                          <a:highlight>
                            <a:srgbClr val="E7CFCC"/>
                          </a:highlight>
                        </a:rPr>
                        <a:t>można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używać</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zarówno</a:t>
                      </a:r>
                      <a:r>
                        <a:rPr lang="en-US" sz="1800" b="0" i="0" u="none" strike="noStrike" noProof="0">
                          <a:solidFill>
                            <a:srgbClr val="000000"/>
                          </a:solidFill>
                          <a:effectLst/>
                          <a:highlight>
                            <a:srgbClr val="E7CFCC"/>
                          </a:highlight>
                        </a:rPr>
                        <a:t> w @Test jak </a:t>
                      </a:r>
                      <a:r>
                        <a:rPr lang="en-US" sz="1800" b="0" i="0" u="none" strike="noStrike" noProof="0" err="1">
                          <a:solidFill>
                            <a:srgbClr val="000000"/>
                          </a:solidFill>
                          <a:effectLst/>
                          <a:highlight>
                            <a:srgbClr val="E7CFCC"/>
                          </a:highlight>
                        </a:rPr>
                        <a:t>i</a:t>
                      </a:r>
                      <a:r>
                        <a:rPr lang="en-US" sz="1800" b="0" i="0" u="none" strike="noStrike" noProof="0">
                          <a:solidFill>
                            <a:srgbClr val="000000"/>
                          </a:solidFill>
                          <a:effectLst/>
                          <a:highlight>
                            <a:srgbClr val="E7CFCC"/>
                          </a:highlight>
                        </a:rPr>
                        <a:t> @TestFactory. Jest to </a:t>
                      </a:r>
                      <a:r>
                        <a:rPr lang="en-US" sz="1800" b="0" i="0" u="none" strike="noStrike" noProof="0" err="1">
                          <a:solidFill>
                            <a:srgbClr val="000000"/>
                          </a:solidFill>
                          <a:effectLst/>
                          <a:highlight>
                            <a:srgbClr val="E7CFCC"/>
                          </a:highlight>
                        </a:rPr>
                        <a:t>adnotacja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pozwalająca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na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wyłączenie</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wykonania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danego</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testu</a:t>
                      </a:r>
                      <a:r>
                        <a:rPr lang="en-US" sz="1800" b="0" i="0" u="none" strike="noStrike" noProof="0">
                          <a:solidFill>
                            <a:srgbClr val="000000"/>
                          </a:solidFill>
                          <a:effectLst/>
                          <a:highlight>
                            <a:srgbClr val="E7CFCC"/>
                          </a:highlight>
                        </a:rPr>
                        <a:t>. Testy </a:t>
                      </a:r>
                      <a:r>
                        <a:rPr lang="en-US" sz="1800" b="0" i="0" u="none" strike="noStrike" noProof="0" err="1">
                          <a:solidFill>
                            <a:srgbClr val="000000"/>
                          </a:solidFill>
                          <a:effectLst/>
                          <a:highlight>
                            <a:srgbClr val="E7CFCC"/>
                          </a:highlight>
                        </a:rPr>
                        <a:t>oznaczone</a:t>
                      </a:r>
                      <a:r>
                        <a:rPr lang="en-US" sz="1800" b="0" i="0" u="none" strike="noStrike" noProof="0">
                          <a:solidFill>
                            <a:srgbClr val="000000"/>
                          </a:solidFill>
                          <a:effectLst/>
                          <a:highlight>
                            <a:srgbClr val="E7CFCC"/>
                          </a:highlight>
                        </a:rPr>
                        <a:t> @Ignore </a:t>
                      </a:r>
                      <a:r>
                        <a:rPr lang="en-US" sz="1800" b="0" i="0" u="none" strike="noStrike" noProof="0" err="1">
                          <a:solidFill>
                            <a:srgbClr val="000000"/>
                          </a:solidFill>
                          <a:effectLst/>
                          <a:highlight>
                            <a:srgbClr val="E7CFCC"/>
                          </a:highlight>
                        </a:rPr>
                        <a:t>nie</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będą</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uruchamiane</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przez</a:t>
                      </a:r>
                      <a:r>
                        <a:rPr lang="en-US" sz="1800" b="0" i="0" u="none" strike="noStrike" noProof="0">
                          <a:solidFill>
                            <a:srgbClr val="000000"/>
                          </a:solidFill>
                          <a:effectLst/>
                          <a:highlight>
                            <a:srgbClr val="E7CFCC"/>
                          </a:highlight>
                        </a:rPr>
                        <a:t> framework </a:t>
                      </a:r>
                      <a:r>
                        <a:rPr lang="en-US" sz="1800" b="0" i="0" u="none" strike="noStrike" noProof="0" err="1">
                          <a:solidFill>
                            <a:srgbClr val="000000"/>
                          </a:solidFill>
                          <a:effectLst/>
                          <a:highlight>
                            <a:srgbClr val="E7CFCC"/>
                          </a:highlight>
                        </a:rPr>
                        <a:t>jUnit</a:t>
                      </a:r>
                      <a:r>
                        <a:rPr lang="en-US" sz="1800" b="0" i="0" u="none" strike="noStrike" noProof="0">
                          <a:solidFill>
                            <a:srgbClr val="000000"/>
                          </a:solidFill>
                          <a:effectLst/>
                          <a:highlight>
                            <a:srgbClr val="E7CFCC"/>
                          </a:highlight>
                        </a:rPr>
                        <a:t>.</a:t>
                      </a:r>
                      <a:endParaRPr lang="en-US" noProof="0"/>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extLst>
                  <a:ext uri="{0D108BD9-81ED-4DB2-BD59-A6C34878D82A}">
                    <a16:rowId xmlns:a16="http://schemas.microsoft.com/office/drawing/2014/main" val="1067833593"/>
                  </a:ext>
                </a:extLst>
              </a:tr>
              <a:tr h="361950">
                <a:tc>
                  <a:txBody>
                    <a:bodyPr/>
                    <a:lstStyle/>
                    <a:p>
                      <a:pPr lvl="0" algn="l">
                        <a:buNone/>
                      </a:pPr>
                      <a:r>
                        <a:rPr lang="en-US" sz="1800" b="0" i="0" u="none" strike="noStrike" noProof="0">
                          <a:solidFill>
                            <a:srgbClr val="000000"/>
                          </a:solidFill>
                          <a:effectLst/>
                          <a:highlight>
                            <a:srgbClr val="F4E9E7"/>
                          </a:highlight>
                        </a:rPr>
                        <a:t>@Tag</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tc>
                  <a:txBody>
                    <a:bodyPr/>
                    <a:lstStyle/>
                    <a:p>
                      <a:pPr lvl="0" algn="l">
                        <a:buNone/>
                      </a:pPr>
                      <a:r>
                        <a:rPr lang="en-US" sz="1800" b="0" i="0" u="none" strike="noStrike" noProof="0" err="1">
                          <a:solidFill>
                            <a:srgbClr val="000000"/>
                          </a:solidFill>
                          <a:effectLst/>
                          <a:highlight>
                            <a:srgbClr val="F4E9E7"/>
                          </a:highlight>
                        </a:rPr>
                        <a:t>Oznacza</a:t>
                      </a:r>
                      <a:r>
                        <a:rPr lang="en-US" sz="1800" b="0" i="0" u="none" strike="noStrike" noProof="0">
                          <a:solidFill>
                            <a:srgbClr val="000000"/>
                          </a:solidFill>
                          <a:effectLst/>
                          <a:highlight>
                            <a:srgbClr val="F4E9E7"/>
                          </a:highlight>
                        </a:rPr>
                        <a:t> test </a:t>
                      </a:r>
                      <a:r>
                        <a:rPr lang="en-US" sz="1800" b="0" i="0" u="none" strike="noStrike" noProof="0" err="1">
                          <a:solidFill>
                            <a:srgbClr val="000000"/>
                          </a:solidFill>
                          <a:effectLst/>
                          <a:highlight>
                            <a:srgbClr val="F4E9E7"/>
                          </a:highlight>
                        </a:rPr>
                        <a:t>lub</a:t>
                      </a:r>
                      <a:r>
                        <a:rPr lang="en-US" sz="1800" b="0" i="0" u="none" strike="noStrike" noProof="0">
                          <a:solidFill>
                            <a:srgbClr val="000000"/>
                          </a:solidFill>
                          <a:effectLst/>
                          <a:highlight>
                            <a:srgbClr val="F4E9E7"/>
                          </a:highlight>
                        </a:rPr>
                        <a:t> klasy testowe tagami, które mogą być używane do grupowania i wykonania wybranych testów. Pozwala na zdefiniowanie tagów dla testów, które można wybrać do wykonania lub pominięcia podczas uruchamiania testów.</a:t>
                      </a:r>
                      <a:endParaRPr lang="en-US" noProof="0"/>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extLst>
                  <a:ext uri="{0D108BD9-81ED-4DB2-BD59-A6C34878D82A}">
                    <a16:rowId xmlns:a16="http://schemas.microsoft.com/office/drawing/2014/main" val="889671266"/>
                  </a:ext>
                </a:extLst>
              </a:tr>
            </a:tbl>
          </a:graphicData>
        </a:graphic>
      </p:graphicFrame>
    </p:spTree>
    <p:extLst>
      <p:ext uri="{BB962C8B-B14F-4D97-AF65-F5344CB8AC3E}">
        <p14:creationId xmlns:p14="http://schemas.microsoft.com/office/powerpoint/2010/main" val="3088178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A457DC8-0C27-0D54-76E9-F20DDC875A4A}"/>
              </a:ext>
            </a:extLst>
          </p:cNvPr>
          <p:cNvGraphicFramePr>
            <a:graphicFrameLocks noGrp="1"/>
          </p:cNvGraphicFramePr>
          <p:nvPr>
            <p:extLst>
              <p:ext uri="{D42A27DB-BD31-4B8C-83A1-F6EECF244321}">
                <p14:modId xmlns:p14="http://schemas.microsoft.com/office/powerpoint/2010/main" val="4196703823"/>
              </p:ext>
            </p:extLst>
          </p:nvPr>
        </p:nvGraphicFramePr>
        <p:xfrm>
          <a:off x="923925" y="594360"/>
          <a:ext cx="10344150" cy="4846320"/>
        </p:xfrm>
        <a:graphic>
          <a:graphicData uri="http://schemas.openxmlformats.org/drawingml/2006/table">
            <a:tbl>
              <a:tblPr bandRow="1">
                <a:tableStyleId>{5C22544A-7EE6-4342-B048-85BDC9FD1C3A}</a:tableStyleId>
              </a:tblPr>
              <a:tblGrid>
                <a:gridCol w="5172075">
                  <a:extLst>
                    <a:ext uri="{9D8B030D-6E8A-4147-A177-3AD203B41FA5}">
                      <a16:colId xmlns:a16="http://schemas.microsoft.com/office/drawing/2014/main" val="485171398"/>
                    </a:ext>
                  </a:extLst>
                </a:gridCol>
                <a:gridCol w="5172075">
                  <a:extLst>
                    <a:ext uri="{9D8B030D-6E8A-4147-A177-3AD203B41FA5}">
                      <a16:colId xmlns:a16="http://schemas.microsoft.com/office/drawing/2014/main" val="3546185498"/>
                    </a:ext>
                  </a:extLst>
                </a:gridCol>
              </a:tblGrid>
              <a:tr h="361950">
                <a:tc>
                  <a:txBody>
                    <a:bodyPr/>
                    <a:lstStyle/>
                    <a:p>
                      <a:pPr algn="l" fontAlgn="base"/>
                      <a:r>
                        <a:rPr lang="en-US" sz="1800" b="0" i="0" u="none" strike="noStrike" err="1">
                          <a:solidFill>
                            <a:srgbClr val="FFFFFF"/>
                          </a:solidFill>
                          <a:effectLst/>
                          <a:highlight>
                            <a:srgbClr val="BC451B"/>
                          </a:highlight>
                          <a:latin typeface="Calisto MT"/>
                        </a:rPr>
                        <a:t>Adnotacja</a:t>
                      </a:r>
                      <a:endParaRPr lang="en-US" b="1" i="0" err="1">
                        <a:solidFill>
                          <a:srgbClr val="FFFFFF"/>
                        </a:solidFill>
                        <a:effectLst/>
                        <a:highlight>
                          <a:srgbClr val="BC451B"/>
                        </a:highlight>
                        <a:latin typeface="Calisto M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33338" cap="flat" cmpd="sng" algn="ctr">
                      <a:solidFill>
                        <a:srgbClr val="FFFFFF"/>
                      </a:solidFill>
                      <a:prstDash val="solid"/>
                      <a:round/>
                      <a:headEnd type="none" w="med" len="med"/>
                      <a:tailEnd type="none" w="med" len="med"/>
                    </a:lnB>
                    <a:solidFill>
                      <a:srgbClr val="BC451B"/>
                    </a:solidFill>
                  </a:tcPr>
                </a:tc>
                <a:tc>
                  <a:txBody>
                    <a:bodyPr/>
                    <a:lstStyle/>
                    <a:p>
                      <a:pPr algn="l" fontAlgn="base"/>
                      <a:r>
                        <a:rPr lang="en-US" sz="1800" b="0" i="0" u="none" strike="noStrike">
                          <a:solidFill>
                            <a:srgbClr val="FFFFFF"/>
                          </a:solidFill>
                          <a:effectLst/>
                          <a:highlight>
                            <a:srgbClr val="BC451B"/>
                          </a:highlight>
                          <a:latin typeface="Calisto MT"/>
                        </a:rPr>
                        <a:t>Opis</a:t>
                      </a:r>
                      <a:endParaRPr lang="en-US" b="1" i="0">
                        <a:solidFill>
                          <a:srgbClr val="FFFFFF"/>
                        </a:solidFill>
                        <a:effectLst/>
                        <a:highlight>
                          <a:srgbClr val="BC451B"/>
                        </a:highlight>
                        <a:latin typeface="Calisto M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33338" cap="flat" cmpd="sng" algn="ctr">
                      <a:solidFill>
                        <a:srgbClr val="FFFFFF"/>
                      </a:solidFill>
                      <a:prstDash val="solid"/>
                      <a:round/>
                      <a:headEnd type="none" w="med" len="med"/>
                      <a:tailEnd type="none" w="med" len="med"/>
                    </a:lnB>
                    <a:solidFill>
                      <a:srgbClr val="BC451B"/>
                    </a:solidFill>
                  </a:tcPr>
                </a:tc>
                <a:extLst>
                  <a:ext uri="{0D108BD9-81ED-4DB2-BD59-A6C34878D82A}">
                    <a16:rowId xmlns:a16="http://schemas.microsoft.com/office/drawing/2014/main" val="2409462641"/>
                  </a:ext>
                </a:extLst>
              </a:tr>
              <a:tr h="1181100">
                <a:tc>
                  <a:txBody>
                    <a:bodyPr/>
                    <a:lstStyle/>
                    <a:p>
                      <a:pPr lvl="0" algn="l">
                        <a:buNone/>
                      </a:pPr>
                      <a:r>
                        <a:rPr lang="en-US" sz="1800" b="0" i="0" u="none" strike="noStrike" noProof="0">
                          <a:solidFill>
                            <a:srgbClr val="000000"/>
                          </a:solidFill>
                          <a:effectLst/>
                          <a:highlight>
                            <a:srgbClr val="E7CFCC"/>
                          </a:highlight>
                          <a:latin typeface="Calisto MT"/>
                        </a:rPr>
                        <a:t>@Timeout</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33338"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tc>
                  <a:txBody>
                    <a:bodyPr/>
                    <a:lstStyle/>
                    <a:p>
                      <a:pPr lvl="0" algn="l">
                        <a:buNone/>
                      </a:pPr>
                      <a:r>
                        <a:rPr lang="en-US" sz="1800" b="0" i="0" u="none" strike="noStrike" noProof="0" err="1">
                          <a:solidFill>
                            <a:srgbClr val="000000"/>
                          </a:solidFill>
                          <a:effectLst/>
                          <a:highlight>
                            <a:srgbClr val="E7CFCC"/>
                          </a:highlight>
                          <a:latin typeface="Calisto MT"/>
                        </a:rPr>
                        <a:t>Określa</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maksymalny</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czas</a:t>
                      </a:r>
                      <a:r>
                        <a:rPr lang="en-US" sz="1800" b="0" i="0" u="none" strike="noStrike" noProof="0">
                          <a:solidFill>
                            <a:srgbClr val="000000"/>
                          </a:solidFill>
                          <a:effectLst/>
                          <a:highlight>
                            <a:srgbClr val="E7CFCC"/>
                          </a:highlight>
                          <a:latin typeface="Calisto MT"/>
                        </a:rPr>
                        <a:t>, po </a:t>
                      </a:r>
                      <a:r>
                        <a:rPr lang="en-US" sz="1800" b="0" i="0" u="none" strike="noStrike" noProof="0" err="1">
                          <a:solidFill>
                            <a:srgbClr val="000000"/>
                          </a:solidFill>
                          <a:effectLst/>
                          <a:highlight>
                            <a:srgbClr val="E7CFCC"/>
                          </a:highlight>
                          <a:latin typeface="Calisto MT"/>
                        </a:rPr>
                        <a:t>którym</a:t>
                      </a:r>
                      <a:r>
                        <a:rPr lang="en-US" sz="1800" b="0" i="0" u="none" strike="noStrike" noProof="0">
                          <a:solidFill>
                            <a:srgbClr val="000000"/>
                          </a:solidFill>
                          <a:effectLst/>
                          <a:highlight>
                            <a:srgbClr val="E7CFCC"/>
                          </a:highlight>
                          <a:latin typeface="Calisto MT"/>
                        </a:rPr>
                        <a:t> test </a:t>
                      </a:r>
                      <a:r>
                        <a:rPr lang="en-US" sz="1800" b="0" i="0" u="none" strike="noStrike" noProof="0" err="1">
                          <a:solidFill>
                            <a:srgbClr val="000000"/>
                          </a:solidFill>
                          <a:effectLst/>
                          <a:highlight>
                            <a:srgbClr val="E7CFCC"/>
                          </a:highlight>
                          <a:latin typeface="Calisto MT"/>
                        </a:rPr>
                        <a:t>zostanie</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przerwany</a:t>
                      </a:r>
                      <a:r>
                        <a:rPr lang="en-US" sz="1800" b="0" i="0" u="none" strike="noStrike" noProof="0">
                          <a:solidFill>
                            <a:srgbClr val="000000"/>
                          </a:solidFill>
                          <a:effectLst/>
                          <a:highlight>
                            <a:srgbClr val="E7CFCC"/>
                          </a:highlight>
                          <a:latin typeface="Calisto MT"/>
                        </a:rPr>
                        <a:t> w </a:t>
                      </a:r>
                      <a:r>
                        <a:rPr lang="en-US" sz="1800" b="0" i="0" u="none" strike="noStrike" noProof="0" err="1">
                          <a:solidFill>
                            <a:srgbClr val="000000"/>
                          </a:solidFill>
                          <a:effectLst/>
                          <a:highlight>
                            <a:srgbClr val="E7CFCC"/>
                          </a:highlight>
                          <a:latin typeface="Calisto MT"/>
                        </a:rPr>
                        <a:t>przypadku</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braku</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odpowiedzi</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Można</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określić</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czas</a:t>
                      </a:r>
                      <a:r>
                        <a:rPr lang="en-US" sz="1800" b="0" i="0" u="none" strike="noStrike" noProof="0">
                          <a:solidFill>
                            <a:srgbClr val="000000"/>
                          </a:solidFill>
                          <a:effectLst/>
                          <a:highlight>
                            <a:srgbClr val="E7CFCC"/>
                          </a:highlight>
                          <a:latin typeface="Calisto MT"/>
                        </a:rPr>
                        <a:t> w </a:t>
                      </a:r>
                      <a:r>
                        <a:rPr lang="en-US" sz="1800" b="0" i="0" u="none" strike="noStrike" noProof="0" err="1">
                          <a:solidFill>
                            <a:srgbClr val="000000"/>
                          </a:solidFill>
                          <a:effectLst/>
                          <a:highlight>
                            <a:srgbClr val="E7CFCC"/>
                          </a:highlight>
                          <a:latin typeface="Calisto MT"/>
                        </a:rPr>
                        <a:t>milisekundach</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lub</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sekundach</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używając</a:t>
                      </a:r>
                      <a:r>
                        <a:rPr lang="en-US" sz="1800" b="0" i="0" u="none" strike="noStrike" noProof="0">
                          <a:solidFill>
                            <a:srgbClr val="000000"/>
                          </a:solidFill>
                          <a:effectLst/>
                          <a:highlight>
                            <a:srgbClr val="E7CFCC"/>
                          </a:highlight>
                          <a:latin typeface="Calisto MT"/>
                        </a:rPr>
                        <a:t> </a:t>
                      </a:r>
                      <a:r>
                        <a:rPr lang="en-US" sz="1800" b="0" i="0" u="none" strike="noStrike" noProof="0" err="1">
                          <a:solidFill>
                            <a:srgbClr val="000000"/>
                          </a:solidFill>
                          <a:effectLst/>
                          <a:highlight>
                            <a:srgbClr val="E7CFCC"/>
                          </a:highlight>
                          <a:latin typeface="Calisto MT"/>
                        </a:rPr>
                        <a:t>parametru</a:t>
                      </a:r>
                      <a:r>
                        <a:rPr lang="en-US" sz="1800" b="0" i="0" u="none" strike="noStrike" noProof="0">
                          <a:solidFill>
                            <a:srgbClr val="000000"/>
                          </a:solidFill>
                          <a:effectLst/>
                          <a:highlight>
                            <a:srgbClr val="E7CFCC"/>
                          </a:highlight>
                          <a:latin typeface="Calisto MT"/>
                        </a:rPr>
                        <a:t> "value".</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33338"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extLst>
                  <a:ext uri="{0D108BD9-81ED-4DB2-BD59-A6C34878D82A}">
                    <a16:rowId xmlns:a16="http://schemas.microsoft.com/office/drawing/2014/main" val="2072484374"/>
                  </a:ext>
                </a:extLst>
              </a:tr>
              <a:tr h="361950">
                <a:tc>
                  <a:txBody>
                    <a:bodyPr/>
                    <a:lstStyle/>
                    <a:p>
                      <a:pPr lvl="0" algn="l">
                        <a:buNone/>
                      </a:pPr>
                      <a:r>
                        <a:rPr lang="en-US" sz="1800" b="0" i="0" u="none" strike="noStrike" noProof="0">
                          <a:solidFill>
                            <a:srgbClr val="000000"/>
                          </a:solidFill>
                          <a:effectLst/>
                          <a:highlight>
                            <a:srgbClr val="F4E9E7"/>
                          </a:highlight>
                          <a:latin typeface="Calisto MT"/>
                        </a:rPr>
                        <a:t>@ExtendWith</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tc>
                  <a:txBody>
                    <a:bodyPr/>
                    <a:lstStyle/>
                    <a:p>
                      <a:pPr lvl="0" algn="l">
                        <a:buNone/>
                      </a:pPr>
                      <a:r>
                        <a:rPr lang="en-US" sz="1800" b="0" i="0" u="none" strike="noStrike" noProof="0" err="1">
                          <a:solidFill>
                            <a:srgbClr val="000000"/>
                          </a:solidFill>
                          <a:effectLst/>
                          <a:highlight>
                            <a:srgbClr val="F4E9E7"/>
                          </a:highlight>
                          <a:latin typeface="Calisto MT"/>
                        </a:rPr>
                        <a:t>Pozwala</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na</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rozszerzenie</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funkcjonalności</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testów</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poprzez</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dostarczenie</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własnych</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rozszerzeń</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Można</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użyć</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tej</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adnotacji</a:t>
                      </a:r>
                      <a:r>
                        <a:rPr lang="en-US" sz="1800" b="0" i="0" u="none" strike="noStrike" noProof="0">
                          <a:solidFill>
                            <a:srgbClr val="000000"/>
                          </a:solidFill>
                          <a:effectLst/>
                          <a:highlight>
                            <a:srgbClr val="F4E9E7"/>
                          </a:highlight>
                          <a:latin typeface="Calisto MT"/>
                        </a:rPr>
                        <a:t>, aby </a:t>
                      </a:r>
                      <a:r>
                        <a:rPr lang="en-US" sz="1800" b="0" i="0" u="none" strike="noStrike" noProof="0" err="1">
                          <a:solidFill>
                            <a:srgbClr val="000000"/>
                          </a:solidFill>
                          <a:effectLst/>
                          <a:highlight>
                            <a:srgbClr val="F4E9E7"/>
                          </a:highlight>
                          <a:latin typeface="Calisto MT"/>
                        </a:rPr>
                        <a:t>zarejestrować</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niestandardowe</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rozszerzenia</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takie</a:t>
                      </a:r>
                      <a:r>
                        <a:rPr lang="en-US" sz="1800" b="0" i="0" u="none" strike="noStrike" noProof="0">
                          <a:solidFill>
                            <a:srgbClr val="000000"/>
                          </a:solidFill>
                          <a:effectLst/>
                          <a:highlight>
                            <a:srgbClr val="F4E9E7"/>
                          </a:highlight>
                          <a:latin typeface="Calisto MT"/>
                        </a:rPr>
                        <a:t> jak </a:t>
                      </a:r>
                      <a:r>
                        <a:rPr lang="en-US" sz="1800" b="0" i="0" u="none" strike="noStrike" noProof="0" err="1">
                          <a:solidFill>
                            <a:srgbClr val="000000"/>
                          </a:solidFill>
                          <a:effectLst/>
                          <a:highlight>
                            <a:srgbClr val="F4E9E7"/>
                          </a:highlight>
                          <a:latin typeface="Calisto MT"/>
                        </a:rPr>
                        <a:t>rozszerzenia</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obsługujące</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asercje</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logowanie</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itp</a:t>
                      </a:r>
                      <a:r>
                        <a:rPr lang="en-US" sz="1800" b="0" i="0" u="none" strike="noStrike" noProof="0">
                          <a:solidFill>
                            <a:srgbClr val="000000"/>
                          </a:solidFill>
                          <a:effectLst/>
                          <a:highlight>
                            <a:srgbClr val="F4E9E7"/>
                          </a:highlight>
                          <a:latin typeface="Calisto MT"/>
                        </a:rPr>
                        <a:t>.</a:t>
                      </a:r>
                      <a:endParaRPr lang="en-US">
                        <a:latin typeface="Calisto M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extLst>
                  <a:ext uri="{0D108BD9-81ED-4DB2-BD59-A6C34878D82A}">
                    <a16:rowId xmlns:a16="http://schemas.microsoft.com/office/drawing/2014/main" val="3575389912"/>
                  </a:ext>
                </a:extLst>
              </a:tr>
              <a:tr h="361950">
                <a:tc>
                  <a:txBody>
                    <a:bodyPr/>
                    <a:lstStyle/>
                    <a:p>
                      <a:pPr lvl="0" algn="l">
                        <a:buNone/>
                      </a:pPr>
                      <a:r>
                        <a:rPr lang="en-US" sz="1800" b="0" i="0" u="none" strike="noStrike" noProof="0">
                          <a:solidFill>
                            <a:srgbClr val="000000"/>
                          </a:solidFill>
                          <a:effectLst/>
                          <a:highlight>
                            <a:srgbClr val="E7CFCC"/>
                          </a:highlight>
                          <a:latin typeface="Calisto MT"/>
                        </a:rPr>
                        <a:t>@RegisterExtension</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tc>
                  <a:txBody>
                    <a:bodyPr/>
                    <a:lstStyle/>
                    <a:p>
                      <a:pPr lvl="0" algn="l">
                        <a:buNone/>
                      </a:pPr>
                      <a:r>
                        <a:rPr lang="en-US" sz="1800" b="0" i="0" u="none" strike="noStrike" noProof="0" err="1">
                          <a:solidFill>
                            <a:srgbClr val="000000"/>
                          </a:solidFill>
                          <a:effectLst/>
                          <a:highlight>
                            <a:srgbClr val="E7CFCC"/>
                          </a:highlight>
                        </a:rPr>
                        <a:t>Oznacza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parametr</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metody</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testowej</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jako</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katalog</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tymczasowy</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który</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zostanie</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utworzony</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i</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automatycznie</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usunięty</a:t>
                      </a:r>
                      <a:r>
                        <a:rPr lang="en-US" sz="1800" b="0" i="0" u="none" strike="noStrike" noProof="0">
                          <a:solidFill>
                            <a:srgbClr val="000000"/>
                          </a:solidFill>
                          <a:effectLst/>
                          <a:highlight>
                            <a:srgbClr val="E7CFCC"/>
                          </a:highlight>
                        </a:rPr>
                        <a:t> po </a:t>
                      </a:r>
                      <a:r>
                        <a:rPr lang="en-US" sz="1800" b="0" i="0" u="none" strike="noStrike" noProof="0" err="1">
                          <a:solidFill>
                            <a:srgbClr val="000000"/>
                          </a:solidFill>
                          <a:effectLst/>
                          <a:highlight>
                            <a:srgbClr val="E7CFCC"/>
                          </a:highlight>
                        </a:rPr>
                        <a:t>zakończeniu</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testu</a:t>
                      </a:r>
                      <a:r>
                        <a:rPr lang="en-US" sz="1800" b="0" i="0" u="none" strike="noStrike" noProof="0">
                          <a:solidFill>
                            <a:srgbClr val="000000"/>
                          </a:solidFill>
                          <a:effectLst/>
                          <a:highlight>
                            <a:srgbClr val="E7CFCC"/>
                          </a:highlight>
                        </a:rPr>
                        <a:t>. </a:t>
                      </a: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extLst>
                  <a:ext uri="{0D108BD9-81ED-4DB2-BD59-A6C34878D82A}">
                    <a16:rowId xmlns:a16="http://schemas.microsoft.com/office/drawing/2014/main" val="1067833593"/>
                  </a:ext>
                </a:extLst>
              </a:tr>
              <a:tr h="361950">
                <a:tc>
                  <a:txBody>
                    <a:bodyPr/>
                    <a:lstStyle/>
                    <a:p>
                      <a:pPr lvl="0" algn="l">
                        <a:buNone/>
                      </a:pPr>
                      <a:r>
                        <a:rPr lang="en-US" sz="1800" b="0" i="0" u="none" strike="noStrike" noProof="0">
                          <a:solidFill>
                            <a:srgbClr val="000000"/>
                          </a:solidFill>
                          <a:effectLst/>
                          <a:highlight>
                            <a:srgbClr val="F4E9E7"/>
                          </a:highlight>
                        </a:rPr>
                        <a:t>@TempFile</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tc>
                  <a:txBody>
                    <a:bodyPr/>
                    <a:lstStyle/>
                    <a:p>
                      <a:pPr lvl="0" algn="l">
                        <a:buNone/>
                      </a:pPr>
                      <a:r>
                        <a:rPr lang="en-US" sz="1800" b="0" i="0" u="none" strike="noStrike" noProof="0" err="1">
                          <a:solidFill>
                            <a:srgbClr val="000000"/>
                          </a:solidFill>
                          <a:effectLst/>
                          <a:highlight>
                            <a:srgbClr val="F4E9E7"/>
                          </a:highlight>
                          <a:latin typeface="Calisto MT"/>
                        </a:rPr>
                        <a:t>Oznacza</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parametr</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metody</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testowej</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jako</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plik</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tymczasowy</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który</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zostanie</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utworzony</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i</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automatycznie</a:t>
                      </a:r>
                      <a:r>
                        <a:rPr lang="en-US" sz="1800" b="0" i="0" u="none" strike="noStrike" noProof="0">
                          <a:solidFill>
                            <a:srgbClr val="000000"/>
                          </a:solidFill>
                          <a:effectLst/>
                          <a:highlight>
                            <a:srgbClr val="F4E9E7"/>
                          </a:highlight>
                          <a:latin typeface="Calisto MT"/>
                        </a:rPr>
                        <a:t> </a:t>
                      </a:r>
                      <a:r>
                        <a:rPr lang="en-US" sz="1800" b="0" i="0" u="none" strike="noStrike" noProof="0" err="1">
                          <a:solidFill>
                            <a:srgbClr val="000000"/>
                          </a:solidFill>
                          <a:effectLst/>
                          <a:highlight>
                            <a:srgbClr val="F4E9E7"/>
                          </a:highlight>
                          <a:latin typeface="Calisto MT"/>
                        </a:rPr>
                        <a:t>usunięty</a:t>
                      </a:r>
                      <a:r>
                        <a:rPr lang="en-US" sz="1800" b="0" i="0" u="none" strike="noStrike" noProof="0">
                          <a:solidFill>
                            <a:srgbClr val="000000"/>
                          </a:solidFill>
                          <a:effectLst/>
                          <a:highlight>
                            <a:srgbClr val="F4E9E7"/>
                          </a:highlight>
                          <a:latin typeface="Calisto MT"/>
                        </a:rPr>
                        <a:t> po </a:t>
                      </a:r>
                      <a:r>
                        <a:rPr lang="en-US" sz="1800" b="0" i="0" u="none" strike="noStrike" noProof="0" err="1">
                          <a:solidFill>
                            <a:srgbClr val="000000"/>
                          </a:solidFill>
                          <a:effectLst/>
                          <a:highlight>
                            <a:srgbClr val="F4E9E7"/>
                          </a:highlight>
                          <a:latin typeface="Calisto MT"/>
                        </a:rPr>
                        <a:t>zakończeniu</a:t>
                      </a:r>
                      <a:r>
                        <a:rPr lang="en-US" sz="1800" b="0" i="0" u="none" strike="noStrike" noProof="0">
                          <a:solidFill>
                            <a:srgbClr val="000000"/>
                          </a:solidFill>
                          <a:effectLst/>
                          <a:highlight>
                            <a:srgbClr val="F4E9E7"/>
                          </a:highlight>
                          <a:latin typeface="Calisto MT"/>
                        </a:rPr>
                        <a:t> testu. </a:t>
                      </a: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extLst>
                  <a:ext uri="{0D108BD9-81ED-4DB2-BD59-A6C34878D82A}">
                    <a16:rowId xmlns:a16="http://schemas.microsoft.com/office/drawing/2014/main" val="889671266"/>
                  </a:ext>
                </a:extLst>
              </a:tr>
            </a:tbl>
          </a:graphicData>
        </a:graphic>
      </p:graphicFrame>
    </p:spTree>
    <p:extLst>
      <p:ext uri="{BB962C8B-B14F-4D97-AF65-F5344CB8AC3E}">
        <p14:creationId xmlns:p14="http://schemas.microsoft.com/office/powerpoint/2010/main" val="288486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A457DC8-0C27-0D54-76E9-F20DDC875A4A}"/>
              </a:ext>
            </a:extLst>
          </p:cNvPr>
          <p:cNvGraphicFramePr>
            <a:graphicFrameLocks noGrp="1"/>
          </p:cNvGraphicFramePr>
          <p:nvPr>
            <p:extLst>
              <p:ext uri="{D42A27DB-BD31-4B8C-83A1-F6EECF244321}">
                <p14:modId xmlns:p14="http://schemas.microsoft.com/office/powerpoint/2010/main" val="2117012745"/>
              </p:ext>
            </p:extLst>
          </p:nvPr>
        </p:nvGraphicFramePr>
        <p:xfrm>
          <a:off x="923925" y="594360"/>
          <a:ext cx="10344150" cy="4290060"/>
        </p:xfrm>
        <a:graphic>
          <a:graphicData uri="http://schemas.openxmlformats.org/drawingml/2006/table">
            <a:tbl>
              <a:tblPr bandRow="1">
                <a:tableStyleId>{5C22544A-7EE6-4342-B048-85BDC9FD1C3A}</a:tableStyleId>
              </a:tblPr>
              <a:tblGrid>
                <a:gridCol w="5172075">
                  <a:extLst>
                    <a:ext uri="{9D8B030D-6E8A-4147-A177-3AD203B41FA5}">
                      <a16:colId xmlns:a16="http://schemas.microsoft.com/office/drawing/2014/main" val="485171398"/>
                    </a:ext>
                  </a:extLst>
                </a:gridCol>
                <a:gridCol w="5172075">
                  <a:extLst>
                    <a:ext uri="{9D8B030D-6E8A-4147-A177-3AD203B41FA5}">
                      <a16:colId xmlns:a16="http://schemas.microsoft.com/office/drawing/2014/main" val="3546185498"/>
                    </a:ext>
                  </a:extLst>
                </a:gridCol>
              </a:tblGrid>
              <a:tr h="361950">
                <a:tc>
                  <a:txBody>
                    <a:bodyPr/>
                    <a:lstStyle/>
                    <a:p>
                      <a:pPr algn="l" fontAlgn="base"/>
                      <a:r>
                        <a:rPr lang="en-US" sz="1800" b="0" i="0" u="none" strike="noStrike" err="1">
                          <a:solidFill>
                            <a:srgbClr val="FFFFFF"/>
                          </a:solidFill>
                          <a:effectLst/>
                          <a:highlight>
                            <a:srgbClr val="BC451B"/>
                          </a:highlight>
                          <a:latin typeface="Calisto MT"/>
                        </a:rPr>
                        <a:t>Adnotacja</a:t>
                      </a:r>
                      <a:endParaRPr lang="en-US" b="1" i="0" err="1">
                        <a:solidFill>
                          <a:srgbClr val="FFFFFF"/>
                        </a:solidFill>
                        <a:effectLst/>
                        <a:highlight>
                          <a:srgbClr val="BC451B"/>
                        </a:highlight>
                        <a:latin typeface="Calisto M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33338" cap="flat" cmpd="sng" algn="ctr">
                      <a:solidFill>
                        <a:srgbClr val="FFFFFF"/>
                      </a:solidFill>
                      <a:prstDash val="solid"/>
                      <a:round/>
                      <a:headEnd type="none" w="med" len="med"/>
                      <a:tailEnd type="none" w="med" len="med"/>
                    </a:lnB>
                    <a:solidFill>
                      <a:srgbClr val="BC451B"/>
                    </a:solidFill>
                  </a:tcPr>
                </a:tc>
                <a:tc>
                  <a:txBody>
                    <a:bodyPr/>
                    <a:lstStyle/>
                    <a:p>
                      <a:pPr algn="l" fontAlgn="base"/>
                      <a:r>
                        <a:rPr lang="en-US" sz="1800" b="0" i="0" u="none" strike="noStrike">
                          <a:solidFill>
                            <a:srgbClr val="FFFFFF"/>
                          </a:solidFill>
                          <a:effectLst/>
                          <a:highlight>
                            <a:srgbClr val="BC451B"/>
                          </a:highlight>
                          <a:latin typeface="Calisto MT"/>
                        </a:rPr>
                        <a:t>Opis</a:t>
                      </a:r>
                      <a:endParaRPr lang="en-US" b="1" i="0">
                        <a:solidFill>
                          <a:srgbClr val="FFFFFF"/>
                        </a:solidFill>
                        <a:effectLst/>
                        <a:highlight>
                          <a:srgbClr val="BC451B"/>
                        </a:highlight>
                        <a:latin typeface="Calisto MT"/>
                      </a:endParaRP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33338" cap="flat" cmpd="sng" algn="ctr">
                      <a:solidFill>
                        <a:srgbClr val="FFFFFF"/>
                      </a:solidFill>
                      <a:prstDash val="solid"/>
                      <a:round/>
                      <a:headEnd type="none" w="med" len="med"/>
                      <a:tailEnd type="none" w="med" len="med"/>
                    </a:lnB>
                    <a:solidFill>
                      <a:srgbClr val="BC451B"/>
                    </a:solidFill>
                  </a:tcPr>
                </a:tc>
                <a:extLst>
                  <a:ext uri="{0D108BD9-81ED-4DB2-BD59-A6C34878D82A}">
                    <a16:rowId xmlns:a16="http://schemas.microsoft.com/office/drawing/2014/main" val="2409462641"/>
                  </a:ext>
                </a:extLst>
              </a:tr>
              <a:tr h="1181100">
                <a:tc>
                  <a:txBody>
                    <a:bodyPr/>
                    <a:lstStyle/>
                    <a:p>
                      <a:pPr lvl="0" algn="l">
                        <a:buNone/>
                      </a:pPr>
                      <a:r>
                        <a:rPr lang="en-US" sz="1800" b="0" i="0" u="none" strike="noStrike" noProof="0">
                          <a:solidFill>
                            <a:srgbClr val="000000"/>
                          </a:solidFill>
                          <a:effectLst/>
                          <a:highlight>
                            <a:srgbClr val="E7CFCC"/>
                          </a:highlight>
                        </a:rPr>
                        <a:t>@BeforeEachMethod</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33338"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tc>
                  <a:txBody>
                    <a:bodyPr/>
                    <a:lstStyle/>
                    <a:p>
                      <a:pPr lvl="0" algn="l">
                        <a:buNone/>
                      </a:pPr>
                      <a:r>
                        <a:rPr lang="en-US" sz="1800" b="0" i="0" u="none" strike="noStrike" noProof="0">
                          <a:solidFill>
                            <a:srgbClr val="000000"/>
                          </a:solidFill>
                          <a:effectLst/>
                          <a:highlight>
                            <a:srgbClr val="E7CFCC"/>
                          </a:highlight>
                        </a:rPr>
                        <a:t>Alias </a:t>
                      </a:r>
                      <a:r>
                        <a:rPr lang="en-US" sz="1800" b="0" i="0" u="none" strike="noStrike" noProof="0" err="1">
                          <a:solidFill>
                            <a:srgbClr val="000000"/>
                          </a:solidFill>
                          <a:effectLst/>
                          <a:highlight>
                            <a:srgbClr val="E7CFCC"/>
                          </a:highlight>
                        </a:rPr>
                        <a:t>dla</a:t>
                      </a:r>
                      <a:r>
                        <a:rPr lang="en-US" sz="1800" b="0" i="0" u="none" strike="noStrike" noProof="0">
                          <a:solidFill>
                            <a:srgbClr val="000000"/>
                          </a:solidFill>
                          <a:effectLst/>
                          <a:highlight>
                            <a:srgbClr val="E7CFCC"/>
                          </a:highlight>
                        </a:rPr>
                        <a:t> @BeforeEach. Jest to </a:t>
                      </a:r>
                      <a:r>
                        <a:rPr lang="en-US" sz="1800" b="0" i="0" u="none" strike="noStrike" noProof="0" err="1">
                          <a:solidFill>
                            <a:srgbClr val="000000"/>
                          </a:solidFill>
                          <a:effectLst/>
                          <a:highlight>
                            <a:srgbClr val="E7CFCC"/>
                          </a:highlight>
                        </a:rPr>
                        <a:t>alternatywny</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sposób</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oznaczenia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metody</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która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będzie</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wykonywana</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przed</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każdym</a:t>
                      </a:r>
                      <a:r>
                        <a:rPr lang="en-US" sz="1800" b="0" i="0" u="none" strike="noStrike" noProof="0">
                          <a:solidFill>
                            <a:srgbClr val="000000"/>
                          </a:solidFill>
                          <a:effectLst/>
                          <a:highlight>
                            <a:srgbClr val="E7CFCC"/>
                          </a:highlight>
                        </a:rPr>
                        <a:t> </a:t>
                      </a:r>
                      <a:r>
                        <a:rPr lang="en-US" sz="1800" b="0" i="0" u="none" strike="noStrike" noProof="0" err="1">
                          <a:solidFill>
                            <a:srgbClr val="000000"/>
                          </a:solidFill>
                          <a:effectLst/>
                          <a:highlight>
                            <a:srgbClr val="E7CFCC"/>
                          </a:highlight>
                        </a:rPr>
                        <a:t>testem</a:t>
                      </a:r>
                      <a:r>
                        <a:rPr lang="en-US" sz="1800" b="0" i="0" u="none" strike="noStrike" noProof="0">
                          <a:solidFill>
                            <a:srgbClr val="000000"/>
                          </a:solidFill>
                          <a:effectLst/>
                          <a:highlight>
                            <a:srgbClr val="E7CFCC"/>
                          </a:highlight>
                        </a:rPr>
                        <a:t>.</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33338"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extLst>
                  <a:ext uri="{0D108BD9-81ED-4DB2-BD59-A6C34878D82A}">
                    <a16:rowId xmlns:a16="http://schemas.microsoft.com/office/drawing/2014/main" val="2072484374"/>
                  </a:ext>
                </a:extLst>
              </a:tr>
              <a:tr h="361950">
                <a:tc>
                  <a:txBody>
                    <a:bodyPr/>
                    <a:lstStyle/>
                    <a:p>
                      <a:pPr lvl="0" algn="l">
                        <a:buNone/>
                      </a:pPr>
                      <a:r>
                        <a:rPr lang="en-US" sz="1800" b="0" i="0" u="none" strike="noStrike" noProof="0">
                          <a:solidFill>
                            <a:srgbClr val="000000"/>
                          </a:solidFill>
                          <a:effectLst/>
                          <a:highlight>
                            <a:srgbClr val="F4E9E7"/>
                          </a:highlight>
                        </a:rPr>
                        <a:t>@AfterEachMethod</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tc>
                  <a:txBody>
                    <a:bodyPr/>
                    <a:lstStyle/>
                    <a:p>
                      <a:pPr lvl="0" algn="l">
                        <a:buNone/>
                      </a:pPr>
                      <a:r>
                        <a:rPr lang="en-US" sz="1800" b="0" i="0" u="none" strike="noStrike" noProof="0">
                          <a:solidFill>
                            <a:srgbClr val="000000"/>
                          </a:solidFill>
                          <a:effectLst/>
                          <a:highlight>
                            <a:srgbClr val="F4E9E7"/>
                          </a:highlight>
                        </a:rPr>
                        <a:t>Alias </a:t>
                      </a:r>
                      <a:r>
                        <a:rPr lang="en-US" sz="1800" b="0" i="0" u="none" strike="noStrike" noProof="0" err="1">
                          <a:solidFill>
                            <a:srgbClr val="000000"/>
                          </a:solidFill>
                          <a:effectLst/>
                          <a:highlight>
                            <a:srgbClr val="F4E9E7"/>
                          </a:highlight>
                        </a:rPr>
                        <a:t>dla</a:t>
                      </a:r>
                      <a:r>
                        <a:rPr lang="en-US" sz="1800" b="0" i="0" u="none" strike="noStrike" noProof="0">
                          <a:solidFill>
                            <a:srgbClr val="000000"/>
                          </a:solidFill>
                          <a:effectLst/>
                          <a:highlight>
                            <a:srgbClr val="F4E9E7"/>
                          </a:highlight>
                        </a:rPr>
                        <a:t> @AfterEach. Jest to </a:t>
                      </a:r>
                      <a:r>
                        <a:rPr lang="en-US" sz="1800" b="0" i="0" u="none" strike="noStrike" noProof="0" err="1">
                          <a:solidFill>
                            <a:srgbClr val="000000"/>
                          </a:solidFill>
                          <a:effectLst/>
                          <a:highlight>
                            <a:srgbClr val="F4E9E7"/>
                          </a:highlight>
                        </a:rPr>
                        <a:t>alternatywny</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sposób</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oznaczenia</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metody</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która</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będzie</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wykonywana</a:t>
                      </a:r>
                      <a:r>
                        <a:rPr lang="en-US" sz="1800" b="0" i="0" u="none" strike="noStrike" noProof="0">
                          <a:solidFill>
                            <a:srgbClr val="000000"/>
                          </a:solidFill>
                          <a:effectLst/>
                          <a:highlight>
                            <a:srgbClr val="F4E9E7"/>
                          </a:highlight>
                        </a:rPr>
                        <a:t> po </a:t>
                      </a:r>
                      <a:r>
                        <a:rPr lang="en-US" sz="1800" b="0" i="0" u="none" strike="noStrike" noProof="0" err="1">
                          <a:solidFill>
                            <a:srgbClr val="000000"/>
                          </a:solidFill>
                          <a:effectLst/>
                          <a:highlight>
                            <a:srgbClr val="F4E9E7"/>
                          </a:highlight>
                        </a:rPr>
                        <a:t>każdym</a:t>
                      </a:r>
                      <a:r>
                        <a:rPr lang="en-US" sz="1800" b="0" i="0" u="none" strike="noStrike" noProof="0">
                          <a:solidFill>
                            <a:srgbClr val="000000"/>
                          </a:solidFill>
                          <a:effectLst/>
                          <a:highlight>
                            <a:srgbClr val="F4E9E7"/>
                          </a:highlight>
                        </a:rPr>
                        <a:t> </a:t>
                      </a:r>
                      <a:r>
                        <a:rPr lang="en-US" sz="1800" b="0" i="0" u="none" strike="noStrike" noProof="0" err="1">
                          <a:solidFill>
                            <a:srgbClr val="000000"/>
                          </a:solidFill>
                          <a:effectLst/>
                          <a:highlight>
                            <a:srgbClr val="F4E9E7"/>
                          </a:highlight>
                        </a:rPr>
                        <a:t>teście</a:t>
                      </a:r>
                      <a:r>
                        <a:rPr lang="en-US" sz="1800" b="0" i="0" u="none" strike="noStrike" noProof="0">
                          <a:solidFill>
                            <a:srgbClr val="000000"/>
                          </a:solidFill>
                          <a:effectLst/>
                          <a:highlight>
                            <a:srgbClr val="F4E9E7"/>
                          </a:highlight>
                        </a:rPr>
                        <a:t>.</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extLst>
                  <a:ext uri="{0D108BD9-81ED-4DB2-BD59-A6C34878D82A}">
                    <a16:rowId xmlns:a16="http://schemas.microsoft.com/office/drawing/2014/main" val="3575389912"/>
                  </a:ext>
                </a:extLst>
              </a:tr>
              <a:tr h="361950">
                <a:tc>
                  <a:txBody>
                    <a:bodyPr/>
                    <a:lstStyle/>
                    <a:p>
                      <a:pPr lvl="0" algn="l">
                        <a:buNone/>
                      </a:pPr>
                      <a:r>
                        <a:rPr lang="en-US" sz="1800" b="0" i="0" u="none" strike="noStrike" noProof="0">
                          <a:solidFill>
                            <a:srgbClr val="000000"/>
                          </a:solidFill>
                          <a:effectLst/>
                          <a:highlight>
                            <a:srgbClr val="E7CFCC"/>
                          </a:highlight>
                        </a:rPr>
                        <a:t>@BeforeAllMethods</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tc>
                  <a:txBody>
                    <a:bodyPr/>
                    <a:lstStyle/>
                    <a:p>
                      <a:pPr lvl="0" algn="l">
                        <a:buNone/>
                      </a:pPr>
                      <a:r>
                        <a:rPr lang="en-US" sz="1800" b="0" i="0" u="none" strike="noStrike" noProof="0">
                          <a:solidFill>
                            <a:srgbClr val="000000"/>
                          </a:solidFill>
                          <a:effectLst/>
                          <a:highlight>
                            <a:srgbClr val="E7CFCC"/>
                          </a:highlight>
                          <a:latin typeface="Calisto MT"/>
                        </a:rPr>
                        <a:t>Alias </a:t>
                      </a:r>
                      <a:r>
                        <a:rPr lang="en-US" sz="1800" b="0" i="0" u="none" strike="noStrike" noProof="0" err="1">
                          <a:solidFill>
                            <a:srgbClr val="000000"/>
                          </a:solidFill>
                          <a:effectLst/>
                          <a:highlight>
                            <a:srgbClr val="E7CFCC"/>
                          </a:highlight>
                          <a:latin typeface="Calisto MT"/>
                        </a:rPr>
                        <a:t>dla</a:t>
                      </a:r>
                      <a:r>
                        <a:rPr lang="en-US" sz="1800" b="0" i="0" u="none" strike="noStrike" noProof="0">
                          <a:solidFill>
                            <a:srgbClr val="000000"/>
                          </a:solidFill>
                          <a:effectLst/>
                          <a:highlight>
                            <a:srgbClr val="E7CFCC"/>
                          </a:highlight>
                          <a:latin typeface="Calisto MT"/>
                        </a:rPr>
                        <a:t> @BeforeAll. Jest to alternatywny sposób oznaczenia metody, która będzie wykonywana przed uruchomieniem wszystkich </a:t>
                      </a:r>
                      <a:r>
                        <a:rPr lang="en-US" sz="1800" b="0" i="0" u="none" strike="noStrike" noProof="0" err="1">
                          <a:solidFill>
                            <a:srgbClr val="000000"/>
                          </a:solidFill>
                          <a:effectLst/>
                          <a:highlight>
                            <a:srgbClr val="E7CFCC"/>
                          </a:highlight>
                          <a:latin typeface="Calisto MT"/>
                        </a:rPr>
                        <a:t>testów</a:t>
                      </a:r>
                      <a:r>
                        <a:rPr lang="en-US" sz="1800" b="0" i="0" u="none" strike="noStrike" noProof="0">
                          <a:solidFill>
                            <a:srgbClr val="000000"/>
                          </a:solidFill>
                          <a:effectLst/>
                          <a:highlight>
                            <a:srgbClr val="E7CFCC"/>
                          </a:highlight>
                          <a:latin typeface="Calisto MT"/>
                        </a:rPr>
                        <a:t> w </a:t>
                      </a:r>
                      <a:r>
                        <a:rPr lang="en-US" sz="1800" b="0" i="0" u="none" strike="noStrike" noProof="0" err="1">
                          <a:solidFill>
                            <a:srgbClr val="000000"/>
                          </a:solidFill>
                          <a:effectLst/>
                          <a:highlight>
                            <a:srgbClr val="E7CFCC"/>
                          </a:highlight>
                          <a:latin typeface="Calisto MT"/>
                        </a:rPr>
                        <a:t>klasie</a:t>
                      </a:r>
                      <a:r>
                        <a:rPr lang="en-US" sz="1800" b="0" i="0" u="none" strike="noStrike" noProof="0">
                          <a:solidFill>
                            <a:srgbClr val="000000"/>
                          </a:solidFill>
                          <a:effectLst/>
                          <a:highlight>
                            <a:srgbClr val="E7CFCC"/>
                          </a:highlight>
                          <a:latin typeface="Calisto MT"/>
                        </a:rPr>
                        <a:t>.</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E7CFCC"/>
                    </a:solidFill>
                  </a:tcPr>
                </a:tc>
                <a:extLst>
                  <a:ext uri="{0D108BD9-81ED-4DB2-BD59-A6C34878D82A}">
                    <a16:rowId xmlns:a16="http://schemas.microsoft.com/office/drawing/2014/main" val="1067833593"/>
                  </a:ext>
                </a:extLst>
              </a:tr>
              <a:tr h="361950">
                <a:tc>
                  <a:txBody>
                    <a:bodyPr/>
                    <a:lstStyle/>
                    <a:p>
                      <a:pPr lvl="0" algn="l">
                        <a:buNone/>
                      </a:pPr>
                      <a:r>
                        <a:rPr lang="en-US" sz="1800" b="0" i="0" u="none" strike="noStrike" noProof="0">
                          <a:solidFill>
                            <a:srgbClr val="000000"/>
                          </a:solidFill>
                          <a:effectLst/>
                          <a:highlight>
                            <a:srgbClr val="F4E9E7"/>
                          </a:highlight>
                          <a:latin typeface="Calisto MT"/>
                        </a:rPr>
                        <a:t>@AfterAllMethods</a:t>
                      </a:r>
                      <a:endParaRPr lang="en-US"/>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tc>
                  <a:txBody>
                    <a:bodyPr/>
                    <a:lstStyle/>
                    <a:p>
                      <a:pPr lvl="0" algn="l">
                        <a:buNone/>
                      </a:pPr>
                      <a:r>
                        <a:rPr lang="en-US" sz="1800" b="0" i="0" u="none" strike="noStrike" noProof="0">
                          <a:solidFill>
                            <a:srgbClr val="000000"/>
                          </a:solidFill>
                          <a:effectLst/>
                          <a:highlight>
                            <a:srgbClr val="F4E9E7"/>
                          </a:highlight>
                        </a:rPr>
                        <a:t>Alias dla @AfterAll. Jest to alternatywny sposób oznaczenia metody, która będzie wykonywana po zakończeniu wszystkich testów w klasie.</a:t>
                      </a:r>
                    </a:p>
                  </a:txBody>
                  <a:tcPr>
                    <a:lnL w="11106" cap="flat" cmpd="sng" algn="ctr">
                      <a:solidFill>
                        <a:srgbClr val="FFFFFF"/>
                      </a:solidFill>
                      <a:prstDash val="solid"/>
                      <a:round/>
                      <a:headEnd type="none" w="med" len="med"/>
                      <a:tailEnd type="none" w="med" len="med"/>
                    </a:lnL>
                    <a:lnR w="11106" cap="flat" cmpd="sng" algn="ctr">
                      <a:solidFill>
                        <a:srgbClr val="FFFFFF"/>
                      </a:solidFill>
                      <a:prstDash val="solid"/>
                      <a:round/>
                      <a:headEnd type="none" w="med" len="med"/>
                      <a:tailEnd type="none" w="med" len="med"/>
                    </a:lnR>
                    <a:lnT w="11106" cap="flat" cmpd="sng" algn="ctr">
                      <a:solidFill>
                        <a:srgbClr val="FFFFFF"/>
                      </a:solidFill>
                      <a:prstDash val="solid"/>
                      <a:round/>
                      <a:headEnd type="none" w="med" len="med"/>
                      <a:tailEnd type="none" w="med" len="med"/>
                    </a:lnT>
                    <a:lnB w="11106" cap="flat" cmpd="sng" algn="ctr">
                      <a:solidFill>
                        <a:srgbClr val="FFFFFF"/>
                      </a:solidFill>
                      <a:prstDash val="solid"/>
                      <a:round/>
                      <a:headEnd type="none" w="med" len="med"/>
                      <a:tailEnd type="none" w="med" len="med"/>
                    </a:lnB>
                    <a:solidFill>
                      <a:srgbClr val="F4E9E7"/>
                    </a:solidFill>
                  </a:tcPr>
                </a:tc>
                <a:extLst>
                  <a:ext uri="{0D108BD9-81ED-4DB2-BD59-A6C34878D82A}">
                    <a16:rowId xmlns:a16="http://schemas.microsoft.com/office/drawing/2014/main" val="889671266"/>
                  </a:ext>
                </a:extLst>
              </a:tr>
            </a:tbl>
          </a:graphicData>
        </a:graphic>
      </p:graphicFrame>
    </p:spTree>
    <p:extLst>
      <p:ext uri="{BB962C8B-B14F-4D97-AF65-F5344CB8AC3E}">
        <p14:creationId xmlns:p14="http://schemas.microsoft.com/office/powerpoint/2010/main" val="2243496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FA28-3619-6B03-E76F-BD2A165FD2F8}"/>
              </a:ext>
            </a:extLst>
          </p:cNvPr>
          <p:cNvSpPr>
            <a:spLocks noGrp="1"/>
          </p:cNvSpPr>
          <p:nvPr>
            <p:ph type="title"/>
          </p:nvPr>
        </p:nvSpPr>
        <p:spPr/>
        <p:txBody>
          <a:bodyPr>
            <a:normAutofit/>
          </a:bodyPr>
          <a:lstStyle/>
          <a:p>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Asercja</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czym</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jest,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przykład</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kodu</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asercji</a:t>
            </a:r>
            <a:endParaRPr lang="en-US" dirty="0" err="1"/>
          </a:p>
        </p:txBody>
      </p:sp>
      <p:sp>
        <p:nvSpPr>
          <p:cNvPr id="3" name="Content Placeholder 2">
            <a:extLst>
              <a:ext uri="{FF2B5EF4-FFF2-40B4-BE49-F238E27FC236}">
                <a16:creationId xmlns:a16="http://schemas.microsoft.com/office/drawing/2014/main" id="{2F3147A4-B057-160F-C14B-400501C08C4E}"/>
              </a:ext>
            </a:extLst>
          </p:cNvPr>
          <p:cNvSpPr>
            <a:spLocks noGrp="1"/>
          </p:cNvSpPr>
          <p:nvPr>
            <p:ph idx="1"/>
          </p:nvPr>
        </p:nvSpPr>
        <p:spPr/>
        <p:txBody>
          <a:bodyPr/>
          <a:lstStyle/>
          <a:p>
            <a:pPr indent="-305435"/>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Pojęcie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asercji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odnosi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się</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do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mechanizmu</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w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testowaniu</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oprogramowania</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który</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służy</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do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weryfikacji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oczekiwanych</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wyników</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działania</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programu</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w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stosunku</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do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rzeczywistych</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rezultatów</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Asercje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są</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używane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w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testach</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jednostkowych</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aby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automatycznie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porównać</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wartości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otrzymane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przez</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testowaną</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funkcję</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lub</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metodę</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z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oczekiwanymi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wynikami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zgłosić</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ewentualne</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niezgodności</a:t>
            </a:r>
            <a:r>
              <a:rPr lang="en-US"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4129414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9836C17-467B-0529-16C1-B4537E9952EC}"/>
              </a:ext>
            </a:extLst>
          </p:cNvPr>
          <p:cNvPicPr>
            <a:picLocks noGrp="1" noChangeAspect="1"/>
          </p:cNvPicPr>
          <p:nvPr>
            <p:ph idx="1"/>
          </p:nvPr>
        </p:nvPicPr>
        <p:blipFill>
          <a:blip r:embed="rId2"/>
          <a:stretch>
            <a:fillRect/>
          </a:stretch>
        </p:blipFill>
        <p:spPr>
          <a:xfrm>
            <a:off x="1945940" y="890037"/>
            <a:ext cx="8300357" cy="3969203"/>
          </a:xfrm>
        </p:spPr>
      </p:pic>
    </p:spTree>
    <p:extLst>
      <p:ext uri="{BB962C8B-B14F-4D97-AF65-F5344CB8AC3E}">
        <p14:creationId xmlns:p14="http://schemas.microsoft.com/office/powerpoint/2010/main" val="3889948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65F3310-FB23-39CB-4993-7C1A82AEA912}"/>
              </a:ext>
            </a:extLst>
          </p:cNvPr>
          <p:cNvSpPr>
            <a:spLocks noGrp="1"/>
          </p:cNvSpPr>
          <p:nvPr>
            <p:ph type="title"/>
          </p:nvPr>
        </p:nvSpPr>
        <p:spPr>
          <a:xfrm>
            <a:off x="913795" y="249767"/>
            <a:ext cx="10353762" cy="970450"/>
          </a:xfrm>
        </p:spPr>
        <p:txBody>
          <a:bodyPr/>
          <a:lstStyle/>
          <a:p>
            <a:r>
              <a:rPr lang="pl-PL" dirty="0">
                <a:ln>
                  <a:solidFill>
                    <a:prstClr val="black">
                      <a:lumMod val="75000"/>
                      <a:lumOff val="25000"/>
                      <a:alpha val="10000"/>
                    </a:prstClr>
                  </a:solidFill>
                </a:ln>
                <a:effectLst>
                  <a:outerShdw blurRad="9525" dist="25400" dir="14640000" algn="tl" rotWithShape="0">
                    <a:prstClr val="black">
                      <a:alpha val="30000"/>
                    </a:prstClr>
                  </a:outerShdw>
                </a:effectLst>
              </a:rPr>
              <a:t>Live </a:t>
            </a:r>
            <a:r>
              <a:rPr lang="pl-PL" dirty="0" err="1">
                <a:ln>
                  <a:solidFill>
                    <a:prstClr val="black">
                      <a:lumMod val="75000"/>
                      <a:lumOff val="25000"/>
                      <a:alpha val="10000"/>
                    </a:prstClr>
                  </a:solidFill>
                </a:ln>
                <a:effectLst>
                  <a:outerShdw blurRad="9525" dist="25400" dir="14640000" algn="tl" rotWithShape="0">
                    <a:prstClr val="black">
                      <a:alpha val="30000"/>
                    </a:prstClr>
                  </a:outerShdw>
                </a:effectLst>
              </a:rPr>
              <a:t>coding</a:t>
            </a:r>
            <a:endParaRPr lang="pl-PL" dirty="0" err="1"/>
          </a:p>
        </p:txBody>
      </p:sp>
      <p:sp>
        <p:nvSpPr>
          <p:cNvPr id="3" name="Symbol zastępczy zawartości 2">
            <a:extLst>
              <a:ext uri="{FF2B5EF4-FFF2-40B4-BE49-F238E27FC236}">
                <a16:creationId xmlns:a16="http://schemas.microsoft.com/office/drawing/2014/main" id="{3C9E90CA-212E-9A52-A01B-E66308ED8855}"/>
              </a:ext>
            </a:extLst>
          </p:cNvPr>
          <p:cNvSpPr>
            <a:spLocks noGrp="1"/>
          </p:cNvSpPr>
          <p:nvPr>
            <p:ph idx="1"/>
          </p:nvPr>
        </p:nvSpPr>
        <p:spPr>
          <a:xfrm>
            <a:off x="1199545" y="1404365"/>
            <a:ext cx="2500929" cy="4058751"/>
          </a:xfrm>
        </p:spPr>
        <p:txBody>
          <a:bodyPr/>
          <a:lstStyle/>
          <a:p>
            <a:pPr indent="-305435"/>
            <a:r>
              <a:rPr lang="pl-PL" dirty="0">
                <a:ln>
                  <a:solidFill>
                    <a:prstClr val="black">
                      <a:lumMod val="75000"/>
                      <a:lumOff val="25000"/>
                      <a:alpha val="10000"/>
                    </a:prstClr>
                  </a:solidFill>
                </a:ln>
                <a:effectLst>
                  <a:outerShdw blurRad="9525" dist="25400" dir="14640000" algn="tl" rotWithShape="0">
                    <a:prstClr val="black">
                      <a:alpha val="30000"/>
                    </a:prstClr>
                  </a:outerShdw>
                </a:effectLst>
              </a:rPr>
              <a:t>Do pustego repozytorium </a:t>
            </a:r>
            <a:r>
              <a:rPr lang="pl-PL" dirty="0" err="1">
                <a:ln>
                  <a:solidFill>
                    <a:prstClr val="black">
                      <a:lumMod val="75000"/>
                      <a:lumOff val="25000"/>
                      <a:alpha val="10000"/>
                    </a:prstClr>
                  </a:solidFill>
                </a:ln>
                <a:effectLst>
                  <a:outerShdw blurRad="9525" dist="25400" dir="14640000" algn="tl" rotWithShape="0">
                    <a:prstClr val="black">
                      <a:alpha val="30000"/>
                    </a:prstClr>
                  </a:outerShdw>
                </a:effectLst>
              </a:rPr>
              <a:t>maven</a:t>
            </a:r>
            <a:r>
              <a:rPr lang="pl-PL" dirty="0">
                <a:ln>
                  <a:solidFill>
                    <a:prstClr val="black">
                      <a:lumMod val="75000"/>
                      <a:lumOff val="25000"/>
                      <a:alpha val="10000"/>
                    </a:prstClr>
                  </a:solidFill>
                </a:ln>
                <a:effectLst>
                  <a:outerShdw blurRad="9525" dist="25400" dir="14640000" algn="tl" rotWithShape="0">
                    <a:prstClr val="black">
                      <a:alpha val="30000"/>
                    </a:prstClr>
                  </a:outerShdw>
                </a:effectLst>
              </a:rPr>
              <a:t> należy dodać:</a:t>
            </a:r>
          </a:p>
        </p:txBody>
      </p:sp>
      <p:sp>
        <p:nvSpPr>
          <p:cNvPr id="4" name="pole tekstowe 3">
            <a:extLst>
              <a:ext uri="{FF2B5EF4-FFF2-40B4-BE49-F238E27FC236}">
                <a16:creationId xmlns:a16="http://schemas.microsoft.com/office/drawing/2014/main" id="{A2D40A36-A1EF-6418-4CAB-2FFA78A87564}"/>
              </a:ext>
            </a:extLst>
          </p:cNvPr>
          <p:cNvSpPr txBox="1"/>
          <p:nvPr/>
        </p:nvSpPr>
        <p:spPr>
          <a:xfrm>
            <a:off x="4713816" y="1284817"/>
            <a:ext cx="2743200"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E8BF6A"/>
                </a:solidFill>
              </a:rPr>
              <a:t>&lt;dependency&gt;</a:t>
            </a:r>
            <a:br>
              <a:rPr lang="en-US">
                <a:solidFill>
                  <a:srgbClr val="E8BF6A"/>
                </a:solidFill>
              </a:rPr>
            </a:br>
            <a:r>
              <a:rPr lang="en-US">
                <a:solidFill>
                  <a:srgbClr val="E8BF6A"/>
                </a:solidFill>
              </a:rPr>
              <a:t>&lt;groupId&gt;</a:t>
            </a:r>
            <a:r>
              <a:rPr lang="en-US">
                <a:solidFill>
                  <a:srgbClr val="A9B7C6"/>
                </a:solidFill>
              </a:rPr>
              <a:t>org.junit.jupiter</a:t>
            </a:r>
            <a:r>
              <a:rPr lang="en-US">
                <a:solidFill>
                  <a:srgbClr val="E8BF6A"/>
                </a:solidFill>
              </a:rPr>
              <a:t>&lt;/groupId&gt;</a:t>
            </a:r>
            <a:br>
              <a:rPr lang="en-US">
                <a:solidFill>
                  <a:srgbClr val="E8BF6A"/>
                </a:solidFill>
              </a:rPr>
            </a:br>
            <a:r>
              <a:rPr lang="en-US">
                <a:solidFill>
                  <a:srgbClr val="E8BF6A"/>
                </a:solidFill>
              </a:rPr>
              <a:t>&lt;artifactId&gt;</a:t>
            </a:r>
            <a:r>
              <a:rPr lang="en-US">
                <a:solidFill>
                  <a:srgbClr val="A9B7C6"/>
                </a:solidFill>
              </a:rPr>
              <a:t>junit-jupiter-api</a:t>
            </a:r>
            <a:r>
              <a:rPr lang="en-US">
                <a:solidFill>
                  <a:srgbClr val="E8BF6A"/>
                </a:solidFill>
              </a:rPr>
              <a:t>&lt;/artifactId&gt;</a:t>
            </a:r>
            <a:br>
              <a:rPr lang="en-US">
                <a:solidFill>
                  <a:srgbClr val="E8BF6A"/>
                </a:solidFill>
              </a:rPr>
            </a:br>
            <a:r>
              <a:rPr lang="en-US">
                <a:solidFill>
                  <a:srgbClr val="E8BF6A"/>
                </a:solidFill>
              </a:rPr>
              <a:t>&lt;version&gt;</a:t>
            </a:r>
            <a:r>
              <a:rPr lang="en-US">
                <a:solidFill>
                  <a:srgbClr val="A9B7C6"/>
                </a:solidFill>
              </a:rPr>
              <a:t>5.8.2</a:t>
            </a:r>
            <a:r>
              <a:rPr lang="en-US">
                <a:solidFill>
                  <a:srgbClr val="E8BF6A"/>
                </a:solidFill>
              </a:rPr>
              <a:t>&lt;/version&gt;</a:t>
            </a:r>
            <a:br>
              <a:rPr lang="en-US">
                <a:solidFill>
                  <a:srgbClr val="E8BF6A"/>
                </a:solidFill>
              </a:rPr>
            </a:br>
            <a:r>
              <a:rPr lang="en-US">
                <a:solidFill>
                  <a:srgbClr val="E8BF6A"/>
                </a:solidFill>
              </a:rPr>
              <a:t>&lt;scope&gt;</a:t>
            </a:r>
            <a:r>
              <a:rPr lang="en-US">
                <a:solidFill>
                  <a:srgbClr val="A9B7C6"/>
                </a:solidFill>
              </a:rPr>
              <a:t>test</a:t>
            </a:r>
            <a:r>
              <a:rPr lang="en-US">
                <a:solidFill>
                  <a:srgbClr val="E8BF6A"/>
                </a:solidFill>
              </a:rPr>
              <a:t>&lt;/scope&gt;</a:t>
            </a:r>
            <a:br>
              <a:rPr lang="en-US">
                <a:solidFill>
                  <a:srgbClr val="E8BF6A"/>
                </a:solidFill>
              </a:rPr>
            </a:br>
            <a:r>
              <a:rPr lang="en-US">
                <a:solidFill>
                  <a:srgbClr val="E8BF6A"/>
                </a:solidFill>
              </a:rPr>
              <a:t>&lt;/dependency&gt;</a:t>
            </a:r>
            <a:br>
              <a:rPr lang="en-US">
                <a:solidFill>
                  <a:srgbClr val="E8BF6A"/>
                </a:solidFill>
              </a:rPr>
            </a:br>
            <a:r>
              <a:rPr lang="en-US">
                <a:solidFill>
                  <a:srgbClr val="E8BF6A"/>
                </a:solidFill>
              </a:rPr>
              <a:t>&lt;dependency&gt;</a:t>
            </a:r>
            <a:br>
              <a:rPr lang="en-US">
                <a:solidFill>
                  <a:srgbClr val="E8BF6A"/>
                </a:solidFill>
              </a:rPr>
            </a:br>
            <a:r>
              <a:rPr lang="en-US">
                <a:solidFill>
                  <a:srgbClr val="E8BF6A"/>
                </a:solidFill>
              </a:rPr>
              <a:t>&lt;groupId&gt;</a:t>
            </a:r>
            <a:r>
              <a:rPr lang="en-US">
                <a:solidFill>
                  <a:srgbClr val="A9B7C6"/>
                </a:solidFill>
              </a:rPr>
              <a:t>org.junit.jupiter</a:t>
            </a:r>
            <a:r>
              <a:rPr lang="en-US">
                <a:solidFill>
                  <a:srgbClr val="E8BF6A"/>
                </a:solidFill>
              </a:rPr>
              <a:t>&lt;/groupId&gt;</a:t>
            </a:r>
            <a:br>
              <a:rPr lang="en-US">
                <a:solidFill>
                  <a:srgbClr val="E8BF6A"/>
                </a:solidFill>
              </a:rPr>
            </a:br>
            <a:r>
              <a:rPr lang="en-US">
                <a:solidFill>
                  <a:srgbClr val="E8BF6A"/>
                </a:solidFill>
              </a:rPr>
              <a:t>&lt;artifactId&gt;</a:t>
            </a:r>
            <a:r>
              <a:rPr lang="en-US">
                <a:solidFill>
                  <a:srgbClr val="A9B7C6"/>
                </a:solidFill>
              </a:rPr>
              <a:t>junit-jupiter-engine</a:t>
            </a:r>
            <a:r>
              <a:rPr lang="en-US">
                <a:solidFill>
                  <a:srgbClr val="E8BF6A"/>
                </a:solidFill>
              </a:rPr>
              <a:t>&lt;/artifactId&gt;</a:t>
            </a:r>
            <a:br>
              <a:rPr lang="en-US">
                <a:solidFill>
                  <a:srgbClr val="E8BF6A"/>
                </a:solidFill>
              </a:rPr>
            </a:br>
            <a:r>
              <a:rPr lang="en-US">
                <a:solidFill>
                  <a:srgbClr val="E8BF6A"/>
                </a:solidFill>
              </a:rPr>
              <a:t>&lt;version&gt;</a:t>
            </a:r>
            <a:r>
              <a:rPr lang="en-US">
                <a:solidFill>
                  <a:srgbClr val="A9B7C6"/>
                </a:solidFill>
              </a:rPr>
              <a:t>5.8.2</a:t>
            </a:r>
            <a:r>
              <a:rPr lang="en-US">
                <a:solidFill>
                  <a:srgbClr val="E8BF6A"/>
                </a:solidFill>
              </a:rPr>
              <a:t>&lt;/version&gt;</a:t>
            </a:r>
            <a:br>
              <a:rPr lang="en-US">
                <a:solidFill>
                  <a:srgbClr val="E8BF6A"/>
                </a:solidFill>
              </a:rPr>
            </a:br>
            <a:r>
              <a:rPr lang="en-US">
                <a:solidFill>
                  <a:srgbClr val="E8BF6A"/>
                </a:solidFill>
              </a:rPr>
              <a:t>&lt;scope&gt;</a:t>
            </a:r>
            <a:r>
              <a:rPr lang="en-US">
                <a:solidFill>
                  <a:srgbClr val="A9B7C6"/>
                </a:solidFill>
              </a:rPr>
              <a:t>test</a:t>
            </a:r>
            <a:r>
              <a:rPr lang="en-US">
                <a:solidFill>
                  <a:srgbClr val="E8BF6A"/>
                </a:solidFill>
              </a:rPr>
              <a:t>&lt;/scope&gt;</a:t>
            </a:r>
            <a:br>
              <a:rPr lang="en-US">
                <a:solidFill>
                  <a:srgbClr val="E8BF6A"/>
                </a:solidFill>
              </a:rPr>
            </a:br>
            <a:r>
              <a:rPr lang="en-US">
                <a:solidFill>
                  <a:srgbClr val="E8BF6A"/>
                </a:solidFill>
              </a:rPr>
              <a:t>&lt;/dependency&gt;</a:t>
            </a:r>
          </a:p>
        </p:txBody>
      </p:sp>
      <p:sp>
        <p:nvSpPr>
          <p:cNvPr id="6" name="Symbol zastępczy zawartości 2">
            <a:extLst>
              <a:ext uri="{FF2B5EF4-FFF2-40B4-BE49-F238E27FC236}">
                <a16:creationId xmlns:a16="http://schemas.microsoft.com/office/drawing/2014/main" id="{C7ADBC4F-7307-9818-1921-C10FAC4ED2CC}"/>
              </a:ext>
            </a:extLst>
          </p:cNvPr>
          <p:cNvSpPr txBox="1">
            <a:spLocks/>
          </p:cNvSpPr>
          <p:nvPr/>
        </p:nvSpPr>
        <p:spPr>
          <a:xfrm>
            <a:off x="8590945" y="1218098"/>
            <a:ext cx="2500929" cy="220666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7465" indent="0">
              <a:buNone/>
            </a:pPr>
            <a:r>
              <a:rPr lang="pl-PL" dirty="0">
                <a:ln>
                  <a:solidFill>
                    <a:prstClr val="black">
                      <a:lumMod val="75000"/>
                      <a:lumOff val="25000"/>
                      <a:alpha val="10000"/>
                    </a:prstClr>
                  </a:solidFill>
                </a:ln>
                <a:effectLst>
                  <a:outerShdw blurRad="9525" dist="25400" dir="14640000" algn="tl" rotWithShape="0">
                    <a:prstClr val="black">
                      <a:alpha val="30000"/>
                    </a:prstClr>
                  </a:outerShdw>
                </a:effectLst>
              </a:rPr>
              <a:t>Następnie klikając prawym przyciskiem w IDE wybieramy '</a:t>
            </a:r>
            <a:r>
              <a:rPr lang="pl-PL" dirty="0" err="1">
                <a:ln>
                  <a:solidFill>
                    <a:prstClr val="black">
                      <a:lumMod val="75000"/>
                      <a:lumOff val="25000"/>
                      <a:alpha val="10000"/>
                    </a:prstClr>
                  </a:solidFill>
                </a:ln>
                <a:effectLst>
                  <a:outerShdw blurRad="9525" dist="25400" dir="14640000" algn="tl" rotWithShape="0">
                    <a:prstClr val="black">
                      <a:alpha val="30000"/>
                    </a:prstClr>
                  </a:outerShdw>
                </a:effectLst>
              </a:rPr>
              <a:t>generate</a:t>
            </a:r>
            <a:r>
              <a:rPr lang="pl-PL" dirty="0">
                <a:ln>
                  <a:solidFill>
                    <a:prstClr val="black">
                      <a:lumMod val="75000"/>
                      <a:lumOff val="25000"/>
                      <a:alpha val="10000"/>
                    </a:prstClr>
                  </a:solidFill>
                </a:ln>
                <a:effectLst>
                  <a:outerShdw blurRad="9525" dist="25400" dir="14640000" algn="tl" rotWithShape="0">
                    <a:prstClr val="black">
                      <a:alpha val="30000"/>
                    </a:prstClr>
                  </a:outerShdw>
                </a:effectLst>
              </a:rPr>
              <a:t>', a następnie 'Test...'. </a:t>
            </a:r>
          </a:p>
        </p:txBody>
      </p:sp>
      <p:pic>
        <p:nvPicPr>
          <p:cNvPr id="7" name="Obraz 6" descr="Obraz zawierający tekst, zrzut ekranu, Czcionka, numer&#10;&#10;Opis wygenerowany automatycznie">
            <a:extLst>
              <a:ext uri="{FF2B5EF4-FFF2-40B4-BE49-F238E27FC236}">
                <a16:creationId xmlns:a16="http://schemas.microsoft.com/office/drawing/2014/main" id="{69592C89-3427-8F0F-BF27-71053F961F7C}"/>
              </a:ext>
            </a:extLst>
          </p:cNvPr>
          <p:cNvPicPr>
            <a:picLocks noChangeAspect="1"/>
          </p:cNvPicPr>
          <p:nvPr/>
        </p:nvPicPr>
        <p:blipFill>
          <a:blip r:embed="rId2"/>
          <a:stretch>
            <a:fillRect/>
          </a:stretch>
        </p:blipFill>
        <p:spPr>
          <a:xfrm>
            <a:off x="8593667" y="3521605"/>
            <a:ext cx="2286000" cy="1381125"/>
          </a:xfrm>
          <a:prstGeom prst="rect">
            <a:avLst/>
          </a:prstGeom>
        </p:spPr>
      </p:pic>
    </p:spTree>
    <p:extLst>
      <p:ext uri="{BB962C8B-B14F-4D97-AF65-F5344CB8AC3E}">
        <p14:creationId xmlns:p14="http://schemas.microsoft.com/office/powerpoint/2010/main" val="2124650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7FCFE9D-A1A0-4461-9086-628BDCBA753D}"/>
              </a:ext>
            </a:extLst>
          </p:cNvPr>
          <p:cNvSpPr>
            <a:spLocks noGrp="1"/>
          </p:cNvSpPr>
          <p:nvPr>
            <p:ph type="title"/>
          </p:nvPr>
        </p:nvSpPr>
        <p:spPr>
          <a:xfrm>
            <a:off x="913795" y="1257301"/>
            <a:ext cx="6672865" cy="4343399"/>
          </a:xfrm>
        </p:spPr>
        <p:txBody>
          <a:bodyPr vert="horz" lIns="91440" tIns="45720" rIns="91440" bIns="45720" rtlCol="0" anchor="ctr">
            <a:normAutofit/>
          </a:bodyPr>
          <a:lstStyle/>
          <a:p>
            <a:r>
              <a:rPr lang="en-US" sz="5400" b="1"/>
              <a:t>Dziękujemy za </a:t>
            </a:r>
            <a:r>
              <a:rPr lang="en-US" sz="5400" b="1" err="1"/>
              <a:t>uwagę</a:t>
            </a:r>
            <a:r>
              <a:rPr lang="en-US" sz="5400" b="1"/>
              <a:t>!</a:t>
            </a:r>
            <a:br>
              <a:rPr lang="en-US" sz="5400" b="1"/>
            </a:br>
            <a:endParaRPr lang="en-US" sz="5400"/>
          </a:p>
        </p:txBody>
      </p:sp>
    </p:spTree>
    <p:extLst>
      <p:ext uri="{BB962C8B-B14F-4D97-AF65-F5344CB8AC3E}">
        <p14:creationId xmlns:p14="http://schemas.microsoft.com/office/powerpoint/2010/main" val="349700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7" name="Picture 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5" name="Grafika 4" descr="Schowek z wypełnieniem pełnym">
            <a:extLst>
              <a:ext uri="{FF2B5EF4-FFF2-40B4-BE49-F238E27FC236}">
                <a16:creationId xmlns:a16="http://schemas.microsoft.com/office/drawing/2014/main" id="{5679C361-E9EE-A888-5D55-4EFCC3D47D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Symbol zastępczy zawartości 2">
            <a:extLst>
              <a:ext uri="{FF2B5EF4-FFF2-40B4-BE49-F238E27FC236}">
                <a16:creationId xmlns:a16="http://schemas.microsoft.com/office/drawing/2014/main" id="{84F9A70D-CF8A-F638-D2DC-2A48CD13E76B}"/>
              </a:ext>
            </a:extLst>
          </p:cNvPr>
          <p:cNvSpPr>
            <a:spLocks noGrp="1"/>
          </p:cNvSpPr>
          <p:nvPr>
            <p:ph idx="1"/>
          </p:nvPr>
        </p:nvSpPr>
        <p:spPr>
          <a:xfrm>
            <a:off x="5279472" y="130629"/>
            <a:ext cx="6723138" cy="6563134"/>
          </a:xfrm>
        </p:spPr>
        <p:txBody>
          <a:bodyPr anchor="ctr">
            <a:normAutofit/>
          </a:bodyPr>
          <a:lstStyle/>
          <a:p>
            <a:pPr marL="0" indent="0">
              <a:lnSpc>
                <a:spcPct val="90000"/>
              </a:lnSpc>
              <a:buNone/>
            </a:pPr>
            <a:r>
              <a:rPr lang="pl-PL" sz="1400" b="1"/>
              <a:t>Testy manualne:</a:t>
            </a:r>
          </a:p>
          <a:p>
            <a:pPr marL="0" indent="0">
              <a:lnSpc>
                <a:spcPct val="90000"/>
              </a:lnSpc>
              <a:buNone/>
            </a:pPr>
            <a:r>
              <a:rPr lang="pl-PL" sz="1400" b="1"/>
              <a:t>Zalety:</a:t>
            </a:r>
          </a:p>
          <a:p>
            <a:pPr>
              <a:lnSpc>
                <a:spcPct val="90000"/>
              </a:lnSpc>
              <a:buFont typeface="+mj-lt"/>
              <a:buAutoNum type="arabicPeriod"/>
            </a:pPr>
            <a:r>
              <a:rPr lang="pl-PL" sz="1400" b="1"/>
              <a:t>Zrozumienie użytkownika</a:t>
            </a:r>
            <a:r>
              <a:rPr lang="pl-PL" sz="1400"/>
              <a:t>: Testerzy mogą lepiej zrozumieć zachowanie oprogramowania z perspektywy użytkownika i identyfikować problemy, które mogą być nieoczywiste dla narzędzi automatycznych.</a:t>
            </a:r>
          </a:p>
          <a:p>
            <a:pPr>
              <a:lnSpc>
                <a:spcPct val="90000"/>
              </a:lnSpc>
              <a:buFont typeface="+mj-lt"/>
              <a:buAutoNum type="arabicPeriod"/>
            </a:pPr>
            <a:r>
              <a:rPr lang="pl-PL" sz="1400" b="1"/>
              <a:t>Elastyczność</a:t>
            </a:r>
            <a:r>
              <a:rPr lang="pl-PL" sz="1400"/>
              <a:t>: Testerzy mogą dostosować swoje podejście w zależności od konkretnego przypadku testowego, co pozwala na bardziej szczegółowe testowanie i łatwiejsze dostosowanie do zmian w oprogramowaniu.</a:t>
            </a:r>
          </a:p>
          <a:p>
            <a:pPr>
              <a:lnSpc>
                <a:spcPct val="90000"/>
              </a:lnSpc>
              <a:buFont typeface="+mj-lt"/>
              <a:buAutoNum type="arabicPeriod"/>
            </a:pPr>
            <a:r>
              <a:rPr lang="pl-PL" sz="1400" b="1"/>
              <a:t>Testy ad hoc</a:t>
            </a:r>
            <a:r>
              <a:rPr lang="pl-PL" sz="1400"/>
              <a:t>: Testerzy mogą wykonywać testy ad hoc, reagując na nowe sytuacje i nieoczekiwane zmiany w oprogramowaniu.</a:t>
            </a:r>
          </a:p>
          <a:p>
            <a:pPr>
              <a:lnSpc>
                <a:spcPct val="90000"/>
              </a:lnSpc>
              <a:buFont typeface="+mj-lt"/>
              <a:buAutoNum type="arabicPeriod"/>
            </a:pPr>
            <a:r>
              <a:rPr lang="pl-PL" sz="1400" b="1"/>
              <a:t>Lepsze testowanie interfejsu użytkownika</a:t>
            </a:r>
            <a:r>
              <a:rPr lang="pl-PL" sz="1400"/>
              <a:t>: Manualne testy są często skuteczniejsze w testowaniu interfejsu użytkownika i doświadczenia użytkownika.</a:t>
            </a:r>
          </a:p>
          <a:p>
            <a:pPr marL="0" indent="0">
              <a:lnSpc>
                <a:spcPct val="90000"/>
              </a:lnSpc>
              <a:buNone/>
            </a:pPr>
            <a:r>
              <a:rPr lang="pl-PL" sz="1400" b="1"/>
              <a:t>Wady:</a:t>
            </a:r>
          </a:p>
          <a:p>
            <a:pPr>
              <a:lnSpc>
                <a:spcPct val="90000"/>
              </a:lnSpc>
              <a:buFont typeface="+mj-lt"/>
              <a:buAutoNum type="arabicPeriod"/>
            </a:pPr>
            <a:r>
              <a:rPr lang="pl-PL" sz="1400" b="1"/>
              <a:t>Czasochłonne</a:t>
            </a:r>
            <a:r>
              <a:rPr lang="pl-PL" sz="1400"/>
              <a:t>: Manualne testy są bardziej czasochłonne, zwłaszcza gdy wymagane są powtarzalne testy lub testy wielokrotne.</a:t>
            </a:r>
          </a:p>
          <a:p>
            <a:pPr>
              <a:lnSpc>
                <a:spcPct val="90000"/>
              </a:lnSpc>
              <a:buFont typeface="+mj-lt"/>
              <a:buAutoNum type="arabicPeriod"/>
            </a:pPr>
            <a:r>
              <a:rPr lang="pl-PL" sz="1400" b="1"/>
              <a:t>Podatność na błędy ludzkie</a:t>
            </a:r>
            <a:r>
              <a:rPr lang="pl-PL" sz="1400"/>
              <a:t>: Testy manualne są podatne na błędy ludzkie, zarówno w fazie testowania, jak i w dokumentacji wyników.</a:t>
            </a:r>
          </a:p>
          <a:p>
            <a:pPr>
              <a:lnSpc>
                <a:spcPct val="90000"/>
              </a:lnSpc>
              <a:buFont typeface="+mj-lt"/>
              <a:buAutoNum type="arabicPeriod"/>
            </a:pPr>
            <a:r>
              <a:rPr lang="pl-PL" sz="1400" b="1"/>
              <a:t>Ograniczone w automatyzacji</a:t>
            </a:r>
            <a:r>
              <a:rPr lang="pl-PL" sz="1400"/>
              <a:t>: Niektóre testy, zwłaszcza te, które wymagają wielu powtórzeń lub precyzyjnych operacji, są trudne do zautomatyzowania.</a:t>
            </a:r>
          </a:p>
          <a:p>
            <a:pPr>
              <a:lnSpc>
                <a:spcPct val="90000"/>
              </a:lnSpc>
            </a:pPr>
            <a:endParaRPr lang="pl-PL" sz="1000"/>
          </a:p>
          <a:p>
            <a:pPr>
              <a:lnSpc>
                <a:spcPct val="90000"/>
              </a:lnSpc>
            </a:pPr>
            <a:endParaRPr lang="pl-PL" sz="1000"/>
          </a:p>
        </p:txBody>
      </p:sp>
    </p:spTree>
    <p:extLst>
      <p:ext uri="{BB962C8B-B14F-4D97-AF65-F5344CB8AC3E}">
        <p14:creationId xmlns:p14="http://schemas.microsoft.com/office/powerpoint/2010/main" val="3888521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D5ADE-C3BA-4A9E-6F35-30086570D89A}"/>
              </a:ext>
            </a:extLst>
          </p:cNvPr>
          <p:cNvSpPr>
            <a:spLocks noGrp="1"/>
          </p:cNvSpPr>
          <p:nvPr>
            <p:ph type="title"/>
          </p:nvPr>
        </p:nvSpPr>
        <p:spPr>
          <a:xfrm>
            <a:off x="834013" y="1115568"/>
            <a:ext cx="3487616" cy="4626864"/>
          </a:xfrm>
        </p:spPr>
        <p:txBody>
          <a:bodyPr>
            <a:normAutofit/>
          </a:bodyPr>
          <a:lstStyle/>
          <a:p>
            <a:pPr algn="l"/>
            <a:r>
              <a:rPr lang="pl-PL" sz="3600">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Czym są testy automatyczne </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F8A09A-1CF8-E813-EF37-8CA9C9DF2987}"/>
              </a:ext>
            </a:extLst>
          </p:cNvPr>
          <p:cNvSpPr>
            <a:spLocks noGrp="1"/>
          </p:cNvSpPr>
          <p:nvPr>
            <p:ph idx="1"/>
          </p:nvPr>
        </p:nvSpPr>
        <p:spPr>
          <a:xfrm>
            <a:off x="5105398" y="1115568"/>
            <a:ext cx="6245352" cy="4626864"/>
          </a:xfrm>
        </p:spPr>
        <p:txBody>
          <a:bodyPr anchor="ctr">
            <a:normAutofit/>
          </a:bodyPr>
          <a:lstStyle/>
          <a:p>
            <a:pPr marL="37465" indent="0">
              <a:spcBef>
                <a:spcPts val="20"/>
              </a:spcBef>
              <a:buNone/>
            </a:pP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Testy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automatyczne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to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procedury</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sprawdzające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poprawność</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oprogramowania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wykonywane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automatycznie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przez</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narzędzia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komputerowe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Rodzaje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testów</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obejmują</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jednostkowe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integracyjne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akceptacyjne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Testy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jednostkowe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sprawdzają</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pojedyncze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komponenty</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integracyjne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interakcje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między</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nimi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akceptacyjne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działanie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całego</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oprogramowania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Zapewniają</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szybkie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wykrywanie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błędów</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poprawiają</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jakość</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kodu</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ułatwiają</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jego</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refaktoryzację</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Pomagają</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utrzymać</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stabilność</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pewność</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działania</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aplikacji</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50170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5" name="Grafika 4" descr="Nauka zdalnej nauki z wypełnieniem pełnym">
            <a:extLst>
              <a:ext uri="{FF2B5EF4-FFF2-40B4-BE49-F238E27FC236}">
                <a16:creationId xmlns:a16="http://schemas.microsoft.com/office/drawing/2014/main" id="{763C30A4-753B-F3E7-F4B5-04C93CAD0B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2815" y="1193554"/>
            <a:ext cx="4003193" cy="4003193"/>
          </a:xfrm>
          <a:prstGeom prst="rect">
            <a:avLst/>
          </a:prstGeom>
        </p:spPr>
      </p:pic>
      <p:sp>
        <p:nvSpPr>
          <p:cNvPr id="3" name="Symbol zastępczy zawartości 2">
            <a:extLst>
              <a:ext uri="{FF2B5EF4-FFF2-40B4-BE49-F238E27FC236}">
                <a16:creationId xmlns:a16="http://schemas.microsoft.com/office/drawing/2014/main" id="{8A16469A-2251-2BB9-6741-24FD14514DB7}"/>
              </a:ext>
            </a:extLst>
          </p:cNvPr>
          <p:cNvSpPr>
            <a:spLocks noGrp="1"/>
          </p:cNvSpPr>
          <p:nvPr>
            <p:ph idx="1"/>
          </p:nvPr>
        </p:nvSpPr>
        <p:spPr>
          <a:xfrm>
            <a:off x="5072827" y="190005"/>
            <a:ext cx="6625483" cy="6450492"/>
          </a:xfrm>
        </p:spPr>
        <p:txBody>
          <a:bodyPr anchor="ctr">
            <a:normAutofit/>
          </a:bodyPr>
          <a:lstStyle/>
          <a:p>
            <a:pPr marL="0" indent="0">
              <a:lnSpc>
                <a:spcPct val="90000"/>
              </a:lnSpc>
              <a:buNone/>
            </a:pPr>
            <a:r>
              <a:rPr lang="pl-PL" sz="1400" b="1"/>
              <a:t>Testy automatyczne:</a:t>
            </a:r>
            <a:endParaRPr lang="pl-PL" sz="1400" b="1">
              <a:ln>
                <a:solidFill>
                  <a:prstClr val="black">
                    <a:lumMod val="75000"/>
                    <a:lumOff val="25000"/>
                    <a:alpha val="10000"/>
                  </a:prstClr>
                </a:solidFill>
              </a:ln>
              <a:effectLst>
                <a:outerShdw blurRad="9525" dist="25400" dir="14640000" algn="tl" rotWithShape="0">
                  <a:prstClr val="black">
                    <a:alpha val="30000"/>
                  </a:prstClr>
                </a:outerShdw>
              </a:effectLst>
            </a:endParaRPr>
          </a:p>
          <a:p>
            <a:pPr marL="0" indent="0">
              <a:lnSpc>
                <a:spcPct val="90000"/>
              </a:lnSpc>
              <a:buNone/>
            </a:pPr>
            <a:r>
              <a:rPr lang="pl-PL" sz="1400" b="1"/>
              <a:t>Zalety:</a:t>
            </a:r>
            <a:endParaRPr lang="pl-PL" sz="1400" b="1">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Font typeface="+mj-lt"/>
              <a:buAutoNum type="arabicPeriod"/>
            </a:pPr>
            <a:r>
              <a:rPr lang="pl-PL" sz="1400" b="1"/>
              <a:t>Szybkość i skuteczność</a:t>
            </a:r>
            <a:r>
              <a:rPr lang="pl-PL" sz="1400"/>
              <a:t>: Testy automatyczne są znacznie szybsze niż testy     manualne i mogą być uruchamiane bez przerwy, co pozwala na szybkie wykrycie błędów.</a:t>
            </a:r>
            <a:endParaRPr lang="pl-PL"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Font typeface="+mj-lt"/>
              <a:buAutoNum type="arabicPeriod"/>
            </a:pPr>
            <a:r>
              <a:rPr lang="pl-PL" sz="1400" b="1"/>
              <a:t>Powtarzalność</a:t>
            </a:r>
            <a:r>
              <a:rPr lang="pl-PL" sz="1400"/>
              <a:t>: Automatyzacja pozwala na powtarzalne i spójne wyniki testów, co jest szczególnie przydatne w przypadku wielokrotnych cykli testowania.</a:t>
            </a:r>
            <a:endParaRPr lang="pl-PL"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Font typeface="+mj-lt"/>
              <a:buAutoNum type="arabicPeriod"/>
            </a:pPr>
            <a:r>
              <a:rPr lang="pl-PL" sz="1400" b="1"/>
              <a:t>Skalowalność</a:t>
            </a:r>
            <a:r>
              <a:rPr lang="pl-PL" sz="1400"/>
              <a:t>: Testy automatyczne mogą być łatwo skalowane, co pozwala na testowanie różnych konfiguracji, platform i środowisk.</a:t>
            </a:r>
            <a:endParaRPr lang="pl-PL"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Font typeface="+mj-lt"/>
              <a:buAutoNum type="arabicPeriod"/>
            </a:pPr>
            <a:r>
              <a:rPr lang="pl-PL" sz="1400" b="1"/>
              <a:t>Integracja z CI/CD</a:t>
            </a:r>
            <a:r>
              <a:rPr lang="pl-PL" sz="1400"/>
              <a:t>: Automatyzacja umożliwia łatwą integrację z procesem ciągłej integracji i dostarczania (CI/CD), co przyspiesza cykl dostarczania oprogramowania.</a:t>
            </a:r>
            <a:endParaRPr lang="pl-PL"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marL="0" indent="0">
              <a:lnSpc>
                <a:spcPct val="90000"/>
              </a:lnSpc>
              <a:buNone/>
            </a:pPr>
            <a:r>
              <a:rPr lang="pl-PL" sz="1400" b="1"/>
              <a:t>Wady:</a:t>
            </a:r>
            <a:endParaRPr lang="pl-PL" sz="1400" b="1">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Font typeface="+mj-lt"/>
              <a:buAutoNum type="arabicPeriod"/>
            </a:pPr>
            <a:r>
              <a:rPr lang="pl-PL" sz="1400" b="1"/>
              <a:t>Koszty początkowe</a:t>
            </a:r>
            <a:r>
              <a:rPr lang="pl-PL" sz="1400"/>
              <a:t>: Tworzenie i utrzymanie testów automatycznych może być kosztowne i wymaga zaangażowania zasobów i czasu.</a:t>
            </a:r>
            <a:endParaRPr lang="pl-PL"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Font typeface="+mj-lt"/>
              <a:buAutoNum type="arabicPeriod"/>
            </a:pPr>
            <a:r>
              <a:rPr lang="pl-PL" sz="1400" b="1"/>
              <a:t>Brak elastyczności</a:t>
            </a:r>
            <a:r>
              <a:rPr lang="pl-PL" sz="1400"/>
              <a:t>: Testy automatyczne są ograniczone do tego, co zostało zautomatyzowane, co oznacza, że mogą pomijać nowe scenariusze lub zmiany w oprogramowaniu.</a:t>
            </a:r>
            <a:endParaRPr lang="pl-PL"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Font typeface="+mj-lt"/>
              <a:buAutoNum type="arabicPeriod"/>
            </a:pPr>
            <a:r>
              <a:rPr lang="pl-PL" sz="1400" b="1"/>
              <a:t>Złożoność konfiguracji</a:t>
            </a:r>
            <a:r>
              <a:rPr lang="pl-PL" sz="1400"/>
              <a:t>: Skonfigurowanie narzędzi automatyzacji testów może być złożone, zwłaszcza w przypadku bardziej skomplikowanych aplikacji.</a:t>
            </a:r>
            <a:endParaRPr lang="pl-PL"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buFont typeface="+mj-lt"/>
              <a:buAutoNum type="arabicPeriod"/>
            </a:pPr>
            <a:r>
              <a:rPr lang="pl-PL" sz="1400" b="1"/>
              <a:t>Brak zrozumienia kontekstu użytkownika</a:t>
            </a:r>
            <a:r>
              <a:rPr lang="pl-PL" sz="1400"/>
              <a:t>: Testy automatyczne mogą mieć trudności w zrozumieniu perspektywy użytkownika, co może prowadzić do pominięcia pewnych problemów.</a:t>
            </a:r>
            <a:endParaRPr lang="pl-PL"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pPr>
            <a:endParaRPr lang="pl-PL" sz="12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lnSpc>
                <a:spcPct val="90000"/>
              </a:lnSpc>
            </a:pPr>
            <a:endParaRPr lang="pl-PL" sz="10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355057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947D-533E-6DA9-CAA8-31D42187B7DA}"/>
              </a:ext>
            </a:extLst>
          </p:cNvPr>
          <p:cNvSpPr>
            <a:spLocks noGrp="1"/>
          </p:cNvSpPr>
          <p:nvPr>
            <p:ph type="ctrTitle"/>
          </p:nvPr>
        </p:nvSpPr>
        <p:spPr>
          <a:xfrm>
            <a:off x="1158948" y="1233378"/>
            <a:ext cx="5441285" cy="2364964"/>
          </a:xfrm>
        </p:spPr>
        <p:txBody>
          <a:bodyPr>
            <a:normAutofit/>
          </a:bodyPr>
          <a:lstStyle/>
          <a:p>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Rodzaje</a:t>
            </a:r>
            <a:r>
              <a:rPr lang="en-US">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a:t>
            </a:r>
            <a:r>
              <a:rPr lang="en-US" err="1">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testów</a:t>
            </a:r>
            <a:endParaRPr lang="en-US" err="1"/>
          </a:p>
        </p:txBody>
      </p:sp>
      <p:sp>
        <p:nvSpPr>
          <p:cNvPr id="3" name="Content Placeholder 2">
            <a:extLst>
              <a:ext uri="{FF2B5EF4-FFF2-40B4-BE49-F238E27FC236}">
                <a16:creationId xmlns:a16="http://schemas.microsoft.com/office/drawing/2014/main" id="{DBF63598-5283-AF83-2CE7-CC693F3613C7}"/>
              </a:ext>
            </a:extLst>
          </p:cNvPr>
          <p:cNvSpPr>
            <a:spLocks noGrp="1"/>
          </p:cNvSpPr>
          <p:nvPr>
            <p:ph type="subTitle" idx="1"/>
          </p:nvPr>
        </p:nvSpPr>
        <p:spPr>
          <a:xfrm>
            <a:off x="1158948" y="3598339"/>
            <a:ext cx="5441286" cy="1675335"/>
          </a:xfrm>
        </p:spPr>
        <p:txBody>
          <a:bodyPr>
            <a:normAutofit/>
          </a:bodyPr>
          <a:lstStyle/>
          <a:p>
            <a:endParaRPr lang="en-US">
              <a:solidFill>
                <a:srgbClr val="E1E56F"/>
              </a:solidFill>
            </a:endParaRPr>
          </a:p>
        </p:txBody>
      </p:sp>
      <p:pic>
        <p:nvPicPr>
          <p:cNvPr id="9" name="Picture 8">
            <a:extLst>
              <a:ext uri="{FF2B5EF4-FFF2-40B4-BE49-F238E27FC236}">
                <a16:creationId xmlns:a16="http://schemas.microsoft.com/office/drawing/2014/main" id="{7D934112-154B-4CC7-A804-F3DCB2052E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11" name="Picture 10">
            <a:extLst>
              <a:ext uri="{FF2B5EF4-FFF2-40B4-BE49-F238E27FC236}">
                <a16:creationId xmlns:a16="http://schemas.microsoft.com/office/drawing/2014/main" id="{7756A01E-E89F-44CF-F81B-DCB24FE922BB}"/>
              </a:ext>
            </a:extLst>
          </p:cNvPr>
          <p:cNvPicPr>
            <a:picLocks noChangeAspect="1"/>
          </p:cNvPicPr>
          <p:nvPr/>
        </p:nvPicPr>
        <p:blipFill rotWithShape="1">
          <a:blip r:embed="rId4"/>
          <a:srcRect l="49786" r="8745" b="-1"/>
          <a:stretch/>
        </p:blipFill>
        <p:spPr>
          <a:xfrm>
            <a:off x="7620351" y="10"/>
            <a:ext cx="4571649" cy="6857990"/>
          </a:xfrm>
          <a:prstGeom prst="rect">
            <a:avLst/>
          </a:prstGeom>
        </p:spPr>
      </p:pic>
    </p:spTree>
    <p:extLst>
      <p:ext uri="{BB962C8B-B14F-4D97-AF65-F5344CB8AC3E}">
        <p14:creationId xmlns:p14="http://schemas.microsoft.com/office/powerpoint/2010/main" val="142130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A42F3D-5A71-A693-D5B7-4497D2ED9284}"/>
              </a:ext>
            </a:extLst>
          </p:cNvPr>
          <p:cNvSpPr>
            <a:spLocks noGrp="1"/>
          </p:cNvSpPr>
          <p:nvPr>
            <p:ph type="title"/>
          </p:nvPr>
        </p:nvSpPr>
        <p:spPr>
          <a:xfrm>
            <a:off x="913796" y="609600"/>
            <a:ext cx="5168052" cy="1117600"/>
          </a:xfrm>
        </p:spPr>
        <p:txBody>
          <a:bodyPr>
            <a:normAutofit/>
          </a:bodyPr>
          <a:lstStyle/>
          <a:p>
            <a:r>
              <a:rPr lang="pl-PL" b="1"/>
              <a:t>Testy Jednostkowe</a:t>
            </a:r>
            <a:endParaRPr lang="pl-PL"/>
          </a:p>
        </p:txBody>
      </p:sp>
      <p:sp>
        <p:nvSpPr>
          <p:cNvPr id="3" name="Symbol zastępczy zawartości 2">
            <a:extLst>
              <a:ext uri="{FF2B5EF4-FFF2-40B4-BE49-F238E27FC236}">
                <a16:creationId xmlns:a16="http://schemas.microsoft.com/office/drawing/2014/main" id="{0FEB9383-E688-E837-355A-9FEB7E1386B1}"/>
              </a:ext>
            </a:extLst>
          </p:cNvPr>
          <p:cNvSpPr>
            <a:spLocks noGrp="1"/>
          </p:cNvSpPr>
          <p:nvPr>
            <p:ph idx="1"/>
          </p:nvPr>
        </p:nvSpPr>
        <p:spPr>
          <a:xfrm>
            <a:off x="913796" y="1828800"/>
            <a:ext cx="5168052" cy="3962400"/>
          </a:xfrm>
        </p:spPr>
        <p:txBody>
          <a:bodyPr>
            <a:normAutofit/>
          </a:bodyPr>
          <a:lstStyle/>
          <a:p>
            <a:pPr marL="0" indent="0">
              <a:buClr>
                <a:srgbClr val="AE8440"/>
              </a:buClr>
              <a:buNone/>
            </a:pPr>
            <a:r>
              <a:rPr lang="pl-PL" b="1"/>
              <a:t>Czym są testy jednostkowe?</a:t>
            </a:r>
          </a:p>
          <a:p>
            <a:pPr indent="-305435">
              <a:buClr>
                <a:srgbClr val="AE8440"/>
              </a:buClr>
              <a:buFont typeface="Arial" panose="020B0604020202020204" pitchFamily="34" charset="0"/>
              <a:buChar char="•"/>
            </a:pPr>
            <a:r>
              <a:rPr lang="pl-PL"/>
              <a:t>Testy jednostkowe to proces sprawdzania pojedynczych komponentów (jednostek) oprogramowania w celu zapewnienia ich poprawności. Jednostką może być metoda, funkcja lub klasa, której zachowanie chcemy przetestować.</a:t>
            </a:r>
            <a:endParaRPr lang="en-US"/>
          </a:p>
          <a:p>
            <a:pPr indent="-305435">
              <a:buClr>
                <a:srgbClr val="AE8440"/>
              </a:buClr>
              <a:buFont typeface="Arial" panose="020B0604020202020204" pitchFamily="34" charset="0"/>
              <a:buChar char="•"/>
            </a:pPr>
            <a:r>
              <a:rPr lang="en-US" b="1" err="1"/>
              <a:t>Cel</a:t>
            </a:r>
            <a:r>
              <a:rPr lang="en-US"/>
              <a:t>: </a:t>
            </a:r>
            <a:r>
              <a:rPr lang="en-US" err="1"/>
              <a:t>Weryfikacja</a:t>
            </a:r>
            <a:r>
              <a:rPr lang="en-US"/>
              <a:t> </a:t>
            </a:r>
            <a:r>
              <a:rPr lang="en-US" err="1"/>
              <a:t>poprawności</a:t>
            </a:r>
            <a:r>
              <a:rPr lang="en-US"/>
              <a:t> </a:t>
            </a:r>
            <a:r>
              <a:rPr lang="en-US" err="1"/>
              <a:t>działania</a:t>
            </a:r>
            <a:r>
              <a:rPr lang="en-US"/>
              <a:t> </a:t>
            </a:r>
            <a:r>
              <a:rPr lang="en-US" err="1"/>
              <a:t>poszczególnych</a:t>
            </a:r>
            <a:r>
              <a:rPr lang="en-US"/>
              <a:t> </a:t>
            </a:r>
            <a:r>
              <a:rPr lang="en-US" err="1"/>
              <a:t>części</a:t>
            </a:r>
            <a:r>
              <a:rPr lang="en-US"/>
              <a:t> </a:t>
            </a:r>
            <a:r>
              <a:rPr lang="en-US" err="1"/>
              <a:t>kodu</a:t>
            </a:r>
            <a:r>
              <a:rPr lang="en-US"/>
              <a:t> </a:t>
            </a:r>
            <a:r>
              <a:rPr lang="en-US" err="1"/>
              <a:t>oraz</a:t>
            </a:r>
            <a:r>
              <a:rPr lang="en-US"/>
              <a:t> </a:t>
            </a:r>
            <a:r>
              <a:rPr lang="en-US" err="1"/>
              <a:t>szybkie</a:t>
            </a:r>
            <a:r>
              <a:rPr lang="en-US"/>
              <a:t> </a:t>
            </a:r>
            <a:r>
              <a:rPr lang="en-US" err="1"/>
              <a:t>wykrywanie</a:t>
            </a:r>
            <a:r>
              <a:rPr lang="en-US"/>
              <a:t> </a:t>
            </a:r>
            <a:r>
              <a:rPr lang="en-US" err="1"/>
              <a:t>ewentualnych</a:t>
            </a:r>
            <a:r>
              <a:rPr lang="en-US"/>
              <a:t> </a:t>
            </a:r>
            <a:r>
              <a:rPr lang="en-US" err="1"/>
              <a:t>błędów</a:t>
            </a:r>
            <a:r>
              <a:rPr lang="en-US"/>
              <a:t> </a:t>
            </a:r>
            <a:r>
              <a:rPr lang="en-US" err="1"/>
              <a:t>jeszcze</a:t>
            </a:r>
            <a:r>
              <a:rPr lang="en-US"/>
              <a:t> </a:t>
            </a:r>
            <a:r>
              <a:rPr lang="en-US" err="1"/>
              <a:t>na</a:t>
            </a:r>
            <a:r>
              <a:rPr lang="en-US"/>
              <a:t> </a:t>
            </a:r>
            <a:r>
              <a:rPr lang="en-US" err="1"/>
              <a:t>etapie</a:t>
            </a:r>
            <a:r>
              <a:rPr lang="en-US"/>
              <a:t> </a:t>
            </a:r>
            <a:r>
              <a:rPr lang="en-US" err="1"/>
              <a:t>tworzenia</a:t>
            </a:r>
            <a:r>
              <a:rPr lang="en-US"/>
              <a:t>.</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buClr>
                <a:srgbClr val="AE8440"/>
              </a:buClr>
            </a:pPr>
            <a:endParaRPr lang="pl-PL">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19" name="Picture 18">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4" name="Picture 3">
            <a:extLst>
              <a:ext uri="{FF2B5EF4-FFF2-40B4-BE49-F238E27FC236}">
                <a16:creationId xmlns:a16="http://schemas.microsoft.com/office/drawing/2014/main" id="{5E501C18-C68B-63E0-625D-7CE6B7B90BFB}"/>
              </a:ext>
            </a:extLst>
          </p:cNvPr>
          <p:cNvPicPr>
            <a:picLocks noChangeAspect="1"/>
          </p:cNvPicPr>
          <p:nvPr/>
        </p:nvPicPr>
        <p:blipFill>
          <a:blip r:embed="rId4"/>
          <a:stretch>
            <a:fillRect/>
          </a:stretch>
        </p:blipFill>
        <p:spPr>
          <a:xfrm>
            <a:off x="7264936" y="768611"/>
            <a:ext cx="3874581" cy="2189137"/>
          </a:xfrm>
          <a:prstGeom prst="rect">
            <a:avLst/>
          </a:prstGeom>
        </p:spPr>
      </p:pic>
      <p:pic>
        <p:nvPicPr>
          <p:cNvPr id="5" name="Picture 4">
            <a:extLst>
              <a:ext uri="{FF2B5EF4-FFF2-40B4-BE49-F238E27FC236}">
                <a16:creationId xmlns:a16="http://schemas.microsoft.com/office/drawing/2014/main" id="{0F4BBFE9-724C-3274-D5FD-12ADC3B256B4}"/>
              </a:ext>
            </a:extLst>
          </p:cNvPr>
          <p:cNvPicPr>
            <a:picLocks noChangeAspect="1"/>
          </p:cNvPicPr>
          <p:nvPr/>
        </p:nvPicPr>
        <p:blipFill>
          <a:blip r:embed="rId5"/>
          <a:stretch>
            <a:fillRect/>
          </a:stretch>
        </p:blipFill>
        <p:spPr>
          <a:xfrm>
            <a:off x="7264936" y="3518971"/>
            <a:ext cx="3874581" cy="2024468"/>
          </a:xfrm>
          <a:prstGeom prst="rect">
            <a:avLst/>
          </a:prstGeom>
        </p:spPr>
      </p:pic>
    </p:spTree>
    <p:extLst>
      <p:ext uri="{BB962C8B-B14F-4D97-AF65-F5344CB8AC3E}">
        <p14:creationId xmlns:p14="http://schemas.microsoft.com/office/powerpoint/2010/main" val="414555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92A42F3D-5A71-A693-D5B7-4497D2ED9284}"/>
              </a:ext>
            </a:extLst>
          </p:cNvPr>
          <p:cNvSpPr>
            <a:spLocks noGrp="1"/>
          </p:cNvSpPr>
          <p:nvPr>
            <p:ph type="title"/>
          </p:nvPr>
        </p:nvSpPr>
        <p:spPr>
          <a:xfrm>
            <a:off x="900506" y="1118808"/>
            <a:ext cx="4671467" cy="4747683"/>
          </a:xfrm>
        </p:spPr>
        <p:txBody>
          <a:bodyPr anchor="ctr">
            <a:normAutofit/>
          </a:bodyPr>
          <a:lstStyle/>
          <a:p>
            <a:pPr algn="l"/>
            <a:r>
              <a:rPr lang="pl-PL" sz="4800" b="1"/>
              <a:t>Testy Integracyjne</a:t>
            </a:r>
            <a:endParaRPr lang="pl-PL" sz="4800"/>
          </a:p>
        </p:txBody>
      </p:sp>
      <p:sp>
        <p:nvSpPr>
          <p:cNvPr id="3" name="Symbol zastępczy zawartości 2">
            <a:extLst>
              <a:ext uri="{FF2B5EF4-FFF2-40B4-BE49-F238E27FC236}">
                <a16:creationId xmlns:a16="http://schemas.microsoft.com/office/drawing/2014/main" id="{0FEB9383-E688-E837-355A-9FEB7E1386B1}"/>
              </a:ext>
            </a:extLst>
          </p:cNvPr>
          <p:cNvSpPr>
            <a:spLocks noGrp="1"/>
          </p:cNvSpPr>
          <p:nvPr>
            <p:ph idx="1"/>
          </p:nvPr>
        </p:nvSpPr>
        <p:spPr>
          <a:xfrm>
            <a:off x="6498769" y="1118809"/>
            <a:ext cx="5049763" cy="4747681"/>
          </a:xfrm>
          <a:effectLst/>
        </p:spPr>
        <p:txBody>
          <a:bodyPr anchor="ctr">
            <a:normAutofit/>
          </a:bodyPr>
          <a:lstStyle/>
          <a:p>
            <a:pPr marL="0" indent="0">
              <a:buClr>
                <a:srgbClr val="C10000"/>
              </a:buClr>
              <a:buNone/>
            </a:pPr>
            <a:r>
              <a:rPr lang="pl-PL" b="1">
                <a:solidFill>
                  <a:schemeClr val="tx1"/>
                </a:solidFill>
              </a:rPr>
              <a:t>Czym są testy integracyjne?</a:t>
            </a:r>
          </a:p>
          <a:p>
            <a:pPr indent="-305435">
              <a:buClr>
                <a:srgbClr val="C10000"/>
              </a:buClr>
              <a:buFont typeface="Arial" panose="020B0604020202020204" pitchFamily="34" charset="0"/>
              <a:buChar char="•"/>
            </a:pPr>
            <a:r>
              <a:rPr lang="pl-PL">
                <a:solidFill>
                  <a:schemeClr val="tx1"/>
                </a:solidFill>
                <a:ea typeface="+mn-lt"/>
                <a:cs typeface="+mn-lt"/>
              </a:rPr>
              <a:t>Testy integracyjne skupiają się na sprawdzaniu interakcji między różnymi komponentami lub modułami oprogramowania. Celem jest upewnienie się, że połączone części systemu działają poprawnie jako całość.</a:t>
            </a:r>
          </a:p>
          <a:p>
            <a:pPr indent="-305435">
              <a:buClr>
                <a:srgbClr val="C10000"/>
              </a:buClr>
              <a:buFont typeface="Arial" panose="020B0604020202020204" pitchFamily="34" charset="0"/>
              <a:buChar char="•"/>
            </a:pPr>
            <a:r>
              <a:rPr lang="pl-PL" b="1">
                <a:solidFill>
                  <a:schemeClr val="tx1"/>
                </a:solidFill>
                <a:ea typeface="+mn-lt"/>
                <a:cs typeface="+mn-lt"/>
              </a:rPr>
              <a:t>Cel</a:t>
            </a:r>
            <a:r>
              <a:rPr lang="pl-PL">
                <a:solidFill>
                  <a:schemeClr val="tx1"/>
                </a:solidFill>
                <a:ea typeface="+mn-lt"/>
                <a:cs typeface="+mn-lt"/>
              </a:rPr>
              <a:t>: Zapewnienie, że integracja komponentów nie powoduje nieoczekiwanych problemów i że system zachowuje się zgodnie z oczekiwaniami w kontekście integracji.</a:t>
            </a: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a:p>
            <a:pPr indent="-305435">
              <a:buClr>
                <a:srgbClr val="C10000"/>
              </a:buClr>
            </a:pPr>
            <a:endParaRPr lang="pl-PL">
              <a:ln>
                <a:solidFill>
                  <a:prstClr val="black">
                    <a:lumMod val="75000"/>
                    <a:lumOff val="25000"/>
                    <a:alpha val="10000"/>
                  </a:prstClr>
                </a:solidFill>
              </a:ln>
              <a:solidFill>
                <a:schemeClr val="tx1"/>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427359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Łupek">
  <a:themeElements>
    <a:clrScheme name="Łupek">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Łupek">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Łupek">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TM04033929[[fn=Łupek]]</Template>
  <Application>Microsoft Office PowerPoint</Application>
  <PresentationFormat>Panoramiczny</PresentationFormat>
  <Slides>39</Slides>
  <Notes>0</Notes>
  <HiddenSlides>0</HiddenSlides>
  <ScaleCrop>false</ScaleCrop>
  <HeadingPairs>
    <vt:vector size="4" baseType="variant">
      <vt:variant>
        <vt:lpstr>Motyw</vt:lpstr>
      </vt:variant>
      <vt:variant>
        <vt:i4>1</vt:i4>
      </vt:variant>
      <vt:variant>
        <vt:lpstr>Tytuły slajdów</vt:lpstr>
      </vt:variant>
      <vt:variant>
        <vt:i4>39</vt:i4>
      </vt:variant>
    </vt:vector>
  </HeadingPairs>
  <TitlesOfParts>
    <vt:vector size="40" baseType="lpstr">
      <vt:lpstr>Łupek</vt:lpstr>
      <vt:lpstr>Testy Jednostkowe z JUnit</vt:lpstr>
      <vt:lpstr>Czym jest testowanie i jaki jest jego główny cel?</vt:lpstr>
      <vt:lpstr>Czym są testy ręczne</vt:lpstr>
      <vt:lpstr>Prezentacja programu PowerPoint</vt:lpstr>
      <vt:lpstr>Czym są testy automatyczne </vt:lpstr>
      <vt:lpstr>Prezentacja programu PowerPoint</vt:lpstr>
      <vt:lpstr>Rodzaje testów</vt:lpstr>
      <vt:lpstr>Testy Jednostkowe</vt:lpstr>
      <vt:lpstr>Testy Integracyjne</vt:lpstr>
      <vt:lpstr>Testy Funkcjonalne</vt:lpstr>
      <vt:lpstr>Testy Kompleksowe</vt:lpstr>
      <vt:lpstr>Testy Akceptacyjne</vt:lpstr>
      <vt:lpstr>Testy Wydajnościowe</vt:lpstr>
      <vt:lpstr>Testy Bezpieczeństwa</vt:lpstr>
      <vt:lpstr>Testy Użyteczności</vt:lpstr>
      <vt:lpstr>Testy Kompatybilności</vt:lpstr>
      <vt:lpstr>Testy Regresji</vt:lpstr>
      <vt:lpstr>Najczęściej stosowane testy</vt:lpstr>
      <vt:lpstr>Przypadek testowy </vt:lpstr>
      <vt:lpstr>JUnit – co to?</vt:lpstr>
      <vt:lpstr>JUnit – historia.</vt:lpstr>
      <vt:lpstr>JUnit 4 i 5 – różnice.</vt:lpstr>
      <vt:lpstr>JUnit 4 i 5 – różnice.</vt:lpstr>
      <vt:lpstr>JUnit 4 i 5 – różnice.</vt:lpstr>
      <vt:lpstr>JUnit5 - Możliwości.</vt:lpstr>
      <vt:lpstr>Inne narzędzia/frameworki do przeprowadzania testów w Javie .</vt:lpstr>
      <vt:lpstr>Jak zacząć korzystać z JUnit5 w IntelliJ (instalacja/konfiguracja) </vt:lpstr>
      <vt:lpstr>Tworzenie testu </vt:lpstr>
      <vt:lpstr>Prezentacja programu PowerPoint</vt:lpstr>
      <vt:lpstr>Ogólny schemat standardowego testu: </vt:lpstr>
      <vt:lpstr>Prezentacja programu PowerPoint</vt:lpstr>
      <vt:lpstr>Prezentacja programu PowerPoint</vt:lpstr>
      <vt:lpstr>Prezentacja programu PowerPoint</vt:lpstr>
      <vt:lpstr>Prezentacja programu PowerPoint</vt:lpstr>
      <vt:lpstr>Prezentacja programu PowerPoint</vt:lpstr>
      <vt:lpstr>Asercja – czym jest, przykład kodu asercji</vt:lpstr>
      <vt:lpstr>Prezentacja programu PowerPoint</vt:lpstr>
      <vt:lpstr>Live coding</vt:lpstr>
      <vt:lpstr>Dziękujemy za uwagę!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Testy Jednostkowe z JUnit </dc:title>
  <dc:creator>Karol</dc:creator>
  <cp:revision>292</cp:revision>
  <dcterms:created xsi:type="dcterms:W3CDTF">2023-10-19T19:18:44Z</dcterms:created>
  <dcterms:modified xsi:type="dcterms:W3CDTF">2024-04-21T22:08:19Z</dcterms:modified>
</cp:coreProperties>
</file>