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346"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95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9949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12694 9900 16383 0 0,'4'0'0'0'0,"7"0"0"0"0,5 0 0 0 0,5 0 0 0 0,3 0 0 0 0,2 0 0 0 0,1 0 0 0 0,1 0 0 0 0,-1 0 0 0 0,1-4 0 0 0,3-2 0 0 0,2 0 0 0 0,0 1 0 0 0,-2 2 0 0 0,-1 1 0 0 0,-6-4 0 0 0,-3 0 0 0 0,0 0 0 0 0,1 2 0 0 0,1 1 0 0 0,1 1 0 0 0,1 1 0 0 0,1 1 0 0 0,0 0 0 0 0,1 0 0 0 0,0 0 0 0 0,-1 1 0 0 0,1-1 0 0 0,0 0 0 0 0,-1 5 0 0 0,1 5 0 0 0,-1 6 0 0 0,1 1 0 0 0,-1-4 0 0 0,1-3 0 0 0,-6 1 0 0 0,0-2 0 0 0,0-1 0 0 0,1-3 0 0 0,1 2 0 0 0,1 5 0 0 0,2 0 0 0 0,0-2 0 0 0,4-3 0 0 0,3-6 0 0 0,0-5 0 0 0,-2 0 0 0 0,-1-1 0 0 0,-2 2 0 0 0,-4-4 0 0 0,-4-1 0 0 0,1 2 0 0 0,1 1 0 0 0,-4-3 0 0 0,1 0 0 0 0,-4-3 0 0 0,0 0 0 0 0,2 2 0 0 0,-1-2 0 0 0,0 1 0 0 0,3 3 0 0 0,2 1 0 0 0,2 3 0 0 0,1 1 0 0 0,-2-3 0 0 0,-2-1 0 0 0,6 1 0 0 0,2 1 0 0 0,-3-4 0 0 0,-2 1 0 0 0,-4-4 0 0 0,-1 0 0 0 0,-4-3 0 0 0,-4-3 0 0 0,-4-3 0 0 0,2 2 0 0 0,4 3 0 0 0,4 5 0 0 0,4 4 0 0 0,3 3 0 0 0,3-3 0 0 0,-4 5 0 0 0,-1 7 0 0 0,0 1 0 0 0,2 1 0 0 0,1-1 0 0 0,1-3 0 0 0,0 4 0 0 0,2 4 0 0 0,-5 5 0 0 0,-6 4 0 0 0,-1-2 0 0 0,1-4 0 0 0,7-4 0 0 0,5-4 0 0 0,1-4 0 0 0,-4 3 0 0 0,-2-1 0 0 0,-4 5 0 0 0,-2 0 0 0 0,-8-2 0 0 0,-5-7 0 0 0,-3-3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12595 10424 16383 0 0,'4'0'0'0'0,"7"0"0"0"0,5 0 0 0 0,5 0 0 0 0,12 0 0 0 0,5 0 0 0 0,0 0 0 0 0,-5 5 0 0 0,-5 1 0 0 0,-3 0 0 0 0,0-2 0 0 0,0 0 0 0 0,-1-2 0 0 0,2-1 0 0 0,-1-1 0 0 0,1 0 0 0 0,0 0 0 0 0,1 0 0 0 0,-1-1 0 0 0,5 1 0 0 0,2 0 0 0 0,-1 0 0 0 0,-1 0 0 0 0,-1 0 0 0 0,-2 0 0 0 0,0 0 0 0 0,-1 0 0 0 0,-1 0 0 0 0,5 0 0 0 0,1 0 0 0 0,0 0 0 0 0,-1 0 0 0 0,3 0 0 0 0,5-5 0 0 0,4-5 0 0 0,5-2 0 0 0,-2 2 0 0 0,1 2 0 0 0,-4 3 0 0 0,0 2 0 0 0,-3 1 0 0 0,-3 2 0 0 0,-4 0 0 0 0,-7-4 0 0 0,-4-2 0 0 0,-6-3 0 0 0,0-2 0 0 0,5 3 0 0 0,4 1 0 0 0,2 3 0 0 0,1 1 0 0 0,1 2 0 0 0,-1 1 0 0 0,-1 0 0 0 0,1 1 0 0 0,-1-1 0 0 0,-1 1 0 0 0,1-1 0 0 0,-1 0 0 0 0,1 0 0 0 0,-1 0 0 0 0,0 0 0 0 0,1 0 0 0 0,-1 0 0 0 0,1 0 0 0 0,-1 0 0 0 0,1 0 0 0 0,-1 0 0 0 0,1 0 0 0 0,-1 0 0 0 0,-4 5 0 0 0,-2 1 0 0 0,1-1 0 0 0,1 0 0 0 0,1-2 0 0 0,2-1 0 0 0,0-1 0 0 0,1 0 0 0 0,0-1 0 0 0,-3 4 0 0 0,-3 2 0 0 0,1-1 0 0 0,1 0 0 0 0,2-2 0 0 0,0 3 0 0 0,2 1 0 0 0,4-1 0 0 0,3-1 0 0 0,-1-2 0 0 0,-1-1 0 0 0,-5-1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12628 19632 16383 0 0,'4'0'0'0'0,"7"-4"0"0"0,5-2 0 0 0,5 0 0 0 0,3 1 0 0 0,2 2 0 0 0,1 1 0 0 0,1 1 0 0 0,-1 1 0 0 0,5 0 0 0 0,1 0 0 0 0,4 5 0 0 0,1 5 0 0 0,-3 7 0 0 0,-6 4 0 0 0,0-2 0 0 0,0 1 0 0 0,0-3 0 0 0,-1-4 0 0 0,-1-5 0 0 0,0-3 0 0 0,0-3 0 0 0,-1-2 0 0 0,1 0 0 0 0,-1-1 0 0 0,0 0 0 0 0,5 0 0 0 0,2 1 0 0 0,-1-1 0 0 0,-1 1 0 0 0,-2 0 0 0 0,0 0 0 0 0,-2 0 0 0 0,0 0 0 0 0,0 0 0 0 0,-5-5 0 0 0,-2 0 0 0 0,0-1 0 0 0,2 1 0 0 0,1 6 0 0 0,-3 8 0 0 0,-1 2 0 0 0,2 3 0 0 0,0 4 0 0 0,-2 4 0 0 0,-5 2 0 0 0,0 2 0 0 0,-2 1 0 0 0,1-5 0 0 0,-2 0 0 0 0,-3-10 0 0 0,3-6 0 0 0,-2-9 0 0 0,-2-8 0 0 0,3-3 0 0 0,4-3 0 0 0,3 2 0 0 0,5 2 0 0 0,-3 0 0 0 0,1 2 0 0 0,1 2 0 0 0,1 4 0 0 0,2 2 0 0 0,2 1 0 0 0,0 2 0 0 0,0 0 0 0 0,1 5 0 0 0,-1 2 0 0 0,1-1 0 0 0,0-1 0 0 0,-1-2 0 0 0,1 0 0 0 0,0-2 0 0 0,-1-1 0 0 0,1 0 0 0 0,-1 0 0 0 0,0 0 0 0 0,-4-5 0 0 0,-1-1 0 0 0,0 0 0 0 0,0 1 0 0 0,3 2 0 0 0,0 1 0 0 0,1 1 0 0 0,1 0 0 0 0,1 1 0 0 0,-5-4 0 0 0,-1-2 0 0 0,4 1 0 0 0,-1-4 0 0 0,-1 0 0 0 0,0 1 0 0 0,1 2 0 0 0,1 3 0 0 0,1 1 0 0 0,0 1 0 0 0,0 1 0 0 0,0 0 0 0 0,-3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12562 20224 16383 0 0,'0'-4'0'0'0,"0"-7"0"0"0,4 0 0 0 0,6 0 0 0 0,2 8 0 0 0,3 8 0 0 0,3 13 0 0 0,4 16 0 0 0,2 7 0 0 0,-3 2 0 0 0,-5-3 0 0 0,4-4 0 0 0,7-2 0 0 0,13 0 0 0 0,4-4 0 0 0,-1-8 0 0 0,1-3 0 0 0,2 0 0 0 0,-2-3 0 0 0,-4-5 0 0 0,-9-9 0 0 0,-10-8 0 0 0,-8-9 0 0 0,-2-1 0 0 0,2 2 0 0 0,2 3 0 0 0,5 0 0 0 0,2 0 0 0 0,2 4 0 0 0,2 1 0 0 0,-4-1 0 0 0,-1 0 0 0 0,1 0 0 0 0,0 3 0 0 0,2 1 0 0 0,0 6 0 0 0,2 3 0 0 0,0-1 0 0 0,1 0 0 0 0,-1-1 0 0 0,1-2 0 0 0,0-1 0 0 0,-5-5 0 0 0,-6-1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14215 14347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14232 14175 16383 0 0,'9'0'0'0'0,"12"0"0"0"0,16 0 0 0 0,10 0 0 0 0,7 0 0 0 0,3 0 0 0 0,0 0 0 0 0,-4 0 0 0 0,-3-4 0 0 0,-5-2 0 0 0,-1 0 0 0 0,-4 1 0 0 0,-4 2 0 0 0,-3 1 0 0 0,-4 1 0 0 0,3 1 0 0 0,1 0 0 0 0,3 4 0 0 0,0 2 0 0 0,-1 0 0 0 0,-7 4 0 0 0,1-1 0 0 0,-1-1 0 0 0,1-2 0 0 0,-1-3 0 0 0,-1-1 0 0 0,0-1 0 0 0,0 0 0 0 0,0-2 0 0 0,-1 1 0 0 0,0-1 0 0 0,5 1 0 0 0,2-5 0 0 0,-1-1 0 0 0,-1 0 0 0 0,-2 2 0 0 0,0 1 0 0 0,-2 0 0 0 0,0 2 0 0 0,-5 6 0 0 0,-1 0 0 0 0,-5 6 0 0 0,-1 0 0 0 0,-2 2 0 0 0,1 5 0 0 0,-3 2 0 0 0,-2 4 0 0 0,2 1 0 0 0,12-3 0 0 0,24-1 0 0 0,19-4 0 0 0,20-1 0 0 0,4-2 0 0 0,1-4 0 0 0,-2 0 0 0 0,-7 0 0 0 0,-13-3 0 0 0,-9-3 0 0 0,-11-1 0 0 0,-4-2 0 0 0,-1 0 0 0 0,-3-1 0 0 0,0-1 0 0 0,-3 1 0 0 0,-2-1 0 0 0,-4 1 0 0 0,-2 0 0 0 0,-2 0 0 0 0,-1 0 0 0 0,-1 0 0 0 0,0 0 0 0 0,4 0 0 0 0,-3-5 0 0 0,-10-1 0 0 0,-8-4 0 0 0,-11-1 0 0 0,-4-2 0 0 0,-6 0 0 0 0,-5 3 0 0 0,-5 3 0 0 0,-3 3 0 0 0,-1 2 0 0 0,-1 1 0 0 0,-1 1 0 0 0,1 0 0 0 0,-5 1 0 0 0,-1 4 0 0 0,0 1 0 0 0,2 5 0 0 0,-3 4 0 0 0,-1 0 0 0 0,2-2 0 0 0,1 0 0 0 0,3-1 0 0 0,1-3 0 0 0,0 1 0 0 0,-3 4 0 0 0,-1 4 0 0 0,0-2 0 0 0,6 2 0 0 0,7 2 0 0 0,2-2 0 0 0,5-1 0 0 0,3 3 0 0 0,0-3 0 0 0,1 0 0 0 0,-8-2 0 0 0,-5-5 0 0 0,-3 2 0 0 0,-3-2 0 0 0,4 2 0 0 0,1-1 0 0 0,-5-3 0 0 0,-1-2 0 0 0,2 2 0 0 0,3 0 0 0 0,0-2 0 0 0,-1 3 0 0 0,0 0 0 0 0,3 3 0 0 0,6 4 0 0 0,5 3 0 0 0,5 4 0 0 0,2 1 0 0 0,-2-2 0 0 0,-5-5 0 0 0,0-11 0 0 0,-4-5 0 0 0,-3-4 0 0 0,-4-10 0 0 0,-3-3 0 0 0,-1 2 0 0 0,-1 3 0 0 0,-1 3 0 0 0,-5 3 0 0 0,-1 2 0 0 0,0 3 0 0 0,-3 0 0 0 0,0 0 0 0 0,2 1 0 0 0,2 0 0 0 0,1-1 0 0 0,3 0 0 0 0,1 1 0 0 0,-4-1 0 0 0,-2 0 0 0 0,2 0 0 0 0,0 4 0 0 0,2 2 0 0 0,0 0 0 0 0,2-2 0 0 0,0 4 0 0 0,1 0 0 0 0,4 3 0 0 0,2 0 0 0 0,-1 3 0 0 0,0-2 0 0 0,-3 7 0 0 0,0 0 0 0 0,-1 1 0 0 0,-1-3 0 0 0,-1-4 0 0 0,1 0 0 0 0,-1-2 0 0 0,5 2 0 0 0,1-2 0 0 0,0-2 0 0 0,-1-4 0 0 0,-1-1 0 0 0,-1-2 0 0 0,-2-2 0 0 0,0 0 0 0 0,0 0 0 0 0,-1-1 0 0 0,0 1 0 0 0,1-5 0 0 0,-1-2 0 0 0,0 2 0 0 0,5-5 0 0 0,2 1 0 0 0,-1 1 0 0 0,-5 3 0 0 0,-4-8 0 0 0,5-5 0 0 0,1-1 0 0 0,5 0 0 0 0,1 2 0 0 0,4 0 0 0 0,-1-2 0 0 0,3-2 0 0 0,-6 2 0 0 0,0 1 0 0 0,4-2 0 0 0,8 2 0 0 0,9 5 0 0 0,14 5 0 0 0,8-2 0 0 0,5 2 0 0 0,6 2 0 0 0,1 1 0 0 0,3 3 0 0 0,0 1 0 0 0,2-4 0 0 0,-2-1 0 0 0,2 1 0 0 0,2-4 0 0 0,-2 0 0 0 0,-3 2 0 0 0,0-3 0 0 0,3 0 0 0 0,-1 2 0 0 0,-3 3 0 0 0,-4 2 0 0 0,2 1 0 0 0,3 1 0 0 0,0 1 0 0 0,-3 0 0 0 0,-2 1 0 0 0,6-1 0 0 0,6 0 0 0 0,-1 1 0 0 0,-4-1 0 0 0,-4 0 0 0 0,1 0 0 0 0,-2 0 0 0 0,-2 0 0 0 0,-3 0 0 0 0,3 0 0 0 0,-1 0 0 0 0,0 4 0 0 0,-2 2 0 0 0,-2 0 0 0 0,3-1 0 0 0,1-2 0 0 0,4 3 0 0 0,0 2 0 0 0,3 2 0 0 0,-2 1 0 0 0,-1-2 0 0 0,-4-3 0 0 0,-2-2 0 0 0,-3-2 0 0 0,0-1 0 0 0,3-1 0 0 0,-4 5 0 0 0,-1 0 0 0 0,-1 0 0 0 0,4 0 0 0 0,2-2 0 0 0,0-2 0 0 0,-1 0 0 0 0,-1 0 0 0 0,-1-1 0 0 0,0 0 0 0 0,-1-1 0 0 0,-1 1 0 0 0,1 0 0 0 0,-1 0 0 0 0,0 0 0 0 0,1 0 0 0 0,-1 0 0 0 0,0 0 0 0 0,1 0 0 0 0,-1 0 0 0 0,1 0 0 0 0,-1 0 0 0 0,1 0 0 0 0,-1 0 0 0 0,0 0 0 0 0,1 0 0 0 0,-1 0 0 0 0,1 0 0 0 0,-1 0 0 0 0,1 0 0 0 0,-1 0 0 0 0,-4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0T11:05:09.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21028 22734 16383 0 0,'5'0'0'0'0,"10"0"0"0"0,20 0 0 0 0,19 0 0 0 0,12 0 0 0 0,15 0 0 0 0,5 0 0 0 0,-2 0 0 0 0,-2 0 0 0 0,-6-5 0 0 0,-2-1 0 0 0,-10-4 0 0 0,-10 0 0 0 0,-6 1 0 0 0,-7 2 0 0 0,-1-2 0 0 0,-3 1 0 0 0,1 1 0 0 0,-1-2 0 0 0,2 0 0 0 0,4 1 0 0 0,-2 3 0 0 0,-3-3 0 0 0,2 1 0 0 0,-3-9 0 0 0,-2 0 0 0 0,-3 1 0 0 0,-2 4 0 0 0,-2 4 0 0 0,-1 3 0 0 0,-1 2 0 0 0,0 1 0 0 0,0 6 0 0 0,0 2 0 0 0,0-1 0 0 0,4 0 0 0 0,-2 2 0 0 0,-2 0 0 0 0,0 4 0 0 0,-1 3 0 0 0,0 0 0 0 0,-4 2 0 0 0,-1-3 0 0 0,-4 2 0 0 0,-1-2 0 0 0,3-4 0 0 0,2 1 0 0 0,2-1 0 0 0,2-3 0 0 0,1 3 0 0 0,11-1 0 0 0,2 2 0 0 0,1 0 0 0 0,1 3 0 0 0,4-2 0 0 0,-1-3 0 0 0,-4-2 0 0 0,1-3 0 0 0,2-2 0 0 0,-1-1 0 0 0,-4-1 0 0 0,-2-1 0 0 0,0 1 0 0 0,0-1 0 0 0,-2 1 0 0 0,3-1 0 0 0,-1 1 0 0 0,3 0 0 0 0,-1 0 0 0 0,-1-4 0 0 0,-4-2 0 0 0,3 0 0 0 0,0 1 0 0 0,-2-2 0 0 0,2-1 0 0 0,5-4 0 0 0,0 1 0 0 0,-3 2 0 0 0,-2 3 0 0 0,-8-3 0 0 0,-4 1 0 0 0,-1 2 0 0 0,0 1 0 0 0,1 2 0 0 0,0 1 0 0 0,-2-3 0 0 0,-2-1 0 0 0,2 1 0 0 0,1 1 0 0 0,1 1 0 0 0,1 1 0 0 0,-2-3 0 0 0,-2-2 0 0 0,1 2 0 0 0,1 0 0 0 0,1 2 0 0 0,2 2 0 0 0,0 0 0 0 0,2 0 0 0 0,-1 1 0 0 0,1 1 0 0 0,0-1 0 0 0,-5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8</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0EAD-3B6A-5C08-D752-40DAB0D0BE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98CC025-4217-2F1B-5C7F-FE23DEA9C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63314D5-6449-F6AF-47AB-0F469C00E268}"/>
              </a:ext>
            </a:extLst>
          </p:cNvPr>
          <p:cNvSpPr>
            <a:spLocks noGrp="1"/>
          </p:cNvSpPr>
          <p:nvPr>
            <p:ph type="dt" sz="half" idx="10"/>
          </p:nvPr>
        </p:nvSpPr>
        <p:spPr/>
        <p:txBody>
          <a:bodyPr/>
          <a:lstStyle/>
          <a:p>
            <a:fld id="{EB3A467E-CEBB-4F66-A8E9-F7D970DC6D62}" type="datetime1">
              <a:rPr lang="en-US" smtClean="0"/>
              <a:t>11/3/2024</a:t>
            </a:fld>
            <a:endParaRPr lang="en-GB"/>
          </a:p>
        </p:txBody>
      </p:sp>
      <p:sp>
        <p:nvSpPr>
          <p:cNvPr id="5" name="Footer Placeholder 4">
            <a:extLst>
              <a:ext uri="{FF2B5EF4-FFF2-40B4-BE49-F238E27FC236}">
                <a16:creationId xmlns:a16="http://schemas.microsoft.com/office/drawing/2014/main" id="{3D653880-D733-B6B0-9989-F52441E2E0AD}"/>
              </a:ext>
            </a:extLst>
          </p:cNvPr>
          <p:cNvSpPr>
            <a:spLocks noGrp="1"/>
          </p:cNvSpPr>
          <p:nvPr>
            <p:ph type="ftr" sz="quarter" idx="11"/>
          </p:nvPr>
        </p:nvSpPr>
        <p:spPr/>
        <p:txBody>
          <a:bodyPr/>
          <a:lstStyle/>
          <a:p>
            <a:r>
              <a:rPr lang="en-GB"/>
              <a:t>7COM1079</a:t>
            </a:r>
          </a:p>
        </p:txBody>
      </p:sp>
      <p:sp>
        <p:nvSpPr>
          <p:cNvPr id="6" name="Slide Number Placeholder 5">
            <a:extLst>
              <a:ext uri="{FF2B5EF4-FFF2-40B4-BE49-F238E27FC236}">
                <a16:creationId xmlns:a16="http://schemas.microsoft.com/office/drawing/2014/main" id="{7AE65FBB-EE3D-45E3-B979-E49AE19B4A6E}"/>
              </a:ext>
            </a:extLst>
          </p:cNvPr>
          <p:cNvSpPr>
            <a:spLocks noGrp="1"/>
          </p:cNvSpPr>
          <p:nvPr>
            <p:ph type="sldNum" sz="quarter" idx="12"/>
          </p:nvPr>
        </p:nvSpPr>
        <p:spPr/>
        <p:txBody>
          <a:bodyPr/>
          <a:lstStyle/>
          <a:p>
            <a:fld id="{02CD70DB-B21E-44B2-9A09-6D53D13DA6DB}" type="slidenum">
              <a:rPr lang="en-GB" smtClean="0"/>
              <a:t>‹#›</a:t>
            </a:fld>
            <a:endParaRPr lang="en-GB"/>
          </a:p>
        </p:txBody>
      </p:sp>
    </p:spTree>
    <p:extLst>
      <p:ext uri="{BB962C8B-B14F-4D97-AF65-F5344CB8AC3E}">
        <p14:creationId xmlns:p14="http://schemas.microsoft.com/office/powerpoint/2010/main" val="245406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5"/>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17" Type="http://schemas.openxmlformats.org/officeDocument/2006/relationships/image" Target="../media/image7.png"/><Relationship Id="rId2" Type="http://schemas.openxmlformats.org/officeDocument/2006/relationships/image" Target="../media/image3.png"/><Relationship Id="rId16" Type="http://schemas.openxmlformats.org/officeDocument/2006/relationships/customXml" Target="../ink/ink8.xml"/><Relationship Id="rId1" Type="http://schemas.openxmlformats.org/officeDocument/2006/relationships/slideLayout" Target="../slideLayouts/slideLayout13.xml"/><Relationship Id="rId6" Type="http://schemas.openxmlformats.org/officeDocument/2006/relationships/image" Target="../media/image1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952920" y="699840"/>
            <a:ext cx="10273680" cy="532800"/>
          </a:xfrm>
          <a:prstGeom prst="rect">
            <a:avLst/>
          </a:prstGeom>
          <a:noFill/>
          <a:ln>
            <a:noFill/>
          </a:ln>
        </p:spPr>
        <p:txBody>
          <a:bodyPr lIns="0" tIns="0" rIns="0" bIns="0">
            <a:noAutofit/>
          </a:bodyPr>
          <a:lstStyle/>
          <a:p>
            <a:pPr>
              <a:lnSpc>
                <a:spcPts val="2880"/>
              </a:lnSpc>
              <a:spcAft>
                <a:spcPts val="992"/>
              </a:spcAft>
              <a:tabLst>
                <a:tab pos="0" algn="l"/>
              </a:tabLst>
            </a:pPr>
            <a:r>
              <a:rPr lang="en-GB" sz="3600" b="1" strike="noStrike" spc="-100" dirty="0">
                <a:solidFill>
                  <a:srgbClr val="203232"/>
                </a:solidFill>
                <a:latin typeface="Arial"/>
              </a:rPr>
              <a:t>Instructions for the Data Analysis Demos</a:t>
            </a:r>
            <a:endParaRPr lang="en-US" sz="3600" b="0" strike="noStrike" spc="-1" dirty="0">
              <a:latin typeface="Arial"/>
            </a:endParaRPr>
          </a:p>
        </p:txBody>
      </p:sp>
      <p:sp>
        <p:nvSpPr>
          <p:cNvPr id="90"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0A779B9-9E74-4ED6-8212-44F5020DA2CD}" type="slidenum">
              <a:rPr lang="en-GB" sz="1500" b="1" strike="noStrike" spc="-1">
                <a:solidFill>
                  <a:srgbClr val="B3B9B9"/>
                </a:solidFill>
                <a:latin typeface="Arial"/>
              </a:rPr>
              <a:t>1</a:t>
            </a:fld>
            <a:endParaRPr lang="en-US" sz="1500" b="0" strike="noStrike" spc="-1">
              <a:latin typeface="Times New Roman"/>
            </a:endParaRPr>
          </a:p>
        </p:txBody>
      </p:sp>
      <p:sp>
        <p:nvSpPr>
          <p:cNvPr id="91" name="CustomShape 3"/>
          <p:cNvSpPr/>
          <p:nvPr/>
        </p:nvSpPr>
        <p:spPr>
          <a:xfrm>
            <a:off x="617400" y="1113120"/>
            <a:ext cx="10889280" cy="41843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dirty="0">
                <a:solidFill>
                  <a:srgbClr val="203232"/>
                </a:solidFill>
                <a:latin typeface="Arial"/>
              </a:rPr>
              <a:t>You have 3 minutes to present – load your slides into PowerPoint (or whatever program you use), put it into “slide show” mode so the slides are full-screen (without the toolbar, etc.), and be ready to share your screen when your group is called. </a:t>
            </a:r>
            <a:r>
              <a:rPr lang="en-GB" sz="1400" b="1" strike="noStrike" spc="-1" dirty="0">
                <a:solidFill>
                  <a:srgbClr val="203232"/>
                </a:solidFill>
                <a:latin typeface="Arial"/>
              </a:rPr>
              <a:t>Practice first!</a:t>
            </a:r>
            <a:r>
              <a:rPr lang="en-GB" sz="1400" b="0" strike="noStrike" spc="-1" dirty="0">
                <a:solidFill>
                  <a:srgbClr val="203232"/>
                </a:solidFill>
                <a:latin typeface="Arial"/>
              </a:rPr>
              <a:t> There are five people in your group: hold a short Zoom session to practice sharing in </a:t>
            </a:r>
            <a:r>
              <a:rPr lang="en-GB" sz="1400" b="0" i="1" strike="noStrike" spc="-1" dirty="0">
                <a:solidFill>
                  <a:srgbClr val="203232"/>
                </a:solidFill>
                <a:latin typeface="Arial"/>
              </a:rPr>
              <a:t>full-screen presentation mode. </a:t>
            </a:r>
            <a:r>
              <a:rPr lang="en-GB" sz="1400" b="0" strike="noStrike" spc="-1" dirty="0">
                <a:solidFill>
                  <a:srgbClr val="203232"/>
                </a:solidFill>
                <a:latin typeface="Arial"/>
              </a:rPr>
              <a:t>We can only offer you one opportunity to present so make the most of it.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The next few slides give you all the alternatives for how to present your Data Analysis for swift feedback. Select only the slides that fit your RQ. Before presenting DELETE all slides and text (and instructions) that you do not use (including this slide).  You can then enlarge your selection, so it is clearly visible on the slide.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Appointment slots will appear on Canvas soon (calendar) and will take place on Monday during your usual tutorial slots.  Sign up early.  When space runs out, we cannot issue any further  slots.  If you do not turn up at the start of your slot you will </a:t>
            </a:r>
            <a:r>
              <a:rPr lang="en-GB" sz="1400" b="0" i="1" strike="noStrike" spc="-1" dirty="0">
                <a:solidFill>
                  <a:srgbClr val="203232"/>
                </a:solidFill>
                <a:latin typeface="Arial"/>
              </a:rPr>
              <a:t>not</a:t>
            </a:r>
            <a:r>
              <a:rPr lang="en-GB" sz="1400" b="0" strike="noStrike" spc="-1" dirty="0">
                <a:solidFill>
                  <a:srgbClr val="203232"/>
                </a:solidFill>
                <a:latin typeface="Arial"/>
              </a:rPr>
              <a:t> be given another opportunity. All the group members should attend but select one person to present. DO NOT SIGN UP unless you can attend. You will not be graded on this presentation but if you do not attend your booked space, your group will have 5 points deducted from the Data Analysis assignment.</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i="1" strike="noStrike" spc="-1" dirty="0">
                <a:solidFill>
                  <a:srgbClr val="203232"/>
                </a:solidFill>
                <a:latin typeface="Arial"/>
              </a:rPr>
              <a:t>At this point we assume you are using your allocated datasets.  We are not going to check during the presentation, but your assignment will not be graded if the dataset you use in the analysis has not been allocated to your group.</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GB" sz="1400" b="0" strike="noStrike" spc="-1" dirty="0">
                <a:solidFill>
                  <a:srgbClr val="203232"/>
                </a:solidFill>
                <a:latin typeface="Arial"/>
              </a:rPr>
              <a:t>We look forward to giving you feedback.  If your group is not presenting, still attend the tutorial as the feedback will help you too.</a:t>
            </a:r>
            <a:endParaRPr lang="en-US" sz="1400" b="0" strike="noStrike" spc="-1" dirty="0">
              <a:latin typeface="Arial"/>
            </a:endParaRPr>
          </a:p>
        </p:txBody>
      </p:sp>
      <p:sp>
        <p:nvSpPr>
          <p:cNvPr id="92" name="CustomShape 4"/>
          <p:cNvSpPr/>
          <p:nvPr/>
        </p:nvSpPr>
        <p:spPr>
          <a:xfrm>
            <a:off x="4025880" y="5006160"/>
            <a:ext cx="66999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1078-2006-2E40-AF72-55CCEEE6A460}"/>
              </a:ext>
            </a:extLst>
          </p:cNvPr>
          <p:cNvSpPr>
            <a:spLocks noGrp="1"/>
          </p:cNvSpPr>
          <p:nvPr>
            <p:ph type="title"/>
          </p:nvPr>
        </p:nvSpPr>
        <p:spPr>
          <a:xfrm>
            <a:off x="1208160" y="395003"/>
            <a:ext cx="10030680" cy="2159640"/>
          </a:xfrm>
        </p:spPr>
        <p:txBody>
          <a:bodyPr>
            <a:normAutofit/>
          </a:bodyPr>
          <a:lstStyle/>
          <a:p>
            <a:r>
              <a:rPr lang="en-US" sz="2700" dirty="0"/>
              <a:t>How your RQ + distribution of data (Histogram) leads to a statistical test. Visualization requirements highlighted in yellow</a:t>
            </a:r>
            <a:r>
              <a:rPr lang="en-US" dirty="0"/>
              <a:t>.</a:t>
            </a:r>
          </a:p>
        </p:txBody>
      </p:sp>
      <p:pic>
        <p:nvPicPr>
          <p:cNvPr id="9" name="Content Placeholder 8">
            <a:extLst>
              <a:ext uri="{FF2B5EF4-FFF2-40B4-BE49-F238E27FC236}">
                <a16:creationId xmlns:a16="http://schemas.microsoft.com/office/drawing/2014/main" id="{1D590E03-8ECA-5BE6-CB34-C7AF162BF6B6}"/>
              </a:ext>
            </a:extLst>
          </p:cNvPr>
          <p:cNvPicPr>
            <a:picLocks noGrp="1" noChangeAspect="1"/>
          </p:cNvPicPr>
          <p:nvPr>
            <p:ph idx="1"/>
          </p:nvPr>
        </p:nvPicPr>
        <p:blipFill>
          <a:blip r:embed="rId2"/>
          <a:stretch>
            <a:fillRect/>
          </a:stretch>
        </p:blipFill>
        <p:spPr>
          <a:xfrm>
            <a:off x="2078182" y="1703508"/>
            <a:ext cx="8035636" cy="3744829"/>
          </a:xfrm>
        </p:spPr>
      </p:pic>
      <p:sp>
        <p:nvSpPr>
          <p:cNvPr id="10" name="TextBox 9">
            <a:extLst>
              <a:ext uri="{FF2B5EF4-FFF2-40B4-BE49-F238E27FC236}">
                <a16:creationId xmlns:a16="http://schemas.microsoft.com/office/drawing/2014/main" id="{67B8FAFF-9EFC-82FC-C196-779A7136586A}"/>
              </a:ext>
            </a:extLst>
          </p:cNvPr>
          <p:cNvSpPr txBox="1"/>
          <p:nvPr/>
        </p:nvSpPr>
        <p:spPr>
          <a:xfrm>
            <a:off x="3479470" y="5852160"/>
            <a:ext cx="65799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Decision tree – how Research Questions relate to Visualizations and Statistical Test.</a:t>
            </a:r>
          </a:p>
        </p:txBody>
      </p:sp>
      <p:sp>
        <p:nvSpPr>
          <p:cNvPr id="11" name="TextBox 10">
            <a:extLst>
              <a:ext uri="{FF2B5EF4-FFF2-40B4-BE49-F238E27FC236}">
                <a16:creationId xmlns:a16="http://schemas.microsoft.com/office/drawing/2014/main" id="{0EC63721-1431-2325-B04C-2CC649E44C04}"/>
              </a:ext>
            </a:extLst>
          </p:cNvPr>
          <p:cNvSpPr txBox="1"/>
          <p:nvPr/>
        </p:nvSpPr>
        <p:spPr>
          <a:xfrm>
            <a:off x="2698865" y="2119746"/>
            <a:ext cx="18856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Histogram &amp; Scatterplots</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924CA5D-07A4-AA61-3FAE-BB5F24476ED6}"/>
                  </a:ext>
                </a:extLst>
              </p14:cNvPr>
              <p14:cNvContentPartPr/>
              <p14:nvPr/>
            </p14:nvContentPartPr>
            <p14:xfrm>
              <a:off x="2855862" y="2301478"/>
              <a:ext cx="7620" cy="7620"/>
            </p14:xfrm>
          </p:contentPart>
        </mc:Choice>
        <mc:Fallback xmlns="">
          <p:pic>
            <p:nvPicPr>
              <p:cNvPr id="12" name="Ink 11">
                <a:extLst>
                  <a:ext uri="{FF2B5EF4-FFF2-40B4-BE49-F238E27FC236}">
                    <a16:creationId xmlns:a16="http://schemas.microsoft.com/office/drawing/2014/main" id="{3924CA5D-07A4-AA61-3FAE-BB5F24476ED6}"/>
                  </a:ext>
                </a:extLst>
              </p:cNvPr>
              <p:cNvPicPr/>
              <p:nvPr/>
            </p:nvPicPr>
            <p:blipFill>
              <a:blip r:embed="rId4"/>
              <a:stretch>
                <a:fillRect/>
              </a:stretch>
            </p:blipFill>
            <p:spPr>
              <a:xfrm>
                <a:off x="1712862" y="15478"/>
                <a:ext cx="2286000" cy="45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42B4E2DA-3545-4F26-910D-A1F1FE72A47D}"/>
                  </a:ext>
                </a:extLst>
              </p14:cNvPr>
              <p14:cNvContentPartPr/>
              <p14:nvPr/>
            </p14:nvContentPartPr>
            <p14:xfrm>
              <a:off x="2855863" y="2231290"/>
              <a:ext cx="822540" cy="106054"/>
            </p14:xfrm>
          </p:contentPart>
        </mc:Choice>
        <mc:Fallback xmlns="">
          <p:pic>
            <p:nvPicPr>
              <p:cNvPr id="13" name="Ink 12">
                <a:extLst>
                  <a:ext uri="{FF2B5EF4-FFF2-40B4-BE49-F238E27FC236}">
                    <a16:creationId xmlns:a16="http://schemas.microsoft.com/office/drawing/2014/main" id="{42B4E2DA-3545-4F26-910D-A1F1FE72A47D}"/>
                  </a:ext>
                </a:extLst>
              </p:cNvPr>
              <p:cNvPicPr/>
              <p:nvPr/>
            </p:nvPicPr>
            <p:blipFill>
              <a:blip r:embed="rId6"/>
              <a:stretch>
                <a:fillRect/>
              </a:stretch>
            </p:blipFill>
            <p:spPr>
              <a:xfrm>
                <a:off x="2801891" y="2123803"/>
                <a:ext cx="930125" cy="32067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28B2B8B-32E6-E1DC-2824-43836CE9592D}"/>
                  </a:ext>
                </a:extLst>
              </p14:cNvPr>
              <p14:cNvContentPartPr/>
              <p14:nvPr/>
            </p14:nvContentPartPr>
            <p14:xfrm>
              <a:off x="2827288" y="2415047"/>
              <a:ext cx="912316" cy="39245"/>
            </p14:xfrm>
          </p:contentPart>
        </mc:Choice>
        <mc:Fallback xmlns="">
          <p:pic>
            <p:nvPicPr>
              <p:cNvPr id="14" name="Ink 13">
                <a:extLst>
                  <a:ext uri="{FF2B5EF4-FFF2-40B4-BE49-F238E27FC236}">
                    <a16:creationId xmlns:a16="http://schemas.microsoft.com/office/drawing/2014/main" id="{C28B2B8B-32E6-E1DC-2824-43836CE9592D}"/>
                  </a:ext>
                </a:extLst>
              </p:cNvPr>
              <p:cNvPicPr/>
              <p:nvPr/>
            </p:nvPicPr>
            <p:blipFill>
              <a:blip r:embed="rId8"/>
              <a:stretch>
                <a:fillRect/>
              </a:stretch>
            </p:blipFill>
            <p:spPr>
              <a:xfrm>
                <a:off x="2773305" y="2308015"/>
                <a:ext cx="1019923" cy="252952"/>
              </a:xfrm>
              <a:prstGeom prst="rect">
                <a:avLst/>
              </a:prstGeom>
            </p:spPr>
          </p:pic>
        </mc:Fallback>
      </mc:AlternateContent>
      <p:sp>
        <p:nvSpPr>
          <p:cNvPr id="15" name="TextBox 14">
            <a:extLst>
              <a:ext uri="{FF2B5EF4-FFF2-40B4-BE49-F238E27FC236}">
                <a16:creationId xmlns:a16="http://schemas.microsoft.com/office/drawing/2014/main" id="{5B0C8B1B-7E1B-7A4E-48E5-1AC79152D134}"/>
              </a:ext>
            </a:extLst>
          </p:cNvPr>
          <p:cNvSpPr txBox="1"/>
          <p:nvPr/>
        </p:nvSpPr>
        <p:spPr>
          <a:xfrm>
            <a:off x="2942697" y="3249126"/>
            <a:ext cx="12836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Histogram and Boxplots</a:t>
            </a:r>
          </a:p>
        </p:txBody>
      </p:sp>
      <p:sp>
        <p:nvSpPr>
          <p:cNvPr id="18" name="TextBox 17">
            <a:extLst>
              <a:ext uri="{FF2B5EF4-FFF2-40B4-BE49-F238E27FC236}">
                <a16:creationId xmlns:a16="http://schemas.microsoft.com/office/drawing/2014/main" id="{9FF5E8DC-C47C-03F2-66AD-3721C5D6A78C}"/>
              </a:ext>
            </a:extLst>
          </p:cNvPr>
          <p:cNvSpPr txBox="1"/>
          <p:nvPr/>
        </p:nvSpPr>
        <p:spPr>
          <a:xfrm>
            <a:off x="3343620" y="4850346"/>
            <a:ext cx="13664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Stacked bar chart (no histogram)</a:t>
            </a:r>
          </a:p>
        </p:txBody>
      </p:sp>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8E710C2C-67A8-8083-7A21-4B4E128F5D61}"/>
                  </a:ext>
                </a:extLst>
              </p14:cNvPr>
              <p14:cNvContentPartPr/>
              <p14:nvPr/>
            </p14:nvContentPartPr>
            <p14:xfrm>
              <a:off x="3343620" y="4971248"/>
              <a:ext cx="836960" cy="117475"/>
            </p14:xfrm>
          </p:contentPart>
        </mc:Choice>
        <mc:Fallback>
          <p:pic>
            <p:nvPicPr>
              <p:cNvPr id="23" name="Ink 22">
                <a:extLst>
                  <a:ext uri="{FF2B5EF4-FFF2-40B4-BE49-F238E27FC236}">
                    <a16:creationId xmlns:a16="http://schemas.microsoft.com/office/drawing/2014/main" id="{8E710C2C-67A8-8083-7A21-4B4E128F5D61}"/>
                  </a:ext>
                </a:extLst>
              </p:cNvPr>
              <p:cNvPicPr/>
              <p:nvPr/>
            </p:nvPicPr>
            <p:blipFill>
              <a:blip r:embed="rId10"/>
              <a:stretch>
                <a:fillRect/>
              </a:stretch>
            </p:blipFill>
            <p:spPr>
              <a:xfrm>
                <a:off x="3289646" y="4863473"/>
                <a:ext cx="944549" cy="332666"/>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9D5AB4C3-0CDD-8D40-FE3C-0D26691C3E41}"/>
                  </a:ext>
                </a:extLst>
              </p14:cNvPr>
              <p14:cNvContentPartPr/>
              <p14:nvPr/>
            </p14:nvContentPartPr>
            <p14:xfrm>
              <a:off x="3495097" y="5326544"/>
              <a:ext cx="366611" cy="145562"/>
            </p14:xfrm>
          </p:contentPart>
        </mc:Choice>
        <mc:Fallback>
          <p:pic>
            <p:nvPicPr>
              <p:cNvPr id="24" name="Ink 23">
                <a:extLst>
                  <a:ext uri="{FF2B5EF4-FFF2-40B4-BE49-F238E27FC236}">
                    <a16:creationId xmlns:a16="http://schemas.microsoft.com/office/drawing/2014/main" id="{9D5AB4C3-0CDD-8D40-FE3C-0D26691C3E41}"/>
                  </a:ext>
                </a:extLst>
              </p:cNvPr>
              <p:cNvPicPr/>
              <p:nvPr/>
            </p:nvPicPr>
            <p:blipFill>
              <a:blip r:embed="rId12"/>
              <a:stretch>
                <a:fillRect/>
              </a:stretch>
            </p:blipFill>
            <p:spPr>
              <a:xfrm>
                <a:off x="3441131" y="5218720"/>
                <a:ext cx="474184" cy="36085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2D295DB2-15F6-8261-D98C-9BB0D8E48C45}"/>
                  </a:ext>
                </a:extLst>
              </p14:cNvPr>
              <p14:cNvContentPartPr/>
              <p14:nvPr/>
            </p14:nvContentPartPr>
            <p14:xfrm>
              <a:off x="2836812" y="3568303"/>
              <a:ext cx="7620" cy="7620"/>
            </p14:xfrm>
          </p:contentPart>
        </mc:Choice>
        <mc:Fallback xmlns="">
          <p:pic>
            <p:nvPicPr>
              <p:cNvPr id="25" name="Ink 24">
                <a:extLst>
                  <a:ext uri="{FF2B5EF4-FFF2-40B4-BE49-F238E27FC236}">
                    <a16:creationId xmlns:a16="http://schemas.microsoft.com/office/drawing/2014/main" id="{2D295DB2-15F6-8261-D98C-9BB0D8E48C45}"/>
                  </a:ext>
                </a:extLst>
              </p:cNvPr>
              <p:cNvPicPr/>
              <p:nvPr/>
            </p:nvPicPr>
            <p:blipFill>
              <a:blip r:embed="rId4"/>
              <a:stretch>
                <a:fillRect/>
              </a:stretch>
            </p:blipFill>
            <p:spPr>
              <a:xfrm>
                <a:off x="1693812" y="1282303"/>
                <a:ext cx="2286000" cy="457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6" name="Ink 25">
                <a:extLst>
                  <a:ext uri="{FF2B5EF4-FFF2-40B4-BE49-F238E27FC236}">
                    <a16:creationId xmlns:a16="http://schemas.microsoft.com/office/drawing/2014/main" id="{BF419222-61F1-A278-036B-6186A7DBD041}"/>
                  </a:ext>
                </a:extLst>
              </p14:cNvPr>
              <p14:cNvContentPartPr/>
              <p14:nvPr/>
            </p14:nvContentPartPr>
            <p14:xfrm>
              <a:off x="2942697" y="3323665"/>
              <a:ext cx="997984" cy="334667"/>
            </p14:xfrm>
          </p:contentPart>
        </mc:Choice>
        <mc:Fallback>
          <p:pic>
            <p:nvPicPr>
              <p:cNvPr id="26" name="Ink 25">
                <a:extLst>
                  <a:ext uri="{FF2B5EF4-FFF2-40B4-BE49-F238E27FC236}">
                    <a16:creationId xmlns:a16="http://schemas.microsoft.com/office/drawing/2014/main" id="{BF419222-61F1-A278-036B-6186A7DBD041}"/>
                  </a:ext>
                </a:extLst>
              </p:cNvPr>
              <p:cNvPicPr/>
              <p:nvPr/>
            </p:nvPicPr>
            <p:blipFill>
              <a:blip r:embed="rId15"/>
              <a:stretch>
                <a:fillRect/>
              </a:stretch>
            </p:blipFill>
            <p:spPr>
              <a:xfrm>
                <a:off x="2888713" y="3215708"/>
                <a:ext cx="1105592" cy="550221"/>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58E89214-72D4-68F8-89D3-DB2438E58609}"/>
                  </a:ext>
                </a:extLst>
              </p14:cNvPr>
              <p14:cNvContentPartPr/>
              <p14:nvPr/>
            </p14:nvContentPartPr>
            <p14:xfrm>
              <a:off x="3495097" y="6237656"/>
              <a:ext cx="1265620" cy="97352"/>
            </p14:xfrm>
          </p:contentPart>
        </mc:Choice>
        <mc:Fallback>
          <p:pic>
            <p:nvPicPr>
              <p:cNvPr id="28" name="Ink 27">
                <a:extLst>
                  <a:ext uri="{FF2B5EF4-FFF2-40B4-BE49-F238E27FC236}">
                    <a16:creationId xmlns:a16="http://schemas.microsoft.com/office/drawing/2014/main" id="{58E89214-72D4-68F8-89D3-DB2438E58609}"/>
                  </a:ext>
                </a:extLst>
              </p:cNvPr>
              <p:cNvPicPr/>
              <p:nvPr/>
            </p:nvPicPr>
            <p:blipFill>
              <a:blip r:embed="rId17"/>
              <a:stretch>
                <a:fillRect/>
              </a:stretch>
            </p:blipFill>
            <p:spPr>
              <a:xfrm>
                <a:off x="3441118" y="6130282"/>
                <a:ext cx="1373217" cy="311741"/>
              </a:xfrm>
              <a:prstGeom prst="rect">
                <a:avLst/>
              </a:prstGeom>
            </p:spPr>
          </p:pic>
        </mc:Fallback>
      </mc:AlternateContent>
    </p:spTree>
    <p:extLst>
      <p:ext uri="{BB962C8B-B14F-4D97-AF65-F5344CB8AC3E}">
        <p14:creationId xmlns:p14="http://schemas.microsoft.com/office/powerpoint/2010/main" val="88990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7500" b="1" strike="noStrike" spc="-202">
                <a:solidFill>
                  <a:srgbClr val="FFFFFF"/>
                </a:solidFill>
                <a:latin typeface="Arial"/>
              </a:rPr>
              <a:t>Data Analysis  – </a:t>
            </a:r>
            <a:br/>
            <a:r>
              <a:rPr lang="en-US" sz="4000" b="1" strike="noStrike" spc="-202">
                <a:solidFill>
                  <a:srgbClr val="FFFFFF"/>
                </a:solidFill>
                <a:latin typeface="Arial"/>
              </a:rPr>
              <a:t>Tutorial Presentation for Feedback</a:t>
            </a:r>
            <a:br/>
            <a:r>
              <a:rPr lang="en-US" sz="2200" b="1" strike="noStrike" spc="-202">
                <a:solidFill>
                  <a:srgbClr val="FFFFFF"/>
                </a:solidFill>
                <a:latin typeface="Arial"/>
              </a:rPr>
              <a:t>Date: </a:t>
            </a:r>
            <a:br/>
            <a:endParaRPr lang="en-US" sz="2200" b="0" strike="noStrike" spc="-1">
              <a:solidFill>
                <a:srgbClr val="203232"/>
              </a:solidFill>
              <a:latin typeface="Arial"/>
            </a:endParaRPr>
          </a:p>
        </p:txBody>
      </p:sp>
      <p:sp>
        <p:nvSpPr>
          <p:cNvPr id="94"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a:solidFill>
                  <a:srgbClr val="FFFFFF"/>
                </a:solidFill>
                <a:latin typeface="Arial"/>
              </a:rPr>
              <a:t>Group Id:                                                           Name of Student Presenting:</a:t>
            </a:r>
            <a:endParaRPr lang="en-US" sz="2000" b="0" strike="noStrike" spc="-1">
              <a:latin typeface="Arial"/>
            </a:endParaRPr>
          </a:p>
        </p:txBody>
      </p:sp>
      <p:sp>
        <p:nvSpPr>
          <p:cNvPr id="95" name="TextShape 3"/>
          <p:cNvSpPr txBox="1"/>
          <p:nvPr/>
        </p:nvSpPr>
        <p:spPr>
          <a:xfrm>
            <a:off x="965160" y="274320"/>
            <a:ext cx="10455120" cy="735840"/>
          </a:xfrm>
          <a:prstGeom prst="rect">
            <a:avLst/>
          </a:prstGeom>
          <a:noFill/>
          <a:ln>
            <a:noFill/>
          </a:ln>
        </p:spPr>
        <p:txBody>
          <a:bodyPr lIns="0" tIns="0" rIns="0" bIns="0">
            <a:noAutofit/>
          </a:bodyPr>
          <a:lstStyle/>
          <a:p>
            <a:pPr>
              <a:lnSpc>
                <a:spcPct val="100000"/>
              </a:lnSpc>
            </a:pPr>
            <a:r>
              <a:rPr lang="en-GB" sz="1500" b="0" strike="noStrike" spc="-1">
                <a:solidFill>
                  <a:srgbClr val="FFFFFF"/>
                </a:solidFill>
                <a:latin typeface="Arial"/>
              </a:rPr>
              <a:t>7COM1079-2022  Student Group No:                    Names of Student Attendees  (all group should attend to get feedback): </a:t>
            </a:r>
            <a:endParaRPr lang="en-US" sz="1500" b="0" strike="noStrike" spc="-1">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3</a:t>
            </a:fld>
            <a:endParaRPr lang="en-US" sz="15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a:t>
            </a:r>
            <a:r>
              <a:rPr lang="en-US" sz="2400" b="0" strike="noStrike" spc="-100" dirty="0">
                <a:solidFill>
                  <a:srgbClr val="FF0000"/>
                </a:solidFill>
                <a:latin typeface="Calibri"/>
              </a:rPr>
              <a:t>   (replace this text with your Kaggle K number and csv file name.) </a:t>
            </a:r>
            <a:r>
              <a:rPr lang="en-US" sz="2400" b="0" strike="noStrike" spc="-100" dirty="0">
                <a:solidFill>
                  <a:srgbClr val="203232"/>
                </a:solidFill>
                <a:latin typeface="Calibri"/>
              </a:rPr>
              <a:t> to answer our Research question  </a:t>
            </a:r>
            <a:r>
              <a:rPr lang="en-US" sz="2400" b="0" strike="noStrike" spc="-100" dirty="0">
                <a:solidFill>
                  <a:srgbClr val="FF0000"/>
                </a:solidFill>
                <a:latin typeface="Calibri"/>
              </a:rPr>
              <a:t> (replace this text with your RQ ……    starting, “Is there a ….       ”</a:t>
            </a:r>
            <a:r>
              <a:rPr lang="en-US" sz="2400" b="0" strike="noStrike" spc="-100" dirty="0">
                <a:solidFill>
                  <a:srgbClr val="203232"/>
                </a:solidFill>
                <a:latin typeface="Calibri"/>
              </a:rPr>
              <a:t> </a:t>
            </a:r>
            <a:r>
              <a:rPr lang="en-US" sz="2400" b="1" strike="noStrike" spc="-100" baseline="30000" dirty="0">
                <a:solidFill>
                  <a:srgbClr val="203232"/>
                </a:solidFill>
                <a:latin typeface="Calibri"/>
              </a:rPr>
              <a:t>1</a:t>
            </a:r>
            <a:endParaRPr lang="en-US" sz="2400" b="0" strike="noStrike" spc="-1" dirty="0">
              <a:latin typeface="Arial"/>
            </a:endParaRPr>
          </a:p>
          <a:p>
            <a:pPr>
              <a:lnSpc>
                <a:spcPts val="2880"/>
              </a:lnSpc>
              <a:spcAft>
                <a:spcPts val="992"/>
              </a:spcAft>
              <a:tabLst>
                <a:tab pos="0" algn="l"/>
              </a:tabLst>
            </a:pPr>
            <a:br>
              <a:rPr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7COM1079-2022  Student Group ID: </a:t>
            </a:r>
            <a:endParaRPr lang="en-US" sz="1500" b="0" strike="noStrike" spc="-1">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4</a:t>
            </a:fld>
            <a:endParaRPr lang="en-US" sz="1500" b="0" strike="noStrike" spc="-1" dirty="0">
              <a:latin typeface="Times New Roman"/>
            </a:endParaRPr>
          </a:p>
        </p:txBody>
      </p:sp>
      <p:graphicFrame>
        <p:nvGraphicFramePr>
          <p:cNvPr id="100" name="Table 4"/>
          <p:cNvGraphicFramePr/>
          <p:nvPr/>
        </p:nvGraphicFramePr>
        <p:xfrm>
          <a:off x="6095880" y="1888200"/>
          <a:ext cx="5517720" cy="3359880"/>
        </p:xfrm>
        <a:graphic>
          <a:graphicData uri="http://schemas.openxmlformats.org/drawingml/2006/table">
            <a:tbl>
              <a:tblPr/>
              <a:tblGrid>
                <a:gridCol w="1144080">
                  <a:extLst>
                    <a:ext uri="{9D8B030D-6E8A-4147-A177-3AD203B41FA5}">
                      <a16:colId xmlns:a16="http://schemas.microsoft.com/office/drawing/2014/main" val="20000"/>
                    </a:ext>
                  </a:extLst>
                </a:gridCol>
                <a:gridCol w="1333800">
                  <a:extLst>
                    <a:ext uri="{9D8B030D-6E8A-4147-A177-3AD203B41FA5}">
                      <a16:colId xmlns:a16="http://schemas.microsoft.com/office/drawing/2014/main" val="20001"/>
                    </a:ext>
                  </a:extLst>
                </a:gridCol>
                <a:gridCol w="1333800">
                  <a:extLst>
                    <a:ext uri="{9D8B030D-6E8A-4147-A177-3AD203B41FA5}">
                      <a16:colId xmlns:a16="http://schemas.microsoft.com/office/drawing/2014/main" val="20002"/>
                    </a:ext>
                  </a:extLst>
                </a:gridCol>
                <a:gridCol w="1706040">
                  <a:extLst>
                    <a:ext uri="{9D8B030D-6E8A-4147-A177-3AD203B41FA5}">
                      <a16:colId xmlns:a16="http://schemas.microsoft.com/office/drawing/2014/main" val="20003"/>
                    </a:ext>
                  </a:extLst>
                </a:gridCol>
              </a:tblGrid>
              <a:tr h="342360">
                <a:tc>
                  <a:txBody>
                    <a:bodyPr/>
                    <a:lstStyle/>
                    <a:p>
                      <a:pPr>
                        <a:lnSpc>
                          <a:spcPct val="100000"/>
                        </a:lnSpc>
                      </a:pPr>
                      <a:r>
                        <a:rPr lang="en-GB" sz="1200" b="1" strike="noStrike" spc="-1">
                          <a:solidFill>
                            <a:srgbClr val="203232"/>
                          </a:solidFill>
                          <a:latin typeface="Arial"/>
                        </a:rPr>
                        <a:t>Company</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1" strike="noStrike" spc="-1">
                          <a:solidFill>
                            <a:srgbClr val="203232"/>
                          </a:solidFill>
                          <a:latin typeface="Arial"/>
                        </a:rPr>
                        <a:t>Valuation ($B)</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1" strike="noStrike" spc="-1">
                          <a:solidFill>
                            <a:srgbClr val="203232"/>
                          </a:solidFill>
                          <a:latin typeface="Arial"/>
                        </a:rPr>
                        <a:t>Date Joined</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1" strike="noStrike" spc="-1">
                          <a:solidFill>
                            <a:srgbClr val="203232"/>
                          </a:solidFill>
                          <a:latin typeface="Arial"/>
                        </a:rPr>
                        <a:t>Country</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0"/>
                  </a:ext>
                </a:extLst>
              </a:tr>
              <a:tr h="224640">
                <a:tc>
                  <a:txBody>
                    <a:bodyPr/>
                    <a:lstStyle/>
                    <a:p>
                      <a:pPr>
                        <a:lnSpc>
                          <a:spcPct val="100000"/>
                        </a:lnSpc>
                      </a:pPr>
                      <a:r>
                        <a:rPr lang="en-GB" sz="1200" b="0" strike="noStrike" spc="-1">
                          <a:solidFill>
                            <a:srgbClr val="203232"/>
                          </a:solidFill>
                          <a:latin typeface="Arial"/>
                        </a:rPr>
                        <a:t>Bytedance</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$140</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4/7/2017</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China</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1"/>
                  </a:ext>
                </a:extLst>
              </a:tr>
              <a:tr h="224640">
                <a:tc>
                  <a:txBody>
                    <a:bodyPr/>
                    <a:lstStyle/>
                    <a:p>
                      <a:pPr>
                        <a:lnSpc>
                          <a:spcPct val="100000"/>
                        </a:lnSpc>
                      </a:pPr>
                      <a:r>
                        <a:rPr lang="en-GB" sz="1200" b="0" strike="noStrike" spc="-1">
                          <a:solidFill>
                            <a:srgbClr val="203232"/>
                          </a:solidFill>
                          <a:latin typeface="Arial"/>
                        </a:rPr>
                        <a:t>SpaceX</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$100.3</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12/1/2012</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2"/>
                  </a:ext>
                </a:extLst>
              </a:tr>
              <a:tr h="224640">
                <a:tc>
                  <a:txBody>
                    <a:bodyPr/>
                    <a:lstStyle/>
                    <a:p>
                      <a:pPr>
                        <a:lnSpc>
                          <a:spcPct val="100000"/>
                        </a:lnSpc>
                      </a:pPr>
                      <a:r>
                        <a:rPr lang="en-GB" sz="1200" b="0" strike="noStrike" spc="-1">
                          <a:solidFill>
                            <a:srgbClr val="203232"/>
                          </a:solidFill>
                          <a:latin typeface="Arial"/>
                        </a:rPr>
                        <a:t>Stripe</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$95</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1/23/2014</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215280">
                <a:tc>
                  <a:txBody>
                    <a:bodyPr/>
                    <a:lstStyle/>
                    <a:p>
                      <a:pPr>
                        <a:lnSpc>
                          <a:spcPct val="100000"/>
                        </a:lnSpc>
                      </a:pPr>
                      <a:r>
                        <a:rPr lang="en-GB" sz="1200" b="0" strike="noStrike" spc="-1">
                          <a:solidFill>
                            <a:srgbClr val="203232"/>
                          </a:solidFill>
                          <a:latin typeface="Arial"/>
                        </a:rPr>
                        <a:t>Klarna</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$45.6</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12/12/2011</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Sweden</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246960">
                <a:tc>
                  <a:txBody>
                    <a:bodyPr/>
                    <a:lstStyle/>
                    <a:p>
                      <a:pPr>
                        <a:lnSpc>
                          <a:spcPct val="100000"/>
                        </a:lnSpc>
                      </a:pPr>
                      <a:r>
                        <a:rPr lang="en-GB" sz="1200" b="0" strike="noStrike" spc="-1">
                          <a:solidFill>
                            <a:srgbClr val="203232"/>
                          </a:solidFill>
                          <a:latin typeface="Arial"/>
                        </a:rPr>
                        <a:t>Epic Games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$42</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10/26/2018</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224640">
                <a:tc>
                  <a:txBody>
                    <a:bodyPr/>
                    <a:lstStyle/>
                    <a:p>
                      <a:pPr>
                        <a:lnSpc>
                          <a:spcPct val="100000"/>
                        </a:lnSpc>
                      </a:pPr>
                      <a:r>
                        <a:rPr lang="en-GB" sz="1200" b="0" strike="noStrike" spc="-1">
                          <a:solidFill>
                            <a:srgbClr val="203232"/>
                          </a:solidFill>
                          <a:latin typeface="Arial"/>
                        </a:rPr>
                        <a:t>Canva</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$40</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1/8/2018</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Australia</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263160">
                <a:tc>
                  <a:txBody>
                    <a:bodyPr/>
                    <a:lstStyle/>
                    <a:p>
                      <a:pPr>
                        <a:lnSpc>
                          <a:spcPct val="100000"/>
                        </a:lnSpc>
                      </a:pPr>
                      <a:r>
                        <a:rPr lang="en-GB" sz="1200" b="0" strike="noStrike" spc="-1">
                          <a:solidFill>
                            <a:srgbClr val="203232"/>
                          </a:solidFill>
                          <a:latin typeface="Arial"/>
                        </a:rPr>
                        <a:t>Checkout.com</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$40</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5/2/2019</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Kingdom</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r h="215280">
                <a:tc>
                  <a:txBody>
                    <a:bodyPr/>
                    <a:lstStyle/>
                    <a:p>
                      <a:pPr>
                        <a:lnSpc>
                          <a:spcPct val="100000"/>
                        </a:lnSpc>
                      </a:pPr>
                      <a:r>
                        <a:rPr lang="en-GB" sz="1200" b="0" strike="noStrike" spc="-1">
                          <a:solidFill>
                            <a:srgbClr val="203232"/>
                          </a:solidFill>
                          <a:latin typeface="Arial"/>
                        </a:rPr>
                        <a:t>Instacart</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$39</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12/30/2014</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8"/>
                  </a:ext>
                </a:extLst>
              </a:tr>
              <a:tr h="224640">
                <a:tc>
                  <a:txBody>
                    <a:bodyPr/>
                    <a:lstStyle/>
                    <a:p>
                      <a:pPr>
                        <a:lnSpc>
                          <a:spcPct val="100000"/>
                        </a:lnSpc>
                      </a:pPr>
                      <a:r>
                        <a:rPr lang="en-GB" sz="1200" b="0" strike="noStrike" spc="-1">
                          <a:solidFill>
                            <a:srgbClr val="203232"/>
                          </a:solidFill>
                          <a:latin typeface="Arial"/>
                        </a:rPr>
                        <a:t>Databricks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$38</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2/5/2019</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9"/>
                  </a:ext>
                </a:extLst>
              </a:tr>
              <a:tr h="224640">
                <a:tc>
                  <a:txBody>
                    <a:bodyPr/>
                    <a:lstStyle/>
                    <a:p>
                      <a:pPr>
                        <a:lnSpc>
                          <a:spcPct val="100000"/>
                        </a:lnSpc>
                      </a:pPr>
                      <a:r>
                        <a:rPr lang="en-GB" sz="1200" b="0" strike="noStrike" spc="-1">
                          <a:solidFill>
                            <a:srgbClr val="203232"/>
                          </a:solidFill>
                          <a:latin typeface="Arial"/>
                        </a:rPr>
                        <a:t>Revolut</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$33</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4/26/2018</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Kingdom</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10"/>
                  </a:ext>
                </a:extLst>
              </a:tr>
              <a:tr h="225720">
                <a:tc>
                  <a:txBody>
                    <a:bodyPr/>
                    <a:lstStyle/>
                    <a:p>
                      <a:pPr>
                        <a:lnSpc>
                          <a:spcPct val="100000"/>
                        </a:lnSpc>
                      </a:pPr>
                      <a:r>
                        <a:rPr lang="en-GB" sz="1200" b="0" strike="noStrike" spc="-1">
                          <a:solidFill>
                            <a:srgbClr val="203232"/>
                          </a:solidFill>
                          <a:latin typeface="Arial"/>
                        </a:rPr>
                        <a:t>Chime</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$25</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3/5/2019</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nSpc>
                          <a:spcPct val="100000"/>
                        </a:lnSpc>
                      </a:pPr>
                      <a:r>
                        <a:rPr lang="en-GB" sz="1200" b="0" strike="noStrike" spc="-1">
                          <a:solidFill>
                            <a:srgbClr val="203232"/>
                          </a:solidFill>
                          <a:latin typeface="Arial"/>
                        </a:rPr>
                        <a:t>United States</a:t>
                      </a:r>
                      <a:endParaRPr lang="en-US" sz="1200" b="0" strike="noStrike" spc="-1">
                        <a:latin typeface="Arial"/>
                      </a:endParaRPr>
                    </a:p>
                  </a:txBody>
                  <a:tcPr marL="5040" marR="504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11"/>
                  </a:ext>
                </a:extLst>
              </a:tr>
            </a:tbl>
          </a:graphicData>
        </a:graphic>
      </p:graphicFrame>
      <p:sp>
        <p:nvSpPr>
          <p:cNvPr id="101" name="CustomShape 5"/>
          <p:cNvSpPr/>
          <p:nvPr/>
        </p:nvSpPr>
        <p:spPr>
          <a:xfrm>
            <a:off x="358560" y="5276520"/>
            <a:ext cx="11690640" cy="1187640"/>
          </a:xfrm>
          <a:prstGeom prst="rect">
            <a:avLst/>
          </a:prstGeom>
          <a:solidFill>
            <a:srgbClr val="FFFF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baseline="30000" dirty="0">
                <a:latin typeface="Calibri"/>
              </a:rPr>
              <a:t>1</a:t>
            </a:r>
            <a:r>
              <a:rPr lang="en-US" sz="1800" b="0" strike="noStrike" spc="-1" baseline="30000" dirty="0">
                <a:solidFill>
                  <a:srgbClr val="FF0000"/>
                </a:solidFill>
                <a:latin typeface="Calibri"/>
              </a:rPr>
              <a:t> </a:t>
            </a:r>
            <a:r>
              <a:rPr lang="en-US" sz="1800" b="0" strike="noStrike" spc="-1" dirty="0">
                <a:solidFill>
                  <a:srgbClr val="FF0000"/>
                </a:solidFill>
                <a:latin typeface="Calibri"/>
              </a:rPr>
              <a:t>Follow one of the three prescribed RQ Templates –  If you do not have a correctly formulated RQ, we will stop your presentation here.</a:t>
            </a:r>
            <a:endParaRPr lang="en-US" sz="1800" b="0" strike="noStrike" spc="-1" dirty="0">
              <a:latin typeface="Arial"/>
            </a:endParaRPr>
          </a:p>
          <a:p>
            <a:pPr>
              <a:lnSpc>
                <a:spcPct val="100000"/>
              </a:lnSpc>
            </a:pPr>
            <a:r>
              <a:rPr lang="en-US" sz="1800" b="0" strike="noStrike" spc="-1" baseline="30000" dirty="0">
                <a:latin typeface="Calibri"/>
              </a:rPr>
              <a:t>2 </a:t>
            </a:r>
            <a:r>
              <a:rPr lang="en-US" sz="1800" b="0" strike="noStrike" spc="-1" dirty="0">
                <a:solidFill>
                  <a:srgbClr val="FF0000"/>
                </a:solidFill>
                <a:latin typeface="Calibri"/>
              </a:rPr>
              <a:t>The variable name in your RQ may differ from the column name in cases where the column names are abbreviations.  </a:t>
            </a:r>
            <a:endParaRPr lang="en-US" sz="1800" b="0" strike="noStrike" spc="-1" dirty="0">
              <a:latin typeface="Arial"/>
            </a:endParaRPr>
          </a:p>
          <a:p>
            <a:pPr>
              <a:lnSpc>
                <a:spcPct val="100000"/>
              </a:lnSpc>
            </a:pPr>
            <a:r>
              <a:rPr lang="en-US" sz="1800" b="0" strike="noStrike" spc="-1" baseline="30000" dirty="0">
                <a:latin typeface="Calibri"/>
              </a:rPr>
              <a:t>3.4</a:t>
            </a:r>
            <a:r>
              <a:rPr lang="en-US" sz="1800" b="0" strike="noStrike" spc="-1" baseline="30000" dirty="0">
                <a:solidFill>
                  <a:srgbClr val="FF0000"/>
                </a:solidFill>
                <a:latin typeface="Calibri"/>
              </a:rPr>
              <a:t>.</a:t>
            </a:r>
            <a:r>
              <a:rPr lang="en-US" sz="1800" b="0" strike="noStrike" spc="-1" dirty="0">
                <a:solidFill>
                  <a:srgbClr val="FF0000"/>
                </a:solidFill>
                <a:latin typeface="Calibri"/>
              </a:rPr>
              <a:t>Be sure to identify which variable is your </a:t>
            </a:r>
            <a:r>
              <a:rPr lang="en-US" sz="1800" b="1" strike="noStrike" spc="-1" dirty="0">
                <a:solidFill>
                  <a:srgbClr val="FF0000"/>
                </a:solidFill>
                <a:latin typeface="Calibri"/>
              </a:rPr>
              <a:t>dependent variable </a:t>
            </a:r>
            <a:r>
              <a:rPr lang="en-US" sz="1800" b="0" strike="noStrike" spc="-1" dirty="0">
                <a:solidFill>
                  <a:srgbClr val="FF0000"/>
                </a:solidFill>
                <a:latin typeface="Calibri"/>
              </a:rPr>
              <a:t>and which one is your </a:t>
            </a:r>
            <a:r>
              <a:rPr lang="en-US" sz="1800" b="1" strike="noStrike" spc="-1" dirty="0">
                <a:solidFill>
                  <a:srgbClr val="FF0000"/>
                </a:solidFill>
                <a:latin typeface="Calibri"/>
              </a:rPr>
              <a:t>independent variable </a:t>
            </a:r>
            <a:r>
              <a:rPr lang="en-US" sz="1800" b="0" strike="noStrike" spc="-1" dirty="0">
                <a:solidFill>
                  <a:srgbClr val="FF0000"/>
                </a:solidFill>
                <a:latin typeface="Calibri"/>
              </a:rPr>
              <a:t>on this slide</a:t>
            </a:r>
            <a:endParaRPr lang="en-US" sz="1800" b="0" strike="noStrike" spc="-1" dirty="0">
              <a:latin typeface="Arial"/>
            </a:endParaRPr>
          </a:p>
        </p:txBody>
      </p:sp>
      <p:sp>
        <p:nvSpPr>
          <p:cNvPr id="102" name="CustomShape 6"/>
          <p:cNvSpPr/>
          <p:nvPr/>
        </p:nvSpPr>
        <p:spPr>
          <a:xfrm>
            <a:off x="358560" y="1827720"/>
            <a:ext cx="532944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000" b="0" strike="noStrike" spc="-1" dirty="0">
                <a:solidFill>
                  <a:srgbClr val="FF0000"/>
                </a:solidFill>
                <a:latin typeface="Arial"/>
              </a:rPr>
              <a:t>Include a sample of your .csv dataset to include the </a:t>
            </a:r>
            <a:r>
              <a:rPr lang="en-GB" sz="2000" b="1" strike="noStrike" spc="-1" dirty="0">
                <a:solidFill>
                  <a:srgbClr val="FF0000"/>
                </a:solidFill>
                <a:latin typeface="Arial"/>
              </a:rPr>
              <a:t>column names (variables) </a:t>
            </a:r>
            <a:r>
              <a:rPr lang="en-GB" sz="2000" b="0" strike="noStrike" spc="-1" dirty="0">
                <a:solidFill>
                  <a:srgbClr val="FF0000"/>
                </a:solidFill>
                <a:latin typeface="Arial"/>
              </a:rPr>
              <a:t>in your RQ</a:t>
            </a:r>
            <a:r>
              <a:rPr lang="en-GB" sz="2000" b="0" strike="noStrike" spc="-1" baseline="30000" dirty="0">
                <a:latin typeface="Arial"/>
              </a:rPr>
              <a:t>2</a:t>
            </a:r>
            <a:r>
              <a:rPr lang="en-GB" sz="2000" b="0" strike="noStrike" spc="-1" dirty="0">
                <a:solidFill>
                  <a:srgbClr val="FF0000"/>
                </a:solidFill>
                <a:latin typeface="Arial"/>
              </a:rPr>
              <a:t>. </a:t>
            </a:r>
          </a:p>
          <a:p>
            <a:pPr>
              <a:lnSpc>
                <a:spcPct val="100000"/>
              </a:lnSpc>
            </a:pPr>
            <a:endParaRPr lang="en-GB" sz="2000" b="0" strike="noStrike" spc="-1" dirty="0">
              <a:solidFill>
                <a:srgbClr val="FF0000"/>
              </a:solidFill>
              <a:latin typeface="Arial"/>
            </a:endParaRPr>
          </a:p>
          <a:p>
            <a:pPr>
              <a:lnSpc>
                <a:spcPct val="100000"/>
              </a:lnSpc>
            </a:pPr>
            <a:r>
              <a:rPr lang="en-GB" sz="2000" spc="-1" dirty="0">
                <a:solidFill>
                  <a:srgbClr val="FF0000"/>
                </a:solidFill>
                <a:latin typeface="Arial"/>
              </a:rPr>
              <a:t>L</a:t>
            </a:r>
            <a:r>
              <a:rPr lang="en-GB" sz="2000" b="0" strike="noStrike" spc="-1" dirty="0">
                <a:solidFill>
                  <a:srgbClr val="FF0000"/>
                </a:solidFill>
                <a:latin typeface="Arial"/>
              </a:rPr>
              <a:t>ist the following: </a:t>
            </a:r>
            <a:r>
              <a:rPr lang="en-GB" sz="2000" b="0" i="1" strike="noStrike" spc="-1" dirty="0">
                <a:solidFill>
                  <a:srgbClr val="005D72"/>
                </a:solidFill>
                <a:latin typeface="Arial"/>
              </a:rPr>
              <a:t>for example</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dataset has </a:t>
            </a:r>
            <a:r>
              <a:rPr lang="en-GB" sz="2000" b="0" i="1" strike="noStrike" spc="-1" dirty="0">
                <a:solidFill>
                  <a:srgbClr val="005D72"/>
                </a:solidFill>
                <a:latin typeface="Arial"/>
              </a:rPr>
              <a:t>655</a:t>
            </a:r>
            <a:r>
              <a:rPr lang="en-GB" sz="2000" b="0" strike="noStrike" spc="-1" dirty="0">
                <a:solidFill>
                  <a:srgbClr val="FF0000"/>
                </a:solidFill>
                <a:latin typeface="Arial"/>
              </a:rPr>
              <a:t> rows</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dependent variable</a:t>
            </a:r>
            <a:r>
              <a:rPr lang="en-GB" sz="2000" b="0" strike="noStrike" spc="-1" baseline="30000" dirty="0">
                <a:latin typeface="Arial"/>
              </a:rPr>
              <a:t>3</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b="0" i="1" strike="noStrike" spc="-1" dirty="0">
                <a:solidFill>
                  <a:srgbClr val="005D72"/>
                </a:solidFill>
                <a:latin typeface="Arial"/>
              </a:rPr>
              <a:t>Valuation ($B) </a:t>
            </a:r>
            <a:endParaRPr lang="en-US" sz="2000" b="0" strike="noStrike" spc="-1" dirty="0">
              <a:latin typeface="Arial"/>
            </a:endParaRPr>
          </a:p>
          <a:p>
            <a:pPr marL="343080" indent="-342720">
              <a:lnSpc>
                <a:spcPct val="100000"/>
              </a:lnSpc>
              <a:buClr>
                <a:srgbClr val="FF0000"/>
              </a:buClr>
              <a:buFont typeface="Arial"/>
              <a:buChar char="•"/>
            </a:pPr>
            <a:r>
              <a:rPr lang="en-GB" sz="2000" b="0" strike="noStrike" spc="-1" dirty="0">
                <a:solidFill>
                  <a:srgbClr val="FF0000"/>
                </a:solidFill>
                <a:latin typeface="Arial"/>
              </a:rPr>
              <a:t>The independent variable</a:t>
            </a:r>
            <a:r>
              <a:rPr lang="en-GB" sz="2000" b="0" strike="noStrike" spc="-1" baseline="30000" dirty="0">
                <a:latin typeface="Arial"/>
              </a:rPr>
              <a:t>4</a:t>
            </a:r>
            <a:r>
              <a:rPr lang="en-GB" sz="2000" b="0" strike="noStrike" spc="-1" baseline="30000" dirty="0">
                <a:solidFill>
                  <a:srgbClr val="FF0000"/>
                </a:solidFill>
                <a:latin typeface="Arial"/>
              </a:rPr>
              <a:t> </a:t>
            </a:r>
            <a:r>
              <a:rPr lang="en-GB" sz="2000" b="0" strike="noStrike" spc="-1" dirty="0">
                <a:solidFill>
                  <a:srgbClr val="FF0000"/>
                </a:solidFill>
                <a:latin typeface="Arial"/>
              </a:rPr>
              <a:t>is </a:t>
            </a:r>
            <a:r>
              <a:rPr lang="en-GB" sz="2000" b="0" i="1" strike="noStrike" spc="-1" dirty="0">
                <a:solidFill>
                  <a:srgbClr val="005D72"/>
                </a:solidFill>
                <a:latin typeface="Arial"/>
              </a:rPr>
              <a:t>Country</a:t>
            </a:r>
            <a:endParaRPr lang="en-US" sz="2000" b="0" strike="noStrike" spc="-1" dirty="0">
              <a:latin typeface="Arial"/>
            </a:endParaRPr>
          </a:p>
        </p:txBody>
      </p:sp>
      <p:sp>
        <p:nvSpPr>
          <p:cNvPr id="103" name="CustomShape 7"/>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09"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differences in means/ medians </a:t>
            </a:r>
            <a:endParaRPr lang="en-US" sz="3200" b="0" strike="noStrike" spc="-1">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5</a:t>
            </a:fld>
            <a:endParaRPr lang="en-US" sz="1100" b="0" strike="noStrike" spc="-1">
              <a:latin typeface="Times New Roman"/>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12" name="CustomShape 9"/>
          <p:cNvSpPr/>
          <p:nvPr/>
        </p:nvSpPr>
        <p:spPr>
          <a:xfrm>
            <a:off x="290880" y="1627560"/>
            <a:ext cx="10865160" cy="488628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Arial"/>
              </a:rPr>
              <a:t>For example: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13" name="CustomShape 10"/>
          <p:cNvSpPr/>
          <p:nvPr/>
        </p:nvSpPr>
        <p:spPr>
          <a:xfrm>
            <a:off x="6403680" y="1917361"/>
            <a:ext cx="4475760" cy="45228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1800" b="0" strike="noStrike" spc="-1" dirty="0">
                <a:solidFill>
                  <a:srgbClr val="203232"/>
                </a:solidFill>
                <a:latin typeface="Arial"/>
              </a:rPr>
              <a:t>Choose one:</a:t>
            </a:r>
          </a:p>
          <a:p>
            <a:pPr>
              <a:lnSpc>
                <a:spcPct val="100000"/>
              </a:lnSpc>
            </a:pPr>
            <a:endParaRPr lang="en-US" sz="1800" b="0" strike="noStrike" spc="-1" dirty="0">
              <a:latin typeface="Arial"/>
            </a:endParaRPr>
          </a:p>
          <a:p>
            <a:pPr>
              <a:lnSpc>
                <a:spcPct val="100000"/>
              </a:lnSpc>
            </a:pPr>
            <a:r>
              <a:rPr lang="en-GB" sz="1800" b="0" strike="noStrike" spc="-1" dirty="0">
                <a:solidFill>
                  <a:srgbClr val="203232"/>
                </a:solidFill>
                <a:latin typeface="Arial"/>
              </a:rPr>
              <a:t>1. The normal curve overlay </a:t>
            </a:r>
            <a:r>
              <a:rPr lang="en-GB" sz="1800" b="1" i="1" strike="noStrike" spc="-1" dirty="0">
                <a:solidFill>
                  <a:srgbClr val="203232"/>
                </a:solidFill>
                <a:latin typeface="Arial"/>
              </a:rPr>
              <a:t>follows</a:t>
            </a:r>
            <a:r>
              <a:rPr lang="en-GB" sz="1800" b="0" strike="noStrike" spc="-1" dirty="0">
                <a:solidFill>
                  <a:srgbClr val="203232"/>
                </a:solidFill>
                <a:latin typeface="Arial"/>
              </a:rPr>
              <a:t> the contours of the underlying data, so we use the parametric test</a:t>
            </a:r>
            <a:r>
              <a:rPr lang="en-GB" sz="1800" b="0" strike="noStrike" spc="-1" dirty="0">
                <a:solidFill>
                  <a:srgbClr val="0073CF"/>
                </a:solidFill>
                <a:latin typeface="Arial"/>
              </a:rPr>
              <a:t>: t-test.</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2. The normal curve overlay </a:t>
            </a:r>
            <a:r>
              <a:rPr lang="en-GB" sz="1800" b="1" i="1" strike="noStrike" spc="-1" dirty="0">
                <a:solidFill>
                  <a:srgbClr val="203232"/>
                </a:solidFill>
                <a:latin typeface="Arial"/>
              </a:rPr>
              <a:t>does not follow</a:t>
            </a:r>
            <a:r>
              <a:rPr lang="en-GB" sz="1800" b="0" strike="noStrike" spc="-1" dirty="0">
                <a:solidFill>
                  <a:srgbClr val="203232"/>
                </a:solidFill>
                <a:latin typeface="Arial"/>
              </a:rPr>
              <a:t> the shape of the underlying data, so we use the non-parametric test that does not assume normality: </a:t>
            </a:r>
            <a:r>
              <a:rPr lang="en-GB" sz="1800" b="0" strike="noStrike" spc="-1" dirty="0">
                <a:solidFill>
                  <a:srgbClr val="0073CF"/>
                </a:solidFill>
                <a:latin typeface="Arial"/>
              </a:rPr>
              <a:t>Wilcoxon</a:t>
            </a:r>
            <a:r>
              <a:rPr lang="en-GB" sz="1800" b="0" strike="noStrike" spc="-1" dirty="0">
                <a:solidFill>
                  <a:srgbClr val="203232"/>
                </a:solidFill>
                <a:latin typeface="Arial"/>
              </a:rPr>
              <a:t> also known as the </a:t>
            </a:r>
            <a:r>
              <a:rPr lang="en-GB" sz="1800" b="0" strike="noStrike" spc="-1" dirty="0">
                <a:solidFill>
                  <a:srgbClr val="0073CF"/>
                </a:solidFill>
                <a:latin typeface="Arial"/>
              </a:rPr>
              <a:t>Mann Whitney U Test.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a:p>
            <a:pPr>
              <a:lnSpc>
                <a:spcPct val="100000"/>
              </a:lnSpc>
            </a:pPr>
            <a:endParaRPr lang="en-US" sz="1800" b="0" strike="noStrike" spc="-1" dirty="0">
              <a:latin typeface="Arial"/>
            </a:endParaRPr>
          </a:p>
        </p:txBody>
      </p:sp>
      <p:pic>
        <p:nvPicPr>
          <p:cNvPr id="114" name="Picture 20" descr="Chart, histogram&#10;&#10;Description automatically generated"/>
          <p:cNvPicPr/>
          <p:nvPr/>
        </p:nvPicPr>
        <p:blipFill>
          <a:blip r:embed="rId2"/>
          <a:stretch/>
        </p:blipFill>
        <p:spPr>
          <a:xfrm>
            <a:off x="1312560" y="1731961"/>
            <a:ext cx="4800240" cy="48002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6</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Arial"/>
              </a:rPr>
              <a:t>For example: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203232"/>
                </a:solidFill>
                <a:latin typeface="Arial"/>
              </a:rPr>
              <a:t>Choose one:</a:t>
            </a:r>
            <a:endParaRPr lang="en-US" sz="1800" b="0" strike="noStrike" spc="-1">
              <a:latin typeface="Arial"/>
            </a:endParaRPr>
          </a:p>
          <a:p>
            <a:pPr>
              <a:lnSpc>
                <a:spcPct val="100000"/>
              </a:lnSpc>
            </a:pPr>
            <a:r>
              <a:rPr lang="en-GB" sz="1800" b="0" strike="noStrike" spc="-1">
                <a:solidFill>
                  <a:srgbClr val="203232"/>
                </a:solidFill>
                <a:latin typeface="Arial"/>
              </a:rPr>
              <a:t>1. The blue normal curve overlay follows the contours of the underlying data, so for our analysis we will use a parametric test for correlation:  </a:t>
            </a:r>
            <a:r>
              <a:rPr lang="en-GB" sz="1800" b="0" strike="noStrike" spc="-1">
                <a:solidFill>
                  <a:srgbClr val="0073CF"/>
                </a:solidFill>
                <a:latin typeface="Arial"/>
              </a:rPr>
              <a:t>Pearson’s r</a:t>
            </a:r>
            <a:endParaRPr lang="en-US" sz="1800" b="0" strike="noStrike" spc="-1">
              <a:latin typeface="Arial"/>
            </a:endParaRPr>
          </a:p>
          <a:p>
            <a:pPr>
              <a:lnSpc>
                <a:spcPct val="100000"/>
              </a:lnSpc>
            </a:pPr>
            <a:r>
              <a:rPr lang="en-GB" sz="1800" b="0" strike="noStrike" spc="-1">
                <a:solidFill>
                  <a:srgbClr val="0073CF"/>
                </a:solidFill>
                <a:latin typeface="Arial"/>
              </a:rPr>
              <a:t>OR</a:t>
            </a:r>
            <a:endParaRPr lang="en-US" sz="1800" b="0" strike="noStrike" spc="-1">
              <a:latin typeface="Arial"/>
            </a:endParaRPr>
          </a:p>
          <a:p>
            <a:pPr>
              <a:lnSpc>
                <a:spcPct val="100000"/>
              </a:lnSpc>
            </a:pPr>
            <a:r>
              <a:rPr lang="en-GB" sz="1800" b="0" strike="noStrike" spc="-1">
                <a:solidFill>
                  <a:srgbClr val="203232"/>
                </a:solidFill>
                <a:latin typeface="Arial"/>
              </a:rPr>
              <a:t>The normal curve overlay </a:t>
            </a:r>
            <a:r>
              <a:rPr lang="en-GB" sz="1800" b="1" strike="noStrike" spc="-1">
                <a:solidFill>
                  <a:srgbClr val="203232"/>
                </a:solidFill>
                <a:latin typeface="Arial"/>
              </a:rPr>
              <a:t>does not follow </a:t>
            </a:r>
            <a:r>
              <a:rPr lang="en-GB" sz="1800" b="0" strike="noStrike" spc="-1">
                <a:solidFill>
                  <a:srgbClr val="203232"/>
                </a:solidFill>
                <a:latin typeface="Arial"/>
              </a:rPr>
              <a:t>the shape of the underlying data, so for our analysis we  use the non-parametric test for correlation that does not assume normality: </a:t>
            </a:r>
            <a:r>
              <a:rPr lang="en-GB" sz="1800" b="0" strike="noStrike" spc="-1">
                <a:solidFill>
                  <a:srgbClr val="0073CF"/>
                </a:solidFill>
                <a:latin typeface="Arial"/>
              </a:rPr>
              <a:t>Spearman’s Rho </a:t>
            </a:r>
            <a:r>
              <a:rPr lang="en-GB" sz="1800" b="0" strike="noStrike" spc="-1">
                <a:solidFill>
                  <a:srgbClr val="203232"/>
                </a:solidFill>
                <a:latin typeface="Arial"/>
              </a:rPr>
              <a:t>or </a:t>
            </a:r>
            <a:r>
              <a:rPr lang="en-GB" sz="1800" b="0" strike="noStrike" spc="-1">
                <a:solidFill>
                  <a:srgbClr val="0073CF"/>
                </a:solidFill>
                <a:latin typeface="Arial"/>
              </a:rPr>
              <a:t>Kendal’s Tau</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GB" sz="1800" b="0" strike="noStrike" spc="-1">
                <a:solidFill>
                  <a:srgbClr val="0073CF"/>
                </a:solidFill>
                <a:latin typeface="Arial"/>
              </a:rPr>
              <a:t>The example here is borderline, in terms of shape, so when in doubt choose the non-parametric equivalent.</a:t>
            </a:r>
            <a:endParaRPr lang="en-US" sz="1800" b="0" strike="noStrike" spc="-1">
              <a:latin typeface="Arial"/>
            </a:endParaRPr>
          </a:p>
        </p:txBody>
      </p:sp>
      <p:pic>
        <p:nvPicPr>
          <p:cNvPr id="125" name="Picture 5" descr="Chart, histogram&#10;&#10;Description automatically generated"/>
          <p:cNvPicPr/>
          <p:nvPr/>
        </p:nvPicPr>
        <p:blipFill>
          <a:blip r:embed="rId3"/>
          <a:stretch/>
        </p:blipFill>
        <p:spPr>
          <a:xfrm>
            <a:off x="885960" y="1685879"/>
            <a:ext cx="5057640" cy="505764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7</a:t>
            </a:fld>
            <a:endParaRPr lang="en-US" sz="1100" b="0" strike="noStrike" spc="-1">
              <a:latin typeface="Times New Roman"/>
            </a:endParaRPr>
          </a:p>
        </p:txBody>
      </p:sp>
      <p:graphicFrame>
        <p:nvGraphicFramePr>
          <p:cNvPr id="133" name="Table 8"/>
          <p:cNvGraphicFramePr/>
          <p:nvPr>
            <p:extLst>
              <p:ext uri="{D42A27DB-BD31-4B8C-83A1-F6EECF244321}">
                <p14:modId xmlns:p14="http://schemas.microsoft.com/office/powerpoint/2010/main" val="2919145105"/>
              </p:ext>
            </p:extLst>
          </p:nvPr>
        </p:nvGraphicFramePr>
        <p:xfrm>
          <a:off x="1371240" y="1695960"/>
          <a:ext cx="9862560" cy="3886200"/>
        </p:xfrm>
        <a:graphic>
          <a:graphicData uri="http://schemas.openxmlformats.org/drawingml/2006/table">
            <a:tbl>
              <a:tblPr/>
              <a:tblGrid>
                <a:gridCol w="1855440">
                  <a:extLst>
                    <a:ext uri="{9D8B030D-6E8A-4147-A177-3AD203B41FA5}">
                      <a16:colId xmlns:a16="http://schemas.microsoft.com/office/drawing/2014/main" val="20000"/>
                    </a:ext>
                  </a:extLst>
                </a:gridCol>
                <a:gridCol w="1320120">
                  <a:extLst>
                    <a:ext uri="{9D8B030D-6E8A-4147-A177-3AD203B41FA5}">
                      <a16:colId xmlns:a16="http://schemas.microsoft.com/office/drawing/2014/main" val="20001"/>
                    </a:ext>
                  </a:extLst>
                </a:gridCol>
                <a:gridCol w="1075680">
                  <a:extLst>
                    <a:ext uri="{9D8B030D-6E8A-4147-A177-3AD203B41FA5}">
                      <a16:colId xmlns:a16="http://schemas.microsoft.com/office/drawing/2014/main" val="20002"/>
                    </a:ext>
                  </a:extLst>
                </a:gridCol>
                <a:gridCol w="1166400">
                  <a:extLst>
                    <a:ext uri="{9D8B030D-6E8A-4147-A177-3AD203B41FA5}">
                      <a16:colId xmlns:a16="http://schemas.microsoft.com/office/drawing/2014/main" val="20003"/>
                    </a:ext>
                  </a:extLst>
                </a:gridCol>
                <a:gridCol w="1075680">
                  <a:extLst>
                    <a:ext uri="{9D8B030D-6E8A-4147-A177-3AD203B41FA5}">
                      <a16:colId xmlns:a16="http://schemas.microsoft.com/office/drawing/2014/main" val="20004"/>
                    </a:ext>
                  </a:extLst>
                </a:gridCol>
                <a:gridCol w="1758240">
                  <a:extLst>
                    <a:ext uri="{9D8B030D-6E8A-4147-A177-3AD203B41FA5}">
                      <a16:colId xmlns:a16="http://schemas.microsoft.com/office/drawing/2014/main" val="20005"/>
                    </a:ext>
                  </a:extLst>
                </a:gridCol>
                <a:gridCol w="1611000">
                  <a:extLst>
                    <a:ext uri="{9D8B030D-6E8A-4147-A177-3AD203B41FA5}">
                      <a16:colId xmlns:a16="http://schemas.microsoft.com/office/drawing/2014/main" val="20006"/>
                    </a:ext>
                  </a:extLst>
                </a:gridCol>
              </a:tblGrid>
              <a:tr h="438840">
                <a:tc gridSpan="7">
                  <a:txBody>
                    <a:bodyPr/>
                    <a:lstStyle/>
                    <a:p>
                      <a:pPr algn="ctr">
                        <a:lnSpc>
                          <a:spcPct val="100000"/>
                        </a:lnSpc>
                      </a:pPr>
                      <a:r>
                        <a:rPr lang="en-US" sz="2300" b="1" strike="noStrike" spc="-1" dirty="0">
                          <a:solidFill>
                            <a:srgbClr val="203232"/>
                          </a:solidFill>
                          <a:latin typeface="Arial"/>
                        </a:rPr>
                        <a:t>Reason for absenteeism </a:t>
                      </a:r>
                      <a:r>
                        <a:rPr lang="en-US" sz="2300" b="0" strike="noStrike" spc="-1" dirty="0">
                          <a:solidFill>
                            <a:srgbClr val="203232"/>
                          </a:solidFill>
                          <a:latin typeface="Arial"/>
                        </a:rPr>
                        <a:t>(Sample 16,550)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89840">
                <a:tc>
                  <a:txBody>
                    <a:bodyPr/>
                    <a:lstStyle/>
                    <a:p>
                      <a:pPr>
                        <a:lnSpc>
                          <a:spcPct val="100000"/>
                        </a:lnSpc>
                      </a:pPr>
                      <a:r>
                        <a:rPr lang="en-GB" sz="2300" b="0" strike="noStrike" spc="-1">
                          <a:solidFill>
                            <a:srgbClr val="000000"/>
                          </a:solidFill>
                          <a:latin typeface="Arial"/>
                        </a:rPr>
                        <a:t>Age group</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Operation</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Physical Illness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Strike</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Maternity /</a:t>
                      </a:r>
                      <a:endParaRPr lang="en-US" sz="2300" b="0" strike="noStrike" spc="-1">
                        <a:latin typeface="Arial"/>
                      </a:endParaRPr>
                    </a:p>
                    <a:p>
                      <a:pPr>
                        <a:lnSpc>
                          <a:spcPct val="100000"/>
                        </a:lnSpc>
                      </a:pPr>
                      <a:r>
                        <a:rPr lang="en-GB" sz="2300" b="0" strike="noStrike" spc="-1">
                          <a:solidFill>
                            <a:srgbClr val="203232"/>
                          </a:solidFill>
                          <a:latin typeface="Arial"/>
                        </a:rPr>
                        <a:t>paternity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Holiday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extLst>
                  <a:ext uri="{0D108BD9-81ED-4DB2-BD59-A6C34878D82A}">
                    <a16:rowId xmlns:a16="http://schemas.microsoft.com/office/drawing/2014/main" val="10001"/>
                  </a:ext>
                </a:extLst>
              </a:tr>
              <a:tr h="438840">
                <a:tc>
                  <a:txBody>
                    <a:bodyPr/>
                    <a:lstStyle/>
                    <a:p>
                      <a:pPr>
                        <a:lnSpc>
                          <a:spcPct val="100000"/>
                        </a:lnSpc>
                      </a:pPr>
                      <a:r>
                        <a:rPr lang="en-GB" sz="2300" b="0" strike="noStrike" spc="-1">
                          <a:solidFill>
                            <a:srgbClr val="203232"/>
                          </a:solidFill>
                          <a:latin typeface="Arial"/>
                        </a:rPr>
                        <a:t>16 -25</a:t>
                      </a:r>
                      <a:endParaRPr lang="en-US" sz="2300" b="0" strike="noStrike" spc="-1">
                        <a:latin typeface="Arial"/>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50</a:t>
                      </a:r>
                      <a:endParaRPr lang="en-US" sz="2300" b="0" strike="noStrike" spc="-1" dirty="0">
                        <a:latin typeface="Arial"/>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extLst>
                  <a:ext uri="{0D108BD9-81ED-4DB2-BD59-A6C34878D82A}">
                    <a16:rowId xmlns:a16="http://schemas.microsoft.com/office/drawing/2014/main" val="10002"/>
                  </a:ext>
                </a:extLst>
              </a:tr>
              <a:tr h="438840">
                <a:tc>
                  <a:txBody>
                    <a:bodyPr/>
                    <a:lstStyle/>
                    <a:p>
                      <a:pPr>
                        <a:lnSpc>
                          <a:spcPct val="100000"/>
                        </a:lnSpc>
                      </a:pPr>
                      <a:r>
                        <a:rPr lang="en-GB" sz="2300" b="0" strike="noStrike" spc="-1">
                          <a:solidFill>
                            <a:srgbClr val="203232"/>
                          </a:solidFill>
                          <a:latin typeface="Arial"/>
                        </a:rPr>
                        <a:t>26- 35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40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438840">
                <a:tc>
                  <a:txBody>
                    <a:bodyPr/>
                    <a:lstStyle/>
                    <a:p>
                      <a:pPr>
                        <a:lnSpc>
                          <a:spcPct val="100000"/>
                        </a:lnSpc>
                      </a:pPr>
                      <a:r>
                        <a:rPr lang="en-GB" sz="2300" b="0" strike="noStrike" spc="-1">
                          <a:solidFill>
                            <a:srgbClr val="203232"/>
                          </a:solidFill>
                          <a:latin typeface="Arial"/>
                        </a:rPr>
                        <a:t>36 -45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300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438840">
                <a:tc>
                  <a:txBody>
                    <a:bodyPr/>
                    <a:lstStyle/>
                    <a:p>
                      <a:pPr>
                        <a:lnSpc>
                          <a:spcPct val="100000"/>
                        </a:lnSpc>
                      </a:pPr>
                      <a:r>
                        <a:rPr lang="en-GB" sz="2300" b="0" strike="noStrike" spc="-1">
                          <a:solidFill>
                            <a:srgbClr val="203232"/>
                          </a:solidFill>
                          <a:latin typeface="Arial"/>
                        </a:rPr>
                        <a:t>46 -55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80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438840">
                <a:tc>
                  <a:txBody>
                    <a:bodyPr/>
                    <a:lstStyle/>
                    <a:p>
                      <a:pPr>
                        <a:lnSpc>
                          <a:spcPct val="100000"/>
                        </a:lnSpc>
                      </a:pPr>
                      <a:r>
                        <a:rPr lang="en-GB" sz="2300" b="0" strike="noStrike" spc="-1">
                          <a:solidFill>
                            <a:srgbClr val="203232"/>
                          </a:solidFill>
                          <a:latin typeface="Arial"/>
                        </a:rPr>
                        <a:t>56 - 65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120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440280">
                <a:tc>
                  <a:txBody>
                    <a:bodyPr/>
                    <a:lstStyle/>
                    <a:p>
                      <a:pPr>
                        <a:lnSpc>
                          <a:spcPct val="100000"/>
                        </a:lnSpc>
                      </a:pPr>
                      <a:r>
                        <a:rPr lang="en-GB" sz="2300" b="0" strike="noStrike" spc="-1">
                          <a:solidFill>
                            <a:srgbClr val="203232"/>
                          </a:solidFill>
                          <a:latin typeface="Arial"/>
                        </a:rPr>
                        <a:t>Over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90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55</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6000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bl>
          </a:graphicData>
        </a:graphic>
      </p:graphicFrame>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8</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a:t>
            </a:r>
            <a:r>
              <a:rPr lang="en-US" sz="3600" b="0" strike="noStrike" spc="-202">
                <a:solidFill>
                  <a:srgbClr val="203232"/>
                </a:solidFill>
                <a:latin typeface="Arial"/>
              </a:rPr>
              <a:t>calculate your </a:t>
            </a:r>
            <a:r>
              <a:rPr lang="en-US" sz="3600" b="0" strike="noStrike" spc="-202" dirty="0">
                <a:solidFill>
                  <a:srgbClr val="203232"/>
                </a:solidFill>
                <a:latin typeface="Arial"/>
              </a:rPr>
              <a:t>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10531</TotalTime>
  <Words>1201</Words>
  <Application>Microsoft Office PowerPoint</Application>
  <PresentationFormat>Widescreen</PresentationFormat>
  <Paragraphs>199</Paragraphs>
  <Slides>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Symbol</vt:lpstr>
      <vt:lpstr>Times New Roman</vt:lpstr>
      <vt:lpstr>Wingdings</vt:lpstr>
      <vt:lpstr>Office Theme</vt:lpstr>
      <vt:lpstr>Office Theme</vt:lpstr>
      <vt:lpstr>PowerPoint Presentation</vt:lpstr>
      <vt:lpstr>How your RQ + distribution of data (Histogram) leads to a statistical test. Visualization requirements highlighted in yellow.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Sarah Beecham</cp:lastModifiedBy>
  <cp:revision>156</cp:revision>
  <dcterms:created xsi:type="dcterms:W3CDTF">2019-10-01T08:37:56Z</dcterms:created>
  <dcterms:modified xsi:type="dcterms:W3CDTF">2024-11-11T10:39:46Z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