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0" r:id="rId6"/>
    <p:sldId id="263" r:id="rId7"/>
    <p:sldId id="264" r:id="rId8"/>
    <p:sldId id="265" r:id="rId9"/>
    <p:sldId id="266" r:id="rId10"/>
    <p:sldId id="269" r:id="rId11"/>
    <p:sldId id="267" r:id="rId12"/>
    <p:sldId id="270" r:id="rId13"/>
    <p:sldId id="268" r:id="rId14"/>
    <p:sldId id="271" r:id="rId15"/>
    <p:sldId id="277" r:id="rId16"/>
    <p:sldId id="278" r:id="rId17"/>
    <p:sldId id="279" r:id="rId18"/>
    <p:sldId id="272" r:id="rId19"/>
    <p:sldId id="280" r:id="rId20"/>
    <p:sldId id="273" r:id="rId21"/>
    <p:sldId id="274" r:id="rId22"/>
    <p:sldId id="281" r:id="rId23"/>
    <p:sldId id="28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F9503-9ABE-4C3A-95CF-590633569FB5}" v="17" dt="2022-08-30T09:17:45.428"/>
    <p1510:client id="{12E326DB-ECC4-4658-B9F2-DB61817107C7}" v="34" dt="2022-08-30T15:21:40.372"/>
    <p1510:client id="{3234BA8B-CE94-4244-9FA5-8065B897B340}" v="2" dt="2022-11-08T08:34:13.556"/>
    <p1510:client id="{3D8C93F9-15C7-4EA8-90BA-B2347BEC13DD}" v="1" dt="2022-09-30T10:07:46.165"/>
    <p1510:client id="{433962FE-BFC1-4415-84C7-E161869F61EF}" v="73" dt="2022-11-08T14:21:12.666"/>
    <p1510:client id="{50790FBD-2E79-4F1E-90C0-D49A02E421D1}" v="502" dt="2022-08-30T14:55:11.576"/>
    <p1510:client id="{6F0F2A07-58B6-4CD3-8E2B-8E45DA0FEC3C}" v="2564" dt="2022-11-08T07:27:52.885"/>
    <p1510:client id="{7C7D718B-2CD6-4305-9FF2-D317411468F5}" v="2" dt="2022-10-22T17:53:41.799"/>
    <p1510:client id="{D295F2B9-C654-485F-871B-70374C182507}" v="361" dt="2022-10-11T17:00:52.778"/>
    <p1510:client id="{E6D865B9-BFFC-49C5-BABC-F6E7F24B31E8}" v="1" dt="2022-10-11T14:27:45.565"/>
    <p1510:client id="{EFD0F6F3-2092-4A93-A5B0-79A89BEF6861}" v="10" dt="2022-08-30T15:45:19.924"/>
    <p1510:client id="{FD222AEC-84EB-4E5B-A2CD-B5124184DD51}" v="400" dt="2022-08-23T10:42:20.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An intelligent pothole &amp; hump detection and warning system for automobile applications </a:t>
            </a:r>
          </a:p>
        </p:txBody>
      </p:sp>
      <p:sp>
        <p:nvSpPr>
          <p:cNvPr id="3" name="Subtitle 2"/>
          <p:cNvSpPr>
            <a:spLocks noGrp="1"/>
          </p:cNvSpPr>
          <p:nvPr>
            <p:ph type="subTitle" idx="1"/>
          </p:nvPr>
        </p:nvSpPr>
        <p:spPr>
          <a:xfrm>
            <a:off x="1876424" y="3602038"/>
            <a:ext cx="8791575" cy="2334634"/>
          </a:xfrm>
        </p:spPr>
        <p:txBody>
          <a:bodyPr vert="horz" lIns="91440" tIns="45720" rIns="91440" bIns="45720" rtlCol="0" anchor="t">
            <a:normAutofit/>
          </a:bodyPr>
          <a:lstStyle/>
          <a:p>
            <a:endParaRPr lang="en-US"/>
          </a:p>
          <a:p>
            <a:r>
              <a:rPr lang="en-US" dirty="0"/>
              <a:t>Ankit das</a:t>
            </a:r>
          </a:p>
          <a:p>
            <a:r>
              <a:rPr lang="en-US" dirty="0"/>
              <a:t>20MT3EP13</a:t>
            </a:r>
          </a:p>
          <a:p>
            <a:r>
              <a:rPr lang="en-US" dirty="0"/>
              <a:t>Presentation – 9/11/2022</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963A-BA75-2D67-01E1-E718B3302836}"/>
              </a:ext>
            </a:extLst>
          </p:cNvPr>
          <p:cNvSpPr>
            <a:spLocks noGrp="1"/>
          </p:cNvSpPr>
          <p:nvPr>
            <p:ph type="title"/>
          </p:nvPr>
        </p:nvSpPr>
        <p:spPr>
          <a:xfrm>
            <a:off x="1072140" y="-198900"/>
            <a:ext cx="9905998" cy="1478570"/>
          </a:xfrm>
        </p:spPr>
        <p:txBody>
          <a:bodyPr/>
          <a:lstStyle/>
          <a:p>
            <a:r>
              <a:rPr lang="en-US" dirty="0"/>
              <a:t>Block diagram</a:t>
            </a:r>
          </a:p>
        </p:txBody>
      </p:sp>
      <p:pic>
        <p:nvPicPr>
          <p:cNvPr id="4" name="Picture 4" descr="Diagram&#10;&#10;Description automatically generated">
            <a:extLst>
              <a:ext uri="{FF2B5EF4-FFF2-40B4-BE49-F238E27FC236}">
                <a16:creationId xmlns:a16="http://schemas.microsoft.com/office/drawing/2014/main" id="{7C43D156-7CBF-EA90-E5A8-AE2607834BC4}"/>
              </a:ext>
            </a:extLst>
          </p:cNvPr>
          <p:cNvPicPr>
            <a:picLocks noGrp="1" noChangeAspect="1"/>
          </p:cNvPicPr>
          <p:nvPr>
            <p:ph idx="1"/>
          </p:nvPr>
        </p:nvPicPr>
        <p:blipFill>
          <a:blip r:embed="rId2"/>
          <a:stretch>
            <a:fillRect/>
          </a:stretch>
        </p:blipFill>
        <p:spPr>
          <a:xfrm>
            <a:off x="1957537" y="1210397"/>
            <a:ext cx="7927386" cy="5259677"/>
          </a:xfrm>
        </p:spPr>
      </p:pic>
    </p:spTree>
    <p:extLst>
      <p:ext uri="{BB962C8B-B14F-4D97-AF65-F5344CB8AC3E}">
        <p14:creationId xmlns:p14="http://schemas.microsoft.com/office/powerpoint/2010/main" val="404082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7437-81BF-FD06-DB17-C7D24F05D4AD}"/>
              </a:ext>
            </a:extLst>
          </p:cNvPr>
          <p:cNvSpPr>
            <a:spLocks noGrp="1"/>
          </p:cNvSpPr>
          <p:nvPr>
            <p:ph type="title"/>
          </p:nvPr>
        </p:nvSpPr>
        <p:spPr>
          <a:xfrm>
            <a:off x="878177" y="-129627"/>
            <a:ext cx="9905998" cy="1478570"/>
          </a:xfrm>
        </p:spPr>
        <p:txBody>
          <a:bodyPr/>
          <a:lstStyle/>
          <a:p>
            <a:r>
              <a:rPr lang="en-US" dirty="0"/>
              <a:t>methodology</a:t>
            </a:r>
          </a:p>
        </p:txBody>
      </p:sp>
      <p:sp>
        <p:nvSpPr>
          <p:cNvPr id="3" name="Content Placeholder 2">
            <a:extLst>
              <a:ext uri="{FF2B5EF4-FFF2-40B4-BE49-F238E27FC236}">
                <a16:creationId xmlns:a16="http://schemas.microsoft.com/office/drawing/2014/main" id="{D85403AA-F7F5-061A-6D9A-6D6B28D20C19}"/>
              </a:ext>
            </a:extLst>
          </p:cNvPr>
          <p:cNvSpPr>
            <a:spLocks noGrp="1"/>
          </p:cNvSpPr>
          <p:nvPr>
            <p:ph idx="1"/>
          </p:nvPr>
        </p:nvSpPr>
        <p:spPr>
          <a:xfrm>
            <a:off x="628794" y="1016432"/>
            <a:ext cx="11388435" cy="5606041"/>
          </a:xfrm>
        </p:spPr>
        <p:txBody>
          <a:bodyPr vert="horz" lIns="91440" tIns="45720" rIns="91440" bIns="45720" rtlCol="0" anchor="t">
            <a:normAutofit fontScale="92500"/>
          </a:bodyPr>
          <a:lstStyle/>
          <a:p>
            <a:r>
              <a:rPr lang="en-US" dirty="0"/>
              <a:t>A. Pothole Detection: </a:t>
            </a:r>
            <a:r>
              <a:rPr lang="en-US" dirty="0">
                <a:ea typeface="+mn-lt"/>
                <a:cs typeface="+mn-lt"/>
              </a:rPr>
              <a:t>The location of the vehicle is tracked using GPS module. The camera captures the image of the road continuously through OpenCV in RGB form. </a:t>
            </a:r>
          </a:p>
          <a:p>
            <a:r>
              <a:rPr lang="en-US" dirty="0">
                <a:ea typeface="+mn-lt"/>
                <a:cs typeface="+mn-lt"/>
              </a:rPr>
              <a:t>OpenCV uses the BGR format instead of RGB.</a:t>
            </a:r>
          </a:p>
          <a:p>
            <a:r>
              <a:rPr lang="en-US" dirty="0">
                <a:ea typeface="+mn-lt"/>
                <a:cs typeface="+mn-lt"/>
              </a:rPr>
              <a:t>Then it converts the image from RGB form to GRAY by image processing technique. It is then dilated for image enhancement of the concentrated region. </a:t>
            </a:r>
          </a:p>
          <a:p>
            <a:r>
              <a:rPr lang="en-US" dirty="0">
                <a:ea typeface="+mn-lt"/>
                <a:cs typeface="+mn-lt"/>
              </a:rPr>
              <a:t>The obtained image is then compared with the stored pothole reference image in the database.</a:t>
            </a:r>
          </a:p>
          <a:p>
            <a:r>
              <a:rPr lang="en-US" dirty="0">
                <a:ea typeface="+mn-lt"/>
                <a:cs typeface="+mn-lt"/>
              </a:rPr>
              <a:t>If, the captured image matches with stored image in the directory , then the Raspberry Pi Pico sends the location of the pothole to the authorities through LCD display along with the real time and the number of potholes, their danger level I.e. S, A, B, C.</a:t>
            </a:r>
          </a:p>
          <a:p>
            <a:r>
              <a:rPr lang="en-US" dirty="0">
                <a:ea typeface="+mn-lt"/>
                <a:cs typeface="+mn-lt"/>
              </a:rPr>
              <a:t>. It also generates alert to the driver through LCD display and speaker that a pothole is detected. This process is repeated. The above mentioned process can be understood as shown in the flow chart</a:t>
            </a:r>
            <a:endParaRPr lang="en-US" dirty="0"/>
          </a:p>
          <a:p>
            <a:endParaRPr lang="en-US" dirty="0"/>
          </a:p>
        </p:txBody>
      </p:sp>
    </p:spTree>
    <p:extLst>
      <p:ext uri="{BB962C8B-B14F-4D97-AF65-F5344CB8AC3E}">
        <p14:creationId xmlns:p14="http://schemas.microsoft.com/office/powerpoint/2010/main" val="222086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DA02-F24D-2103-C7F3-A2BE6784AF35}"/>
              </a:ext>
            </a:extLst>
          </p:cNvPr>
          <p:cNvSpPr>
            <a:spLocks noGrp="1"/>
          </p:cNvSpPr>
          <p:nvPr>
            <p:ph type="title"/>
          </p:nvPr>
        </p:nvSpPr>
        <p:spPr>
          <a:xfrm>
            <a:off x="9939048" y="-282027"/>
            <a:ext cx="637308" cy="93116"/>
          </a:xfrm>
        </p:spPr>
        <p:txBody>
          <a:bodyPr>
            <a:normAutofit fontScale="90000"/>
          </a:bodyPr>
          <a:lstStyle/>
          <a:p>
            <a:endParaRPr lang="en-US"/>
          </a:p>
        </p:txBody>
      </p:sp>
      <p:pic>
        <p:nvPicPr>
          <p:cNvPr id="4" name="Picture 4" descr="Diagram&#10;&#10;Description automatically generated">
            <a:extLst>
              <a:ext uri="{FF2B5EF4-FFF2-40B4-BE49-F238E27FC236}">
                <a16:creationId xmlns:a16="http://schemas.microsoft.com/office/drawing/2014/main" id="{6CA4D21E-72E5-4C40-CDCA-D0F913DC327A}"/>
              </a:ext>
            </a:extLst>
          </p:cNvPr>
          <p:cNvPicPr>
            <a:picLocks noGrp="1" noChangeAspect="1"/>
          </p:cNvPicPr>
          <p:nvPr>
            <p:ph idx="1"/>
          </p:nvPr>
        </p:nvPicPr>
        <p:blipFill>
          <a:blip r:embed="rId2"/>
          <a:stretch>
            <a:fillRect/>
          </a:stretch>
        </p:blipFill>
        <p:spPr>
          <a:xfrm>
            <a:off x="2576594" y="254434"/>
            <a:ext cx="6772396" cy="6340330"/>
          </a:xfrm>
        </p:spPr>
      </p:pic>
    </p:spTree>
    <p:extLst>
      <p:ext uri="{BB962C8B-B14F-4D97-AF65-F5344CB8AC3E}">
        <p14:creationId xmlns:p14="http://schemas.microsoft.com/office/powerpoint/2010/main" val="1574731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052C-97FB-5769-60F2-9ED21079889C}"/>
              </a:ext>
            </a:extLst>
          </p:cNvPr>
          <p:cNvSpPr>
            <a:spLocks noGrp="1"/>
          </p:cNvSpPr>
          <p:nvPr>
            <p:ph type="title"/>
          </p:nvPr>
        </p:nvSpPr>
        <p:spPr>
          <a:xfrm>
            <a:off x="1058285" y="-4937"/>
            <a:ext cx="9905998" cy="1478570"/>
          </a:xfrm>
        </p:spPr>
        <p:txBody>
          <a:bodyPr/>
          <a:lstStyle/>
          <a:p>
            <a:r>
              <a:rPr lang="en-US" dirty="0"/>
              <a:t>Hump detection</a:t>
            </a:r>
          </a:p>
        </p:txBody>
      </p:sp>
      <p:sp>
        <p:nvSpPr>
          <p:cNvPr id="3" name="Content Placeholder 2">
            <a:extLst>
              <a:ext uri="{FF2B5EF4-FFF2-40B4-BE49-F238E27FC236}">
                <a16:creationId xmlns:a16="http://schemas.microsoft.com/office/drawing/2014/main" id="{90C585AC-83C4-A551-0AB9-35CB920DEFF7}"/>
              </a:ext>
            </a:extLst>
          </p:cNvPr>
          <p:cNvSpPr>
            <a:spLocks noGrp="1"/>
          </p:cNvSpPr>
          <p:nvPr>
            <p:ph idx="1"/>
          </p:nvPr>
        </p:nvSpPr>
        <p:spPr>
          <a:xfrm>
            <a:off x="1058285" y="1168832"/>
            <a:ext cx="10806544" cy="5439786"/>
          </a:xfrm>
        </p:spPr>
        <p:txBody>
          <a:bodyPr vert="horz" lIns="91440" tIns="45720" rIns="91440" bIns="45720" rtlCol="0" anchor="t">
            <a:normAutofit/>
          </a:bodyPr>
          <a:lstStyle/>
          <a:p>
            <a:r>
              <a:rPr lang="en-US" dirty="0">
                <a:ea typeface="+mn-lt"/>
                <a:cs typeface="+mn-lt"/>
              </a:rPr>
              <a:t>The ultrasonic sensor regularly measure the distance between the vehicle and the road. The distance is compared with the set threshold. </a:t>
            </a:r>
          </a:p>
          <a:p>
            <a:r>
              <a:rPr lang="en-US" dirty="0">
                <a:ea typeface="+mn-lt"/>
                <a:cs typeface="+mn-lt"/>
              </a:rPr>
              <a:t>When the distance is lesser than the set threshold it generates an alert to the driver through LCD. This process is repeated and is as shown in the flow chart as shown.</a:t>
            </a:r>
            <a:endParaRPr lang="en-US" dirty="0"/>
          </a:p>
        </p:txBody>
      </p:sp>
    </p:spTree>
    <p:extLst>
      <p:ext uri="{BB962C8B-B14F-4D97-AF65-F5344CB8AC3E}">
        <p14:creationId xmlns:p14="http://schemas.microsoft.com/office/powerpoint/2010/main" val="426346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9410-D4D2-3E9E-5EE7-31181506D39F}"/>
              </a:ext>
            </a:extLst>
          </p:cNvPr>
          <p:cNvSpPr>
            <a:spLocks noGrp="1"/>
          </p:cNvSpPr>
          <p:nvPr>
            <p:ph type="title"/>
          </p:nvPr>
        </p:nvSpPr>
        <p:spPr>
          <a:xfrm>
            <a:off x="10590212" y="-101918"/>
            <a:ext cx="83126" cy="647298"/>
          </a:xfrm>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819D01CD-21E5-1F44-DB8D-0C64B96204D0}"/>
              </a:ext>
            </a:extLst>
          </p:cNvPr>
          <p:cNvPicPr>
            <a:picLocks noGrp="1" noChangeAspect="1"/>
          </p:cNvPicPr>
          <p:nvPr>
            <p:ph idx="1"/>
          </p:nvPr>
        </p:nvPicPr>
        <p:blipFill>
          <a:blip r:embed="rId2"/>
          <a:stretch>
            <a:fillRect/>
          </a:stretch>
        </p:blipFill>
        <p:spPr>
          <a:xfrm>
            <a:off x="3229017" y="5052"/>
            <a:ext cx="5024207" cy="6672840"/>
          </a:xfrm>
        </p:spPr>
      </p:pic>
    </p:spTree>
    <p:extLst>
      <p:ext uri="{BB962C8B-B14F-4D97-AF65-F5344CB8AC3E}">
        <p14:creationId xmlns:p14="http://schemas.microsoft.com/office/powerpoint/2010/main" val="25477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DFB9-6CE7-2FE9-C259-441C9E998ACD}"/>
              </a:ext>
            </a:extLst>
          </p:cNvPr>
          <p:cNvSpPr>
            <a:spLocks noGrp="1"/>
          </p:cNvSpPr>
          <p:nvPr>
            <p:ph type="title"/>
          </p:nvPr>
        </p:nvSpPr>
        <p:spPr>
          <a:xfrm>
            <a:off x="480054" y="115311"/>
            <a:ext cx="10567357" cy="874721"/>
          </a:xfrm>
        </p:spPr>
        <p:txBody>
          <a:bodyPr>
            <a:normAutofit fontScale="90000"/>
          </a:bodyPr>
          <a:lstStyle/>
          <a:p>
            <a:r>
              <a:rPr lang="en-US" dirty="0"/>
              <a:t>Some images from dataset (obtained from kaggle.com)</a:t>
            </a:r>
          </a:p>
        </p:txBody>
      </p:sp>
      <p:pic>
        <p:nvPicPr>
          <p:cNvPr id="4" name="Picture 4" descr="A picture containing ground, outdoor, hole, way&#10;&#10;Description automatically generated">
            <a:extLst>
              <a:ext uri="{FF2B5EF4-FFF2-40B4-BE49-F238E27FC236}">
                <a16:creationId xmlns:a16="http://schemas.microsoft.com/office/drawing/2014/main" id="{6B584DC0-4C32-EEEB-B8BB-AAF57BB209E6}"/>
              </a:ext>
            </a:extLst>
          </p:cNvPr>
          <p:cNvPicPr>
            <a:picLocks noGrp="1" noChangeAspect="1"/>
          </p:cNvPicPr>
          <p:nvPr>
            <p:ph idx="1"/>
          </p:nvPr>
        </p:nvPicPr>
        <p:blipFill>
          <a:blip r:embed="rId2"/>
          <a:stretch>
            <a:fillRect/>
          </a:stretch>
        </p:blipFill>
        <p:spPr>
          <a:xfrm>
            <a:off x="1034749" y="1948206"/>
            <a:ext cx="2657475" cy="1714500"/>
          </a:xfrm>
        </p:spPr>
      </p:pic>
      <p:pic>
        <p:nvPicPr>
          <p:cNvPr id="5" name="Picture 5" descr="A picture containing ground, outdoor, nature, crater&#10;&#10;Description automatically generated">
            <a:extLst>
              <a:ext uri="{FF2B5EF4-FFF2-40B4-BE49-F238E27FC236}">
                <a16:creationId xmlns:a16="http://schemas.microsoft.com/office/drawing/2014/main" id="{5C71AE2D-4339-4CD6-A5E7-521CD7B942FE}"/>
              </a:ext>
            </a:extLst>
          </p:cNvPr>
          <p:cNvPicPr>
            <a:picLocks noChangeAspect="1"/>
          </p:cNvPicPr>
          <p:nvPr/>
        </p:nvPicPr>
        <p:blipFill>
          <a:blip r:embed="rId3"/>
          <a:stretch>
            <a:fillRect/>
          </a:stretch>
        </p:blipFill>
        <p:spPr>
          <a:xfrm>
            <a:off x="4124954" y="1924859"/>
            <a:ext cx="2619375" cy="1743075"/>
          </a:xfrm>
          <a:prstGeom prst="rect">
            <a:avLst/>
          </a:prstGeom>
        </p:spPr>
      </p:pic>
      <p:pic>
        <p:nvPicPr>
          <p:cNvPr id="7" name="Picture 7">
            <a:extLst>
              <a:ext uri="{FF2B5EF4-FFF2-40B4-BE49-F238E27FC236}">
                <a16:creationId xmlns:a16="http://schemas.microsoft.com/office/drawing/2014/main" id="{57F143F0-9829-B1B6-141C-2A151554A9AD}"/>
              </a:ext>
            </a:extLst>
          </p:cNvPr>
          <p:cNvPicPr>
            <a:picLocks noChangeAspect="1"/>
          </p:cNvPicPr>
          <p:nvPr/>
        </p:nvPicPr>
        <p:blipFill>
          <a:blip r:embed="rId4"/>
          <a:stretch>
            <a:fillRect/>
          </a:stretch>
        </p:blipFill>
        <p:spPr>
          <a:xfrm>
            <a:off x="7561143" y="1924859"/>
            <a:ext cx="2619375" cy="1743075"/>
          </a:xfrm>
          <a:prstGeom prst="rect">
            <a:avLst/>
          </a:prstGeom>
        </p:spPr>
      </p:pic>
      <p:pic>
        <p:nvPicPr>
          <p:cNvPr id="8" name="Picture 8" descr="A picture containing sky, outdoor, road, way&#10;&#10;Description automatically generated">
            <a:extLst>
              <a:ext uri="{FF2B5EF4-FFF2-40B4-BE49-F238E27FC236}">
                <a16:creationId xmlns:a16="http://schemas.microsoft.com/office/drawing/2014/main" id="{09698ECD-B394-B088-C55D-79129A2C46C4}"/>
              </a:ext>
            </a:extLst>
          </p:cNvPr>
          <p:cNvPicPr>
            <a:picLocks noChangeAspect="1"/>
          </p:cNvPicPr>
          <p:nvPr/>
        </p:nvPicPr>
        <p:blipFill>
          <a:blip r:embed="rId5"/>
          <a:stretch>
            <a:fillRect/>
          </a:stretch>
        </p:blipFill>
        <p:spPr>
          <a:xfrm>
            <a:off x="1000664" y="3926101"/>
            <a:ext cx="2743200" cy="2226326"/>
          </a:xfrm>
          <a:prstGeom prst="rect">
            <a:avLst/>
          </a:prstGeom>
        </p:spPr>
      </p:pic>
      <p:pic>
        <p:nvPicPr>
          <p:cNvPr id="9" name="Picture 9">
            <a:extLst>
              <a:ext uri="{FF2B5EF4-FFF2-40B4-BE49-F238E27FC236}">
                <a16:creationId xmlns:a16="http://schemas.microsoft.com/office/drawing/2014/main" id="{7A4AB513-7700-C7CA-FDDA-0F730B6DB9B6}"/>
              </a:ext>
            </a:extLst>
          </p:cNvPr>
          <p:cNvPicPr>
            <a:picLocks noChangeAspect="1"/>
          </p:cNvPicPr>
          <p:nvPr/>
        </p:nvPicPr>
        <p:blipFill>
          <a:blip r:embed="rId6"/>
          <a:stretch>
            <a:fillRect/>
          </a:stretch>
        </p:blipFill>
        <p:spPr>
          <a:xfrm>
            <a:off x="4120552" y="4175401"/>
            <a:ext cx="3016369" cy="1583953"/>
          </a:xfrm>
          <a:prstGeom prst="rect">
            <a:avLst/>
          </a:prstGeom>
        </p:spPr>
      </p:pic>
      <p:pic>
        <p:nvPicPr>
          <p:cNvPr id="10" name="Picture 10" descr="A picture containing text, outdoor, sky, truck&#10;&#10;Description automatically generated">
            <a:extLst>
              <a:ext uri="{FF2B5EF4-FFF2-40B4-BE49-F238E27FC236}">
                <a16:creationId xmlns:a16="http://schemas.microsoft.com/office/drawing/2014/main" id="{B5393580-BA55-B173-74E0-4282760AB3DF}"/>
              </a:ext>
            </a:extLst>
          </p:cNvPr>
          <p:cNvPicPr>
            <a:picLocks noChangeAspect="1"/>
          </p:cNvPicPr>
          <p:nvPr/>
        </p:nvPicPr>
        <p:blipFill>
          <a:blip r:embed="rId7"/>
          <a:stretch>
            <a:fillRect/>
          </a:stretch>
        </p:blipFill>
        <p:spPr>
          <a:xfrm>
            <a:off x="7686136" y="3926195"/>
            <a:ext cx="3131388" cy="2096744"/>
          </a:xfrm>
          <a:prstGeom prst="rect">
            <a:avLst/>
          </a:prstGeom>
        </p:spPr>
      </p:pic>
    </p:spTree>
    <p:extLst>
      <p:ext uri="{BB962C8B-B14F-4D97-AF65-F5344CB8AC3E}">
        <p14:creationId xmlns:p14="http://schemas.microsoft.com/office/powerpoint/2010/main" val="131979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E419-A6FB-D52C-2254-591BF79E0956}"/>
              </a:ext>
            </a:extLst>
          </p:cNvPr>
          <p:cNvSpPr>
            <a:spLocks noGrp="1"/>
          </p:cNvSpPr>
          <p:nvPr>
            <p:ph type="title"/>
          </p:nvPr>
        </p:nvSpPr>
        <p:spPr>
          <a:xfrm>
            <a:off x="77490" y="292"/>
            <a:ext cx="10969921" cy="831589"/>
          </a:xfrm>
        </p:spPr>
        <p:txBody>
          <a:bodyPr/>
          <a:lstStyle/>
          <a:p>
            <a:r>
              <a:rPr lang="en-US" dirty="0"/>
              <a:t>Pothole Detection:</a:t>
            </a:r>
          </a:p>
        </p:txBody>
      </p:sp>
      <p:sp>
        <p:nvSpPr>
          <p:cNvPr id="3" name="Content Placeholder 2">
            <a:extLst>
              <a:ext uri="{FF2B5EF4-FFF2-40B4-BE49-F238E27FC236}">
                <a16:creationId xmlns:a16="http://schemas.microsoft.com/office/drawing/2014/main" id="{20D42EFD-DCD5-3B44-CA04-38F51A36ACB9}"/>
              </a:ext>
            </a:extLst>
          </p:cNvPr>
          <p:cNvSpPr>
            <a:spLocks noGrp="1"/>
          </p:cNvSpPr>
          <p:nvPr>
            <p:ph idx="1"/>
          </p:nvPr>
        </p:nvSpPr>
        <p:spPr>
          <a:xfrm>
            <a:off x="120620" y="782997"/>
            <a:ext cx="11947583" cy="5856468"/>
          </a:xfrm>
        </p:spPr>
        <p:txBody>
          <a:bodyPr vert="horz" lIns="91440" tIns="45720" rIns="91440" bIns="45720" rtlCol="0" anchor="t">
            <a:normAutofit lnSpcReduction="10000"/>
          </a:bodyPr>
          <a:lstStyle/>
          <a:p>
            <a:r>
              <a:rPr lang="en-US" dirty="0"/>
              <a:t>First of all , we download unified dataset for pothole images with or without pothole images and the dataset.csv file with information and image Id of the images, no. Of potholes and danger levels.</a:t>
            </a:r>
          </a:p>
          <a:p>
            <a:r>
              <a:rPr lang="en-US" dirty="0"/>
              <a:t>We processed the csv file and read from it with pandas library.</a:t>
            </a:r>
          </a:p>
          <a:p>
            <a:r>
              <a:rPr lang="en-US" dirty="0"/>
              <a:t>We looked into the basic preparation techniques like </a:t>
            </a:r>
            <a:r>
              <a:rPr lang="en-US" dirty="0" err="1"/>
              <a:t>NaN</a:t>
            </a:r>
            <a:r>
              <a:rPr lang="en-US" dirty="0"/>
              <a:t> type value handling in columns, getting dummy variable of a binary or categorical variables and lastly statistical shuffling for further processes.</a:t>
            </a:r>
          </a:p>
          <a:p>
            <a:r>
              <a:rPr lang="en-US" dirty="0"/>
              <a:t>For the data modelling and model fitting with prediction purposes we split the data as usual as train test split with </a:t>
            </a:r>
            <a:r>
              <a:rPr lang="en-US" dirty="0" err="1"/>
              <a:t>sklearn.model_selection</a:t>
            </a:r>
            <a:r>
              <a:rPr lang="en-US" dirty="0"/>
              <a:t> class method </a:t>
            </a:r>
            <a:r>
              <a:rPr lang="en-US" dirty="0" err="1"/>
              <a:t>train_test_split</a:t>
            </a:r>
            <a:r>
              <a:rPr lang="en-US" dirty="0"/>
              <a:t> with 30% data for testing purposes.</a:t>
            </a:r>
          </a:p>
          <a:p>
            <a:r>
              <a:rPr lang="en-US" dirty="0"/>
              <a:t>We defined a function to get the access by </a:t>
            </a:r>
            <a:r>
              <a:rPr lang="en-US" dirty="0" err="1"/>
              <a:t>file_location</a:t>
            </a:r>
            <a:r>
              <a:rPr lang="en-US" dirty="0"/>
              <a:t> from the </a:t>
            </a:r>
            <a:r>
              <a:rPr lang="en-US" dirty="0" err="1"/>
              <a:t>Image_Id</a:t>
            </a:r>
            <a:r>
              <a:rPr lang="en-US" dirty="0"/>
              <a:t> of Dataset.csv from the Unified Dataset and with OpenCV library made the image as Gray from RGB format.</a:t>
            </a:r>
          </a:p>
          <a:p>
            <a:endParaRPr lang="en-US" dirty="0"/>
          </a:p>
        </p:txBody>
      </p:sp>
    </p:spTree>
    <p:extLst>
      <p:ext uri="{BB962C8B-B14F-4D97-AF65-F5344CB8AC3E}">
        <p14:creationId xmlns:p14="http://schemas.microsoft.com/office/powerpoint/2010/main" val="340243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DA63-A52D-F675-EF9F-A4231EBF213D}"/>
              </a:ext>
            </a:extLst>
          </p:cNvPr>
          <p:cNvSpPr>
            <a:spLocks noGrp="1"/>
          </p:cNvSpPr>
          <p:nvPr>
            <p:ph type="title"/>
          </p:nvPr>
        </p:nvSpPr>
        <p:spPr>
          <a:xfrm>
            <a:off x="48734" y="57802"/>
            <a:ext cx="10998677" cy="817211"/>
          </a:xfrm>
        </p:spPr>
        <p:txBody>
          <a:bodyPr/>
          <a:lstStyle/>
          <a:p>
            <a:r>
              <a:rPr lang="en-US" dirty="0"/>
              <a:t>Pothole detection (contd.):</a:t>
            </a:r>
          </a:p>
        </p:txBody>
      </p:sp>
      <p:sp>
        <p:nvSpPr>
          <p:cNvPr id="3" name="Content Placeholder 2">
            <a:extLst>
              <a:ext uri="{FF2B5EF4-FFF2-40B4-BE49-F238E27FC236}">
                <a16:creationId xmlns:a16="http://schemas.microsoft.com/office/drawing/2014/main" id="{B0FA5C15-1027-FF44-CC3E-4D1B34CAA7B8}"/>
              </a:ext>
            </a:extLst>
          </p:cNvPr>
          <p:cNvSpPr>
            <a:spLocks noGrp="1"/>
          </p:cNvSpPr>
          <p:nvPr>
            <p:ph idx="1"/>
          </p:nvPr>
        </p:nvSpPr>
        <p:spPr>
          <a:xfrm>
            <a:off x="134997" y="883638"/>
            <a:ext cx="11890074" cy="5842091"/>
          </a:xfrm>
        </p:spPr>
        <p:txBody>
          <a:bodyPr vert="horz" lIns="91440" tIns="45720" rIns="91440" bIns="45720" rtlCol="0" anchor="t">
            <a:normAutofit/>
          </a:bodyPr>
          <a:lstStyle/>
          <a:p>
            <a:r>
              <a:rPr lang="en-US" dirty="0"/>
              <a:t>From 0 to 255 range the gray images are normalize on the scale of (0,1) with </a:t>
            </a:r>
            <a:r>
              <a:rPr lang="en-US" dirty="0" err="1"/>
              <a:t>Min_Maxscaler</a:t>
            </a:r>
            <a:r>
              <a:rPr lang="en-US" dirty="0"/>
              <a:t> of </a:t>
            </a:r>
            <a:r>
              <a:rPr lang="en-US" dirty="0" err="1"/>
              <a:t>sklearn</a:t>
            </a:r>
            <a:r>
              <a:rPr lang="en-US" dirty="0"/>
              <a:t>.</a:t>
            </a:r>
          </a:p>
          <a:p>
            <a:r>
              <a:rPr lang="en-US" dirty="0"/>
              <a:t>Next, the images </a:t>
            </a:r>
            <a:r>
              <a:rPr lang="en-US" dirty="0" err="1"/>
              <a:t>pothole_or_not</a:t>
            </a:r>
            <a:r>
              <a:rPr lang="en-US" dirty="0"/>
              <a:t>, </a:t>
            </a:r>
            <a:r>
              <a:rPr lang="en-US" dirty="0" err="1"/>
              <a:t>pothole_number</a:t>
            </a:r>
            <a:r>
              <a:rPr lang="en-US" dirty="0"/>
              <a:t>, </a:t>
            </a:r>
            <a:r>
              <a:rPr lang="en-US" dirty="0" err="1"/>
              <a:t>pothole_level</a:t>
            </a:r>
            <a:r>
              <a:rPr lang="en-US" dirty="0"/>
              <a:t> are converted to </a:t>
            </a:r>
            <a:r>
              <a:rPr lang="en-US" dirty="0" err="1"/>
              <a:t>numpy</a:t>
            </a:r>
            <a:r>
              <a:rPr lang="en-US" dirty="0"/>
              <a:t> </a:t>
            </a:r>
            <a:r>
              <a:rPr lang="en-US" dirty="0" err="1"/>
              <a:t>arrarys</a:t>
            </a:r>
            <a:r>
              <a:rPr lang="en-US" dirty="0"/>
              <a:t> along with the </a:t>
            </a:r>
            <a:r>
              <a:rPr lang="en-US" dirty="0" err="1"/>
              <a:t>garay</a:t>
            </a:r>
            <a:r>
              <a:rPr lang="en-US" dirty="0"/>
              <a:t> image pixels.</a:t>
            </a:r>
          </a:p>
          <a:p>
            <a:r>
              <a:rPr lang="en-US" dirty="0"/>
              <a:t>Now we define a class </a:t>
            </a:r>
            <a:r>
              <a:rPr lang="en-US" dirty="0" err="1"/>
              <a:t>My_Custom_Generator</a:t>
            </a:r>
            <a:r>
              <a:rPr lang="en-US" dirty="0"/>
              <a:t> with </a:t>
            </a:r>
            <a:r>
              <a:rPr lang="en-US" dirty="0" err="1"/>
              <a:t>inheriatance</a:t>
            </a:r>
            <a:r>
              <a:rPr lang="en-US" dirty="0"/>
              <a:t> from </a:t>
            </a:r>
            <a:r>
              <a:rPr lang="en-US" dirty="0" err="1"/>
              <a:t>keras.utils.Sequence</a:t>
            </a:r>
            <a:r>
              <a:rPr lang="en-US" dirty="0"/>
              <a:t> inbuilt </a:t>
            </a:r>
            <a:r>
              <a:rPr lang="en-US" dirty="0" err="1"/>
              <a:t>keras</a:t>
            </a:r>
            <a:r>
              <a:rPr lang="en-US" dirty="0"/>
              <a:t> class and defined batch size batch number and accessing the image file </a:t>
            </a:r>
            <a:r>
              <a:rPr lang="en-US" dirty="0" err="1"/>
              <a:t>fro</a:t>
            </a:r>
            <a:r>
              <a:rPr lang="en-US" dirty="0"/>
              <a:t> directory.</a:t>
            </a:r>
          </a:p>
          <a:p>
            <a:r>
              <a:rPr lang="en-US" dirty="0"/>
              <a:t>We now define the batches as train and validation set divider and start doing the modelling.</a:t>
            </a:r>
          </a:p>
          <a:p>
            <a:r>
              <a:rPr lang="en-US" dirty="0"/>
              <a:t>With 2D convolution, I used the other </a:t>
            </a:r>
            <a:r>
              <a:rPr lang="en-US" dirty="0" err="1"/>
              <a:t>keras</a:t>
            </a:r>
            <a:r>
              <a:rPr lang="en-US" dirty="0"/>
              <a:t> layers of Dense, Flatten, MaxPooling2D, Dropout, Input etc. With different neural network functionality and architecture. The total architecture model for this prototype is shown in the next slide.</a:t>
            </a:r>
          </a:p>
        </p:txBody>
      </p:sp>
    </p:spTree>
    <p:extLst>
      <p:ext uri="{BB962C8B-B14F-4D97-AF65-F5344CB8AC3E}">
        <p14:creationId xmlns:p14="http://schemas.microsoft.com/office/powerpoint/2010/main" val="2951569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B385-225F-18E4-825B-4F79828465AE}"/>
              </a:ext>
            </a:extLst>
          </p:cNvPr>
          <p:cNvSpPr>
            <a:spLocks noGrp="1"/>
          </p:cNvSpPr>
          <p:nvPr>
            <p:ph type="title"/>
          </p:nvPr>
        </p:nvSpPr>
        <p:spPr>
          <a:xfrm>
            <a:off x="408168" y="86556"/>
            <a:ext cx="10639243" cy="716571"/>
          </a:xfrm>
        </p:spPr>
        <p:txBody>
          <a:bodyPr>
            <a:normAutofit/>
          </a:bodyPr>
          <a:lstStyle/>
          <a:p>
            <a:r>
              <a:rPr lang="en-US" dirty="0"/>
              <a:t>Model architecture for pothole detection</a:t>
            </a:r>
          </a:p>
        </p:txBody>
      </p:sp>
      <p:pic>
        <p:nvPicPr>
          <p:cNvPr id="4" name="Picture 4" descr="Graphical user interface, application&#10;&#10;Description automatically generated">
            <a:extLst>
              <a:ext uri="{FF2B5EF4-FFF2-40B4-BE49-F238E27FC236}">
                <a16:creationId xmlns:a16="http://schemas.microsoft.com/office/drawing/2014/main" id="{314257C1-2D4D-07B6-0511-2B5BA659D125}"/>
              </a:ext>
            </a:extLst>
          </p:cNvPr>
          <p:cNvPicPr>
            <a:picLocks noGrp="1" noChangeAspect="1"/>
          </p:cNvPicPr>
          <p:nvPr>
            <p:ph idx="1"/>
          </p:nvPr>
        </p:nvPicPr>
        <p:blipFill>
          <a:blip r:embed="rId2"/>
          <a:stretch>
            <a:fillRect/>
          </a:stretch>
        </p:blipFill>
        <p:spPr>
          <a:xfrm rot="16200000">
            <a:off x="3218460" y="-2336888"/>
            <a:ext cx="5636887" cy="11981219"/>
          </a:xfrm>
        </p:spPr>
      </p:pic>
    </p:spTree>
    <p:extLst>
      <p:ext uri="{BB962C8B-B14F-4D97-AF65-F5344CB8AC3E}">
        <p14:creationId xmlns:p14="http://schemas.microsoft.com/office/powerpoint/2010/main" val="806861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1869-856A-1BD3-B794-6917C2AD8C4C}"/>
              </a:ext>
            </a:extLst>
          </p:cNvPr>
          <p:cNvSpPr>
            <a:spLocks noGrp="1"/>
          </p:cNvSpPr>
          <p:nvPr>
            <p:ph type="title"/>
          </p:nvPr>
        </p:nvSpPr>
        <p:spPr>
          <a:xfrm>
            <a:off x="106243" y="292"/>
            <a:ext cx="10941168" cy="1018495"/>
          </a:xfrm>
        </p:spPr>
        <p:txBody>
          <a:bodyPr/>
          <a:lstStyle/>
          <a:p>
            <a:r>
              <a:rPr lang="en-US" dirty="0"/>
              <a:t>Pothole detection (contd.):</a:t>
            </a:r>
          </a:p>
        </p:txBody>
      </p:sp>
      <p:sp>
        <p:nvSpPr>
          <p:cNvPr id="3" name="Content Placeholder 2">
            <a:extLst>
              <a:ext uri="{FF2B5EF4-FFF2-40B4-BE49-F238E27FC236}">
                <a16:creationId xmlns:a16="http://schemas.microsoft.com/office/drawing/2014/main" id="{83BD0AA7-BC19-ABF3-90CD-54B75F284223}"/>
              </a:ext>
            </a:extLst>
          </p:cNvPr>
          <p:cNvSpPr>
            <a:spLocks noGrp="1"/>
          </p:cNvSpPr>
          <p:nvPr>
            <p:ph idx="1"/>
          </p:nvPr>
        </p:nvSpPr>
        <p:spPr>
          <a:xfrm>
            <a:off x="106243" y="1027412"/>
            <a:ext cx="11918828" cy="5482656"/>
          </a:xfrm>
        </p:spPr>
        <p:txBody>
          <a:bodyPr vert="horz" lIns="91440" tIns="45720" rIns="91440" bIns="45720" rtlCol="0" anchor="t">
            <a:normAutofit fontScale="92500"/>
          </a:bodyPr>
          <a:lstStyle/>
          <a:p>
            <a:r>
              <a:rPr lang="en-US" dirty="0"/>
              <a:t>Next process, I started fitting the training set batchwise with </a:t>
            </a:r>
            <a:r>
              <a:rPr lang="en-US" dirty="0" err="1"/>
              <a:t>model.fit_generator</a:t>
            </a:r>
            <a:r>
              <a:rPr lang="en-US" dirty="0"/>
              <a:t> function with the defined 'model', and started doing validation set testing and </a:t>
            </a:r>
            <a:r>
              <a:rPr lang="en-US" dirty="0" err="1"/>
              <a:t>model_accuracy</a:t>
            </a:r>
            <a:r>
              <a:rPr lang="en-US" dirty="0"/>
              <a:t> was determined with </a:t>
            </a:r>
            <a:r>
              <a:rPr lang="en-US" dirty="0" err="1"/>
              <a:t>accuracy_score</a:t>
            </a:r>
            <a:r>
              <a:rPr lang="en-US" dirty="0"/>
              <a:t>.</a:t>
            </a:r>
          </a:p>
          <a:p>
            <a:r>
              <a:rPr lang="en-US" dirty="0"/>
              <a:t>Now we just started fitting and predicting the test data that was separated from the training set.</a:t>
            </a:r>
          </a:p>
          <a:p>
            <a:r>
              <a:rPr lang="en-US" dirty="0"/>
              <a:t>From the WebCamCapture.py file I started doing the image capturing with webcam and the files are stored in the directory  as the "Saved_Image.jpg" and every time image is captured the file name gets replaced by the new image. The image is then preprocessed and fitted and predicted with the existing model.</a:t>
            </a:r>
          </a:p>
          <a:p>
            <a:r>
              <a:rPr lang="en-US" dirty="0"/>
              <a:t>No. Of potholes, pothole or not and danger level of pothole is determined from the prediction and if there is a pothole the GPS function is enabled and real time and along with latitude and longitude of the position is mentioned.</a:t>
            </a:r>
          </a:p>
          <a:p>
            <a:r>
              <a:rPr lang="en-US" dirty="0"/>
              <a:t>The codes of the above process is being shared.</a:t>
            </a:r>
          </a:p>
        </p:txBody>
      </p:sp>
    </p:spTree>
    <p:extLst>
      <p:ext uri="{BB962C8B-B14F-4D97-AF65-F5344CB8AC3E}">
        <p14:creationId xmlns:p14="http://schemas.microsoft.com/office/powerpoint/2010/main" val="225480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DA9E-BE32-F6E0-B39C-9627FF162C0A}"/>
              </a:ext>
            </a:extLst>
          </p:cNvPr>
          <p:cNvSpPr>
            <a:spLocks noGrp="1"/>
          </p:cNvSpPr>
          <p:nvPr>
            <p:ph type="title"/>
          </p:nvPr>
        </p:nvSpPr>
        <p:spPr>
          <a:xfrm>
            <a:off x="836613" y="64336"/>
            <a:ext cx="9905998" cy="1478570"/>
          </a:xfrm>
        </p:spPr>
        <p:txBody>
          <a:bodyPr/>
          <a:lstStyle/>
          <a:p>
            <a:r>
              <a:rPr lang="en-US" dirty="0"/>
              <a:t>Motivation</a:t>
            </a:r>
          </a:p>
        </p:txBody>
      </p:sp>
      <p:sp>
        <p:nvSpPr>
          <p:cNvPr id="3" name="Content Placeholder 2">
            <a:extLst>
              <a:ext uri="{FF2B5EF4-FFF2-40B4-BE49-F238E27FC236}">
                <a16:creationId xmlns:a16="http://schemas.microsoft.com/office/drawing/2014/main" id="{E2CBFDFC-4ECA-30FE-A1B6-93EEA4883935}"/>
              </a:ext>
            </a:extLst>
          </p:cNvPr>
          <p:cNvSpPr>
            <a:spLocks noGrp="1"/>
          </p:cNvSpPr>
          <p:nvPr>
            <p:ph idx="1"/>
          </p:nvPr>
        </p:nvSpPr>
        <p:spPr>
          <a:xfrm>
            <a:off x="573377" y="1265815"/>
            <a:ext cx="11402288" cy="5522912"/>
          </a:xfrm>
        </p:spPr>
        <p:txBody>
          <a:bodyPr vert="horz" lIns="91440" tIns="45720" rIns="91440" bIns="45720" rtlCol="0" anchor="t">
            <a:normAutofit/>
          </a:bodyPr>
          <a:lstStyle/>
          <a:p>
            <a:r>
              <a:rPr lang="en-US" dirty="0">
                <a:ea typeface="+mn-lt"/>
                <a:cs typeface="+mn-lt"/>
              </a:rPr>
              <a:t>One of the major causes for road accidents in Indian roads is due to the potholes and humps.  In this digital era, it becomes essential to identify and report these potholes to the corresponding authorities in an automated version.</a:t>
            </a:r>
          </a:p>
          <a:p>
            <a:r>
              <a:rPr lang="en-US" dirty="0">
                <a:ea typeface="+mn-lt"/>
                <a:cs typeface="+mn-lt"/>
              </a:rPr>
              <a:t> So, therefore I want to propose a simple IoT based low-cost portable and economically affordable device to detect the potholes and intimate the damaged scenario to the corresponding authorities.</a:t>
            </a:r>
          </a:p>
          <a:p>
            <a:r>
              <a:rPr lang="en-US" dirty="0">
                <a:ea typeface="+mn-lt"/>
                <a:cs typeface="+mn-lt"/>
              </a:rPr>
              <a:t>This project aims at identifying the potholes using image processing technology with the help of a camera. The system sends the location of these potholes to authorities using GPS, The humps are detected using the ultrasonic sensors and the electronics system alerts the driver about the humps. The alert is provided in the form of voice through speakers and displayed on the LCD and using GSM, SMS is sent to the driver.</a:t>
            </a:r>
            <a:endParaRPr lang="en-US" dirty="0"/>
          </a:p>
        </p:txBody>
      </p:sp>
    </p:spTree>
    <p:extLst>
      <p:ext uri="{BB962C8B-B14F-4D97-AF65-F5344CB8AC3E}">
        <p14:creationId xmlns:p14="http://schemas.microsoft.com/office/powerpoint/2010/main" val="675938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B9ED-10B7-6914-2A5F-49FC00F15BED}"/>
              </a:ext>
            </a:extLst>
          </p:cNvPr>
          <p:cNvSpPr>
            <a:spLocks noGrp="1"/>
          </p:cNvSpPr>
          <p:nvPr>
            <p:ph type="title"/>
          </p:nvPr>
        </p:nvSpPr>
        <p:spPr>
          <a:xfrm>
            <a:off x="652583" y="115311"/>
            <a:ext cx="10394828" cy="730948"/>
          </a:xfrm>
        </p:spPr>
        <p:txBody>
          <a:bodyPr>
            <a:normAutofit/>
          </a:bodyPr>
          <a:lstStyle/>
          <a:p>
            <a:r>
              <a:rPr lang="en-US" dirty="0"/>
              <a:t>Ultrasonic sensor based Hump detection</a:t>
            </a:r>
          </a:p>
        </p:txBody>
      </p:sp>
      <p:sp>
        <p:nvSpPr>
          <p:cNvPr id="3" name="Content Placeholder 2">
            <a:extLst>
              <a:ext uri="{FF2B5EF4-FFF2-40B4-BE49-F238E27FC236}">
                <a16:creationId xmlns:a16="http://schemas.microsoft.com/office/drawing/2014/main" id="{6D1AB4A3-A85C-BA8D-5FFD-9623F89307C1}"/>
              </a:ext>
            </a:extLst>
          </p:cNvPr>
          <p:cNvSpPr>
            <a:spLocks noGrp="1"/>
          </p:cNvSpPr>
          <p:nvPr>
            <p:ph idx="1"/>
          </p:nvPr>
        </p:nvSpPr>
        <p:spPr>
          <a:xfrm>
            <a:off x="206884" y="955525"/>
            <a:ext cx="11717545" cy="5770204"/>
          </a:xfrm>
        </p:spPr>
        <p:txBody>
          <a:bodyPr vert="horz" lIns="91440" tIns="45720" rIns="91440" bIns="45720" rtlCol="0" anchor="t">
            <a:normAutofit/>
          </a:bodyPr>
          <a:lstStyle/>
          <a:p>
            <a:r>
              <a:rPr lang="en-US" dirty="0"/>
              <a:t>Hardware</a:t>
            </a:r>
          </a:p>
          <a:p>
            <a:r>
              <a:rPr lang="en-US" dirty="0">
                <a:ea typeface="+mn-lt"/>
                <a:cs typeface="+mn-lt"/>
              </a:rPr>
              <a:t>HC-SR04 Module </a:t>
            </a:r>
            <a:endParaRPr lang="en-US"/>
          </a:p>
          <a:p>
            <a:r>
              <a:rPr lang="en-US" dirty="0">
                <a:ea typeface="+mn-lt"/>
                <a:cs typeface="+mn-lt"/>
              </a:rPr>
              <a:t>Resistors: 330Ω and 470Ω </a:t>
            </a:r>
            <a:endParaRPr lang="en-US"/>
          </a:p>
          <a:p>
            <a:r>
              <a:rPr lang="en-US" dirty="0">
                <a:ea typeface="+mn-lt"/>
                <a:cs typeface="+mn-lt"/>
              </a:rPr>
              <a:t>Jumper wires</a:t>
            </a:r>
            <a:endParaRPr lang="en-US" dirty="0"/>
          </a:p>
          <a:p>
            <a:r>
              <a:rPr lang="en-US" dirty="0">
                <a:ea typeface="+mn-lt"/>
                <a:cs typeface="+mn-lt"/>
              </a:rPr>
              <a:t>There are four pins on the ultrasound module that are connected to the Raspberry:</a:t>
            </a:r>
            <a:endParaRPr lang="en-US" dirty="0"/>
          </a:p>
          <a:p>
            <a:r>
              <a:rPr lang="en-US" dirty="0">
                <a:ea typeface="+mn-lt"/>
                <a:cs typeface="+mn-lt"/>
              </a:rPr>
              <a:t>VCC to Pin 2 (VCC)</a:t>
            </a:r>
            <a:endParaRPr lang="en-US" dirty="0"/>
          </a:p>
          <a:p>
            <a:r>
              <a:rPr lang="en-US" dirty="0">
                <a:ea typeface="+mn-lt"/>
                <a:cs typeface="+mn-lt"/>
              </a:rPr>
              <a:t>GND to Pin 6 (GND)</a:t>
            </a:r>
            <a:endParaRPr lang="en-US" dirty="0"/>
          </a:p>
          <a:p>
            <a:r>
              <a:rPr lang="en-US" dirty="0">
                <a:ea typeface="+mn-lt"/>
                <a:cs typeface="+mn-lt"/>
              </a:rPr>
              <a:t>TRIG to Pin 12 (GPIO18)</a:t>
            </a:r>
            <a:endParaRPr lang="en-US" dirty="0"/>
          </a:p>
          <a:p>
            <a:r>
              <a:rPr lang="en-US" dirty="0">
                <a:ea typeface="+mn-lt"/>
                <a:cs typeface="+mn-lt"/>
              </a:rPr>
              <a:t>connect the 330Ω resistor to ECHO.  On its end you connect it to Pin 18 (GPIO24) and through a 470Ω resistor you connect it also to Pin6 (GND).</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084493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8D821BB-32A5-33FB-7140-4614B85209BF}"/>
              </a:ext>
            </a:extLst>
          </p:cNvPr>
          <p:cNvSpPr>
            <a:spLocks noGrp="1"/>
          </p:cNvSpPr>
          <p:nvPr>
            <p:ph type="title"/>
          </p:nvPr>
        </p:nvSpPr>
        <p:spPr>
          <a:xfrm flipH="1">
            <a:off x="-78357" y="-215368"/>
            <a:ext cx="170222" cy="429022"/>
          </a:xfrm>
        </p:spPr>
        <p:txBody>
          <a:bodyPr>
            <a:normAutofit fontScale="90000"/>
          </a:bodyPr>
          <a:lstStyle/>
          <a:p>
            <a:endParaRPr lang="en-US" sz="3200"/>
          </a:p>
        </p:txBody>
      </p:sp>
      <p:sp>
        <p:nvSpPr>
          <p:cNvPr id="3" name="Content Placeholder 2">
            <a:extLst>
              <a:ext uri="{FF2B5EF4-FFF2-40B4-BE49-F238E27FC236}">
                <a16:creationId xmlns:a16="http://schemas.microsoft.com/office/drawing/2014/main" id="{444FAA10-E375-66F5-361D-C1472870505A}"/>
              </a:ext>
            </a:extLst>
          </p:cNvPr>
          <p:cNvSpPr>
            <a:spLocks noGrp="1"/>
          </p:cNvSpPr>
          <p:nvPr>
            <p:ph idx="1"/>
          </p:nvPr>
        </p:nvSpPr>
        <p:spPr>
          <a:xfrm>
            <a:off x="293148" y="6619"/>
            <a:ext cx="5091890" cy="6854894"/>
          </a:xfrm>
        </p:spPr>
        <p:txBody>
          <a:bodyPr vert="horz" lIns="91440" tIns="45720" rIns="91440" bIns="45720" rtlCol="0" anchor="t">
            <a:normAutofit/>
          </a:bodyPr>
          <a:lstStyle/>
          <a:p>
            <a:pPr>
              <a:lnSpc>
                <a:spcPct val="110000"/>
              </a:lnSpc>
            </a:pPr>
            <a:r>
              <a:rPr lang="en-US" sz="1800" dirty="0">
                <a:ea typeface="+mn-lt"/>
                <a:cs typeface="+mn-lt"/>
              </a:rPr>
              <a:t>We do this because the GPIO pins only tolerate maximal 3.3V. The connection to GND is to have </a:t>
            </a:r>
            <a:r>
              <a:rPr lang="en-US" sz="1800" dirty="0" err="1">
                <a:ea typeface="+mn-lt"/>
                <a:cs typeface="+mn-lt"/>
              </a:rPr>
              <a:t>a</a:t>
            </a:r>
            <a:r>
              <a:rPr lang="en-US" sz="1800" dirty="0">
                <a:ea typeface="+mn-lt"/>
                <a:cs typeface="+mn-lt"/>
              </a:rPr>
              <a:t> obvious signal on GPIO24. If no pulse is sent, the signal is 0 (through the connection with GND), else it is 1. If there would be no connection to GND, the input would be undefined if no signal is sent (randomly 0 or 1), so ambiguous.</a:t>
            </a:r>
          </a:p>
          <a:p>
            <a:pPr>
              <a:lnSpc>
                <a:spcPct val="110000"/>
              </a:lnSpc>
            </a:pPr>
            <a:r>
              <a:rPr lang="en-US" sz="1800" dirty="0">
                <a:ea typeface="+mn-lt"/>
                <a:cs typeface="+mn-lt"/>
              </a:rPr>
              <a:t>First of all, the Python GPIO library should be installed</a:t>
            </a:r>
            <a:endParaRPr lang="en-US" sz="1800"/>
          </a:p>
          <a:p>
            <a:pPr>
              <a:lnSpc>
                <a:spcPct val="110000"/>
              </a:lnSpc>
            </a:pPr>
            <a:r>
              <a:rPr lang="en-US" sz="1800" dirty="0">
                <a:ea typeface="+mn-lt"/>
                <a:cs typeface="+mn-lt"/>
              </a:rPr>
              <a:t>To use the module, we create a new script</a:t>
            </a:r>
            <a:endParaRPr lang="en-US" sz="1800"/>
          </a:p>
          <a:p>
            <a:pPr>
              <a:lnSpc>
                <a:spcPct val="110000"/>
              </a:lnSpc>
            </a:pPr>
            <a:r>
              <a:rPr lang="en-US" sz="1800" dirty="0">
                <a:latin typeface="Consolas"/>
              </a:rPr>
              <a:t>Ultrasonic_bump_detection.py</a:t>
            </a:r>
            <a:endParaRPr lang="en-US" sz="1800">
              <a:latin typeface="Consolas"/>
            </a:endParaRPr>
          </a:p>
          <a:p>
            <a:pPr>
              <a:lnSpc>
                <a:spcPct val="110000"/>
              </a:lnSpc>
            </a:pPr>
            <a:endParaRPr lang="en-US" sz="1700">
              <a:latin typeface="Consolas"/>
            </a:endParaRPr>
          </a:p>
        </p:txBody>
      </p:sp>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5" name="Table 4">
            <a:extLst>
              <a:ext uri="{FF2B5EF4-FFF2-40B4-BE49-F238E27FC236}">
                <a16:creationId xmlns:a16="http://schemas.microsoft.com/office/drawing/2014/main" id="{4EF350C4-834E-8F1A-A910-CABF7923EB5B}"/>
              </a:ext>
            </a:extLst>
          </p:cNvPr>
          <p:cNvGraphicFramePr>
            <a:graphicFrameLocks noGrp="1"/>
          </p:cNvGraphicFramePr>
          <p:nvPr>
            <p:extLst>
              <p:ext uri="{D42A27DB-BD31-4B8C-83A1-F6EECF244321}">
                <p14:modId xmlns:p14="http://schemas.microsoft.com/office/powerpoint/2010/main" val="2041679378"/>
              </p:ext>
            </p:extLst>
          </p:nvPr>
        </p:nvGraphicFramePr>
        <p:xfrm>
          <a:off x="5420264" y="0"/>
          <a:ext cx="6530885" cy="6778625"/>
        </p:xfrm>
        <a:graphic>
          <a:graphicData uri="http://schemas.openxmlformats.org/drawingml/2006/table">
            <a:tbl>
              <a:tblPr firstRow="1" bandRow="1">
                <a:tableStyleId>{5C22544A-7EE6-4342-B048-85BDC9FD1C3A}</a:tableStyleId>
              </a:tblPr>
              <a:tblGrid>
                <a:gridCol w="6530885">
                  <a:extLst>
                    <a:ext uri="{9D8B030D-6E8A-4147-A177-3AD203B41FA5}">
                      <a16:colId xmlns:a16="http://schemas.microsoft.com/office/drawing/2014/main" val="646219932"/>
                    </a:ext>
                  </a:extLst>
                </a:gridCol>
              </a:tblGrid>
              <a:tr h="6778625">
                <a:tc>
                  <a:txBody>
                    <a:bodyPr/>
                    <a:lstStyle/>
                    <a:p>
                      <a:pPr lvl="0" algn="l">
                        <a:buNone/>
                      </a:pPr>
                      <a:r>
                        <a:rPr lang="en-US" sz="2000" b="0" i="0" u="none" strike="noStrike" noProof="0" dirty="0">
                          <a:effectLst/>
                          <a:latin typeface="Consolas"/>
                        </a:rPr>
                        <a:t>from machine import Pin
import </a:t>
                      </a:r>
                      <a:r>
                        <a:rPr lang="en-US" sz="2000" b="0" i="0" u="none" strike="noStrike" noProof="0" dirty="0" err="1">
                          <a:effectLst/>
                          <a:latin typeface="Consolas"/>
                        </a:rPr>
                        <a:t>utime</a:t>
                      </a:r>
                      <a:r>
                        <a:rPr lang="en-US" sz="2000" b="0" i="0" u="none" strike="noStrike" noProof="0" dirty="0">
                          <a:effectLst/>
                          <a:latin typeface="Consolas"/>
                        </a:rPr>
                        <a:t>
trigger = Pin(14, </a:t>
                      </a:r>
                      <a:r>
                        <a:rPr lang="en-US" sz="2000" b="0" i="0" u="none" strike="noStrike" noProof="0" dirty="0" err="1">
                          <a:effectLst/>
                          <a:latin typeface="Consolas"/>
                        </a:rPr>
                        <a:t>Pin.OUT</a:t>
                      </a:r>
                      <a:r>
                        <a:rPr lang="en-US" sz="2000" b="0" i="0" u="none" strike="noStrike" noProof="0" dirty="0">
                          <a:effectLst/>
                          <a:latin typeface="Consolas"/>
                        </a:rPr>
                        <a:t>)
echo = Pin(15, Pin.IN)
def ultra():
   </a:t>
                      </a:r>
                      <a:r>
                        <a:rPr lang="en-US" sz="2000" b="0" i="0" u="none" strike="noStrike" noProof="0" dirty="0" err="1">
                          <a:effectLst/>
                          <a:latin typeface="Consolas"/>
                        </a:rPr>
                        <a:t>trigger.low</a:t>
                      </a:r>
                      <a:r>
                        <a:rPr lang="en-US" sz="2000" b="0" i="0" u="none" strike="noStrike" noProof="0" dirty="0">
                          <a:effectLst/>
                          <a:latin typeface="Consolas"/>
                        </a:rPr>
                        <a:t>()
   </a:t>
                      </a:r>
                      <a:r>
                        <a:rPr lang="en-US" sz="2000" b="0" i="0" u="none" strike="noStrike" noProof="0" dirty="0" err="1">
                          <a:effectLst/>
                          <a:latin typeface="Consolas"/>
                        </a:rPr>
                        <a:t>utime.sleep_us</a:t>
                      </a:r>
                      <a:r>
                        <a:rPr lang="en-US" sz="2000" b="0" i="0" u="none" strike="noStrike" noProof="0" dirty="0">
                          <a:effectLst/>
                          <a:latin typeface="Consolas"/>
                        </a:rPr>
                        <a:t>(2)
   </a:t>
                      </a:r>
                      <a:r>
                        <a:rPr lang="en-US" sz="2000" b="0" i="0" u="none" strike="noStrike" noProof="0" dirty="0" err="1">
                          <a:effectLst/>
                          <a:latin typeface="Consolas"/>
                        </a:rPr>
                        <a:t>trigger.high</a:t>
                      </a:r>
                      <a:r>
                        <a:rPr lang="en-US" sz="2000" b="0" i="0" u="none" strike="noStrike" noProof="0" dirty="0">
                          <a:effectLst/>
                          <a:latin typeface="Consolas"/>
                        </a:rPr>
                        <a:t>()
   </a:t>
                      </a:r>
                      <a:r>
                        <a:rPr lang="en-US" sz="2000" b="0" i="0" u="none" strike="noStrike" noProof="0" dirty="0" err="1">
                          <a:effectLst/>
                          <a:latin typeface="Consolas"/>
                        </a:rPr>
                        <a:t>utime.sleep_us</a:t>
                      </a:r>
                      <a:r>
                        <a:rPr lang="en-US" sz="2000" b="0" i="0" u="none" strike="noStrike" noProof="0" dirty="0">
                          <a:effectLst/>
                          <a:latin typeface="Consolas"/>
                        </a:rPr>
                        <a:t>(5)
   </a:t>
                      </a:r>
                      <a:r>
                        <a:rPr lang="en-US" sz="2000" b="0" i="0" u="none" strike="noStrike" noProof="0" dirty="0" err="1">
                          <a:effectLst/>
                          <a:latin typeface="Consolas"/>
                        </a:rPr>
                        <a:t>trigger.low</a:t>
                      </a:r>
                      <a:r>
                        <a:rPr lang="en-US" sz="2000" b="0" i="0" u="none" strike="noStrike" noProof="0" dirty="0">
                          <a:effectLst/>
                          <a:latin typeface="Consolas"/>
                        </a:rPr>
                        <a:t>()
   while </a:t>
                      </a:r>
                      <a:r>
                        <a:rPr lang="en-US" sz="2000" b="0" i="0" u="none" strike="noStrike" noProof="0" dirty="0" err="1">
                          <a:effectLst/>
                          <a:latin typeface="Consolas"/>
                        </a:rPr>
                        <a:t>echo.value</a:t>
                      </a:r>
                      <a:r>
                        <a:rPr lang="en-US" sz="2000" b="0" i="0" u="none" strike="noStrike" noProof="0" dirty="0">
                          <a:effectLst/>
                          <a:latin typeface="Consolas"/>
                        </a:rPr>
                        <a:t>() == 0:
       </a:t>
                      </a:r>
                      <a:r>
                        <a:rPr lang="en-US" sz="2000" b="0" i="0" u="none" strike="noStrike" noProof="0" dirty="0" err="1">
                          <a:effectLst/>
                          <a:latin typeface="Consolas"/>
                        </a:rPr>
                        <a:t>signaloff</a:t>
                      </a:r>
                      <a:r>
                        <a:rPr lang="en-US" sz="2000" b="0" i="0" u="none" strike="noStrike" noProof="0" dirty="0">
                          <a:effectLst/>
                          <a:latin typeface="Consolas"/>
                        </a:rPr>
                        <a:t> = </a:t>
                      </a:r>
                      <a:r>
                        <a:rPr lang="en-US" sz="2000" b="0" i="0" u="none" strike="noStrike" noProof="0" dirty="0" err="1">
                          <a:effectLst/>
                          <a:latin typeface="Consolas"/>
                        </a:rPr>
                        <a:t>utime.ticks_us</a:t>
                      </a:r>
                      <a:r>
                        <a:rPr lang="en-US" sz="2000" b="0" i="0" u="none" strike="noStrike" noProof="0" dirty="0">
                          <a:effectLst/>
                          <a:latin typeface="Consolas"/>
                        </a:rPr>
                        <a:t>()
   while </a:t>
                      </a:r>
                      <a:r>
                        <a:rPr lang="en-US" sz="2000" b="0" i="0" u="none" strike="noStrike" noProof="0" dirty="0" err="1">
                          <a:effectLst/>
                          <a:latin typeface="Consolas"/>
                        </a:rPr>
                        <a:t>echo.value</a:t>
                      </a:r>
                      <a:r>
                        <a:rPr lang="en-US" sz="2000" b="0" i="0" u="none" strike="noStrike" noProof="0" dirty="0">
                          <a:effectLst/>
                          <a:latin typeface="Consolas"/>
                        </a:rPr>
                        <a:t>() == 1:
       </a:t>
                      </a:r>
                      <a:r>
                        <a:rPr lang="en-US" sz="2000" b="0" i="0" u="none" strike="noStrike" noProof="0" dirty="0" err="1">
                          <a:effectLst/>
                          <a:latin typeface="Consolas"/>
                        </a:rPr>
                        <a:t>signalon</a:t>
                      </a:r>
                      <a:r>
                        <a:rPr lang="en-US" sz="2000" b="0" i="0" u="none" strike="noStrike" noProof="0" dirty="0">
                          <a:effectLst/>
                          <a:latin typeface="Consolas"/>
                        </a:rPr>
                        <a:t> = </a:t>
                      </a:r>
                      <a:r>
                        <a:rPr lang="en-US" sz="2000" b="0" i="0" u="none" strike="noStrike" noProof="0" dirty="0" err="1">
                          <a:effectLst/>
                          <a:latin typeface="Consolas"/>
                        </a:rPr>
                        <a:t>utime.ticks_us</a:t>
                      </a:r>
                      <a:r>
                        <a:rPr lang="en-US" sz="2000" b="0" i="0" u="none" strike="noStrike" noProof="0" dirty="0">
                          <a:effectLst/>
                          <a:latin typeface="Consolas"/>
                        </a:rPr>
                        <a:t>()
   timepassed = </a:t>
                      </a:r>
                      <a:r>
                        <a:rPr lang="en-US" sz="2000" b="0" i="0" u="none" strike="noStrike" noProof="0" dirty="0" err="1">
                          <a:effectLst/>
                          <a:latin typeface="Consolas"/>
                        </a:rPr>
                        <a:t>signalon</a:t>
                      </a:r>
                      <a:r>
                        <a:rPr lang="en-US" sz="2000" b="0" i="0" u="none" strike="noStrike" noProof="0" dirty="0">
                          <a:effectLst/>
                          <a:latin typeface="Consolas"/>
                        </a:rPr>
                        <a:t> - </a:t>
                      </a:r>
                      <a:r>
                        <a:rPr lang="en-US" sz="2000" b="0" i="0" u="none" strike="noStrike" noProof="0" dirty="0" err="1">
                          <a:effectLst/>
                          <a:latin typeface="Consolas"/>
                        </a:rPr>
                        <a:t>signaloff</a:t>
                      </a:r>
                      <a:r>
                        <a:rPr lang="en-US" sz="2000" b="0" i="0" u="none" strike="noStrike" noProof="0" dirty="0">
                          <a:effectLst/>
                          <a:latin typeface="Consolas"/>
                        </a:rPr>
                        <a:t>
   distance = (timepassed * 0.0343) / 2
   print("The distance from object is ",</a:t>
                      </a:r>
                      <a:r>
                        <a:rPr lang="en-US" sz="2000" b="0" i="0" u="none" strike="noStrike" noProof="0" dirty="0" err="1">
                          <a:effectLst/>
                          <a:latin typeface="Consolas"/>
                        </a:rPr>
                        <a:t>distance,"cm</a:t>
                      </a:r>
                      <a:r>
                        <a:rPr lang="en-US" sz="2000" b="0" i="0" u="none" strike="noStrike" noProof="0" dirty="0">
                          <a:effectLst/>
                          <a:latin typeface="Consolas"/>
                        </a:rPr>
                        <a:t>")
while True:
   ultra()
   </a:t>
                      </a:r>
                      <a:r>
                        <a:rPr lang="en-US" sz="2000" b="0" i="0" u="none" strike="noStrike" noProof="0" dirty="0" err="1">
                          <a:effectLst/>
                          <a:latin typeface="Consolas"/>
                        </a:rPr>
                        <a:t>utime.sleep</a:t>
                      </a:r>
                      <a:r>
                        <a:rPr lang="en-US" sz="2000" b="0" i="0" u="none" strike="noStrike" noProof="0" dirty="0">
                          <a:effectLst/>
                          <a:latin typeface="Consolas"/>
                        </a:rPr>
                        <a:t>(1)</a:t>
                      </a:r>
                      <a:endParaRPr lang="en-US" sz="2000" dirty="0"/>
                    </a:p>
                  </a:txBody>
                  <a:tcPr marL="35553" marR="35553" marT="17776" marB="17776"/>
                </a:tc>
                <a:extLst>
                  <a:ext uri="{0D108BD9-81ED-4DB2-BD59-A6C34878D82A}">
                    <a16:rowId xmlns:a16="http://schemas.microsoft.com/office/drawing/2014/main" val="3792567360"/>
                  </a:ext>
                </a:extLst>
              </a:tr>
            </a:tbl>
          </a:graphicData>
        </a:graphic>
      </p:graphicFrame>
    </p:spTree>
    <p:extLst>
      <p:ext uri="{BB962C8B-B14F-4D97-AF65-F5344CB8AC3E}">
        <p14:creationId xmlns:p14="http://schemas.microsoft.com/office/powerpoint/2010/main" val="2288383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10FD-4F5D-7589-6A9D-7CB9F242D4C9}"/>
              </a:ext>
            </a:extLst>
          </p:cNvPr>
          <p:cNvSpPr>
            <a:spLocks noGrp="1"/>
          </p:cNvSpPr>
          <p:nvPr>
            <p:ph type="title"/>
          </p:nvPr>
        </p:nvSpPr>
        <p:spPr>
          <a:xfrm>
            <a:off x="379413" y="100934"/>
            <a:ext cx="10667998" cy="1205400"/>
          </a:xfrm>
        </p:spPr>
        <p:txBody>
          <a:bodyPr/>
          <a:lstStyle/>
          <a:p>
            <a:r>
              <a:rPr lang="en-US" dirty="0"/>
              <a:t>Inferences:</a:t>
            </a:r>
          </a:p>
        </p:txBody>
      </p:sp>
      <p:sp>
        <p:nvSpPr>
          <p:cNvPr id="3" name="Content Placeholder 2">
            <a:extLst>
              <a:ext uri="{FF2B5EF4-FFF2-40B4-BE49-F238E27FC236}">
                <a16:creationId xmlns:a16="http://schemas.microsoft.com/office/drawing/2014/main" id="{46A66891-EAFB-0252-2BA6-913A2D66F8DB}"/>
              </a:ext>
            </a:extLst>
          </p:cNvPr>
          <p:cNvSpPr>
            <a:spLocks noGrp="1"/>
          </p:cNvSpPr>
          <p:nvPr>
            <p:ph idx="1"/>
          </p:nvPr>
        </p:nvSpPr>
        <p:spPr>
          <a:xfrm>
            <a:off x="235639" y="1070545"/>
            <a:ext cx="11631281" cy="5497033"/>
          </a:xfrm>
        </p:spPr>
        <p:txBody>
          <a:bodyPr vert="horz" lIns="91440" tIns="45720" rIns="91440" bIns="45720" rtlCol="0" anchor="t">
            <a:normAutofit lnSpcReduction="10000"/>
          </a:bodyPr>
          <a:lstStyle/>
          <a:p>
            <a:r>
              <a:rPr lang="en-US" dirty="0">
                <a:ea typeface="+mn-lt"/>
                <a:cs typeface="+mn-lt"/>
              </a:rPr>
              <a:t>The sample study indicated a precision of 86.8% and recall of 84.4%. It was also found that the algorithm rejected vehicles on the road 80% of cases (5 frames contained vehicles, and a vehicle was classified as a pothole in only 1 frame). It is possible to increase this accuracy by increasing the dilation process by several factors; however, this will lead to a loss of pothole detection, as more potholes likely merge with the outer road contour.</a:t>
            </a:r>
          </a:p>
          <a:p>
            <a:r>
              <a:rPr lang="en-US" dirty="0">
                <a:ea typeface="+mn-lt"/>
                <a:cs typeface="+mn-lt"/>
              </a:rPr>
              <a:t>Precision = TP/(TP+FP) </a:t>
            </a:r>
            <a:endParaRPr lang="en-US"/>
          </a:p>
          <a:p>
            <a:r>
              <a:rPr lang="en-US" dirty="0">
                <a:ea typeface="+mn-lt"/>
                <a:cs typeface="+mn-lt"/>
              </a:rPr>
              <a:t>Recall = TP/(TP+FN)</a:t>
            </a:r>
            <a:endParaRPr lang="en-US" dirty="0"/>
          </a:p>
          <a:p>
            <a:r>
              <a:rPr lang="en-US" dirty="0">
                <a:ea typeface="+mn-lt"/>
                <a:cs typeface="+mn-lt"/>
              </a:rPr>
              <a:t>Due to the nature of the algorithm it was also determined that in the event that two potholes are closely spaced together, they would be grouped together and seen as a single contour. This was mostly the case with potholes that were further away from the vehicle. As the vehicle moved closer, the potholes eventually separate far enough from each other that they can be identified as individual potholes.</a:t>
            </a:r>
            <a:endParaRPr lang="en-US" dirty="0"/>
          </a:p>
        </p:txBody>
      </p:sp>
    </p:spTree>
    <p:extLst>
      <p:ext uri="{BB962C8B-B14F-4D97-AF65-F5344CB8AC3E}">
        <p14:creationId xmlns:p14="http://schemas.microsoft.com/office/powerpoint/2010/main" val="2471851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38E7-7135-8E16-1CF3-4D5464F81C72}"/>
              </a:ext>
            </a:extLst>
          </p:cNvPr>
          <p:cNvSpPr>
            <a:spLocks noGrp="1"/>
          </p:cNvSpPr>
          <p:nvPr>
            <p:ph type="title"/>
          </p:nvPr>
        </p:nvSpPr>
        <p:spPr>
          <a:xfrm>
            <a:off x="235639" y="72178"/>
            <a:ext cx="9848489" cy="860344"/>
          </a:xfrm>
        </p:spPr>
        <p:txBody>
          <a:bodyPr/>
          <a:lstStyle/>
          <a:p>
            <a:r>
              <a:rPr lang="en-US" dirty="0"/>
              <a:t>conclusion</a:t>
            </a:r>
          </a:p>
        </p:txBody>
      </p:sp>
      <p:sp>
        <p:nvSpPr>
          <p:cNvPr id="3" name="Content Placeholder 2">
            <a:extLst>
              <a:ext uri="{FF2B5EF4-FFF2-40B4-BE49-F238E27FC236}">
                <a16:creationId xmlns:a16="http://schemas.microsoft.com/office/drawing/2014/main" id="{D4A47161-5B5C-2182-EB89-BABE353DE55F}"/>
              </a:ext>
            </a:extLst>
          </p:cNvPr>
          <p:cNvSpPr>
            <a:spLocks noGrp="1"/>
          </p:cNvSpPr>
          <p:nvPr>
            <p:ph idx="1"/>
          </p:nvPr>
        </p:nvSpPr>
        <p:spPr>
          <a:xfrm>
            <a:off x="436923" y="1156808"/>
            <a:ext cx="11487507" cy="6316543"/>
          </a:xfrm>
        </p:spPr>
        <p:txBody>
          <a:bodyPr vert="horz" lIns="91440" tIns="45720" rIns="91440" bIns="45720" rtlCol="0" anchor="t">
            <a:normAutofit/>
          </a:bodyPr>
          <a:lstStyle/>
          <a:p>
            <a:r>
              <a:rPr lang="en-US" dirty="0">
                <a:ea typeface="+mn-lt"/>
                <a:cs typeface="+mn-lt"/>
              </a:rPr>
              <a:t>The paper presented a preliminary method for pothole detection using a single optical camera that can detect potholes within a range of ≈ 2 m - 20 m. It was found that the method works relatively well in discarding other vehicles although further research must be performed to improve this aspect. By measuring the time it takes to perform the algorithms, it was found that the algorithm execution speed is adequate given a vehicle speed of less than 60 km/h although the actual maximum distance at which the pothole can be detected needs to be improved to account for the driver reaction time. The algorithm is successful in the detection of potholes and an attempt will be made to upgrade it to include potholes with no visible edges (due to sand or dirt) in future research. The new and advanced techniques of image processing like YOLOv4 and DARKNET can be used for more precision and accuracy (over 90% maybe).</a:t>
            </a:r>
            <a:endParaRPr lang="en-US" dirty="0"/>
          </a:p>
        </p:txBody>
      </p:sp>
    </p:spTree>
    <p:extLst>
      <p:ext uri="{BB962C8B-B14F-4D97-AF65-F5344CB8AC3E}">
        <p14:creationId xmlns:p14="http://schemas.microsoft.com/office/powerpoint/2010/main" val="630848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5CC1-70AE-6F64-6D39-96121AB7046D}"/>
              </a:ext>
            </a:extLst>
          </p:cNvPr>
          <p:cNvSpPr>
            <a:spLocks noGrp="1"/>
          </p:cNvSpPr>
          <p:nvPr>
            <p:ph type="title"/>
          </p:nvPr>
        </p:nvSpPr>
        <p:spPr>
          <a:xfrm>
            <a:off x="192507" y="292"/>
            <a:ext cx="9905998" cy="1478570"/>
          </a:xfrm>
        </p:spPr>
        <p:txBody>
          <a:bodyPr/>
          <a:lstStyle/>
          <a:p>
            <a:r>
              <a:rPr lang="en-US" dirty="0"/>
              <a:t>References:</a:t>
            </a:r>
          </a:p>
        </p:txBody>
      </p:sp>
      <p:sp>
        <p:nvSpPr>
          <p:cNvPr id="3" name="Content Placeholder 2">
            <a:extLst>
              <a:ext uri="{FF2B5EF4-FFF2-40B4-BE49-F238E27FC236}">
                <a16:creationId xmlns:a16="http://schemas.microsoft.com/office/drawing/2014/main" id="{B5510D94-C6BB-C7E3-1FE3-209F5489886F}"/>
              </a:ext>
            </a:extLst>
          </p:cNvPr>
          <p:cNvSpPr>
            <a:spLocks noGrp="1"/>
          </p:cNvSpPr>
          <p:nvPr>
            <p:ph idx="1"/>
          </p:nvPr>
        </p:nvSpPr>
        <p:spPr>
          <a:xfrm>
            <a:off x="134997" y="1386846"/>
            <a:ext cx="11861319" cy="5252619"/>
          </a:xfrm>
        </p:spPr>
        <p:txBody>
          <a:bodyPr vert="horz" lIns="91440" tIns="45720" rIns="91440" bIns="45720" rtlCol="0" anchor="t">
            <a:normAutofit/>
          </a:bodyPr>
          <a:lstStyle/>
          <a:p>
            <a:r>
              <a:rPr lang="en-US" dirty="0" err="1">
                <a:ea typeface="+mn-lt"/>
                <a:cs typeface="+mn-lt"/>
              </a:rPr>
              <a:t>Bradski</a:t>
            </a:r>
            <a:r>
              <a:rPr lang="en-US" dirty="0">
                <a:ea typeface="+mn-lt"/>
                <a:cs typeface="+mn-lt"/>
              </a:rPr>
              <a:t>, G. &amp; Kaehler, A., 2008. In: Learning OpenCV. California: O'Reilly Media Inc., p. 154.</a:t>
            </a:r>
            <a:endParaRPr lang="en-US" dirty="0"/>
          </a:p>
          <a:p>
            <a:r>
              <a:rPr lang="en-US" dirty="0">
                <a:ea typeface="+mn-lt"/>
                <a:cs typeface="+mn-lt"/>
              </a:rPr>
              <a:t>Buza, E., Omanovic, S. &amp; Huseinovic, A., 2013. Pothole Detection with Image Processing and Spectral Clustering. Antalya, Turkey, 2nd International Conference on Information Technology and Computer Networks.</a:t>
            </a:r>
            <a:endParaRPr lang="en-US" dirty="0"/>
          </a:p>
          <a:p>
            <a:r>
              <a:rPr lang="en-US" dirty="0">
                <a:ea typeface="+mn-lt"/>
                <a:cs typeface="+mn-lt"/>
              </a:rPr>
              <a:t>OpenCV, 2014. The OpenCV Reference Manual Release 2.4.9.0. [Online] Available at: docs.opencv.org/opencv2refman.pdf [Accessed 12/10/2022].</a:t>
            </a:r>
            <a:endParaRPr lang="en-US" dirty="0"/>
          </a:p>
          <a:p>
            <a:r>
              <a:rPr lang="en-US" dirty="0">
                <a:ea typeface="+mn-lt"/>
                <a:cs typeface="+mn-lt"/>
              </a:rPr>
              <a:t>Danti, A., Kulkarni, J. &amp; Hiremath, P., 2012. An Image Processing Approach to Detect Lanes, Pot Holes and Recognize Road Signs in Indian Roads. International Journal of Modeling and Optimization, 2(6), pp. 658-662.</a:t>
            </a:r>
          </a:p>
          <a:p>
            <a:r>
              <a:rPr lang="en-US" dirty="0" err="1">
                <a:ea typeface="+mn-lt"/>
                <a:cs typeface="+mn-lt"/>
              </a:rPr>
              <a:t>Szeliski</a:t>
            </a:r>
            <a:r>
              <a:rPr lang="en-US" dirty="0">
                <a:ea typeface="+mn-lt"/>
                <a:cs typeface="+mn-lt"/>
              </a:rPr>
              <a:t>, R., 2011. Computer Vision - Algorithms and Applications. London: Springer.</a:t>
            </a:r>
            <a:endParaRPr lang="en-US" dirty="0"/>
          </a:p>
        </p:txBody>
      </p:sp>
    </p:spTree>
    <p:extLst>
      <p:ext uri="{BB962C8B-B14F-4D97-AF65-F5344CB8AC3E}">
        <p14:creationId xmlns:p14="http://schemas.microsoft.com/office/powerpoint/2010/main" val="202824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2C31-0534-0AFD-9111-0F1C8DB101E4}"/>
              </a:ext>
            </a:extLst>
          </p:cNvPr>
          <p:cNvSpPr>
            <a:spLocks noGrp="1"/>
          </p:cNvSpPr>
          <p:nvPr>
            <p:ph type="title"/>
          </p:nvPr>
        </p:nvSpPr>
        <p:spPr>
          <a:xfrm>
            <a:off x="1127036" y="776670"/>
            <a:ext cx="10409205" cy="5159173"/>
          </a:xfrm>
        </p:spPr>
        <p:txBody>
          <a:bodyPr/>
          <a:lstStyle/>
          <a:p>
            <a:r>
              <a:rPr lang="en-US" sz="6600" dirty="0"/>
              <a:t>            Thank you!!</a:t>
            </a:r>
            <a:endParaRPr lang="en-US" dirty="0"/>
          </a:p>
        </p:txBody>
      </p:sp>
    </p:spTree>
    <p:extLst>
      <p:ext uri="{BB962C8B-B14F-4D97-AF65-F5344CB8AC3E}">
        <p14:creationId xmlns:p14="http://schemas.microsoft.com/office/powerpoint/2010/main" val="428100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14B-A9A1-3458-E9BE-4AAD5FA295F9}"/>
              </a:ext>
            </a:extLst>
          </p:cNvPr>
          <p:cNvSpPr>
            <a:spLocks noGrp="1"/>
          </p:cNvSpPr>
          <p:nvPr>
            <p:ph type="title"/>
          </p:nvPr>
        </p:nvSpPr>
        <p:spPr>
          <a:xfrm>
            <a:off x="698068" y="202882"/>
            <a:ext cx="9905998" cy="1478570"/>
          </a:xfrm>
        </p:spPr>
        <p:txBody>
          <a:bodyPr/>
          <a:lstStyle/>
          <a:p>
            <a:r>
              <a:rPr lang="en-US" dirty="0"/>
              <a:t>introduction</a:t>
            </a:r>
          </a:p>
        </p:txBody>
      </p:sp>
      <p:sp>
        <p:nvSpPr>
          <p:cNvPr id="3" name="Content Placeholder 2">
            <a:extLst>
              <a:ext uri="{FF2B5EF4-FFF2-40B4-BE49-F238E27FC236}">
                <a16:creationId xmlns:a16="http://schemas.microsoft.com/office/drawing/2014/main" id="{69E09755-ADDD-9A07-5B7F-7D582FE631EB}"/>
              </a:ext>
            </a:extLst>
          </p:cNvPr>
          <p:cNvSpPr>
            <a:spLocks noGrp="1"/>
          </p:cNvSpPr>
          <p:nvPr>
            <p:ph idx="1"/>
          </p:nvPr>
        </p:nvSpPr>
        <p:spPr>
          <a:xfrm>
            <a:off x="365558" y="1279669"/>
            <a:ext cx="11637816" cy="5370513"/>
          </a:xfrm>
        </p:spPr>
        <p:txBody>
          <a:bodyPr vert="horz" lIns="91440" tIns="45720" rIns="91440" bIns="45720" rtlCol="0" anchor="t">
            <a:normAutofit fontScale="92500" lnSpcReduction="10000"/>
          </a:bodyPr>
          <a:lstStyle/>
          <a:p>
            <a:r>
              <a:rPr lang="en-US" dirty="0">
                <a:ea typeface="+mn-lt"/>
                <a:cs typeface="+mn-lt"/>
              </a:rPr>
              <a:t>The key problems and difficulties the road transport network faces are small roads, low road quality.</a:t>
            </a:r>
          </a:p>
          <a:p>
            <a:r>
              <a:rPr lang="en-US" dirty="0">
                <a:ea typeface="+mn-lt"/>
                <a:cs typeface="+mn-lt"/>
              </a:rPr>
              <a:t> Road transportation has expanded exponentially over the last two decades with a huge boom in highway transportation, city transportation and even in villages, linking all corners of the world. Around 40% of the village roads doesn’t makeup to the level even to receive a star, which is marked as unsafe for the users.</a:t>
            </a:r>
          </a:p>
          <a:p>
            <a:r>
              <a:rPr lang="en-US" dirty="0">
                <a:ea typeface="+mn-lt"/>
                <a:cs typeface="+mn-lt"/>
              </a:rPr>
              <a:t> Pothole formation has given rise to accidents and loss of human lives. Various techniques like image and videography analysis along with laser spectroscopy-based techniques have been implemented earlier in the literature to find the pothole and to provide information about the road depth, size, volume of the pothole, and pothole shape as well. This will provide a suitable maintenance measure which can be retrieved periodically.</a:t>
            </a:r>
          </a:p>
          <a:p>
            <a:r>
              <a:rPr lang="en-US" dirty="0">
                <a:ea typeface="+mn-lt"/>
                <a:cs typeface="+mn-lt"/>
              </a:rPr>
              <a:t> Image processing techniques are used in to sense the exact pothole location .the potholes and obstacles on the road are identified using Ultrasonic sensors, and the detected pothole’s depth is displayed on the LCD.</a:t>
            </a:r>
            <a:endParaRPr lang="en-US" dirty="0"/>
          </a:p>
        </p:txBody>
      </p:sp>
    </p:spTree>
    <p:extLst>
      <p:ext uri="{BB962C8B-B14F-4D97-AF65-F5344CB8AC3E}">
        <p14:creationId xmlns:p14="http://schemas.microsoft.com/office/powerpoint/2010/main" val="316461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84E1-5066-F327-0B1C-88CAD580433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864BF95-C0C8-4E73-6CB3-FE9EF8FB68FE}"/>
              </a:ext>
            </a:extLst>
          </p:cNvPr>
          <p:cNvSpPr>
            <a:spLocks noGrp="1"/>
          </p:cNvSpPr>
          <p:nvPr>
            <p:ph idx="1"/>
          </p:nvPr>
        </p:nvSpPr>
        <p:spPr/>
        <p:txBody>
          <a:bodyPr vert="horz" lIns="91440" tIns="45720" rIns="91440" bIns="45720" rtlCol="0" anchor="t">
            <a:normAutofit/>
          </a:bodyPr>
          <a:lstStyle/>
          <a:p>
            <a:r>
              <a:rPr lang="en-US" dirty="0">
                <a:ea typeface="+mn-lt"/>
                <a:cs typeface="+mn-lt"/>
              </a:rPr>
              <a:t>The objectives of the proposed work are:</a:t>
            </a:r>
          </a:p>
          <a:p>
            <a:r>
              <a:rPr lang="en-US" dirty="0">
                <a:ea typeface="+mn-lt"/>
                <a:cs typeface="+mn-lt"/>
              </a:rPr>
              <a:t> Design and Development of the Pothole and hump detection System. </a:t>
            </a:r>
          </a:p>
          <a:p>
            <a:r>
              <a:rPr lang="en-US" dirty="0">
                <a:ea typeface="+mn-lt"/>
                <a:cs typeface="+mn-lt"/>
              </a:rPr>
              <a:t> Help Road maintenance, aiding economic growth. </a:t>
            </a:r>
            <a:endParaRPr lang="en-US">
              <a:ea typeface="+mn-lt"/>
              <a:cs typeface="+mn-lt"/>
            </a:endParaRPr>
          </a:p>
          <a:p>
            <a:r>
              <a:rPr lang="en-US" dirty="0">
                <a:ea typeface="+mn-lt"/>
                <a:cs typeface="+mn-lt"/>
              </a:rPr>
              <a:t> Avoidance of accidents via real time alerts through GSM. </a:t>
            </a:r>
            <a:endParaRPr lang="en-US">
              <a:ea typeface="+mn-lt"/>
              <a:cs typeface="+mn-lt"/>
            </a:endParaRPr>
          </a:p>
          <a:p>
            <a:r>
              <a:rPr lang="en-US" dirty="0">
                <a:ea typeface="+mn-lt"/>
                <a:cs typeface="+mn-lt"/>
              </a:rPr>
              <a:t> To display the pothole location with latitude and longitude and time.</a:t>
            </a:r>
            <a:endParaRPr lang="en-US" dirty="0"/>
          </a:p>
        </p:txBody>
      </p:sp>
    </p:spTree>
    <p:extLst>
      <p:ext uri="{BB962C8B-B14F-4D97-AF65-F5344CB8AC3E}">
        <p14:creationId xmlns:p14="http://schemas.microsoft.com/office/powerpoint/2010/main" val="395273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6779-B2F7-24E4-874E-6155F41F1102}"/>
              </a:ext>
            </a:extLst>
          </p:cNvPr>
          <p:cNvSpPr>
            <a:spLocks noGrp="1"/>
          </p:cNvSpPr>
          <p:nvPr>
            <p:ph type="title"/>
          </p:nvPr>
        </p:nvSpPr>
        <p:spPr>
          <a:xfrm>
            <a:off x="899089" y="-220597"/>
            <a:ext cx="9905998" cy="1478570"/>
          </a:xfrm>
        </p:spPr>
        <p:txBody>
          <a:bodyPr/>
          <a:lstStyle/>
          <a:p>
            <a:r>
              <a:rPr lang="en-US" dirty="0"/>
              <a:t>The components for the schematic</a:t>
            </a:r>
          </a:p>
        </p:txBody>
      </p:sp>
      <p:sp>
        <p:nvSpPr>
          <p:cNvPr id="5" name="Content Placeholder 4">
            <a:extLst>
              <a:ext uri="{FF2B5EF4-FFF2-40B4-BE49-F238E27FC236}">
                <a16:creationId xmlns:a16="http://schemas.microsoft.com/office/drawing/2014/main" id="{4EA5B59D-6035-8D75-185D-5FDC564B5C66}"/>
              </a:ext>
            </a:extLst>
          </p:cNvPr>
          <p:cNvSpPr>
            <a:spLocks noGrp="1"/>
          </p:cNvSpPr>
          <p:nvPr>
            <p:ph idx="1"/>
          </p:nvPr>
        </p:nvSpPr>
        <p:spPr>
          <a:xfrm>
            <a:off x="682123" y="812537"/>
            <a:ext cx="11099578" cy="5823791"/>
          </a:xfrm>
        </p:spPr>
        <p:txBody>
          <a:bodyPr vert="horz" lIns="91440" tIns="45720" rIns="91440" bIns="45720" rtlCol="0" anchor="t">
            <a:normAutofit fontScale="85000" lnSpcReduction="20000"/>
          </a:bodyPr>
          <a:lstStyle/>
          <a:p>
            <a:r>
              <a:rPr lang="en-US" b="1" u="sng" dirty="0"/>
              <a:t>A. Raspberry Pi Pico:</a:t>
            </a:r>
            <a:r>
              <a:rPr lang="en-US" dirty="0"/>
              <a:t> </a:t>
            </a:r>
            <a:r>
              <a:rPr lang="en-US" dirty="0">
                <a:ea typeface="+mn-lt"/>
                <a:cs typeface="+mn-lt"/>
              </a:rPr>
              <a:t>a new tiny member to the Raspberry Pi family, </a:t>
            </a:r>
            <a:r>
              <a:rPr lang="en-US" b="1" dirty="0">
                <a:ea typeface="+mn-lt"/>
                <a:cs typeface="+mn-lt"/>
              </a:rPr>
              <a:t>Raspberry Pi Pico</a:t>
            </a:r>
            <a:r>
              <a:rPr lang="en-US" dirty="0">
                <a:ea typeface="+mn-lt"/>
                <a:cs typeface="+mn-lt"/>
              </a:rPr>
              <a:t>. Pi Pico is a micro-controller board based on in-house custom designed chip (RP2040) by Raspberry Pi in the UK. RP2040, the chip at the heart of Pico, is an </a:t>
            </a:r>
            <a:r>
              <a:rPr lang="en-US" dirty="0" err="1">
                <a:ea typeface="+mn-lt"/>
                <a:cs typeface="+mn-lt"/>
              </a:rPr>
              <a:t>ultra powerful</a:t>
            </a:r>
            <a:r>
              <a:rPr lang="en-US" dirty="0">
                <a:ea typeface="+mn-lt"/>
                <a:cs typeface="+mn-lt"/>
              </a:rPr>
              <a:t> Dual Core ARM Cortex-M0+ clocked at 133MHz with 256KB RAM, 2MB of on-board QSPI Flash memory for code and data storage. It also has 30 GPIO pins and lots of interfacing options including 2 × SPI, 2 × I2C, 2 × UART, 3 × 12-bit ADC, 16 × controllable PWM channels. Moreover, 26 of the GPIO pins are multi-function, which means we can configure those pins to a different </a:t>
            </a:r>
            <a:r>
              <a:rPr lang="en-US" dirty="0" err="1">
                <a:ea typeface="+mn-lt"/>
                <a:cs typeface="+mn-lt"/>
              </a:rPr>
              <a:t>behaviour</a:t>
            </a:r>
            <a:r>
              <a:rPr lang="en-US" dirty="0">
                <a:ea typeface="+mn-lt"/>
                <a:cs typeface="+mn-lt"/>
              </a:rPr>
              <a:t> like UART/I2C/SPI/GPIO</a:t>
            </a:r>
          </a:p>
          <a:p>
            <a:r>
              <a:rPr lang="en-US" u="sng" dirty="0"/>
              <a:t>B. </a:t>
            </a:r>
            <a:r>
              <a:rPr lang="en-US" b="1" u="sng" dirty="0"/>
              <a:t>Ultrasonic Sensor HC-SR04: </a:t>
            </a:r>
            <a:r>
              <a:rPr lang="en-US" dirty="0"/>
              <a:t> </a:t>
            </a:r>
            <a:r>
              <a:rPr lang="en-US" dirty="0">
                <a:ea typeface="+mn-lt"/>
                <a:cs typeface="+mn-lt"/>
              </a:rPr>
              <a:t>HC-SR04 sensor is a 4-pin module, whose pin names are </a:t>
            </a:r>
            <a:r>
              <a:rPr lang="en-US" dirty="0" err="1">
                <a:ea typeface="+mn-lt"/>
                <a:cs typeface="+mn-lt"/>
              </a:rPr>
              <a:t>Vcc</a:t>
            </a:r>
            <a:r>
              <a:rPr lang="en-US" dirty="0">
                <a:ea typeface="+mn-lt"/>
                <a:cs typeface="+mn-lt"/>
              </a:rPr>
              <a:t>, trigger, echo and ground respectively. The sensor uses a regulated +5V through the </a:t>
            </a:r>
            <a:r>
              <a:rPr lang="en-US" dirty="0" err="1">
                <a:ea typeface="+mn-lt"/>
                <a:cs typeface="+mn-lt"/>
              </a:rPr>
              <a:t>Vcc</a:t>
            </a:r>
            <a:r>
              <a:rPr lang="en-US" dirty="0">
                <a:ea typeface="+mn-lt"/>
                <a:cs typeface="+mn-lt"/>
              </a:rPr>
              <a:t> and ground pins of the sensor. To measure, the trigger pin is to be made high for 190μs and then turned off . This action will trigger an ultrasonic wave at frequency of 40Hz from the transmitter and the receiver will wait for the wave to return. The wave returns after getting reflected by any object, the echo pin goes high for a particular amount of time which will be equal to the time taken for the wave to return back to the sensor. The amount of time during which the Echo pin stays high is measured by the MCU as it gives the information about the time taken for the wave to return back to the Sensor. This sensor measures the distance of the hump which is present in front of it. The sensor works with the formula: Distance=Speed × </a:t>
            </a:r>
            <a:r>
              <a:rPr lang="en-US" dirty="0" err="1">
                <a:ea typeface="+mn-lt"/>
                <a:cs typeface="+mn-lt"/>
              </a:rPr>
              <a:t>Time.To</a:t>
            </a:r>
            <a:r>
              <a:rPr lang="en-US" dirty="0">
                <a:ea typeface="+mn-lt"/>
                <a:cs typeface="+mn-lt"/>
              </a:rPr>
              <a:t> use the above equation we should know the speed and time. Speed of Ultra Sonic (US) wave is 330m/sec.</a:t>
            </a:r>
          </a:p>
        </p:txBody>
      </p:sp>
    </p:spTree>
    <p:extLst>
      <p:ext uri="{BB962C8B-B14F-4D97-AF65-F5344CB8AC3E}">
        <p14:creationId xmlns:p14="http://schemas.microsoft.com/office/powerpoint/2010/main" val="195670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A2E5-9546-3856-6791-DCA701E84367}"/>
              </a:ext>
            </a:extLst>
          </p:cNvPr>
          <p:cNvSpPr>
            <a:spLocks noGrp="1"/>
          </p:cNvSpPr>
          <p:nvPr>
            <p:ph type="title"/>
          </p:nvPr>
        </p:nvSpPr>
        <p:spPr>
          <a:xfrm>
            <a:off x="954507" y="292"/>
            <a:ext cx="9905998" cy="1478570"/>
          </a:xfrm>
        </p:spPr>
        <p:txBody>
          <a:bodyPr>
            <a:normAutofit/>
          </a:bodyPr>
          <a:lstStyle/>
          <a:p>
            <a:r>
              <a:rPr lang="en-US" dirty="0"/>
              <a:t>Raspberry PI </a:t>
            </a:r>
            <a:r>
              <a:rPr lang="en-US" dirty="0" err="1"/>
              <a:t>pico</a:t>
            </a:r>
            <a:r>
              <a:rPr lang="en-US" dirty="0"/>
              <a:t> and ultrasonic sensor</a:t>
            </a:r>
          </a:p>
        </p:txBody>
      </p:sp>
      <p:pic>
        <p:nvPicPr>
          <p:cNvPr id="9" name="Picture 9" descr="A picture containing electronics, projector&#10;&#10;Description automatically generated">
            <a:extLst>
              <a:ext uri="{FF2B5EF4-FFF2-40B4-BE49-F238E27FC236}">
                <a16:creationId xmlns:a16="http://schemas.microsoft.com/office/drawing/2014/main" id="{D99D2346-459F-1D2E-A1E1-C9493C5E6D40}"/>
              </a:ext>
            </a:extLst>
          </p:cNvPr>
          <p:cNvPicPr>
            <a:picLocks noGrp="1" noChangeAspect="1"/>
          </p:cNvPicPr>
          <p:nvPr>
            <p:ph sz="half" idx="2"/>
          </p:nvPr>
        </p:nvPicPr>
        <p:blipFill>
          <a:blip r:embed="rId2"/>
          <a:stretch>
            <a:fillRect/>
          </a:stretch>
        </p:blipFill>
        <p:spPr>
          <a:xfrm>
            <a:off x="7821839" y="2094997"/>
            <a:ext cx="3541712" cy="3541712"/>
          </a:xfrm>
        </p:spPr>
      </p:pic>
      <p:pic>
        <p:nvPicPr>
          <p:cNvPr id="6" name="Graphic 6">
            <a:extLst>
              <a:ext uri="{FF2B5EF4-FFF2-40B4-BE49-F238E27FC236}">
                <a16:creationId xmlns:a16="http://schemas.microsoft.com/office/drawing/2014/main" id="{49A13108-4C02-4F31-5FDB-35ED86B8E7B5}"/>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742020" y="1176602"/>
            <a:ext cx="9033442" cy="6003785"/>
          </a:xfrm>
        </p:spPr>
      </p:pic>
    </p:spTree>
    <p:extLst>
      <p:ext uri="{BB962C8B-B14F-4D97-AF65-F5344CB8AC3E}">
        <p14:creationId xmlns:p14="http://schemas.microsoft.com/office/powerpoint/2010/main" val="369840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32E7-B5BD-F8E2-8F47-549FA927FAF3}"/>
              </a:ext>
            </a:extLst>
          </p:cNvPr>
          <p:cNvSpPr>
            <a:spLocks noGrp="1"/>
          </p:cNvSpPr>
          <p:nvPr>
            <p:ph type="title"/>
          </p:nvPr>
        </p:nvSpPr>
        <p:spPr>
          <a:xfrm flipH="1" flipV="1">
            <a:off x="11047411" y="309852"/>
            <a:ext cx="83128" cy="197830"/>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5DCAE202-2464-42A6-D56D-EFA0AD9832F0}"/>
              </a:ext>
            </a:extLst>
          </p:cNvPr>
          <p:cNvSpPr>
            <a:spLocks noGrp="1"/>
          </p:cNvSpPr>
          <p:nvPr>
            <p:ph idx="1"/>
          </p:nvPr>
        </p:nvSpPr>
        <p:spPr>
          <a:xfrm>
            <a:off x="725776" y="226724"/>
            <a:ext cx="10321635" cy="5564477"/>
          </a:xfrm>
        </p:spPr>
        <p:txBody>
          <a:bodyPr vert="horz" lIns="91440" tIns="45720" rIns="91440" bIns="45720" rtlCol="0" anchor="t">
            <a:normAutofit/>
          </a:bodyPr>
          <a:lstStyle/>
          <a:p>
            <a:r>
              <a:rPr lang="en-US" sz="2800" b="1" u="sng" dirty="0"/>
              <a:t>C. LCD (16x2) :</a:t>
            </a:r>
            <a:r>
              <a:rPr lang="en-US" dirty="0"/>
              <a:t> </a:t>
            </a:r>
            <a:r>
              <a:rPr lang="en-US" dirty="0">
                <a:ea typeface="+mn-lt"/>
                <a:cs typeface="+mn-lt"/>
              </a:rPr>
              <a:t>LCD (Liquid Crystal Display) screen (Fig. 4) is an electronic display module. A 16×2 LCD can display 16 characters per line and there are 2 such lines. In this project it is used to provide display of hump and porthole to car driver.</a:t>
            </a:r>
          </a:p>
          <a:p>
            <a:r>
              <a:rPr lang="en-US" sz="2600" b="1" u="sng" dirty="0"/>
              <a:t>D. Camera:</a:t>
            </a:r>
            <a:r>
              <a:rPr lang="en-US" dirty="0"/>
              <a:t> </a:t>
            </a:r>
            <a:r>
              <a:rPr lang="en-US" dirty="0">
                <a:ea typeface="+mn-lt"/>
                <a:cs typeface="+mn-lt"/>
              </a:rPr>
              <a:t>A webcam is a video camera that feeds or streams image in real time to or through a computer to a network. The term "webcam" may also be used in its original sense of a video camera connected to the Web continuously for an indefinite time, rather than for a particular session, generally supplying a view for anyone who visits its web page over the Internet. In this project the pothole images are taken by the web camera and sent to Raspberry Pi Pico for processing, </a:t>
            </a:r>
            <a:endParaRPr lang="en-US"/>
          </a:p>
        </p:txBody>
      </p:sp>
    </p:spTree>
    <p:extLst>
      <p:ext uri="{BB962C8B-B14F-4D97-AF65-F5344CB8AC3E}">
        <p14:creationId xmlns:p14="http://schemas.microsoft.com/office/powerpoint/2010/main" val="88125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BAE1-586F-CCB2-B85D-55FBF2541935}"/>
              </a:ext>
            </a:extLst>
          </p:cNvPr>
          <p:cNvSpPr>
            <a:spLocks noGrp="1"/>
          </p:cNvSpPr>
          <p:nvPr>
            <p:ph type="title"/>
          </p:nvPr>
        </p:nvSpPr>
        <p:spPr>
          <a:xfrm flipV="1">
            <a:off x="10964285" y="337561"/>
            <a:ext cx="83126" cy="280957"/>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4B6EEB2E-BE5D-5DC5-8DE0-43D6EB4C60FF}"/>
              </a:ext>
            </a:extLst>
          </p:cNvPr>
          <p:cNvSpPr>
            <a:spLocks noGrp="1"/>
          </p:cNvSpPr>
          <p:nvPr>
            <p:ph idx="1"/>
          </p:nvPr>
        </p:nvSpPr>
        <p:spPr>
          <a:xfrm>
            <a:off x="462540" y="477151"/>
            <a:ext cx="11476267" cy="6377974"/>
          </a:xfrm>
        </p:spPr>
        <p:txBody>
          <a:bodyPr vert="horz" lIns="91440" tIns="45720" rIns="91440" bIns="45720" rtlCol="0" anchor="t">
            <a:normAutofit/>
          </a:bodyPr>
          <a:lstStyle/>
          <a:p>
            <a:r>
              <a:rPr lang="en-US" sz="2800" b="1" u="sng" dirty="0"/>
              <a:t>F. </a:t>
            </a:r>
            <a:r>
              <a:rPr lang="en-US" sz="2800" b="1" u="sng" dirty="0">
                <a:ea typeface="+mn-lt"/>
                <a:cs typeface="+mn-lt"/>
              </a:rPr>
              <a:t>Relay (JQC-3FC (T73) DC12V): </a:t>
            </a:r>
            <a:r>
              <a:rPr lang="en-US" dirty="0">
                <a:ea typeface="+mn-lt"/>
                <a:cs typeface="+mn-lt"/>
              </a:rPr>
              <a:t>  A relay is an electrically operated switch. Relays are used where it is necessary to control a circuit by a separate low-power signal, or where several circuits must be controlled by one signal. </a:t>
            </a:r>
          </a:p>
          <a:p>
            <a:r>
              <a:rPr lang="en-US" sz="2800" b="1" u="sng" dirty="0">
                <a:ea typeface="+mn-lt"/>
                <a:cs typeface="+mn-lt"/>
              </a:rPr>
              <a:t>G. GPS Sensor:</a:t>
            </a:r>
            <a:r>
              <a:rPr lang="en-US" sz="2800" dirty="0">
                <a:ea typeface="+mn-lt"/>
                <a:cs typeface="+mn-lt"/>
              </a:rPr>
              <a:t> </a:t>
            </a:r>
            <a:r>
              <a:rPr lang="en-US" dirty="0">
                <a:ea typeface="+mn-lt"/>
                <a:cs typeface="+mn-lt"/>
              </a:rPr>
              <a:t>The NEO-6M GPS module is a GPS receiver that can locate all locations on Earth as it is able to track approximately 22 satellites. It consists of a high-performance u-</a:t>
            </a:r>
            <a:r>
              <a:rPr lang="en-US" dirty="0" err="1">
                <a:ea typeface="+mn-lt"/>
                <a:cs typeface="+mn-lt"/>
              </a:rPr>
              <a:t>blox</a:t>
            </a:r>
            <a:r>
              <a:rPr lang="en-US" dirty="0">
                <a:ea typeface="+mn-lt"/>
                <a:cs typeface="+mn-lt"/>
              </a:rPr>
              <a:t> 6 positioning engine. Measuring 16 x 12.2 x 2.4 mm, its compact architecture along with its low power consumption makes it a good choice for IoT projects. Overall it is a good cost-effective GPS receiver. In the middle of the GPS module, you can find the NEO-6M chip. This is responsible for tracking up to 22 satellites and any location on the Earth on several channels. Due to its highly sensitive tracking nature, it makes the NEO-6M module a popular GPS tracker.</a:t>
            </a:r>
          </a:p>
        </p:txBody>
      </p:sp>
    </p:spTree>
    <p:extLst>
      <p:ext uri="{BB962C8B-B14F-4D97-AF65-F5344CB8AC3E}">
        <p14:creationId xmlns:p14="http://schemas.microsoft.com/office/powerpoint/2010/main" val="229535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1257-68CA-2AC5-D14A-B4D0B0D2C830}"/>
              </a:ext>
            </a:extLst>
          </p:cNvPr>
          <p:cNvSpPr>
            <a:spLocks noGrp="1"/>
          </p:cNvSpPr>
          <p:nvPr>
            <p:ph type="title"/>
          </p:nvPr>
        </p:nvSpPr>
        <p:spPr>
          <a:xfrm>
            <a:off x="975158" y="-157337"/>
            <a:ext cx="9905998" cy="1478570"/>
          </a:xfrm>
        </p:spPr>
        <p:txBody>
          <a:bodyPr/>
          <a:lstStyle/>
          <a:p>
            <a:r>
              <a:rPr lang="en-US" dirty="0"/>
              <a:t>System design and development</a:t>
            </a:r>
          </a:p>
        </p:txBody>
      </p:sp>
      <p:sp>
        <p:nvSpPr>
          <p:cNvPr id="3" name="Content Placeholder 2">
            <a:extLst>
              <a:ext uri="{FF2B5EF4-FFF2-40B4-BE49-F238E27FC236}">
                <a16:creationId xmlns:a16="http://schemas.microsoft.com/office/drawing/2014/main" id="{7066CFC6-44C3-FA98-9DCB-BF100FB9AF0E}"/>
              </a:ext>
            </a:extLst>
          </p:cNvPr>
          <p:cNvSpPr>
            <a:spLocks noGrp="1"/>
          </p:cNvSpPr>
          <p:nvPr>
            <p:ph idx="1"/>
          </p:nvPr>
        </p:nvSpPr>
        <p:spPr>
          <a:xfrm>
            <a:off x="892031" y="933306"/>
            <a:ext cx="10972798" cy="5758440"/>
          </a:xfrm>
        </p:spPr>
        <p:txBody>
          <a:bodyPr vert="horz" lIns="91440" tIns="45720" rIns="91440" bIns="45720" rtlCol="0" anchor="t">
            <a:normAutofit/>
          </a:bodyPr>
          <a:lstStyle/>
          <a:p>
            <a:r>
              <a:rPr lang="en-US" dirty="0">
                <a:ea typeface="+mn-lt"/>
                <a:cs typeface="+mn-lt"/>
              </a:rPr>
              <a:t>The pothole and hump detection system development is as shown in figure next slide. It makes use of Raspberry Pi Pico as the central processing unit, receives the data inputs through sensors and processes it and takes action of sending alerts, display and messaging to the vehicle drivers.</a:t>
            </a:r>
          </a:p>
          <a:p>
            <a:r>
              <a:rPr lang="en-US" dirty="0">
                <a:ea typeface="+mn-lt"/>
                <a:cs typeface="+mn-lt"/>
              </a:rPr>
              <a:t>LCD, Sensor, Relay are interfaced to Raspberry Pi Pico. . Raspberry Pi Pico gathers data about potholes and humps and geographical position of potholes and this data is transmitted to the server. The data of geographical position received is processed and stored. The information stored in the database provides timely alerts to the driver about potholes along with geographical position.</a:t>
            </a:r>
            <a:endParaRPr lang="en-US" dirty="0"/>
          </a:p>
        </p:txBody>
      </p:sp>
    </p:spTree>
    <p:extLst>
      <p:ext uri="{BB962C8B-B14F-4D97-AF65-F5344CB8AC3E}">
        <p14:creationId xmlns:p14="http://schemas.microsoft.com/office/powerpoint/2010/main" val="245619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Circuit</vt:lpstr>
      <vt:lpstr>An intelligent pothole &amp; hump detection and warning system for automobile applications </vt:lpstr>
      <vt:lpstr>Motivation</vt:lpstr>
      <vt:lpstr>introduction</vt:lpstr>
      <vt:lpstr>objective</vt:lpstr>
      <vt:lpstr>The components for the schematic</vt:lpstr>
      <vt:lpstr>Raspberry PI pico and ultrasonic sensor</vt:lpstr>
      <vt:lpstr>PowerPoint Presentation</vt:lpstr>
      <vt:lpstr>PowerPoint Presentation</vt:lpstr>
      <vt:lpstr>System design and development</vt:lpstr>
      <vt:lpstr>Block diagram</vt:lpstr>
      <vt:lpstr>methodology</vt:lpstr>
      <vt:lpstr>PowerPoint Presentation</vt:lpstr>
      <vt:lpstr>Hump detection</vt:lpstr>
      <vt:lpstr>PowerPoint Presentation</vt:lpstr>
      <vt:lpstr>Some images from dataset (obtained from kaggle.com)</vt:lpstr>
      <vt:lpstr>Pothole Detection:</vt:lpstr>
      <vt:lpstr>Pothole detection (contd.):</vt:lpstr>
      <vt:lpstr>Model architecture for pothole detection</vt:lpstr>
      <vt:lpstr>Pothole detection (contd.):</vt:lpstr>
      <vt:lpstr>Ultrasonic sensor based Hump detection</vt:lpstr>
      <vt:lpstr>PowerPoint Presentation</vt:lpstr>
      <vt:lpstr>Inferences:</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841</cp:revision>
  <dcterms:created xsi:type="dcterms:W3CDTF">2022-08-23T09:54:41Z</dcterms:created>
  <dcterms:modified xsi:type="dcterms:W3CDTF">2022-11-08T14:22:32Z</dcterms:modified>
</cp:coreProperties>
</file>