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578" r:id="rId2"/>
    <p:sldId id="579" r:id="rId3"/>
    <p:sldId id="581" r:id="rId4"/>
    <p:sldId id="583" r:id="rId5"/>
    <p:sldId id="580" r:id="rId6"/>
    <p:sldId id="582" r:id="rId7"/>
    <p:sldId id="584" r:id="rId8"/>
    <p:sldId id="585" r:id="rId9"/>
    <p:sldId id="586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00CC00"/>
    <a:srgbClr val="5E99A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83951" autoAdjust="0"/>
  </p:normalViewPr>
  <p:slideViewPr>
    <p:cSldViewPr>
      <p:cViewPr varScale="1">
        <p:scale>
          <a:sx n="94" d="100"/>
          <a:sy n="94" d="100"/>
        </p:scale>
        <p:origin x="43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BC6C5C-FC46-4AA6-9FDA-88C28C8F7C62}" type="datetimeFigureOut">
              <a:rPr lang="en-US"/>
              <a:pPr>
                <a:defRPr/>
              </a:pPr>
              <a:t>8/1/2019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3566348-D14A-4968-ACBC-6129F0873B8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3625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66348-D14A-4968-ACBC-6129F0873B8C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147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66348-D14A-4968-ACBC-6129F0873B8C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6946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66348-D14A-4968-ACBC-6129F0873B8C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349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69" y="6092828"/>
            <a:ext cx="4129617" cy="720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73246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567" y="177323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00309"/>
            <a:ext cx="10363200" cy="147002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IE" sz="4400" kern="1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49080"/>
            <a:ext cx="8534400" cy="1489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73F8-2C42-429D-97AB-41D4DD7A082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1027" name="Picture 3" descr="\\File1vs\Documents1\mark.barry\My Documents\MCCI\Marketing Brand\Logos\MCCI\new logo\New MCCI 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30" y="357166"/>
            <a:ext cx="5839068" cy="1214446"/>
          </a:xfrm>
          <a:prstGeom prst="rect">
            <a:avLst/>
          </a:prstGeom>
          <a:noFill/>
        </p:spPr>
      </p:pic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165600" y="6448428"/>
            <a:ext cx="25061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052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39" y="1124748"/>
            <a:ext cx="11809312" cy="4896543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spcAft>
                <a:spcPts val="0"/>
              </a:spcAft>
              <a:defRPr sz="2800"/>
            </a:lvl1pPr>
            <a:lvl2pPr>
              <a:spcBef>
                <a:spcPts val="0"/>
              </a:spcBef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43339" y="44624"/>
            <a:ext cx="11808000" cy="1008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7530D-BD53-41F1-870C-4531C92FA021}" type="datetime1">
              <a:rPr lang="en-IE"/>
              <a:pPr>
                <a:defRPr/>
              </a:pPr>
              <a:t>01/08/2019</a:t>
            </a:fld>
            <a:endParaRPr lang="en-IE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1E729-9845-43CD-B5AE-A992B1815EE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52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9" name="Title 14"/>
          <p:cNvSpPr>
            <a:spLocks noGrp="1"/>
          </p:cNvSpPr>
          <p:nvPr>
            <p:ph type="title"/>
          </p:nvPr>
        </p:nvSpPr>
        <p:spPr>
          <a:xfrm>
            <a:off x="143339" y="44624"/>
            <a:ext cx="11808000" cy="1008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9DD24-8540-4E72-832F-36D4ACE3ED97}" type="datetime1">
              <a:rPr lang="en-IE"/>
              <a:pPr>
                <a:defRPr/>
              </a:pPr>
              <a:t>01/08/2019</a:t>
            </a:fld>
            <a:endParaRPr lang="en-IE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25052-B3FF-41A8-A5B0-D7517E5A44B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052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49" y="1196752"/>
            <a:ext cx="57606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349" y="1836514"/>
            <a:ext cx="5760640" cy="4184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576" y="1196752"/>
            <a:ext cx="57740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159" y="1836514"/>
            <a:ext cx="5745492" cy="4184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143339" y="44624"/>
            <a:ext cx="11808000" cy="1008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D9D01-A330-4745-A3C4-FA902DD170D0}" type="datetime1">
              <a:rPr lang="en-IE"/>
              <a:pPr>
                <a:defRPr/>
              </a:pPr>
              <a:t>01/08/2019</a:t>
            </a:fld>
            <a:endParaRPr lang="en-IE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F5ECA-5D00-42E3-A402-556F64CF4E1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1052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143339" y="44624"/>
            <a:ext cx="11808000" cy="1008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0C37-3D13-447D-B6D8-67FDD01F553E}" type="datetime1">
              <a:rPr lang="en-IE"/>
              <a:pPr>
                <a:defRPr/>
              </a:pPr>
              <a:t>01/08/2019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214DD-0D12-49C5-A37F-23B6B970DAC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5BC4E-F40C-42FB-B7B5-117673D8B56A}" type="datetime1">
              <a:rPr lang="en-IE"/>
              <a:pPr>
                <a:defRPr/>
              </a:pPr>
              <a:t>01/08/2019</a:t>
            </a:fld>
            <a:endParaRPr lang="en-I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489E0-26AB-4596-B890-F587C69A6CB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" y="5849938"/>
            <a:ext cx="4078817" cy="1008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92A0A-22F9-4BB1-9B84-FC46AA9370EF}" type="datetime1">
              <a:rPr lang="en-IE"/>
              <a:pPr>
                <a:defRPr/>
              </a:pPr>
              <a:t>01/08/2019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CONFIDENTIAL -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914AF-A83E-4F84-A071-D6BC6BBBBD5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3935" y="115888"/>
            <a:ext cx="1180676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3935" y="1206500"/>
            <a:ext cx="11808884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71736" y="6448428"/>
            <a:ext cx="1248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4143C1-1D3C-42E1-8DAC-E0FB94B243A4}" type="datetime1">
              <a:rPr lang="en-IE"/>
              <a:pPr>
                <a:defRPr/>
              </a:pPr>
              <a:t>01/08/2019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48428"/>
            <a:ext cx="250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E"/>
              <a:t>CONFIDENTIAL - 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0633" y="64484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A34CA5-1061-4CDB-A785-87752C61AB5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4098" name="Picture 2" descr="\\File1vs\Documents1\mark.barry\My Documents\MCCI\Marketing Brand\Logos\MCCI\new logo\New MCCI Logo small.jp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1" y="6215085"/>
            <a:ext cx="2503524" cy="519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9" r:id="rId6"/>
    <p:sldLayoutId id="2147483745" r:id="rId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IE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n-IE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Howland Current Source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19536" y="1663784"/>
            <a:ext cx="2419350" cy="88582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03421" y="1600200"/>
            <a:ext cx="4373157" cy="45259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Balanced resistor bridge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01/08/2019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717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85800" cy="24462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26265" y="4005064"/>
            <a:ext cx="5384800" cy="94139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Output-referred current noise density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01/08/2019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828" y="2118306"/>
            <a:ext cx="57816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5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8438728" cy="4525963"/>
          </a:xfrm>
        </p:spPr>
        <p:txBody>
          <a:bodyPr/>
          <a:lstStyle/>
          <a:p>
            <a:r>
              <a:rPr lang="en-US" dirty="0" smtClean="0"/>
              <a:t>R1 ↑ , Noise ↓</a:t>
            </a:r>
          </a:p>
          <a:p>
            <a:r>
              <a:rPr lang="en-US" dirty="0" smtClean="0"/>
              <a:t>R2A ↑ , Noise ↑</a:t>
            </a:r>
          </a:p>
          <a:p>
            <a:r>
              <a:rPr lang="en-US" dirty="0" smtClean="0"/>
              <a:t>R2B </a:t>
            </a:r>
            <a:r>
              <a:rPr lang="en-US" dirty="0"/>
              <a:t> ↑ </a:t>
            </a:r>
            <a:r>
              <a:rPr lang="en-US" dirty="0" smtClean="0"/>
              <a:t>, Noise </a:t>
            </a:r>
            <a:r>
              <a:rPr lang="en-US" dirty="0"/>
              <a:t>↓</a:t>
            </a:r>
            <a:endParaRPr lang="en-US" dirty="0" smtClean="0"/>
          </a:p>
          <a:p>
            <a:r>
              <a:rPr lang="en-US" dirty="0" smtClean="0"/>
              <a:t>R3 </a:t>
            </a:r>
            <a:r>
              <a:rPr lang="en-US" dirty="0"/>
              <a:t> ↑ </a:t>
            </a:r>
            <a:r>
              <a:rPr lang="en-US" dirty="0" smtClean="0"/>
              <a:t>, Noise </a:t>
            </a:r>
            <a:r>
              <a:rPr lang="en-US" dirty="0"/>
              <a:t>↓</a:t>
            </a:r>
            <a:endParaRPr lang="en-US" dirty="0" smtClean="0"/>
          </a:p>
          <a:p>
            <a:r>
              <a:rPr lang="en-US" dirty="0" smtClean="0"/>
              <a:t>R4 </a:t>
            </a:r>
            <a:r>
              <a:rPr lang="en-US" dirty="0"/>
              <a:t> ↑ 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Noise </a:t>
            </a:r>
            <a:r>
              <a:rPr lang="en-US" dirty="0"/>
              <a:t>↑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848527" y="1439379"/>
            <a:ext cx="745497" cy="6214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Noise </a:t>
            </a:r>
            <a:r>
              <a:rPr lang="en-US" dirty="0" smtClean="0"/>
              <a:t>dependencies (individual sweep)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01/08/2019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272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-25000" dirty="0" smtClean="0"/>
              <a:t>O1</a:t>
            </a:r>
            <a:r>
              <a:rPr lang="en-US" dirty="0" smtClean="0"/>
              <a:t> – resistor bridge mismatch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O2</a:t>
            </a:r>
            <a:r>
              <a:rPr lang="en-US" dirty="0" smtClean="0"/>
              <a:t> – Op-amp finite open-loop gain</a:t>
            </a:r>
          </a:p>
          <a:p>
            <a:r>
              <a:rPr lang="en-US" dirty="0" smtClean="0"/>
              <a:t>C</a:t>
            </a:r>
            <a:r>
              <a:rPr lang="en-US" baseline="-25000" dirty="0" smtClean="0"/>
              <a:t>o</a:t>
            </a:r>
            <a:r>
              <a:rPr lang="en-US" dirty="0" smtClean="0"/>
              <a:t> – Op-amp finite bandwidth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698384"/>
            <a:ext cx="5384800" cy="232959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Modelling non-idealities of Howland current source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01/08/2019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903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4838328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X</a:t>
            </a:r>
            <a:r>
              <a:rPr lang="en-US" baseline="-25000" dirty="0" smtClean="0"/>
              <a:t>Co</a:t>
            </a:r>
            <a:r>
              <a:rPr lang="en-US" dirty="0" smtClean="0"/>
              <a:t>,R</a:t>
            </a:r>
            <a:r>
              <a:rPr lang="en-US" baseline="-25000" dirty="0" smtClean="0"/>
              <a:t>O1</a:t>
            </a:r>
            <a:r>
              <a:rPr lang="en-US" dirty="0" smtClean="0"/>
              <a:t>,R</a:t>
            </a:r>
            <a:r>
              <a:rPr lang="en-US" baseline="-25000" dirty="0" smtClean="0"/>
              <a:t>O2</a:t>
            </a:r>
            <a:r>
              <a:rPr lang="en-US" baseline="30000" dirty="0" smtClean="0"/>
              <a:t> </a:t>
            </a:r>
            <a:r>
              <a:rPr lang="en-US" dirty="0" smtClean="0"/>
              <a:t> &gt;&gt; Z</a:t>
            </a:r>
            <a:r>
              <a:rPr lang="en-US" baseline="-25000" dirty="0" smtClean="0"/>
              <a:t>L 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baseline="-25000" dirty="0" smtClean="0"/>
              <a:t>  </a:t>
            </a:r>
            <a:endParaRPr lang="en-US" baseline="-25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aseline="-25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0096" y="1700808"/>
            <a:ext cx="3228975" cy="10001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Selecting resistances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01/08/2019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995" y="2906239"/>
            <a:ext cx="5591175" cy="962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632" y="4549468"/>
            <a:ext cx="45339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4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 impedance dependencies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01/08/2019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704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AD797 – 20pF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f</a:t>
            </a:r>
            <a:r>
              <a:rPr lang="en-US" dirty="0" smtClean="0"/>
              <a:t> in parallel with R4 for stability compensation</a:t>
            </a:r>
            <a:endParaRPr lang="en-US" baseline="-25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4231" y="1600200"/>
            <a:ext cx="3711538" cy="45259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Parasitic capacitance of input terminals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01/08/2019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smtClean="0"/>
              <a:t>CONFIDENTIAL - 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72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8568" y="1600200"/>
            <a:ext cx="5282864" cy="45259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Lead-lag compensation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9DD24-8540-4E72-832F-36D4ACE3ED97}" type="datetime1">
              <a:rPr lang="en-IE" smtClean="0"/>
              <a:pPr>
                <a:defRPr/>
              </a:pPr>
              <a:t>01/08/2019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CONFIDENTIAL - 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25052-B3FF-41A8-A5B0-D7517E5A44B6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87608"/>
      </p:ext>
    </p:extLst>
  </p:cSld>
  <p:clrMapOvr>
    <a:masterClrMapping/>
  </p:clrMapOvr>
</p:sld>
</file>

<file path=ppt/theme/theme1.xml><?xml version="1.0" encoding="utf-8"?>
<a:theme xmlns:a="http://schemas.openxmlformats.org/drawingml/2006/main" name="Current CCAN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Current CCAN Powerpoint Template</Template>
  <TotalTime>47165</TotalTime>
  <Words>125</Words>
  <Application>Microsoft Office PowerPoint</Application>
  <PresentationFormat>Widescreen</PresentationFormat>
  <Paragraphs>49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Current CCAN Powerpoint Template</vt:lpstr>
      <vt:lpstr>Howland Current Source</vt:lpstr>
      <vt:lpstr>Balanced resistor bridge</vt:lpstr>
      <vt:lpstr>Output-referred current noise density</vt:lpstr>
      <vt:lpstr>Noise dependencies (individual sweep) </vt:lpstr>
      <vt:lpstr>Modelling non-idealities of Howland current source</vt:lpstr>
      <vt:lpstr>Selecting resistances</vt:lpstr>
      <vt:lpstr>Output impedance dependencies</vt:lpstr>
      <vt:lpstr>Parasitic capacitance of input terminals</vt:lpstr>
      <vt:lpstr>Lead-lag compensation</vt:lpstr>
    </vt:vector>
  </TitlesOfParts>
  <Company>Tyndall National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kate.mcsweeney</dc:creator>
  <cp:lastModifiedBy>Brendan O'Callaghan</cp:lastModifiedBy>
  <cp:revision>454</cp:revision>
  <dcterms:created xsi:type="dcterms:W3CDTF">2010-09-27T15:03:29Z</dcterms:created>
  <dcterms:modified xsi:type="dcterms:W3CDTF">2019-08-01T12:53:59Z</dcterms:modified>
</cp:coreProperties>
</file>