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634" r:id="rId2"/>
    <p:sldId id="635" r:id="rId3"/>
    <p:sldId id="638" r:id="rId4"/>
    <p:sldId id="639" r:id="rId5"/>
    <p:sldId id="640" r:id="rId6"/>
    <p:sldId id="642" r:id="rId7"/>
    <p:sldId id="643" r:id="rId8"/>
    <p:sldId id="636" r:id="rId9"/>
    <p:sldId id="637" r:id="rId10"/>
    <p:sldId id="578" r:id="rId11"/>
    <p:sldId id="630" r:id="rId12"/>
    <p:sldId id="631" r:id="rId13"/>
    <p:sldId id="644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CC00"/>
    <a:srgbClr val="5E99A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83951" autoAdjust="0"/>
  </p:normalViewPr>
  <p:slideViewPr>
    <p:cSldViewPr>
      <p:cViewPr varScale="1">
        <p:scale>
          <a:sx n="85" d="100"/>
          <a:sy n="85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BC6C5C-FC46-4AA6-9FDA-88C28C8F7C62}" type="datetimeFigureOut">
              <a:rPr lang="en-US"/>
              <a:pPr>
                <a:defRPr/>
              </a:pPr>
              <a:t>7/16/2019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566348-D14A-4968-ACBC-6129F0873B8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6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66348-D14A-4968-ACBC-6129F0873B8C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47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66348-D14A-4968-ACBC-6129F0873B8C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489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69" y="6092828"/>
            <a:ext cx="4129617" cy="720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324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567" y="177323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00309"/>
            <a:ext cx="10363200" cy="147002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IE" sz="4400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49080"/>
            <a:ext cx="8534400" cy="1489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73F8-2C42-429D-97AB-41D4DD7A082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1027" name="Picture 3" descr="\\File1vs\Documents1\mark.barry\My Documents\MCCI\Marketing Brand\Logos\MCCI\new logo\New MCCI 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30" y="357166"/>
            <a:ext cx="5839068" cy="1214446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165600" y="6448428"/>
            <a:ext cx="25061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9" y="1124748"/>
            <a:ext cx="11809312" cy="4896543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spcAft>
                <a:spcPts val="0"/>
              </a:spcAft>
              <a:defRPr sz="2800"/>
            </a:lvl1pPr>
            <a:lvl2pPr>
              <a:spcBef>
                <a:spcPts val="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530D-BD53-41F1-870C-4531C92FA021}" type="datetime1">
              <a:rPr lang="en-IE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1E729-9845-43CD-B5AE-A992B1815EE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DD24-8540-4E72-832F-36D4ACE3ED97}" type="datetime1">
              <a:rPr lang="en-IE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25052-B3FF-41A8-A5B0-D7517E5A44B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9" y="1196752"/>
            <a:ext cx="57606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9" y="1836514"/>
            <a:ext cx="5760640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576" y="1196752"/>
            <a:ext cx="57740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159" y="1836514"/>
            <a:ext cx="5745492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D9D01-A330-4745-A3C4-FA902DD170D0}" type="datetime1">
              <a:rPr lang="en-IE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5ECA-5D00-42E3-A402-556F64CF4E1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0C37-3D13-447D-B6D8-67FDD01F553E}" type="datetime1">
              <a:rPr lang="en-IE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214DD-0D12-49C5-A37F-23B6B970DAC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5BC4E-F40C-42FB-B7B5-117673D8B56A}" type="datetime1">
              <a:rPr lang="en-IE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489E0-26AB-4596-B890-F587C69A6CB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" y="5849938"/>
            <a:ext cx="4078817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92A0A-22F9-4BB1-9B84-FC46AA9370EF}" type="datetime1">
              <a:rPr lang="en-IE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14AF-A83E-4F84-A071-D6BC6BBBBD5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35" y="115888"/>
            <a:ext cx="1180676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3935" y="1206500"/>
            <a:ext cx="11808884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1736" y="6448428"/>
            <a:ext cx="1248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4143C1-1D3C-42E1-8DAC-E0FB94B243A4}" type="datetime1">
              <a:rPr lang="en-IE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48428"/>
            <a:ext cx="250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633" y="64484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A34CA5-1061-4CDB-A785-87752C61AB5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4098" name="Picture 2" descr="\\File1vs\Documents1\mark.barry\My Documents\MCCI\Marketing Brand\Logos\MCCI\new logo\New MCCI Logo small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1" y="6215085"/>
            <a:ext cx="2503524" cy="519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9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IE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IE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log.com/media/en/technical-documentation/data-sheets/166678f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heets.maximintegrated.com/en/ds/MAX4112-MAX412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Tone Generator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Current Mode Filtering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𝐼𝑥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𝑉𝑧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B and K are frequency dependent: set B = K = 1 for simplicity for </a:t>
                </a:r>
                <a:r>
                  <a:rPr lang="en-US" dirty="0" smtClean="0"/>
                  <a:t>now</a:t>
                </a:r>
              </a:p>
              <a:p>
                <a:endParaRPr lang="en-US" dirty="0"/>
              </a:p>
              <a:p>
                <a:r>
                  <a:rPr lang="en-US" dirty="0" smtClean="0"/>
                  <a:t>Parasitic elements become important in th</a:t>
                </a:r>
                <a:r>
                  <a:rPr lang="en-US" dirty="0" smtClean="0"/>
                  <a:t>e MHz range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039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772816"/>
            <a:ext cx="4824536" cy="396044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conveyors (CCII)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312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Assuming </a:t>
                </a:r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y</a:t>
                </a:r>
                <a:r>
                  <a:rPr lang="en-US" dirty="0" smtClean="0"/>
                  <a:t> = 0, K = B = 1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baseline="30000" dirty="0" smtClean="0"/>
              </a:p>
              <a:p>
                <a:pPr marL="0" indent="0">
                  <a:buNone/>
                </a:pPr>
                <a:endParaRPr lang="en-US" baseline="30000" dirty="0" smtClean="0"/>
              </a:p>
              <a:p>
                <a:pPr lvl="8"/>
                <a:endParaRPr lang="en-US" baseline="30000" dirty="0" smtClean="0"/>
              </a:p>
              <a:p>
                <a:endParaRPr lang="en-US" baseline="30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Current-mode bandpass filter using passive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2307303"/>
            <a:ext cx="5140332" cy="2886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79976" y="5445224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conveyor filters: classification and review, Ahmed M. </a:t>
            </a:r>
            <a:r>
              <a:rPr lang="en-US" sz="1400" dirty="0" err="1" smtClean="0"/>
              <a:t>Soliman</a:t>
            </a:r>
            <a:r>
              <a:rPr lang="en-US" sz="1400" dirty="0" smtClean="0"/>
              <a:t> Microelectronics Journal 1998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357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81" y="1573213"/>
            <a:ext cx="5334000" cy="4000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Bandpass Filter Bode Plot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861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767408" y="2492896"/>
            <a:ext cx="2880320" cy="1728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4333" y="2492896"/>
            <a:ext cx="2676953" cy="1728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Attenuator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18883" y="2492896"/>
            <a:ext cx="2808312" cy="1728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Filter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81587" y="3030503"/>
            <a:ext cx="679848" cy="61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404184" y="3068957"/>
            <a:ext cx="708040" cy="576067"/>
          </a:xfrm>
          <a:prstGeom prst="rightArrow">
            <a:avLst>
              <a:gd name="adj1" fmla="val 50000"/>
              <a:gd name="adj2" fmla="val 51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ADC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62" y="1125538"/>
            <a:ext cx="8806239" cy="4895850"/>
          </a:xfrm>
        </p:spPr>
      </p:pic>
    </p:spTree>
    <p:extLst>
      <p:ext uri="{BB962C8B-B14F-4D97-AF65-F5344CB8AC3E}">
        <p14:creationId xmlns:p14="http://schemas.microsoft.com/office/powerpoint/2010/main" val="90139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Corner frequency = 10</a:t>
            </a:r>
            <a:r>
              <a:rPr lang="en-US" baseline="30000" dirty="0" smtClean="0"/>
              <a:t>4</a:t>
            </a:r>
            <a:r>
              <a:rPr lang="en-US" dirty="0" smtClean="0"/>
              <a:t> Hz</a:t>
            </a:r>
          </a:p>
          <a:p>
            <a:r>
              <a:rPr lang="en-US" dirty="0" smtClean="0"/>
              <a:t>Thermal noise = 10</a:t>
            </a:r>
            <a:r>
              <a:rPr lang="en-US" baseline="30000" dirty="0" smtClean="0"/>
              <a:t>-9 </a:t>
            </a:r>
            <a:r>
              <a:rPr lang="en-US" dirty="0" smtClean="0"/>
              <a:t>Hz 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-220dB</a:t>
            </a: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DAC Noise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4311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in</a:t>
            </a:r>
            <a:r>
              <a:rPr lang="en-US" dirty="0" smtClean="0"/>
              <a:t> = 10</a:t>
            </a:r>
            <a:r>
              <a:rPr lang="en-US" baseline="30000" dirty="0" smtClean="0"/>
              <a:t>4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Sin wave of amplitude 1</a:t>
            </a:r>
          </a:p>
          <a:p>
            <a:endParaRPr lang="en-US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DAC Output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86785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Corner frequency = 10</a:t>
            </a:r>
            <a:r>
              <a:rPr lang="en-US" baseline="30000" dirty="0"/>
              <a:t>5</a:t>
            </a:r>
            <a:r>
              <a:rPr lang="en-US" dirty="0" smtClean="0"/>
              <a:t> Hz</a:t>
            </a:r>
          </a:p>
          <a:p>
            <a:r>
              <a:rPr lang="en-US" dirty="0" smtClean="0"/>
              <a:t>Thermal noise = 10</a:t>
            </a:r>
            <a:r>
              <a:rPr lang="en-US" baseline="30000" dirty="0" smtClean="0"/>
              <a:t>-13</a:t>
            </a:r>
            <a:r>
              <a:rPr lang="en-US" dirty="0" smtClean="0"/>
              <a:t> A/</a:t>
            </a:r>
            <a:r>
              <a:rPr lang="en-US" dirty="0" err="1" smtClean="0"/>
              <a:t>sqrt</a:t>
            </a:r>
            <a:r>
              <a:rPr lang="en-US" dirty="0" smtClean="0"/>
              <a:t>(Hz) or -260dB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Attenuator Noise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2655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62" y="1125538"/>
            <a:ext cx="8806239" cy="48958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 Outputs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812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dirty="0"/>
                  <a:t>DAC:</a:t>
                </a:r>
                <a:endParaRPr lang="en-US" dirty="0"/>
              </a:p>
              <a:p>
                <a:pPr lvl="0" fontAlgn="ctr"/>
                <a:r>
                  <a:rPr lang="en-IE" dirty="0"/>
                  <a:t>ADI LTC1668</a:t>
                </a:r>
                <a:endParaRPr lang="en-US" dirty="0"/>
              </a:p>
              <a:p>
                <a:pPr lvl="1" fontAlgn="ctr"/>
                <a:r>
                  <a:rPr lang="en-US" u="sng" dirty="0">
                    <a:hlinkClick r:id="rId2"/>
                  </a:rPr>
                  <a:t>https://www.analog.com/media/en/technical-documentation/data-sheets/166678f.pdf</a:t>
                </a:r>
                <a:endParaRPr lang="en-US" dirty="0"/>
              </a:p>
              <a:p>
                <a:pPr lvl="1" fontAlgn="ctr"/>
                <a:r>
                  <a:rPr lang="en-IE" dirty="0"/>
                  <a:t>16-Bit</a:t>
                </a:r>
                <a:endParaRPr lang="en-US" dirty="0"/>
              </a:p>
              <a:p>
                <a:pPr lvl="1" fontAlgn="ctr"/>
                <a:r>
                  <a:rPr lang="en-IE" dirty="0"/>
                  <a:t>50MSPS (75MSPS Max)</a:t>
                </a:r>
                <a:endParaRPr lang="en-US" dirty="0"/>
              </a:p>
              <a:p>
                <a:pPr lvl="1" fontAlgn="ctr"/>
                <a:r>
                  <a:rPr lang="en-IE" dirty="0"/>
                  <a:t>Parallel Input (16-B + CLK)</a:t>
                </a:r>
                <a:endParaRPr lang="en-US" dirty="0"/>
              </a:p>
              <a:p>
                <a:pPr lvl="1" fontAlgn="ctr"/>
                <a:r>
                  <a:rPr lang="en-IE" dirty="0"/>
                  <a:t>IFS = 1mA</a:t>
                </a:r>
                <a:endParaRPr lang="en-US" dirty="0"/>
              </a:p>
              <a:p>
                <a:pPr lvl="1" fontAlgn="ctr"/>
                <a:r>
                  <a:rPr lang="en-IE" dirty="0"/>
                  <a:t>ILSB = 15.28nA</a:t>
                </a:r>
                <a:endParaRPr lang="en-US" dirty="0"/>
              </a:p>
              <a:p>
                <a:pPr lvl="1" fontAlgn="ctr"/>
                <a:r>
                  <a:rPr lang="en-IE" dirty="0"/>
                  <a:t>SFDR = 80dB (@5MHz)</a:t>
                </a:r>
                <a:endParaRPr lang="en-US" dirty="0"/>
              </a:p>
              <a:p>
                <a:pPr lvl="1" fontAlgn="ctr"/>
                <a:r>
                  <a:rPr lang="en-IE" dirty="0"/>
                  <a:t>THD = -78dB</a:t>
                </a:r>
                <a:endParaRPr lang="en-US" dirty="0"/>
              </a:p>
              <a:p>
                <a:pPr lvl="1" fontAlgn="ctr"/>
                <a:r>
                  <a:rPr lang="en-IE" dirty="0"/>
                  <a:t>Rout = 1.1k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/>
                      <m:t>Ω</m:t>
                    </m:r>
                  </m:oMath>
                </a14:m>
                <a:endParaRPr lang="en-US" dirty="0"/>
              </a:p>
              <a:p>
                <a:pPr lvl="1" fontAlgn="ctr"/>
                <a:r>
                  <a:rPr lang="en-IE" dirty="0"/>
                  <a:t>Output Noise: </a:t>
                </a:r>
                <a14:m>
                  <m:oMath xmlns:m="http://schemas.openxmlformats.org/officeDocument/2006/math">
                    <m:r>
                      <a:rPr lang="en-IE"/>
                      <m:t>50</m:t>
                    </m:r>
                    <m:r>
                      <a:rPr lang="en-IE" i="1"/>
                      <m:t>𝑝𝐴</m:t>
                    </m:r>
                    <m:r>
                      <a:rPr lang="en-IE"/>
                      <m:t>/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a:rPr lang="en-IE" i="1"/>
                          <m:t>𝐻𝑧</m:t>
                        </m:r>
                      </m:e>
                    </m:rad>
                  </m:oMath>
                </a14:m>
                <a:endParaRPr lang="en-US" dirty="0"/>
              </a:p>
              <a:p>
                <a:pPr lvl="1" fontAlgn="ctr"/>
                <a:r>
                  <a:rPr lang="en-IE" dirty="0"/>
                  <a:t>Differential Output</a:t>
                </a:r>
                <a:endParaRPr lang="en-US" dirty="0"/>
              </a:p>
              <a:p>
                <a:pPr lvl="1" fontAlgn="ctr"/>
                <a:r>
                  <a:rPr lang="en-IE" dirty="0"/>
                  <a:t>Promising Option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6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DAC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704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datasheets.maximintegrated.com/en/ds/MAX4112-MAX4120.pdf</a:t>
            </a:r>
            <a:endParaRPr lang="en-US" dirty="0" smtClean="0"/>
          </a:p>
          <a:p>
            <a:r>
              <a:rPr lang="en-US" dirty="0" smtClean="0"/>
              <a:t>Anthony will discuss thoughts on this…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Current </a:t>
            </a:r>
            <a:r>
              <a:rPr lang="en-US" dirty="0"/>
              <a:t>Conveyor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16/07/2019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4038390"/>
      </p:ext>
    </p:extLst>
  </p:cSld>
  <p:clrMapOvr>
    <a:masterClrMapping/>
  </p:clrMapOvr>
</p:sld>
</file>

<file path=ppt/theme/theme1.xml><?xml version="1.0" encoding="utf-8"?>
<a:theme xmlns:a="http://schemas.openxmlformats.org/drawingml/2006/main" name="Current CCAN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Current CCAN Powerpoint Template</Template>
  <TotalTime>47041</TotalTime>
  <Words>205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Current CCAN Powerpoint Template</vt:lpstr>
      <vt:lpstr>MatLab Tone Generator Model</vt:lpstr>
      <vt:lpstr>Block diagram</vt:lpstr>
      <vt:lpstr>ADC Output</vt:lpstr>
      <vt:lpstr>DAC Noise</vt:lpstr>
      <vt:lpstr>DAC Output</vt:lpstr>
      <vt:lpstr>Attenuator Noise</vt:lpstr>
      <vt:lpstr>All Outputs</vt:lpstr>
      <vt:lpstr>Possible DAC</vt:lpstr>
      <vt:lpstr>Possible Current Conveyor</vt:lpstr>
      <vt:lpstr>Current Mode Filtering</vt:lpstr>
      <vt:lpstr>Current conveyors (CCII)</vt:lpstr>
      <vt:lpstr>Current-mode bandpass filter using passive components</vt:lpstr>
      <vt:lpstr>Bandpass Filter Bode Plot</vt:lpstr>
    </vt:vector>
  </TitlesOfParts>
  <Company>Tyndall National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kate.mcsweeney</dc:creator>
  <cp:lastModifiedBy>Brendan O'Callaghan</cp:lastModifiedBy>
  <cp:revision>466</cp:revision>
  <dcterms:created xsi:type="dcterms:W3CDTF">2010-09-27T15:03:29Z</dcterms:created>
  <dcterms:modified xsi:type="dcterms:W3CDTF">2019-07-16T12:55:04Z</dcterms:modified>
</cp:coreProperties>
</file>