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59" r:id="rId5"/>
    <p:sldId id="260" r:id="rId6"/>
    <p:sldId id="269" r:id="rId7"/>
    <p:sldId id="293" r:id="rId8"/>
    <p:sldId id="297" r:id="rId9"/>
    <p:sldId id="298" r:id="rId10"/>
    <p:sldId id="294" r:id="rId11"/>
    <p:sldId id="300" r:id="rId12"/>
    <p:sldId id="295" r:id="rId13"/>
    <p:sldId id="296" r:id="rId14"/>
    <p:sldId id="299" r:id="rId15"/>
    <p:sldId id="272" r:id="rId16"/>
    <p:sldId id="274" r:id="rId17"/>
  </p:sldIdLst>
  <p:sldSz cx="9144000" cy="5143500" type="screen16x9"/>
  <p:notesSz cx="6858000" cy="9144000"/>
  <p:embeddedFontLst>
    <p:embeddedFont>
      <p:font typeface="Bree Serif" panose="020B0604020202020204" charset="0"/>
      <p:regular r:id="rId19"/>
    </p:embeddedFont>
    <p:embeddedFont>
      <p:font typeface="Cambria" panose="02040503050406030204" pitchFamily="18" charset="0"/>
      <p:regular r:id="rId20"/>
      <p:bold r:id="rId21"/>
      <p:italic r:id="rId22"/>
      <p:boldItalic r:id="rId23"/>
    </p:embeddedFont>
    <p:embeddedFont>
      <p:font typeface="Impact" panose="020B0806030902050204" pitchFamily="34" charset="0"/>
      <p:regular r:id="rId24"/>
    </p:embeddedFont>
    <p:embeddedFont>
      <p:font typeface="Roboto Black" panose="020B0604020202020204" charset="0"/>
      <p:bold r:id="rId25"/>
      <p:boldItalic r:id="rId26"/>
    </p:embeddedFont>
    <p:embeddedFont>
      <p:font typeface="Roboto Light" panose="020B0604020202020204" charset="0"/>
      <p:regular r:id="rId27"/>
      <p:bold r:id="rId28"/>
      <p:italic r:id="rId29"/>
      <p:boldItalic r:id="rId30"/>
    </p:embeddedFont>
    <p:embeddedFont>
      <p:font typeface="Roboto Mono Regular" panose="020B0604020202020204" charset="0"/>
      <p:regular r:id="rId31"/>
      <p:bold r:id="rId32"/>
      <p:italic r:id="rId33"/>
      <p:boldItalic r:id="rId34"/>
    </p:embeddedFont>
    <p:embeddedFont>
      <p:font typeface="Roboto Thin"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111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48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72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388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592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156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601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65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407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 id="2147483660"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accent1"/>
                </a:solidFill>
              </a:rPr>
              <a:t>MEDIKOS</a:t>
            </a:r>
            <a:endParaRPr dirty="0">
              <a:solidFill>
                <a:schemeClr val="accent1"/>
              </a:solidFill>
            </a:endParaRPr>
          </a:p>
        </p:txBody>
      </p:sp>
      <p:sp>
        <p:nvSpPr>
          <p:cNvPr id="106" name="Google Shape;106;p20"/>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First-aid kits and Medicinal storages are now smarter than ever</a:t>
            </a: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F450812-8192-4EB2-A26A-40E52440D2A4}"/>
              </a:ext>
            </a:extLst>
          </p:cNvPr>
          <p:cNvSpPr txBox="1"/>
          <p:nvPr/>
        </p:nvSpPr>
        <p:spPr>
          <a:xfrm>
            <a:off x="3674390" y="1810701"/>
            <a:ext cx="608201" cy="307777"/>
          </a:xfrm>
          <a:prstGeom prst="rect">
            <a:avLst/>
          </a:prstGeom>
          <a:noFill/>
        </p:spPr>
        <p:txBody>
          <a:bodyPr wrap="square" rtlCol="0">
            <a:spAutoFit/>
          </a:bodyPr>
          <a:lstStyle/>
          <a:p>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FIND</a:t>
            </a:r>
          </a:p>
        </p:txBody>
      </p:sp>
      <p:sp>
        <p:nvSpPr>
          <p:cNvPr id="210" name="Google Shape;7741;p51">
            <a:extLst>
              <a:ext uri="{FF2B5EF4-FFF2-40B4-BE49-F238E27FC236}">
                <a16:creationId xmlns:a16="http://schemas.microsoft.com/office/drawing/2014/main" id="{A7626AE3-8CF4-4CF3-B535-A82B86C55300}"/>
              </a:ext>
            </a:extLst>
          </p:cNvPr>
          <p:cNvSpPr/>
          <p:nvPr/>
        </p:nvSpPr>
        <p:spPr>
          <a:xfrm>
            <a:off x="6950068" y="2345942"/>
            <a:ext cx="1077850" cy="1213948"/>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PROBLEM STATEMENT</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Rectangle 2">
            <a:extLst>
              <a:ext uri="{FF2B5EF4-FFF2-40B4-BE49-F238E27FC236}">
                <a16:creationId xmlns:a16="http://schemas.microsoft.com/office/drawing/2014/main" id="{ECC2344F-03C2-419A-B935-1D54AFE91CFB}"/>
              </a:ext>
            </a:extLst>
          </p:cNvPr>
          <p:cNvSpPr/>
          <p:nvPr/>
        </p:nvSpPr>
        <p:spPr>
          <a:xfrm>
            <a:off x="1465006" y="1553497"/>
            <a:ext cx="6518788" cy="2841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097A7A2-E484-40D8-A713-98917A86097C}"/>
              </a:ext>
            </a:extLst>
          </p:cNvPr>
          <p:cNvSpPr txBox="1"/>
          <p:nvPr/>
        </p:nvSpPr>
        <p:spPr>
          <a:xfrm>
            <a:off x="1651819" y="1848465"/>
            <a:ext cx="6105833" cy="307777"/>
          </a:xfrm>
          <a:prstGeom prst="rect">
            <a:avLst/>
          </a:prstGeom>
          <a:noFill/>
        </p:spPr>
        <p:txBody>
          <a:bodyPr wrap="square" rtlCol="0">
            <a:spAutoFit/>
          </a:bodyPr>
          <a:lstStyle/>
          <a:p>
            <a:r>
              <a:rPr lang="en-IN">
                <a:solidFill>
                  <a:schemeClr val="accent1"/>
                </a:solidFill>
              </a:rPr>
              <a:t>       </a:t>
            </a:r>
          </a:p>
        </p:txBody>
      </p:sp>
      <p:sp>
        <p:nvSpPr>
          <p:cNvPr id="2" name="TextBox 1">
            <a:extLst>
              <a:ext uri="{FF2B5EF4-FFF2-40B4-BE49-F238E27FC236}">
                <a16:creationId xmlns:a16="http://schemas.microsoft.com/office/drawing/2014/main" id="{928828B8-7F1F-4AD7-A2DC-BED867CD4E75}"/>
              </a:ext>
            </a:extLst>
          </p:cNvPr>
          <p:cNvSpPr txBox="1"/>
          <p:nvPr/>
        </p:nvSpPr>
        <p:spPr>
          <a:xfrm>
            <a:off x="1727200" y="1971596"/>
            <a:ext cx="5951794" cy="2031325"/>
          </a:xfrm>
          <a:prstGeom prst="rect">
            <a:avLst/>
          </a:prstGeom>
          <a:noFill/>
        </p:spPr>
        <p:txBody>
          <a:bodyPr wrap="square" rtlCol="0">
            <a:spAutoFit/>
          </a:bodyPr>
          <a:lstStyle/>
          <a:p>
            <a:pPr algn="just"/>
            <a:r>
              <a:rPr lang="en-IN" dirty="0">
                <a:solidFill>
                  <a:schemeClr val="accent1"/>
                </a:solidFill>
                <a:latin typeface="Kozuka Gothic Pr6N M" panose="020B0700000000000000" pitchFamily="34" charset="-128"/>
                <a:ea typeface="Kozuka Gothic Pr6N M" panose="020B0700000000000000" pitchFamily="34" charset="-128"/>
              </a:rPr>
              <a:t>Upon subjective analysis, it has been found that most of the user demand the a new collaborative system that might solve the  idea of user interaction difficult and provide a new set of intuitive and  functional device that:</a:t>
            </a:r>
          </a:p>
          <a:p>
            <a:pPr algn="just"/>
            <a:endParaRPr lang="en-IN" dirty="0">
              <a:solidFill>
                <a:schemeClr val="accent1"/>
              </a:solidFill>
              <a:latin typeface="Kozuka Gothic Pr6N M" panose="020B0700000000000000" pitchFamily="34" charset="-128"/>
              <a:ea typeface="Kozuka Gothic Pr6N M" panose="020B0700000000000000" pitchFamily="34" charset="-128"/>
            </a:endParaRPr>
          </a:p>
          <a:p>
            <a:pPr marL="285750" indent="-285750" algn="just">
              <a:buFont typeface="Wingdings" panose="05000000000000000000" pitchFamily="2" charset="2"/>
              <a:buChar char="v"/>
            </a:pPr>
            <a:r>
              <a:rPr lang="en-IN" dirty="0">
                <a:solidFill>
                  <a:schemeClr val="accent1"/>
                </a:solidFill>
                <a:latin typeface="Kozuka Gothic Pr6N M" panose="020B0700000000000000" pitchFamily="34" charset="-128"/>
                <a:ea typeface="Kozuka Gothic Pr6N M" panose="020B0700000000000000" pitchFamily="34" charset="-128"/>
              </a:rPr>
              <a:t>Memorizes the timings of the medicine</a:t>
            </a:r>
          </a:p>
          <a:p>
            <a:pPr marL="285750" indent="-285750" algn="just">
              <a:buFont typeface="Wingdings" panose="05000000000000000000" pitchFamily="2" charset="2"/>
              <a:buChar char="v"/>
            </a:pPr>
            <a:r>
              <a:rPr lang="en-IN" dirty="0">
                <a:solidFill>
                  <a:schemeClr val="accent1"/>
                </a:solidFill>
                <a:latin typeface="Kozuka Gothic Pr6N M" panose="020B0700000000000000" pitchFamily="34" charset="-128"/>
                <a:ea typeface="Kozuka Gothic Pr6N M" panose="020B0700000000000000" pitchFamily="34" charset="-128"/>
              </a:rPr>
              <a:t>Stores the Medicine</a:t>
            </a:r>
          </a:p>
          <a:p>
            <a:pPr marL="285750" indent="-285750" algn="just">
              <a:buFont typeface="Wingdings" panose="05000000000000000000" pitchFamily="2" charset="2"/>
              <a:buChar char="v"/>
            </a:pPr>
            <a:r>
              <a:rPr lang="en-IN" dirty="0">
                <a:solidFill>
                  <a:schemeClr val="accent1"/>
                </a:solidFill>
                <a:latin typeface="Kozuka Gothic Pr6N M" panose="020B0700000000000000" pitchFamily="34" charset="-128"/>
                <a:ea typeface="Kozuka Gothic Pr6N M" panose="020B0700000000000000" pitchFamily="34" charset="-128"/>
              </a:rPr>
              <a:t>Keep in touch with the doctors</a:t>
            </a:r>
          </a:p>
          <a:p>
            <a:pPr marL="285750" indent="-285750" algn="just">
              <a:buFont typeface="Wingdings" panose="05000000000000000000" pitchFamily="2" charset="2"/>
              <a:buChar char="v"/>
            </a:pPr>
            <a:r>
              <a:rPr lang="en-IN" dirty="0">
                <a:solidFill>
                  <a:schemeClr val="accent1"/>
                </a:solidFill>
                <a:latin typeface="Kozuka Gothic Pr6N M" panose="020B0700000000000000" pitchFamily="34" charset="-128"/>
                <a:ea typeface="Kozuka Gothic Pr6N M" panose="020B0700000000000000" pitchFamily="34" charset="-128"/>
              </a:rPr>
              <a:t>Keep sufficient stock of first-aid kits and other medical needs</a:t>
            </a:r>
          </a:p>
        </p:txBody>
      </p:sp>
    </p:spTree>
    <p:extLst>
      <p:ext uri="{BB962C8B-B14F-4D97-AF65-F5344CB8AC3E}">
        <p14:creationId xmlns:p14="http://schemas.microsoft.com/office/powerpoint/2010/main" val="215121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0"/>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FFFF"/>
                </a:solidFill>
              </a:rPr>
              <a:t>OUR GOALS</a:t>
            </a:r>
            <a:endParaRPr>
              <a:solidFill>
                <a:srgbClr val="FFFFFF"/>
              </a:solidFill>
            </a:endParaRPr>
          </a:p>
        </p:txBody>
      </p:sp>
      <p:sp>
        <p:nvSpPr>
          <p:cNvPr id="619" name="Google Shape;619;p30"/>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solidFill>
                  <a:srgbClr val="0E2A47"/>
                </a:solidFill>
              </a:rPr>
              <a:t>With a minimalist and swift UI, the interaction becomes less hectic and more intuitive</a:t>
            </a:r>
            <a:endParaRPr dirty="0">
              <a:solidFill>
                <a:srgbClr val="0E2A47"/>
              </a:solidFill>
            </a:endParaRPr>
          </a:p>
        </p:txBody>
      </p:sp>
      <p:sp>
        <p:nvSpPr>
          <p:cNvPr id="620" name="Google Shape;620;p30"/>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solidFill>
                  <a:srgbClr val="0E2A47"/>
                </a:solidFill>
              </a:rPr>
              <a:t>Cover all your day-to-day medical needs, keeping provision for special cases as well</a:t>
            </a:r>
            <a:endParaRPr dirty="0">
              <a:solidFill>
                <a:srgbClr val="0E2A47"/>
              </a:solidFill>
            </a:endParaRPr>
          </a:p>
        </p:txBody>
      </p:sp>
      <p:sp>
        <p:nvSpPr>
          <p:cNvPr id="622" name="Google Shape;622;p30"/>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0E2A47"/>
                </a:solidFill>
                <a:latin typeface="Roboto Light"/>
                <a:ea typeface="Roboto Light"/>
                <a:cs typeface="Roboto Light"/>
                <a:sym typeface="Roboto Light"/>
              </a:rPr>
              <a:t>A day-to-day useful device that would communicate with the patient</a:t>
            </a:r>
            <a:endParaRPr dirty="0">
              <a:solidFill>
                <a:srgbClr val="0E2A47"/>
              </a:solidFill>
              <a:latin typeface="Roboto Light"/>
              <a:ea typeface="Roboto Light"/>
              <a:cs typeface="Roboto Light"/>
              <a:sym typeface="Roboto Light"/>
            </a:endParaRPr>
          </a:p>
        </p:txBody>
      </p:sp>
      <p:sp>
        <p:nvSpPr>
          <p:cNvPr id="623" name="Google Shape;623;p30"/>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0E2A47"/>
                </a:solidFill>
              </a:rPr>
              <a:t>FUNCTIONALITY</a:t>
            </a:r>
            <a:endParaRPr dirty="0">
              <a:solidFill>
                <a:srgbClr val="0E2A47"/>
              </a:solidFill>
            </a:endParaRPr>
          </a:p>
        </p:txBody>
      </p:sp>
      <p:sp>
        <p:nvSpPr>
          <p:cNvPr id="624" name="Google Shape;624;p30"/>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EXPANSION</a:t>
            </a:r>
            <a:endParaRPr dirty="0">
              <a:solidFill>
                <a:srgbClr val="0E2A47"/>
              </a:solidFill>
            </a:endParaRPr>
          </a:p>
        </p:txBody>
      </p:sp>
      <p:sp>
        <p:nvSpPr>
          <p:cNvPr id="625" name="Google Shape;625;p30"/>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E2A47"/>
                </a:solidFill>
              </a:rPr>
              <a:t>USABILITY</a:t>
            </a:r>
            <a:endParaRPr>
              <a:solidFill>
                <a:srgbClr val="0E2A47"/>
              </a:solidFill>
            </a:endParaRPr>
          </a:p>
        </p:txBody>
      </p:sp>
      <p:sp>
        <p:nvSpPr>
          <p:cNvPr id="626" name="Google Shape;626;p30"/>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4342178" y="1966607"/>
            <a:ext cx="459642" cy="459463"/>
            <a:chOff x="3671350" y="1353725"/>
            <a:chExt cx="1924800" cy="1924050"/>
          </a:xfrm>
        </p:grpSpPr>
        <p:sp>
          <p:nvSpPr>
            <p:cNvPr id="630" name="Google Shape;630;p30"/>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30"/>
          <p:cNvGrpSpPr/>
          <p:nvPr/>
        </p:nvGrpSpPr>
        <p:grpSpPr>
          <a:xfrm>
            <a:off x="6502888" y="1657346"/>
            <a:ext cx="472533" cy="473852"/>
            <a:chOff x="1869175" y="3274825"/>
            <a:chExt cx="1567275" cy="1571650"/>
          </a:xfrm>
        </p:grpSpPr>
        <p:sp>
          <p:nvSpPr>
            <p:cNvPr id="636" name="Google Shape;636;p30"/>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0"/>
          <p:cNvGrpSpPr/>
          <p:nvPr/>
        </p:nvGrpSpPr>
        <p:grpSpPr>
          <a:xfrm>
            <a:off x="2218390" y="2304852"/>
            <a:ext cx="372883" cy="543742"/>
            <a:chOff x="2070550" y="767325"/>
            <a:chExt cx="1106150" cy="1613000"/>
          </a:xfrm>
        </p:grpSpPr>
        <p:sp>
          <p:nvSpPr>
            <p:cNvPr id="640"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3" name="Google Shape;643;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92279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FIRST LOOK</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D1AD67C1-D560-41E4-B641-608268B0CC36}"/>
              </a:ext>
            </a:extLst>
          </p:cNvPr>
          <p:cNvPicPr>
            <a:picLocks noChangeAspect="1"/>
          </p:cNvPicPr>
          <p:nvPr/>
        </p:nvPicPr>
        <p:blipFill>
          <a:blip r:embed="rId3"/>
          <a:stretch>
            <a:fillRect/>
          </a:stretch>
        </p:blipFill>
        <p:spPr>
          <a:xfrm>
            <a:off x="953729" y="1624269"/>
            <a:ext cx="4386264" cy="2750553"/>
          </a:xfrm>
          <a:prstGeom prst="rect">
            <a:avLst/>
          </a:prstGeom>
        </p:spPr>
      </p:pic>
      <p:sp>
        <p:nvSpPr>
          <p:cNvPr id="4" name="Rectangle 3">
            <a:extLst>
              <a:ext uri="{FF2B5EF4-FFF2-40B4-BE49-F238E27FC236}">
                <a16:creationId xmlns:a16="http://schemas.microsoft.com/office/drawing/2014/main" id="{4C0E4B57-EEE3-42B2-A7AF-220B98216564}"/>
              </a:ext>
            </a:extLst>
          </p:cNvPr>
          <p:cNvSpPr/>
          <p:nvPr/>
        </p:nvSpPr>
        <p:spPr>
          <a:xfrm>
            <a:off x="5633884" y="1634635"/>
            <a:ext cx="3077497" cy="274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24F0819-63A8-4800-AC42-C3D29B7D2BCB}"/>
              </a:ext>
            </a:extLst>
          </p:cNvPr>
          <p:cNvSpPr txBox="1"/>
          <p:nvPr/>
        </p:nvSpPr>
        <p:spPr>
          <a:xfrm>
            <a:off x="5869857" y="1798300"/>
            <a:ext cx="2605549" cy="2462213"/>
          </a:xfrm>
          <a:prstGeom prst="rect">
            <a:avLst/>
          </a:prstGeom>
          <a:noFill/>
        </p:spPr>
        <p:txBody>
          <a:bodyPr wrap="square" rtlCol="0">
            <a:spAutoFit/>
          </a:bodyPr>
          <a:lstStyle/>
          <a:p>
            <a:pPr algn="just"/>
            <a:r>
              <a:rPr lang="en-IN" dirty="0">
                <a:solidFill>
                  <a:schemeClr val="accent1"/>
                </a:solidFill>
                <a:latin typeface="Kozuka Gothic Pr6N M" panose="020B0700000000000000" pitchFamily="34" charset="-128"/>
                <a:ea typeface="Kozuka Gothic Pr6N M" panose="020B0700000000000000" pitchFamily="34" charset="-128"/>
              </a:rPr>
              <a:t>The isometric view showing the  various container styles of the device. The device would be able to store 6 different kinds of medicines based upon the choices created, concerning some frequent illnesses. 2 extra containers for the storing some accessories and first-aid kits (subjected to change*)</a:t>
            </a:r>
          </a:p>
        </p:txBody>
      </p:sp>
    </p:spTree>
    <p:extLst>
      <p:ext uri="{BB962C8B-B14F-4D97-AF65-F5344CB8AC3E}">
        <p14:creationId xmlns:p14="http://schemas.microsoft.com/office/powerpoint/2010/main" val="258593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HOW FAR?</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6B1535C6-D28E-44E1-9921-A2667F8239FE}"/>
              </a:ext>
            </a:extLst>
          </p:cNvPr>
          <p:cNvPicPr>
            <a:picLocks noChangeAspect="1"/>
          </p:cNvPicPr>
          <p:nvPr/>
        </p:nvPicPr>
        <p:blipFill>
          <a:blip r:embed="rId3"/>
          <a:stretch>
            <a:fillRect/>
          </a:stretch>
        </p:blipFill>
        <p:spPr>
          <a:xfrm>
            <a:off x="1199535" y="1564592"/>
            <a:ext cx="3683410" cy="2934358"/>
          </a:xfrm>
          <a:prstGeom prst="rect">
            <a:avLst/>
          </a:prstGeom>
        </p:spPr>
      </p:pic>
      <p:sp>
        <p:nvSpPr>
          <p:cNvPr id="6" name="Rectangle 5">
            <a:extLst>
              <a:ext uri="{FF2B5EF4-FFF2-40B4-BE49-F238E27FC236}">
                <a16:creationId xmlns:a16="http://schemas.microsoft.com/office/drawing/2014/main" id="{3A29447D-B724-421C-AC74-4B279E89CE5B}"/>
              </a:ext>
            </a:extLst>
          </p:cNvPr>
          <p:cNvSpPr/>
          <p:nvPr/>
        </p:nvSpPr>
        <p:spPr>
          <a:xfrm>
            <a:off x="5633884" y="1634635"/>
            <a:ext cx="3077497" cy="274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4F5776B-0638-4FBF-B45A-0231179E0269}"/>
              </a:ext>
            </a:extLst>
          </p:cNvPr>
          <p:cNvSpPr txBox="1"/>
          <p:nvPr/>
        </p:nvSpPr>
        <p:spPr>
          <a:xfrm>
            <a:off x="5869857" y="2016108"/>
            <a:ext cx="2605549" cy="2031325"/>
          </a:xfrm>
          <a:prstGeom prst="rect">
            <a:avLst/>
          </a:prstGeom>
          <a:noFill/>
        </p:spPr>
        <p:txBody>
          <a:bodyPr wrap="square" rtlCol="0">
            <a:spAutoFit/>
          </a:bodyPr>
          <a:lstStyle/>
          <a:p>
            <a:pPr algn="just"/>
            <a:r>
              <a:rPr lang="en-IN" dirty="0">
                <a:solidFill>
                  <a:schemeClr val="accent1"/>
                </a:solidFill>
                <a:latin typeface="Kozuka Gothic Pr6N M" panose="020B0700000000000000" pitchFamily="34" charset="-128"/>
                <a:ea typeface="Kozuka Gothic Pr6N M" panose="020B0700000000000000" pitchFamily="34" charset="-128"/>
              </a:rPr>
              <a:t>Considering the frequent cases of illness found in every households, the following interface has been deduced that would simply act as a method to act in between the user and the device. This method would ensure the correct medicines</a:t>
            </a:r>
          </a:p>
        </p:txBody>
      </p:sp>
    </p:spTree>
    <p:extLst>
      <p:ext uri="{BB962C8B-B14F-4D97-AF65-F5344CB8AC3E}">
        <p14:creationId xmlns:p14="http://schemas.microsoft.com/office/powerpoint/2010/main" val="297567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HOW FAR?</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 name="Rectangle 5">
            <a:extLst>
              <a:ext uri="{FF2B5EF4-FFF2-40B4-BE49-F238E27FC236}">
                <a16:creationId xmlns:a16="http://schemas.microsoft.com/office/drawing/2014/main" id="{3A29447D-B724-421C-AC74-4B279E89CE5B}"/>
              </a:ext>
            </a:extLst>
          </p:cNvPr>
          <p:cNvSpPr/>
          <p:nvPr/>
        </p:nvSpPr>
        <p:spPr>
          <a:xfrm>
            <a:off x="2403987" y="1516648"/>
            <a:ext cx="4336025" cy="274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4F5776B-0638-4FBF-B45A-0231179E0269}"/>
              </a:ext>
            </a:extLst>
          </p:cNvPr>
          <p:cNvSpPr txBox="1"/>
          <p:nvPr/>
        </p:nvSpPr>
        <p:spPr>
          <a:xfrm>
            <a:off x="3269224" y="1798300"/>
            <a:ext cx="2605549" cy="2031325"/>
          </a:xfrm>
          <a:prstGeom prst="rect">
            <a:avLst/>
          </a:prstGeom>
          <a:noFill/>
        </p:spPr>
        <p:txBody>
          <a:bodyPr wrap="square" rtlCol="0">
            <a:spAutoFit/>
          </a:bodyPr>
          <a:lstStyle/>
          <a:p>
            <a:pPr algn="just"/>
            <a:r>
              <a:rPr lang="en-IN" dirty="0">
                <a:solidFill>
                  <a:schemeClr val="accent1"/>
                </a:solidFill>
                <a:latin typeface="Kozuka Gothic Pr6N M" panose="020B0700000000000000" pitchFamily="34" charset="-128"/>
                <a:ea typeface="Kozuka Gothic Pr6N M" panose="020B0700000000000000" pitchFamily="34" charset="-128"/>
              </a:rPr>
              <a:t>Next, there would be specific modelling for the device and slots would be made for fitting the interface along with the device. The device modules are almost finalised and the prototyping phase would start just after the modules kept in place…</a:t>
            </a:r>
          </a:p>
        </p:txBody>
      </p:sp>
    </p:spTree>
    <p:extLst>
      <p:ext uri="{BB962C8B-B14F-4D97-AF65-F5344CB8AC3E}">
        <p14:creationId xmlns:p14="http://schemas.microsoft.com/office/powerpoint/2010/main" val="249454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1"/>
        <p:cNvGrpSpPr/>
        <p:nvPr/>
      </p:nvGrpSpPr>
      <p:grpSpPr>
        <a:xfrm>
          <a:off x="0" y="0"/>
          <a:ext cx="0" cy="0"/>
          <a:chOff x="0" y="0"/>
          <a:chExt cx="0" cy="0"/>
        </a:xfrm>
      </p:grpSpPr>
      <p:sp>
        <p:nvSpPr>
          <p:cNvPr id="1062" name="Google Shape;1062;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FFFFFF"/>
                </a:solidFill>
              </a:rPr>
              <a:t>COMING SOON</a:t>
            </a:r>
            <a:endParaRPr dirty="0">
              <a:solidFill>
                <a:srgbClr val="FFFFFF"/>
              </a:solidFill>
            </a:endParaRPr>
          </a:p>
        </p:txBody>
      </p:sp>
      <p:sp>
        <p:nvSpPr>
          <p:cNvPr id="1097" name="Google Shape;1097;p36"/>
          <p:cNvSpPr txBox="1">
            <a:spLocks noGrp="1"/>
          </p:cNvSpPr>
          <p:nvPr>
            <p:ph type="subTitle" idx="4294967295"/>
          </p:nvPr>
        </p:nvSpPr>
        <p:spPr>
          <a:xfrm>
            <a:off x="2930533" y="2330332"/>
            <a:ext cx="3282934" cy="109129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sz="2400" dirty="0">
                <a:solidFill>
                  <a:srgbClr val="FFFFFF"/>
                </a:solidFill>
              </a:rPr>
              <a:t>The product would be launched soon</a:t>
            </a:r>
            <a:endParaRPr sz="2400" dirty="0">
              <a:solidFill>
                <a:srgbClr val="FFFFFF"/>
              </a:solidFill>
            </a:endParaRPr>
          </a:p>
        </p:txBody>
      </p:sp>
      <p:cxnSp>
        <p:nvCxnSpPr>
          <p:cNvPr id="1099" name="Google Shape;1099;p3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0" name="Google Shape;7371;p50">
            <a:extLst>
              <a:ext uri="{FF2B5EF4-FFF2-40B4-BE49-F238E27FC236}">
                <a16:creationId xmlns:a16="http://schemas.microsoft.com/office/drawing/2014/main" id="{403F1C3B-1F56-434B-AD9C-67EECA434B33}"/>
              </a:ext>
            </a:extLst>
          </p:cNvPr>
          <p:cNvSpPr/>
          <p:nvPr/>
        </p:nvSpPr>
        <p:spPr>
          <a:xfrm>
            <a:off x="4247379" y="1495000"/>
            <a:ext cx="649241" cy="606600"/>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a:extLst>
              <a:ext uri="{FF2B5EF4-FFF2-40B4-BE49-F238E27FC236}">
                <a16:creationId xmlns:a16="http://schemas.microsoft.com/office/drawing/2014/main" id="{36961CCB-C579-4593-86C8-2183B6B479DE}"/>
              </a:ext>
            </a:extLst>
          </p:cNvPr>
          <p:cNvSpPr txBox="1"/>
          <p:nvPr/>
        </p:nvSpPr>
        <p:spPr>
          <a:xfrm>
            <a:off x="1366751" y="604819"/>
            <a:ext cx="832935" cy="646331"/>
          </a:xfrm>
          <a:prstGeom prst="rect">
            <a:avLst/>
          </a:prstGeom>
          <a:noFill/>
        </p:spPr>
        <p:txBody>
          <a:bodyPr wrap="square" rtlCol="0">
            <a:spAutoFit/>
          </a:bodyPr>
          <a:lstStyle/>
          <a:p>
            <a:r>
              <a:rPr lang="en-IN" sz="3600" b="1" dirty="0">
                <a:solidFill>
                  <a:schemeClr val="accent1"/>
                </a:solidFill>
              </a:rPr>
              <a:t>06.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 sz="1000" dirty="0"/>
              <a:t>+91 </a:t>
            </a:r>
            <a:r>
              <a:rPr lang="en-IN" sz="1000" dirty="0"/>
              <a:t>9774225982</a:t>
            </a:r>
            <a:endParaRPr sz="1000" dirty="0"/>
          </a:p>
          <a:p>
            <a:pPr marL="0" lvl="0" indent="0" algn="l" rtl="0">
              <a:spcBef>
                <a:spcPts val="0"/>
              </a:spcBef>
              <a:spcAft>
                <a:spcPts val="0"/>
              </a:spcAft>
              <a:buNone/>
            </a:pPr>
            <a:r>
              <a:rPr lang="en-IN" sz="1000" dirty="0"/>
              <a:t>tanmaydebnath@outlook</a:t>
            </a:r>
            <a:r>
              <a:rPr lang="en-IN" dirty="0"/>
              <a:t>.in</a:t>
            </a:r>
            <a:endParaRPr sz="10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38"/>
          <p:cNvGrpSpPr/>
          <p:nvPr/>
        </p:nvGrpSpPr>
        <p:grpSpPr>
          <a:xfrm>
            <a:off x="4077226" y="3526070"/>
            <a:ext cx="137636" cy="137629"/>
            <a:chOff x="266768" y="1721375"/>
            <a:chExt cx="397907" cy="397887"/>
          </a:xfrm>
        </p:grpSpPr>
        <p:sp>
          <p:nvSpPr>
            <p:cNvPr id="1266" name="Google Shape;1266;p3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38"/>
          <p:cNvGrpSpPr/>
          <p:nvPr/>
        </p:nvGrpSpPr>
        <p:grpSpPr>
          <a:xfrm>
            <a:off x="4268945" y="3526070"/>
            <a:ext cx="137622" cy="137629"/>
            <a:chOff x="864491" y="1723250"/>
            <a:chExt cx="397866" cy="397887"/>
          </a:xfrm>
        </p:grpSpPr>
        <p:sp>
          <p:nvSpPr>
            <p:cNvPr id="1269" name="Google Shape;1269;p3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38"/>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15" name="Google Shape;215;p21"/>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accent1"/>
                </a:solidFill>
              </a:rPr>
              <a:t>The prototyping phase is on and we are showing you some of the basic model structure</a:t>
            </a:r>
            <a:endParaRPr dirty="0">
              <a:solidFill>
                <a:schemeClr val="accent1"/>
              </a:solidFill>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7" name="Google Shape;217;p21"/>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accent1"/>
                </a:solidFill>
              </a:rPr>
              <a:t>There have been a lot of effort to put up to this and we are showing you the methods</a:t>
            </a:r>
            <a:endParaRPr dirty="0">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19" name="Google Shape;219;p21"/>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accent1"/>
                </a:solidFill>
              </a:rPr>
              <a:t>We would be hoisting out flag soon!</a:t>
            </a:r>
            <a:endParaRPr dirty="0">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1" name="Google Shape;221;p21"/>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accent1"/>
                </a:solidFill>
              </a:rPr>
              <a:t>The basics that made the idea come to reality</a:t>
            </a:r>
            <a:endParaRPr dirty="0">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3" name="Google Shape;223;p21"/>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accent1"/>
                </a:solidFill>
              </a:rPr>
              <a:t>You inspired us to make this. Wonder how? Jump in!</a:t>
            </a:r>
            <a:endParaRPr dirty="0">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5" name="Google Shape;225;p21"/>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accent1"/>
                </a:solidFill>
              </a:rPr>
              <a:t>After some digging in to the mark and analysing some points, we came to this conclusion</a:t>
            </a:r>
            <a:endParaRPr dirty="0">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Project</a:t>
            </a:r>
            <a:endParaRPr dirty="0"/>
          </a:p>
        </p:txBody>
      </p:sp>
      <p:sp>
        <p:nvSpPr>
          <p:cNvPr id="228" name="Google Shape;228;p21"/>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IN" dirty="0"/>
              <a:t>User Research</a:t>
            </a:r>
            <a:endParaRPr dirty="0"/>
          </a:p>
        </p:txBody>
      </p:sp>
      <p:sp>
        <p:nvSpPr>
          <p:cNvPr id="229" name="Google Shape;229;p21"/>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IN" dirty="0"/>
              <a:t>Problem Statement</a:t>
            </a:r>
            <a:endParaRPr dirty="0"/>
          </a:p>
        </p:txBody>
      </p:sp>
      <p:sp>
        <p:nvSpPr>
          <p:cNvPr id="230" name="Google Shape;230;p21"/>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Have a First LOOK!</a:t>
            </a:r>
            <a:endParaRPr dirty="0"/>
          </a:p>
        </p:txBody>
      </p:sp>
      <p:sp>
        <p:nvSpPr>
          <p:cNvPr id="231" name="Google Shape;231;p21"/>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We have crossed this far!</a:t>
            </a:r>
            <a:endParaRPr dirty="0"/>
          </a:p>
        </p:txBody>
      </p:sp>
      <p:sp>
        <p:nvSpPr>
          <p:cNvPr id="232" name="Google Shape;232;p21"/>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Soon…</a:t>
            </a:r>
            <a:endParaRPr dirty="0"/>
          </a:p>
        </p:txBody>
      </p:sp>
      <p:sp>
        <p:nvSpPr>
          <p:cNvPr id="233" name="Google Shape;233;p21"/>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MAIN MOTIVE</a:t>
            </a:r>
            <a:endParaRPr sz="3000" dirty="0"/>
          </a:p>
        </p:txBody>
      </p:sp>
      <p:sp>
        <p:nvSpPr>
          <p:cNvPr id="259" name="Google Shape;259;p22"/>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IN" dirty="0"/>
              <a:t>We just want a simple thing to do. We want to make a device take care of your medical needs. Why wander here and there to find out your medical kit. We have a perfect solution for your all-in-one medical needs, for a day-to-day life consideration. Also, there might be some special surprise!</a:t>
            </a:r>
            <a:endParaRPr dirty="0"/>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rgbClr val="48FFD5"/>
                </a:solidFill>
                <a:latin typeface="Impact"/>
                <a:ea typeface="Impact"/>
                <a:cs typeface="Impact"/>
                <a:sym typeface="Impact"/>
              </a:rPr>
              <a:t>MEDIKOS</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DOMAINS</a:t>
            </a:r>
            <a:endParaRPr dirty="0"/>
          </a:p>
        </p:txBody>
      </p:sp>
      <p:sp>
        <p:nvSpPr>
          <p:cNvPr id="272" name="Google Shape;272;p23"/>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Mercury is the closest planet to the Sun</a:t>
            </a:r>
            <a:endParaRPr/>
          </a:p>
        </p:txBody>
      </p:sp>
      <p:sp>
        <p:nvSpPr>
          <p:cNvPr id="273" name="Google Shape;273;p23"/>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Neptune is the farthest planet from the Sun</a:t>
            </a:r>
            <a:endParaRPr/>
          </a:p>
        </p:txBody>
      </p:sp>
      <p:sp>
        <p:nvSpPr>
          <p:cNvPr id="274" name="Google Shape;274;p23"/>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Despite being red, Mars is a cold place, not hot</a:t>
            </a:r>
            <a:endParaRPr/>
          </a:p>
        </p:txBody>
      </p:sp>
      <p:sp>
        <p:nvSpPr>
          <p:cNvPr id="275" name="Google Shape;275;p23"/>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DESIGN</a:t>
            </a:r>
            <a:endParaRPr dirty="0"/>
          </a:p>
        </p:txBody>
      </p:sp>
      <p:sp>
        <p:nvSpPr>
          <p:cNvPr id="276" name="Google Shape;276;p23"/>
          <p:cNvSpPr txBox="1">
            <a:spLocks noGrp="1"/>
          </p:cNvSpPr>
          <p:nvPr>
            <p:ph type="ctrTitle" idx="4"/>
          </p:nvPr>
        </p:nvSpPr>
        <p:spPr>
          <a:xfrm>
            <a:off x="6341369"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UI DEVELOPMENT</a:t>
            </a:r>
            <a:endParaRPr dirty="0"/>
          </a:p>
        </p:txBody>
      </p:sp>
      <p:sp>
        <p:nvSpPr>
          <p:cNvPr id="277" name="Google Shape;277;p23"/>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PROTOTYPE</a:t>
            </a:r>
            <a:endParaRPr dirty="0"/>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4081142" y="2083606"/>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6877940" y="207704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9" name="Google Shape;4699;p45">
            <a:extLst>
              <a:ext uri="{FF2B5EF4-FFF2-40B4-BE49-F238E27FC236}">
                <a16:creationId xmlns:a16="http://schemas.microsoft.com/office/drawing/2014/main" id="{96BCB639-8ECB-4EEC-8153-D4F0BB6CFCBC}"/>
              </a:ext>
            </a:extLst>
          </p:cNvPr>
          <p:cNvGrpSpPr/>
          <p:nvPr/>
        </p:nvGrpSpPr>
        <p:grpSpPr>
          <a:xfrm>
            <a:off x="1565511" y="2232518"/>
            <a:ext cx="398240" cy="372195"/>
            <a:chOff x="1490050" y="3805975"/>
            <a:chExt cx="491900" cy="482350"/>
          </a:xfrm>
          <a:solidFill>
            <a:schemeClr val="accent2"/>
          </a:solidFill>
        </p:grpSpPr>
        <p:sp>
          <p:nvSpPr>
            <p:cNvPr id="20" name="Google Shape;4700;p45">
              <a:extLst>
                <a:ext uri="{FF2B5EF4-FFF2-40B4-BE49-F238E27FC236}">
                  <a16:creationId xmlns:a16="http://schemas.microsoft.com/office/drawing/2014/main" id="{39DA3904-3DBD-4866-9C10-6FED0B0387C0}"/>
                </a:ext>
              </a:extLst>
            </p:cNvPr>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01;p45">
              <a:extLst>
                <a:ext uri="{FF2B5EF4-FFF2-40B4-BE49-F238E27FC236}">
                  <a16:creationId xmlns:a16="http://schemas.microsoft.com/office/drawing/2014/main" id="{7D4F94B8-2A80-41F8-8135-4E193BF80626}"/>
                </a:ext>
              </a:extLst>
            </p:cNvPr>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02;p45">
              <a:extLst>
                <a:ext uri="{FF2B5EF4-FFF2-40B4-BE49-F238E27FC236}">
                  <a16:creationId xmlns:a16="http://schemas.microsoft.com/office/drawing/2014/main" id="{A1DAFAD5-AC54-4C0E-8FDB-C9DE05345A13}"/>
                </a:ext>
              </a:extLst>
            </p:cNvPr>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 name="Google Shape;4703;p45">
              <a:extLst>
                <a:ext uri="{FF2B5EF4-FFF2-40B4-BE49-F238E27FC236}">
                  <a16:creationId xmlns:a16="http://schemas.microsoft.com/office/drawing/2014/main" id="{D70626DD-3505-4733-93EE-FC77BEDAFE27}"/>
                </a:ext>
              </a:extLst>
            </p:cNvPr>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 name="Google Shape;5171;p46">
            <a:extLst>
              <a:ext uri="{FF2B5EF4-FFF2-40B4-BE49-F238E27FC236}">
                <a16:creationId xmlns:a16="http://schemas.microsoft.com/office/drawing/2014/main" id="{3B65533D-E048-4F47-8F5A-2C8A57A75B61}"/>
              </a:ext>
            </a:extLst>
          </p:cNvPr>
          <p:cNvSpPr/>
          <p:nvPr/>
        </p:nvSpPr>
        <p:spPr>
          <a:xfrm>
            <a:off x="4351745" y="2223273"/>
            <a:ext cx="466061" cy="416675"/>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5179;p46">
            <a:extLst>
              <a:ext uri="{FF2B5EF4-FFF2-40B4-BE49-F238E27FC236}">
                <a16:creationId xmlns:a16="http://schemas.microsoft.com/office/drawing/2014/main" id="{64837B09-B266-4D8C-8FE3-EA607399AC1E}"/>
              </a:ext>
            </a:extLst>
          </p:cNvPr>
          <p:cNvGrpSpPr/>
          <p:nvPr/>
        </p:nvGrpSpPr>
        <p:grpSpPr>
          <a:xfrm>
            <a:off x="7153739" y="2177838"/>
            <a:ext cx="451234" cy="497274"/>
            <a:chOff x="-62882850" y="2664925"/>
            <a:chExt cx="315850" cy="317425"/>
          </a:xfrm>
          <a:solidFill>
            <a:schemeClr val="accent2"/>
          </a:solidFill>
        </p:grpSpPr>
        <p:sp>
          <p:nvSpPr>
            <p:cNvPr id="26" name="Google Shape;5180;p46">
              <a:extLst>
                <a:ext uri="{FF2B5EF4-FFF2-40B4-BE49-F238E27FC236}">
                  <a16:creationId xmlns:a16="http://schemas.microsoft.com/office/drawing/2014/main" id="{7E0FB140-6751-4BC6-AA97-E5336FF3291B}"/>
                </a:ext>
              </a:extLst>
            </p:cNvPr>
            <p:cNvSpPr/>
            <p:nvPr/>
          </p:nvSpPr>
          <p:spPr>
            <a:xfrm>
              <a:off x="-62882850" y="2664925"/>
              <a:ext cx="315850" cy="317425"/>
            </a:xfrm>
            <a:custGeom>
              <a:avLst/>
              <a:gdLst/>
              <a:ahLst/>
              <a:cxnLst/>
              <a:rect l="l" t="t" r="r" b="b"/>
              <a:pathLst>
                <a:path w="12634" h="12697" extrusionOk="0">
                  <a:moveTo>
                    <a:pt x="11405" y="851"/>
                  </a:moveTo>
                  <a:cubicBezTo>
                    <a:pt x="11657" y="851"/>
                    <a:pt x="11814" y="1040"/>
                    <a:pt x="11814" y="1260"/>
                  </a:cubicBezTo>
                  <a:lnTo>
                    <a:pt x="11814" y="7719"/>
                  </a:lnTo>
                  <a:lnTo>
                    <a:pt x="788" y="7719"/>
                  </a:lnTo>
                  <a:lnTo>
                    <a:pt x="788" y="1260"/>
                  </a:lnTo>
                  <a:cubicBezTo>
                    <a:pt x="788" y="1040"/>
                    <a:pt x="977" y="851"/>
                    <a:pt x="1197" y="851"/>
                  </a:cubicBezTo>
                  <a:close/>
                  <a:moveTo>
                    <a:pt x="11814" y="8506"/>
                  </a:moveTo>
                  <a:lnTo>
                    <a:pt x="11814" y="8947"/>
                  </a:lnTo>
                  <a:cubicBezTo>
                    <a:pt x="11814" y="9199"/>
                    <a:pt x="11594" y="9389"/>
                    <a:pt x="11405" y="9389"/>
                  </a:cubicBezTo>
                  <a:lnTo>
                    <a:pt x="1197" y="9389"/>
                  </a:lnTo>
                  <a:cubicBezTo>
                    <a:pt x="977" y="9389"/>
                    <a:pt x="788" y="9199"/>
                    <a:pt x="788" y="8947"/>
                  </a:cubicBezTo>
                  <a:lnTo>
                    <a:pt x="788" y="8506"/>
                  </a:lnTo>
                  <a:close/>
                  <a:moveTo>
                    <a:pt x="7782" y="10208"/>
                  </a:moveTo>
                  <a:lnTo>
                    <a:pt x="8349" y="11877"/>
                  </a:lnTo>
                  <a:lnTo>
                    <a:pt x="4253" y="11877"/>
                  </a:lnTo>
                  <a:lnTo>
                    <a:pt x="4789" y="10208"/>
                  </a:lnTo>
                  <a:close/>
                  <a:moveTo>
                    <a:pt x="1197" y="0"/>
                  </a:moveTo>
                  <a:cubicBezTo>
                    <a:pt x="536" y="0"/>
                    <a:pt x="0" y="567"/>
                    <a:pt x="0" y="1229"/>
                  </a:cubicBezTo>
                  <a:lnTo>
                    <a:pt x="0" y="8947"/>
                  </a:lnTo>
                  <a:cubicBezTo>
                    <a:pt x="0" y="9609"/>
                    <a:pt x="536" y="10176"/>
                    <a:pt x="1197" y="10176"/>
                  </a:cubicBezTo>
                  <a:lnTo>
                    <a:pt x="3938" y="10176"/>
                  </a:lnTo>
                  <a:lnTo>
                    <a:pt x="3371" y="11814"/>
                  </a:lnTo>
                  <a:lnTo>
                    <a:pt x="2867" y="11814"/>
                  </a:lnTo>
                  <a:cubicBezTo>
                    <a:pt x="2615" y="11814"/>
                    <a:pt x="2457" y="12003"/>
                    <a:pt x="2457" y="12255"/>
                  </a:cubicBezTo>
                  <a:cubicBezTo>
                    <a:pt x="2457" y="12476"/>
                    <a:pt x="2678" y="12697"/>
                    <a:pt x="2867" y="12697"/>
                  </a:cubicBezTo>
                  <a:lnTo>
                    <a:pt x="9767" y="12697"/>
                  </a:lnTo>
                  <a:cubicBezTo>
                    <a:pt x="9987" y="12697"/>
                    <a:pt x="10176" y="12476"/>
                    <a:pt x="10176" y="12255"/>
                  </a:cubicBezTo>
                  <a:cubicBezTo>
                    <a:pt x="10176" y="12003"/>
                    <a:pt x="9987" y="11814"/>
                    <a:pt x="9767" y="11814"/>
                  </a:cubicBezTo>
                  <a:lnTo>
                    <a:pt x="9231" y="11814"/>
                  </a:lnTo>
                  <a:lnTo>
                    <a:pt x="8695" y="10176"/>
                  </a:lnTo>
                  <a:lnTo>
                    <a:pt x="11405" y="10176"/>
                  </a:lnTo>
                  <a:cubicBezTo>
                    <a:pt x="12066" y="10176"/>
                    <a:pt x="12634" y="9609"/>
                    <a:pt x="12634" y="8947"/>
                  </a:cubicBezTo>
                  <a:lnTo>
                    <a:pt x="12634" y="1229"/>
                  </a:lnTo>
                  <a:cubicBezTo>
                    <a:pt x="12634" y="567"/>
                    <a:pt x="12066" y="0"/>
                    <a:pt x="1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81;p46">
              <a:extLst>
                <a:ext uri="{FF2B5EF4-FFF2-40B4-BE49-F238E27FC236}">
                  <a16:creationId xmlns:a16="http://schemas.microsoft.com/office/drawing/2014/main" id="{BCD24846-7A40-4B74-943F-7FF11964BCC5}"/>
                </a:ext>
              </a:extLst>
            </p:cNvPr>
            <p:cNvSpPr/>
            <p:nvPr/>
          </p:nvSpPr>
          <p:spPr>
            <a:xfrm>
              <a:off x="-62756050" y="2702725"/>
              <a:ext cx="62225" cy="146525"/>
            </a:xfrm>
            <a:custGeom>
              <a:avLst/>
              <a:gdLst/>
              <a:ahLst/>
              <a:cxnLst/>
              <a:rect l="l" t="t" r="r" b="b"/>
              <a:pathLst>
                <a:path w="2489" h="5861" extrusionOk="0">
                  <a:moveTo>
                    <a:pt x="1229" y="0"/>
                  </a:moveTo>
                  <a:cubicBezTo>
                    <a:pt x="977" y="0"/>
                    <a:pt x="819" y="189"/>
                    <a:pt x="819" y="441"/>
                  </a:cubicBezTo>
                  <a:lnTo>
                    <a:pt x="819" y="693"/>
                  </a:lnTo>
                  <a:cubicBezTo>
                    <a:pt x="347" y="851"/>
                    <a:pt x="0" y="1324"/>
                    <a:pt x="0" y="1891"/>
                  </a:cubicBezTo>
                  <a:cubicBezTo>
                    <a:pt x="0" y="2552"/>
                    <a:pt x="536" y="2962"/>
                    <a:pt x="977" y="3277"/>
                  </a:cubicBezTo>
                  <a:cubicBezTo>
                    <a:pt x="1292" y="3497"/>
                    <a:pt x="1639" y="3749"/>
                    <a:pt x="1639" y="3970"/>
                  </a:cubicBezTo>
                  <a:cubicBezTo>
                    <a:pt x="1639" y="4222"/>
                    <a:pt x="1450" y="4411"/>
                    <a:pt x="1229" y="4411"/>
                  </a:cubicBezTo>
                  <a:cubicBezTo>
                    <a:pt x="977" y="4411"/>
                    <a:pt x="819" y="4222"/>
                    <a:pt x="819" y="3970"/>
                  </a:cubicBezTo>
                  <a:cubicBezTo>
                    <a:pt x="819" y="3749"/>
                    <a:pt x="630" y="3529"/>
                    <a:pt x="441" y="3529"/>
                  </a:cubicBezTo>
                  <a:cubicBezTo>
                    <a:pt x="189" y="3529"/>
                    <a:pt x="0" y="3749"/>
                    <a:pt x="0" y="3970"/>
                  </a:cubicBezTo>
                  <a:cubicBezTo>
                    <a:pt x="0" y="4537"/>
                    <a:pt x="347" y="4947"/>
                    <a:pt x="819" y="5167"/>
                  </a:cubicBezTo>
                  <a:lnTo>
                    <a:pt x="819" y="5419"/>
                  </a:lnTo>
                  <a:cubicBezTo>
                    <a:pt x="819" y="5671"/>
                    <a:pt x="1008" y="5860"/>
                    <a:pt x="1229" y="5860"/>
                  </a:cubicBezTo>
                  <a:cubicBezTo>
                    <a:pt x="1450" y="5860"/>
                    <a:pt x="1639" y="5671"/>
                    <a:pt x="1639" y="5419"/>
                  </a:cubicBezTo>
                  <a:lnTo>
                    <a:pt x="1639" y="5167"/>
                  </a:lnTo>
                  <a:cubicBezTo>
                    <a:pt x="2111" y="5010"/>
                    <a:pt x="2489" y="4537"/>
                    <a:pt x="2489" y="3970"/>
                  </a:cubicBezTo>
                  <a:cubicBezTo>
                    <a:pt x="2489" y="3308"/>
                    <a:pt x="1922" y="2899"/>
                    <a:pt x="1481" y="2584"/>
                  </a:cubicBezTo>
                  <a:cubicBezTo>
                    <a:pt x="1166" y="2363"/>
                    <a:pt x="819" y="2111"/>
                    <a:pt x="819" y="1891"/>
                  </a:cubicBezTo>
                  <a:cubicBezTo>
                    <a:pt x="819" y="1639"/>
                    <a:pt x="977" y="1450"/>
                    <a:pt x="1229" y="1450"/>
                  </a:cubicBezTo>
                  <a:cubicBezTo>
                    <a:pt x="1450" y="1450"/>
                    <a:pt x="1639" y="1639"/>
                    <a:pt x="1639" y="1891"/>
                  </a:cubicBezTo>
                  <a:cubicBezTo>
                    <a:pt x="1639" y="2111"/>
                    <a:pt x="1859" y="2332"/>
                    <a:pt x="2048" y="2332"/>
                  </a:cubicBezTo>
                  <a:cubicBezTo>
                    <a:pt x="2237" y="2332"/>
                    <a:pt x="2489" y="2111"/>
                    <a:pt x="2489" y="1891"/>
                  </a:cubicBezTo>
                  <a:cubicBezTo>
                    <a:pt x="2489" y="1324"/>
                    <a:pt x="2143" y="914"/>
                    <a:pt x="1639" y="693"/>
                  </a:cubicBezTo>
                  <a:lnTo>
                    <a:pt x="1639" y="441"/>
                  </a:lnTo>
                  <a:cubicBezTo>
                    <a:pt x="1639" y="189"/>
                    <a:pt x="1450" y="0"/>
                    <a:pt x="12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ABOUT THE PROJECT</a:t>
            </a:r>
            <a:endParaRPr dirty="0">
              <a:solidFill>
                <a:srgbClr val="FFFFFF"/>
              </a:solidFill>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solidFill>
                  <a:srgbClr val="FFFFFF"/>
                </a:solidFill>
              </a:rPr>
              <a:t>Medikos – A multidisciplinary project designed to improve the storage and conditions of medical kits at home. Medical kits are important for every house and making them smart is the next bog thing for making the effective storage and transmission of medicines. The project aims to provide an interactive UI. Using the same, the user can select the type of problem they have and hence can get the exact medicine, based on their condition.</a:t>
            </a:r>
            <a:endParaRPr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72886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41;p51">
            <a:extLst>
              <a:ext uri="{FF2B5EF4-FFF2-40B4-BE49-F238E27FC236}">
                <a16:creationId xmlns:a16="http://schemas.microsoft.com/office/drawing/2014/main" id="{33750F7A-5F81-475A-9933-7C6672A04C50}"/>
              </a:ext>
            </a:extLst>
          </p:cNvPr>
          <p:cNvSpPr/>
          <p:nvPr/>
        </p:nvSpPr>
        <p:spPr>
          <a:xfrm>
            <a:off x="3416582" y="1817885"/>
            <a:ext cx="368364" cy="413012"/>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382;p51">
            <a:extLst>
              <a:ext uri="{FF2B5EF4-FFF2-40B4-BE49-F238E27FC236}">
                <a16:creationId xmlns:a16="http://schemas.microsoft.com/office/drawing/2014/main" id="{7F8193B4-1574-44E2-B855-4A3BAC7F0900}"/>
              </a:ext>
            </a:extLst>
          </p:cNvPr>
          <p:cNvGrpSpPr/>
          <p:nvPr/>
        </p:nvGrpSpPr>
        <p:grpSpPr>
          <a:xfrm>
            <a:off x="2652103" y="1245858"/>
            <a:ext cx="334886" cy="335791"/>
            <a:chOff x="-28467625" y="2331750"/>
            <a:chExt cx="296150" cy="296950"/>
          </a:xfrm>
          <a:solidFill>
            <a:schemeClr val="accent2"/>
          </a:solidFill>
        </p:grpSpPr>
        <p:sp>
          <p:nvSpPr>
            <p:cNvPr id="76" name="Google Shape;7383;p51">
              <a:extLst>
                <a:ext uri="{FF2B5EF4-FFF2-40B4-BE49-F238E27FC236}">
                  <a16:creationId xmlns:a16="http://schemas.microsoft.com/office/drawing/2014/main" id="{68878D4F-9E6F-45F0-B164-9A14B5BC33EE}"/>
                </a:ext>
              </a:extLst>
            </p:cNvPr>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384;p51">
              <a:extLst>
                <a:ext uri="{FF2B5EF4-FFF2-40B4-BE49-F238E27FC236}">
                  <a16:creationId xmlns:a16="http://schemas.microsoft.com/office/drawing/2014/main" id="{1CC56ED7-4898-4DE8-B30A-1DC494B7179B}"/>
                </a:ext>
              </a:extLst>
            </p:cNvPr>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285;p50">
            <a:extLst>
              <a:ext uri="{FF2B5EF4-FFF2-40B4-BE49-F238E27FC236}">
                <a16:creationId xmlns:a16="http://schemas.microsoft.com/office/drawing/2014/main" id="{215BCDD8-4133-41BC-8573-98029E4FED5C}"/>
              </a:ext>
            </a:extLst>
          </p:cNvPr>
          <p:cNvGrpSpPr/>
          <p:nvPr/>
        </p:nvGrpSpPr>
        <p:grpSpPr>
          <a:xfrm>
            <a:off x="1265862" y="1940381"/>
            <a:ext cx="334919" cy="334919"/>
            <a:chOff x="-32927950" y="3227275"/>
            <a:chExt cx="292225" cy="292225"/>
          </a:xfrm>
          <a:solidFill>
            <a:schemeClr val="accent2"/>
          </a:solidFill>
        </p:grpSpPr>
        <p:sp>
          <p:nvSpPr>
            <p:cNvPr id="80" name="Google Shape;7286;p50">
              <a:extLst>
                <a:ext uri="{FF2B5EF4-FFF2-40B4-BE49-F238E27FC236}">
                  <a16:creationId xmlns:a16="http://schemas.microsoft.com/office/drawing/2014/main" id="{895321BB-A3AA-4B10-A5E4-398403361988}"/>
                </a:ext>
              </a:extLst>
            </p:cNvPr>
            <p:cNvSpPr/>
            <p:nvPr/>
          </p:nvSpPr>
          <p:spPr>
            <a:xfrm>
              <a:off x="-32927950" y="3228075"/>
              <a:ext cx="69325" cy="291425"/>
            </a:xfrm>
            <a:custGeom>
              <a:avLst/>
              <a:gdLst/>
              <a:ahLst/>
              <a:cxnLst/>
              <a:rect l="l" t="t" r="r" b="b"/>
              <a:pathLst>
                <a:path w="2773" h="11657" extrusionOk="0">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87;p50">
              <a:extLst>
                <a:ext uri="{FF2B5EF4-FFF2-40B4-BE49-F238E27FC236}">
                  <a16:creationId xmlns:a16="http://schemas.microsoft.com/office/drawing/2014/main" id="{BC314E3A-A245-4B2E-85EA-058928BF60DB}"/>
                </a:ext>
              </a:extLst>
            </p:cNvPr>
            <p:cNvSpPr/>
            <p:nvPr/>
          </p:nvSpPr>
          <p:spPr>
            <a:xfrm>
              <a:off x="-32841300" y="3227275"/>
              <a:ext cx="154400" cy="291450"/>
            </a:xfrm>
            <a:custGeom>
              <a:avLst/>
              <a:gdLst/>
              <a:ahLst/>
              <a:cxnLst/>
              <a:rect l="l" t="t" r="r" b="b"/>
              <a:pathLst>
                <a:path w="6176" h="11658" extrusionOk="0">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88;p50">
              <a:extLst>
                <a:ext uri="{FF2B5EF4-FFF2-40B4-BE49-F238E27FC236}">
                  <a16:creationId xmlns:a16="http://schemas.microsoft.com/office/drawing/2014/main" id="{CC02D955-A4F9-41F4-A4A3-8AA786C89880}"/>
                </a:ext>
              </a:extLst>
            </p:cNvPr>
            <p:cNvSpPr/>
            <p:nvPr/>
          </p:nvSpPr>
          <p:spPr>
            <a:xfrm>
              <a:off x="-32669600" y="3261925"/>
              <a:ext cx="33875" cy="51225"/>
            </a:xfrm>
            <a:custGeom>
              <a:avLst/>
              <a:gdLst/>
              <a:ahLst/>
              <a:cxnLst/>
              <a:rect l="l" t="t" r="r" b="b"/>
              <a:pathLst>
                <a:path w="1355" h="2049" extrusionOk="0">
                  <a:moveTo>
                    <a:pt x="0" y="1"/>
                  </a:moveTo>
                  <a:lnTo>
                    <a:pt x="0" y="2049"/>
                  </a:lnTo>
                  <a:lnTo>
                    <a:pt x="1355" y="2049"/>
                  </a:lnTo>
                  <a:lnTo>
                    <a:pt x="1355" y="347"/>
                  </a:lnTo>
                  <a:cubicBezTo>
                    <a:pt x="1355"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289;p50">
              <a:extLst>
                <a:ext uri="{FF2B5EF4-FFF2-40B4-BE49-F238E27FC236}">
                  <a16:creationId xmlns:a16="http://schemas.microsoft.com/office/drawing/2014/main" id="{F66CDAE0-34AB-425B-96DB-6A74E622A3F7}"/>
                </a:ext>
              </a:extLst>
            </p:cNvPr>
            <p:cNvSpPr/>
            <p:nvPr/>
          </p:nvSpPr>
          <p:spPr>
            <a:xfrm>
              <a:off x="-32669600" y="3329675"/>
              <a:ext cx="33875" cy="35450"/>
            </a:xfrm>
            <a:custGeom>
              <a:avLst/>
              <a:gdLst/>
              <a:ahLst/>
              <a:cxnLst/>
              <a:rect l="l" t="t" r="r" b="b"/>
              <a:pathLst>
                <a:path w="1355" h="1418" extrusionOk="0">
                  <a:moveTo>
                    <a:pt x="0" y="0"/>
                  </a:moveTo>
                  <a:lnTo>
                    <a:pt x="0" y="1418"/>
                  </a:lnTo>
                  <a:lnTo>
                    <a:pt x="1355" y="1418"/>
                  </a:lnTo>
                  <a:lnTo>
                    <a:pt x="13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290;p50">
              <a:extLst>
                <a:ext uri="{FF2B5EF4-FFF2-40B4-BE49-F238E27FC236}">
                  <a16:creationId xmlns:a16="http://schemas.microsoft.com/office/drawing/2014/main" id="{EFC2D8B6-BCDF-48BA-8B1C-A8BFE2FE0A52}"/>
                </a:ext>
              </a:extLst>
            </p:cNvPr>
            <p:cNvSpPr/>
            <p:nvPr/>
          </p:nvSpPr>
          <p:spPr>
            <a:xfrm>
              <a:off x="-32669600" y="3381650"/>
              <a:ext cx="33875" cy="51225"/>
            </a:xfrm>
            <a:custGeom>
              <a:avLst/>
              <a:gdLst/>
              <a:ahLst/>
              <a:cxnLst/>
              <a:rect l="l" t="t" r="r" b="b"/>
              <a:pathLst>
                <a:path w="1355" h="2049" extrusionOk="0">
                  <a:moveTo>
                    <a:pt x="0" y="0"/>
                  </a:moveTo>
                  <a:lnTo>
                    <a:pt x="0" y="2048"/>
                  </a:lnTo>
                  <a:lnTo>
                    <a:pt x="1008" y="2048"/>
                  </a:lnTo>
                  <a:cubicBezTo>
                    <a:pt x="1197" y="2048"/>
                    <a:pt x="1355" y="1891"/>
                    <a:pt x="1355" y="1702"/>
                  </a:cubicBezTo>
                  <a:lnTo>
                    <a:pt x="13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7580;p51">
            <a:extLst>
              <a:ext uri="{FF2B5EF4-FFF2-40B4-BE49-F238E27FC236}">
                <a16:creationId xmlns:a16="http://schemas.microsoft.com/office/drawing/2014/main" id="{4E7A672D-B1C2-4FB3-9417-B054507FBF85}"/>
              </a:ext>
            </a:extLst>
          </p:cNvPr>
          <p:cNvGrpSpPr/>
          <p:nvPr/>
        </p:nvGrpSpPr>
        <p:grpSpPr>
          <a:xfrm>
            <a:off x="1258540" y="3482048"/>
            <a:ext cx="274360" cy="334915"/>
            <a:chOff x="-24694925" y="3518700"/>
            <a:chExt cx="242625" cy="296175"/>
          </a:xfrm>
          <a:solidFill>
            <a:schemeClr val="accent2"/>
          </a:solidFill>
        </p:grpSpPr>
        <p:sp>
          <p:nvSpPr>
            <p:cNvPr id="86" name="Google Shape;7581;p51">
              <a:extLst>
                <a:ext uri="{FF2B5EF4-FFF2-40B4-BE49-F238E27FC236}">
                  <a16:creationId xmlns:a16="http://schemas.microsoft.com/office/drawing/2014/main" id="{151AD7C0-0534-4304-8563-75754D27A698}"/>
                </a:ext>
              </a:extLst>
            </p:cNvPr>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582;p51">
              <a:extLst>
                <a:ext uri="{FF2B5EF4-FFF2-40B4-BE49-F238E27FC236}">
                  <a16:creationId xmlns:a16="http://schemas.microsoft.com/office/drawing/2014/main" id="{3D4119C0-9C21-4DE9-8913-0FF263580F11}"/>
                </a:ext>
              </a:extLst>
            </p:cNvPr>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583;p51">
              <a:extLst>
                <a:ext uri="{FF2B5EF4-FFF2-40B4-BE49-F238E27FC236}">
                  <a16:creationId xmlns:a16="http://schemas.microsoft.com/office/drawing/2014/main" id="{ADC6A235-6A18-4411-A59B-3588DE3AA85A}"/>
                </a:ext>
              </a:extLst>
            </p:cNvPr>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584;p51">
              <a:extLst>
                <a:ext uri="{FF2B5EF4-FFF2-40B4-BE49-F238E27FC236}">
                  <a16:creationId xmlns:a16="http://schemas.microsoft.com/office/drawing/2014/main" id="{BBDBE35B-00FB-4995-A92B-B39A665BB4BB}"/>
                </a:ext>
              </a:extLst>
            </p:cNvPr>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7644;p51">
            <a:extLst>
              <a:ext uri="{FF2B5EF4-FFF2-40B4-BE49-F238E27FC236}">
                <a16:creationId xmlns:a16="http://schemas.microsoft.com/office/drawing/2014/main" id="{59E2D4D1-F1CB-4DF8-A70A-678B3CDDDC57}"/>
              </a:ext>
            </a:extLst>
          </p:cNvPr>
          <p:cNvGrpSpPr/>
          <p:nvPr/>
        </p:nvGrpSpPr>
        <p:grpSpPr>
          <a:xfrm>
            <a:off x="3221976" y="3542602"/>
            <a:ext cx="335791" cy="314419"/>
            <a:chOff x="-25834600" y="3564375"/>
            <a:chExt cx="296950" cy="278050"/>
          </a:xfrm>
          <a:solidFill>
            <a:schemeClr val="accent2"/>
          </a:solidFill>
        </p:grpSpPr>
        <p:sp>
          <p:nvSpPr>
            <p:cNvPr id="91" name="Google Shape;7645;p51">
              <a:extLst>
                <a:ext uri="{FF2B5EF4-FFF2-40B4-BE49-F238E27FC236}">
                  <a16:creationId xmlns:a16="http://schemas.microsoft.com/office/drawing/2014/main" id="{BFF264ED-BAD7-49CB-B1E9-4D274C68FB6E}"/>
                </a:ext>
              </a:extLst>
            </p:cNvPr>
            <p:cNvSpPr/>
            <p:nvPr/>
          </p:nvSpPr>
          <p:spPr>
            <a:xfrm>
              <a:off x="-25694400" y="3703775"/>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646;p51">
              <a:extLst>
                <a:ext uri="{FF2B5EF4-FFF2-40B4-BE49-F238E27FC236}">
                  <a16:creationId xmlns:a16="http://schemas.microsoft.com/office/drawing/2014/main" id="{A03307F6-FA4F-4F50-B221-F76FD7A8FEE7}"/>
                </a:ext>
              </a:extLst>
            </p:cNvPr>
            <p:cNvSpPr/>
            <p:nvPr/>
          </p:nvSpPr>
          <p:spPr>
            <a:xfrm>
              <a:off x="-25591225" y="3703775"/>
              <a:ext cx="53575" cy="18150"/>
            </a:xfrm>
            <a:custGeom>
              <a:avLst/>
              <a:gdLst/>
              <a:ahLst/>
              <a:cxnLst/>
              <a:rect l="l" t="t" r="r" b="b"/>
              <a:pathLst>
                <a:path w="2143" h="726" extrusionOk="0">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647;p51">
              <a:extLst>
                <a:ext uri="{FF2B5EF4-FFF2-40B4-BE49-F238E27FC236}">
                  <a16:creationId xmlns:a16="http://schemas.microsoft.com/office/drawing/2014/main" id="{AECCF133-101E-4539-998E-0BCF7EE6DB02}"/>
                </a:ext>
              </a:extLst>
            </p:cNvPr>
            <p:cNvSpPr/>
            <p:nvPr/>
          </p:nvSpPr>
          <p:spPr>
            <a:xfrm>
              <a:off x="-25834600" y="3703775"/>
              <a:ext cx="53575" cy="18150"/>
            </a:xfrm>
            <a:custGeom>
              <a:avLst/>
              <a:gdLst/>
              <a:ahLst/>
              <a:cxnLst/>
              <a:rect l="l" t="t" r="r" b="b"/>
              <a:pathLst>
                <a:path w="2143" h="726" extrusionOk="0">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648;p51">
              <a:extLst>
                <a:ext uri="{FF2B5EF4-FFF2-40B4-BE49-F238E27FC236}">
                  <a16:creationId xmlns:a16="http://schemas.microsoft.com/office/drawing/2014/main" id="{C547A247-7670-415A-83BB-821118F2AB07}"/>
                </a:ext>
              </a:extLst>
            </p:cNvPr>
            <p:cNvSpPr/>
            <p:nvPr/>
          </p:nvSpPr>
          <p:spPr>
            <a:xfrm>
              <a:off x="-25695200" y="3564375"/>
              <a:ext cx="17350" cy="52800"/>
            </a:xfrm>
            <a:custGeom>
              <a:avLst/>
              <a:gdLst/>
              <a:ahLst/>
              <a:cxnLst/>
              <a:rect l="l" t="t" r="r" b="b"/>
              <a:pathLst>
                <a:path w="694" h="2112" extrusionOk="0">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649;p51">
              <a:extLst>
                <a:ext uri="{FF2B5EF4-FFF2-40B4-BE49-F238E27FC236}">
                  <a16:creationId xmlns:a16="http://schemas.microsoft.com/office/drawing/2014/main" id="{AFF1F19A-6D5C-4EFA-9679-C61B85C86D69}"/>
                </a:ext>
              </a:extLst>
            </p:cNvPr>
            <p:cNvSpPr/>
            <p:nvPr/>
          </p:nvSpPr>
          <p:spPr>
            <a:xfrm>
              <a:off x="-25792850" y="3606125"/>
              <a:ext cx="42550" cy="40975"/>
            </a:xfrm>
            <a:custGeom>
              <a:avLst/>
              <a:gdLst/>
              <a:ahLst/>
              <a:cxnLst/>
              <a:rect l="l" t="t" r="r" b="b"/>
              <a:pathLst>
                <a:path w="1702" h="1639" extrusionOk="0">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650;p51">
              <a:extLst>
                <a:ext uri="{FF2B5EF4-FFF2-40B4-BE49-F238E27FC236}">
                  <a16:creationId xmlns:a16="http://schemas.microsoft.com/office/drawing/2014/main" id="{C3742269-47CB-4F6A-8AC0-8196B55FBB28}"/>
                </a:ext>
              </a:extLst>
            </p:cNvPr>
            <p:cNvSpPr/>
            <p:nvPr/>
          </p:nvSpPr>
          <p:spPr>
            <a:xfrm>
              <a:off x="-25621950" y="3606125"/>
              <a:ext cx="43350" cy="40975"/>
            </a:xfrm>
            <a:custGeom>
              <a:avLst/>
              <a:gdLst/>
              <a:ahLst/>
              <a:cxnLst/>
              <a:rect l="l" t="t" r="r" b="b"/>
              <a:pathLst>
                <a:path w="1734" h="1639" extrusionOk="0">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651;p51">
              <a:extLst>
                <a:ext uri="{FF2B5EF4-FFF2-40B4-BE49-F238E27FC236}">
                  <a16:creationId xmlns:a16="http://schemas.microsoft.com/office/drawing/2014/main" id="{6C1BD168-1057-4204-AE6F-A90693B58881}"/>
                </a:ext>
              </a:extLst>
            </p:cNvPr>
            <p:cNvSpPr/>
            <p:nvPr/>
          </p:nvSpPr>
          <p:spPr>
            <a:xfrm>
              <a:off x="-25783400" y="3806975"/>
              <a:ext cx="192200" cy="35450"/>
            </a:xfrm>
            <a:custGeom>
              <a:avLst/>
              <a:gdLst/>
              <a:ahLst/>
              <a:cxnLst/>
              <a:rect l="l" t="t" r="r" b="b"/>
              <a:pathLst>
                <a:path w="7688" h="1418" extrusionOk="0">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652;p51">
              <a:extLst>
                <a:ext uri="{FF2B5EF4-FFF2-40B4-BE49-F238E27FC236}">
                  <a16:creationId xmlns:a16="http://schemas.microsoft.com/office/drawing/2014/main" id="{11D75270-B560-4464-A112-0141155C65F7}"/>
                </a:ext>
              </a:extLst>
            </p:cNvPr>
            <p:cNvSpPr/>
            <p:nvPr/>
          </p:nvSpPr>
          <p:spPr>
            <a:xfrm>
              <a:off x="-25764500" y="3635275"/>
              <a:ext cx="153600" cy="155175"/>
            </a:xfrm>
            <a:custGeom>
              <a:avLst/>
              <a:gdLst/>
              <a:ahLst/>
              <a:cxnLst/>
              <a:rect l="l" t="t" r="r" b="b"/>
              <a:pathLst>
                <a:path w="6144" h="6207" extrusionOk="0">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33A25455-FF9E-44AA-8297-CD96B056AE8C}"/>
              </a:ext>
            </a:extLst>
          </p:cNvPr>
          <p:cNvSpPr txBox="1"/>
          <p:nvPr/>
        </p:nvSpPr>
        <p:spPr>
          <a:xfrm>
            <a:off x="3795708" y="1091169"/>
            <a:ext cx="832935" cy="646331"/>
          </a:xfrm>
          <a:prstGeom prst="rect">
            <a:avLst/>
          </a:prstGeom>
          <a:noFill/>
        </p:spPr>
        <p:txBody>
          <a:bodyPr wrap="square" rtlCol="0">
            <a:spAutoFit/>
          </a:bodyPr>
          <a:lstStyle/>
          <a:p>
            <a:r>
              <a:rPr lang="en-IN" sz="3600" b="1" dirty="0">
                <a:solidFill>
                  <a:schemeClr val="accent1"/>
                </a:solidFill>
              </a:rPr>
              <a:t>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USER RESEARCH</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398;p26">
            <a:extLst>
              <a:ext uri="{FF2B5EF4-FFF2-40B4-BE49-F238E27FC236}">
                <a16:creationId xmlns:a16="http://schemas.microsoft.com/office/drawing/2014/main" id="{E1067A1A-7122-40D2-9132-0EFB4B0AEACA}"/>
              </a:ext>
            </a:extLst>
          </p:cNvPr>
          <p:cNvSpPr/>
          <p:nvPr/>
        </p:nvSpPr>
        <p:spPr>
          <a:xfrm>
            <a:off x="1906496" y="1819751"/>
            <a:ext cx="506457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TextBox 1">
            <a:extLst>
              <a:ext uri="{FF2B5EF4-FFF2-40B4-BE49-F238E27FC236}">
                <a16:creationId xmlns:a16="http://schemas.microsoft.com/office/drawing/2014/main" id="{372D5545-6C51-431D-9148-6A9D25709645}"/>
              </a:ext>
            </a:extLst>
          </p:cNvPr>
          <p:cNvSpPr txBox="1"/>
          <p:nvPr/>
        </p:nvSpPr>
        <p:spPr>
          <a:xfrm>
            <a:off x="2098705" y="1856362"/>
            <a:ext cx="4680155" cy="307777"/>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cs typeface="Segoe UI" panose="020B0502040204020203" pitchFamily="34" charset="0"/>
              </a:rPr>
              <a:t>About 75% of the people tend to forget their medication </a:t>
            </a:r>
          </a:p>
        </p:txBody>
      </p:sp>
      <p:sp>
        <p:nvSpPr>
          <p:cNvPr id="48" name="Google Shape;404;p26">
            <a:extLst>
              <a:ext uri="{FF2B5EF4-FFF2-40B4-BE49-F238E27FC236}">
                <a16:creationId xmlns:a16="http://schemas.microsoft.com/office/drawing/2014/main" id="{6A50F172-C3C2-4BF2-9049-FDCCBFA32B6A}"/>
              </a:ext>
            </a:extLst>
          </p:cNvPr>
          <p:cNvSpPr/>
          <p:nvPr/>
        </p:nvSpPr>
        <p:spPr>
          <a:xfrm>
            <a:off x="1366751" y="17983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 name="Google Shape;398;p26">
            <a:extLst>
              <a:ext uri="{FF2B5EF4-FFF2-40B4-BE49-F238E27FC236}">
                <a16:creationId xmlns:a16="http://schemas.microsoft.com/office/drawing/2014/main" id="{3070965C-F8F4-4562-9A62-E634472D8EEA}"/>
              </a:ext>
            </a:extLst>
          </p:cNvPr>
          <p:cNvSpPr/>
          <p:nvPr/>
        </p:nvSpPr>
        <p:spPr>
          <a:xfrm>
            <a:off x="1906496" y="2388349"/>
            <a:ext cx="5064575" cy="559831"/>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0" name="TextBox 49">
            <a:extLst>
              <a:ext uri="{FF2B5EF4-FFF2-40B4-BE49-F238E27FC236}">
                <a16:creationId xmlns:a16="http://schemas.microsoft.com/office/drawing/2014/main" id="{C17E2D69-4ADC-4E22-B628-BF906E1A5EAB}"/>
              </a:ext>
            </a:extLst>
          </p:cNvPr>
          <p:cNvSpPr txBox="1"/>
          <p:nvPr/>
        </p:nvSpPr>
        <p:spPr>
          <a:xfrm>
            <a:off x="2098705" y="2424961"/>
            <a:ext cx="4680155" cy="523220"/>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cs typeface="Segoe UI" panose="020B0502040204020203" pitchFamily="34" charset="0"/>
              </a:rPr>
              <a:t>Patients are afraid that if wrong medication is taken then it might lead to adverse effects</a:t>
            </a:r>
          </a:p>
        </p:txBody>
      </p:sp>
      <p:sp>
        <p:nvSpPr>
          <p:cNvPr id="51" name="Google Shape;404;p26">
            <a:extLst>
              <a:ext uri="{FF2B5EF4-FFF2-40B4-BE49-F238E27FC236}">
                <a16:creationId xmlns:a16="http://schemas.microsoft.com/office/drawing/2014/main" id="{E6C41967-C962-45EB-B3F8-A099471A9285}"/>
              </a:ext>
            </a:extLst>
          </p:cNvPr>
          <p:cNvSpPr/>
          <p:nvPr/>
        </p:nvSpPr>
        <p:spPr>
          <a:xfrm>
            <a:off x="1366751" y="236689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2" name="Google Shape;398;p26">
            <a:extLst>
              <a:ext uri="{FF2B5EF4-FFF2-40B4-BE49-F238E27FC236}">
                <a16:creationId xmlns:a16="http://schemas.microsoft.com/office/drawing/2014/main" id="{3F742F89-8D49-4A21-8C59-F2A47C313CCC}"/>
              </a:ext>
            </a:extLst>
          </p:cNvPr>
          <p:cNvSpPr/>
          <p:nvPr/>
        </p:nvSpPr>
        <p:spPr>
          <a:xfrm>
            <a:off x="1906496" y="3135777"/>
            <a:ext cx="5064575" cy="559831"/>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3" name="TextBox 52">
            <a:extLst>
              <a:ext uri="{FF2B5EF4-FFF2-40B4-BE49-F238E27FC236}">
                <a16:creationId xmlns:a16="http://schemas.microsoft.com/office/drawing/2014/main" id="{34215863-AFA8-4AB2-8BF0-BA8E8D65518D}"/>
              </a:ext>
            </a:extLst>
          </p:cNvPr>
          <p:cNvSpPr txBox="1"/>
          <p:nvPr/>
        </p:nvSpPr>
        <p:spPr>
          <a:xfrm>
            <a:off x="2098705" y="3172389"/>
            <a:ext cx="4680155" cy="523220"/>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cs typeface="Segoe UI" panose="020B0502040204020203" pitchFamily="34" charset="0"/>
              </a:rPr>
              <a:t>Close to 90 million of Americans have inadequate health literacy itself</a:t>
            </a:r>
          </a:p>
        </p:txBody>
      </p:sp>
      <p:sp>
        <p:nvSpPr>
          <p:cNvPr id="54" name="Google Shape;404;p26">
            <a:extLst>
              <a:ext uri="{FF2B5EF4-FFF2-40B4-BE49-F238E27FC236}">
                <a16:creationId xmlns:a16="http://schemas.microsoft.com/office/drawing/2014/main" id="{4AD033A2-0115-47D8-985D-FB6EFCD26804}"/>
              </a:ext>
            </a:extLst>
          </p:cNvPr>
          <p:cNvSpPr/>
          <p:nvPr/>
        </p:nvSpPr>
        <p:spPr>
          <a:xfrm>
            <a:off x="1366751" y="311432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5" name="TextBox 54">
            <a:extLst>
              <a:ext uri="{FF2B5EF4-FFF2-40B4-BE49-F238E27FC236}">
                <a16:creationId xmlns:a16="http://schemas.microsoft.com/office/drawing/2014/main" id="{04E5A239-AEB1-49BC-BEAA-86128C8DEA79}"/>
              </a:ext>
            </a:extLst>
          </p:cNvPr>
          <p:cNvSpPr txBox="1"/>
          <p:nvPr/>
        </p:nvSpPr>
        <p:spPr>
          <a:xfrm>
            <a:off x="1366751" y="604819"/>
            <a:ext cx="832935" cy="646331"/>
          </a:xfrm>
          <a:prstGeom prst="rect">
            <a:avLst/>
          </a:prstGeom>
          <a:noFill/>
        </p:spPr>
        <p:txBody>
          <a:bodyPr wrap="square" rtlCol="0">
            <a:spAutoFit/>
          </a:bodyPr>
          <a:lstStyle/>
          <a:p>
            <a:r>
              <a:rPr lang="en-IN" sz="3600" b="1" dirty="0">
                <a:solidFill>
                  <a:schemeClr val="accent1"/>
                </a:solidFill>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USER PERSONA</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4" name="Google Shape;5966;p47">
            <a:extLst>
              <a:ext uri="{FF2B5EF4-FFF2-40B4-BE49-F238E27FC236}">
                <a16:creationId xmlns:a16="http://schemas.microsoft.com/office/drawing/2014/main" id="{14538DC9-840B-4B6D-92F4-1DB45970D5B5}"/>
              </a:ext>
            </a:extLst>
          </p:cNvPr>
          <p:cNvGrpSpPr/>
          <p:nvPr/>
        </p:nvGrpSpPr>
        <p:grpSpPr>
          <a:xfrm>
            <a:off x="1968916" y="1462545"/>
            <a:ext cx="813093" cy="878928"/>
            <a:chOff x="-54793175" y="3198925"/>
            <a:chExt cx="279625" cy="319000"/>
          </a:xfrm>
          <a:solidFill>
            <a:schemeClr val="accent2"/>
          </a:solidFill>
        </p:grpSpPr>
        <p:sp>
          <p:nvSpPr>
            <p:cNvPr id="5" name="Google Shape;5967;p47">
              <a:extLst>
                <a:ext uri="{FF2B5EF4-FFF2-40B4-BE49-F238E27FC236}">
                  <a16:creationId xmlns:a16="http://schemas.microsoft.com/office/drawing/2014/main" id="{4EE9682C-3C62-4665-A42E-B366E02DD893}"/>
                </a:ext>
              </a:extLst>
            </p:cNvPr>
            <p:cNvSpPr/>
            <p:nvPr/>
          </p:nvSpPr>
          <p:spPr>
            <a:xfrm>
              <a:off x="-54532475" y="3354075"/>
              <a:ext cx="18925" cy="60675"/>
            </a:xfrm>
            <a:custGeom>
              <a:avLst/>
              <a:gdLst/>
              <a:ahLst/>
              <a:cxnLst/>
              <a:rect l="l" t="t" r="r" b="b"/>
              <a:pathLst>
                <a:path w="757" h="2427" extrusionOk="0">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968;p47">
              <a:extLst>
                <a:ext uri="{FF2B5EF4-FFF2-40B4-BE49-F238E27FC236}">
                  <a16:creationId xmlns:a16="http://schemas.microsoft.com/office/drawing/2014/main" id="{17BD6153-8747-4197-A191-9F9F31775138}"/>
                </a:ext>
              </a:extLst>
            </p:cNvPr>
            <p:cNvSpPr/>
            <p:nvPr/>
          </p:nvSpPr>
          <p:spPr>
            <a:xfrm>
              <a:off x="-54793175" y="3198925"/>
              <a:ext cx="97675" cy="126050"/>
            </a:xfrm>
            <a:custGeom>
              <a:avLst/>
              <a:gdLst/>
              <a:ahLst/>
              <a:cxnLst/>
              <a:rect l="l" t="t" r="r" b="b"/>
              <a:pathLst>
                <a:path w="3907" h="5042" extrusionOk="0">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69;p47">
              <a:extLst>
                <a:ext uri="{FF2B5EF4-FFF2-40B4-BE49-F238E27FC236}">
                  <a16:creationId xmlns:a16="http://schemas.microsoft.com/office/drawing/2014/main" id="{FEA45894-421F-4C12-87B4-BB339AB1797D}"/>
                </a:ext>
              </a:extLst>
            </p:cNvPr>
            <p:cNvSpPr/>
            <p:nvPr/>
          </p:nvSpPr>
          <p:spPr>
            <a:xfrm>
              <a:off x="-54624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970;p47">
              <a:extLst>
                <a:ext uri="{FF2B5EF4-FFF2-40B4-BE49-F238E27FC236}">
                  <a16:creationId xmlns:a16="http://schemas.microsoft.com/office/drawing/2014/main" id="{E7544631-2CFF-4D31-9FD2-FC2BDDF5D353}"/>
                </a:ext>
              </a:extLst>
            </p:cNvPr>
            <p:cNvSpPr/>
            <p:nvPr/>
          </p:nvSpPr>
          <p:spPr>
            <a:xfrm>
              <a:off x="-54737250" y="3349350"/>
              <a:ext cx="55150" cy="55175"/>
            </a:xfrm>
            <a:custGeom>
              <a:avLst/>
              <a:gdLst/>
              <a:ahLst/>
              <a:cxnLst/>
              <a:rect l="l" t="t" r="r" b="b"/>
              <a:pathLst>
                <a:path w="2206" h="2207" extrusionOk="0">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71;p47">
              <a:extLst>
                <a:ext uri="{FF2B5EF4-FFF2-40B4-BE49-F238E27FC236}">
                  <a16:creationId xmlns:a16="http://schemas.microsoft.com/office/drawing/2014/main" id="{F30DE62A-662D-475E-BD20-16401B0EB979}"/>
                </a:ext>
              </a:extLst>
            </p:cNvPr>
            <p:cNvSpPr/>
            <p:nvPr/>
          </p:nvSpPr>
          <p:spPr>
            <a:xfrm>
              <a:off x="-54770325" y="3218600"/>
              <a:ext cx="233925" cy="299325"/>
            </a:xfrm>
            <a:custGeom>
              <a:avLst/>
              <a:gdLst/>
              <a:ahLst/>
              <a:cxnLst/>
              <a:rect l="l" t="t" r="r" b="b"/>
              <a:pathLst>
                <a:path w="9357" h="11973" extrusionOk="0">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972;p47">
              <a:extLst>
                <a:ext uri="{FF2B5EF4-FFF2-40B4-BE49-F238E27FC236}">
                  <a16:creationId xmlns:a16="http://schemas.microsoft.com/office/drawing/2014/main" id="{04D38EF1-FDFA-445D-A772-DB252E3F559D}"/>
                </a:ext>
              </a:extLst>
            </p:cNvPr>
            <p:cNvSpPr/>
            <p:nvPr/>
          </p:nvSpPr>
          <p:spPr>
            <a:xfrm>
              <a:off x="-54612025" y="3198925"/>
              <a:ext cx="96100" cy="123675"/>
            </a:xfrm>
            <a:custGeom>
              <a:avLst/>
              <a:gdLst/>
              <a:ahLst/>
              <a:cxnLst/>
              <a:rect l="l" t="t" r="r" b="b"/>
              <a:pathLst>
                <a:path w="3844" h="4947" extrusionOk="0">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73;p47">
              <a:extLst>
                <a:ext uri="{FF2B5EF4-FFF2-40B4-BE49-F238E27FC236}">
                  <a16:creationId xmlns:a16="http://schemas.microsoft.com/office/drawing/2014/main" id="{A706F1F1-884C-4B7C-8F45-4A339AADBA45}"/>
                </a:ext>
              </a:extLst>
            </p:cNvPr>
            <p:cNvSpPr/>
            <p:nvPr/>
          </p:nvSpPr>
          <p:spPr>
            <a:xfrm>
              <a:off x="-54793175" y="3353300"/>
              <a:ext cx="18925" cy="60675"/>
            </a:xfrm>
            <a:custGeom>
              <a:avLst/>
              <a:gdLst/>
              <a:ahLst/>
              <a:cxnLst/>
              <a:rect l="l" t="t" r="r" b="b"/>
              <a:pathLst>
                <a:path w="757" h="2427" extrusionOk="0">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246BA6E-FC99-4482-982F-2DBB788F1138}"/>
              </a:ext>
            </a:extLst>
          </p:cNvPr>
          <p:cNvSpPr txBox="1"/>
          <p:nvPr/>
        </p:nvSpPr>
        <p:spPr>
          <a:xfrm>
            <a:off x="3223493" y="1433532"/>
            <a:ext cx="5122607" cy="1815882"/>
          </a:xfrm>
          <a:prstGeom prst="rect">
            <a:avLst/>
          </a:prstGeom>
          <a:noFill/>
          <a:ln>
            <a:solidFill>
              <a:schemeClr val="accent1">
                <a:lumMod val="60000"/>
                <a:lumOff val="40000"/>
              </a:schemeClr>
            </a:solidFill>
          </a:ln>
        </p:spPr>
        <p:txBody>
          <a:bodyPr wrap="square" rtlCol="0">
            <a:spAutoFit/>
          </a:bodyPr>
          <a:lstStyle/>
          <a:p>
            <a:r>
              <a:rPr lang="en-IN" dirty="0">
                <a:solidFill>
                  <a:schemeClr val="accent1"/>
                </a:solidFill>
              </a:rPr>
              <a:t>Name: Michael</a:t>
            </a:r>
          </a:p>
          <a:p>
            <a:r>
              <a:rPr lang="en-IN" dirty="0">
                <a:solidFill>
                  <a:schemeClr val="accent1"/>
                </a:solidFill>
              </a:rPr>
              <a:t>Age: 61 Years</a:t>
            </a:r>
          </a:p>
          <a:p>
            <a:r>
              <a:rPr lang="en-IN" dirty="0">
                <a:solidFill>
                  <a:schemeClr val="accent1"/>
                </a:solidFill>
              </a:rPr>
              <a:t>Sex: Male</a:t>
            </a:r>
          </a:p>
          <a:p>
            <a:r>
              <a:rPr lang="en-IN" dirty="0">
                <a:solidFill>
                  <a:schemeClr val="accent1"/>
                </a:solidFill>
              </a:rPr>
              <a:t>Marital Status: Married</a:t>
            </a:r>
          </a:p>
          <a:p>
            <a:r>
              <a:rPr lang="en-IN" dirty="0">
                <a:solidFill>
                  <a:schemeClr val="accent1"/>
                </a:solidFill>
              </a:rPr>
              <a:t>Children: 01</a:t>
            </a:r>
          </a:p>
          <a:p>
            <a:r>
              <a:rPr lang="en-IN" dirty="0">
                <a:solidFill>
                  <a:schemeClr val="accent1"/>
                </a:solidFill>
              </a:rPr>
              <a:t>Any Heath-Problem: Blood Pressure</a:t>
            </a:r>
          </a:p>
          <a:p>
            <a:r>
              <a:rPr lang="en-IN" dirty="0">
                <a:solidFill>
                  <a:schemeClr val="accent1"/>
                </a:solidFill>
              </a:rPr>
              <a:t>Any Medication: Pressure Tablets (Daily)</a:t>
            </a:r>
          </a:p>
          <a:p>
            <a:endParaRPr lang="en-IN" dirty="0">
              <a:solidFill>
                <a:schemeClr val="accent1"/>
              </a:solidFill>
            </a:endParaRPr>
          </a:p>
        </p:txBody>
      </p:sp>
      <p:sp>
        <p:nvSpPr>
          <p:cNvPr id="3" name="TextBox 2">
            <a:extLst>
              <a:ext uri="{FF2B5EF4-FFF2-40B4-BE49-F238E27FC236}">
                <a16:creationId xmlns:a16="http://schemas.microsoft.com/office/drawing/2014/main" id="{22BA01D6-06BD-4AAD-B1AD-E650DE6C765D}"/>
              </a:ext>
            </a:extLst>
          </p:cNvPr>
          <p:cNvSpPr txBox="1"/>
          <p:nvPr/>
        </p:nvSpPr>
        <p:spPr>
          <a:xfrm>
            <a:off x="1138004" y="2499322"/>
            <a:ext cx="2015613" cy="2031325"/>
          </a:xfrm>
          <a:prstGeom prst="rect">
            <a:avLst/>
          </a:prstGeom>
          <a:noFill/>
          <a:ln>
            <a:solidFill>
              <a:schemeClr val="accent1">
                <a:lumMod val="60000"/>
                <a:lumOff val="40000"/>
              </a:schemeClr>
            </a:solidFill>
          </a:ln>
        </p:spPr>
        <p:txBody>
          <a:bodyPr wrap="square" rtlCol="0">
            <a:spAutoFit/>
          </a:bodyPr>
          <a:lstStyle/>
          <a:p>
            <a:r>
              <a:rPr lang="en-IN" b="1" dirty="0">
                <a:solidFill>
                  <a:schemeClr val="accent1"/>
                </a:solidFill>
              </a:rPr>
              <a:t>Frustrations:</a:t>
            </a:r>
          </a:p>
          <a:p>
            <a:endParaRPr lang="en-IN" b="1" dirty="0">
              <a:solidFill>
                <a:schemeClr val="accent1"/>
              </a:solidFill>
            </a:endParaRPr>
          </a:p>
          <a:p>
            <a:r>
              <a:rPr lang="en-IN" dirty="0">
                <a:solidFill>
                  <a:schemeClr val="accent1"/>
                </a:solidFill>
              </a:rPr>
              <a:t>- Remembering tablets</a:t>
            </a:r>
          </a:p>
          <a:p>
            <a:r>
              <a:rPr lang="en-IN" dirty="0">
                <a:solidFill>
                  <a:schemeClr val="accent1"/>
                </a:solidFill>
              </a:rPr>
              <a:t>- Fear about taking the wrong medication</a:t>
            </a:r>
          </a:p>
          <a:p>
            <a:r>
              <a:rPr lang="en-IN" dirty="0">
                <a:solidFill>
                  <a:schemeClr val="accent1"/>
                </a:solidFill>
              </a:rPr>
              <a:t>- Always serious about everything, might lead to pressure problems</a:t>
            </a:r>
          </a:p>
          <a:p>
            <a:pPr marL="285750" indent="-285750">
              <a:buFontTx/>
              <a:buChar char="-"/>
            </a:pPr>
            <a:endParaRPr lang="en-IN" dirty="0">
              <a:solidFill>
                <a:schemeClr val="accent1"/>
              </a:solidFill>
            </a:endParaRPr>
          </a:p>
        </p:txBody>
      </p:sp>
      <p:sp>
        <p:nvSpPr>
          <p:cNvPr id="12" name="TextBox 11">
            <a:extLst>
              <a:ext uri="{FF2B5EF4-FFF2-40B4-BE49-F238E27FC236}">
                <a16:creationId xmlns:a16="http://schemas.microsoft.com/office/drawing/2014/main" id="{6C762474-AE6A-4EA0-A9DD-9D544306A800}"/>
              </a:ext>
            </a:extLst>
          </p:cNvPr>
          <p:cNvSpPr txBox="1"/>
          <p:nvPr/>
        </p:nvSpPr>
        <p:spPr>
          <a:xfrm>
            <a:off x="3223493" y="3361096"/>
            <a:ext cx="5122607" cy="1169551"/>
          </a:xfrm>
          <a:prstGeom prst="rect">
            <a:avLst/>
          </a:prstGeom>
          <a:noFill/>
          <a:ln>
            <a:solidFill>
              <a:schemeClr val="accent1">
                <a:lumMod val="60000"/>
                <a:lumOff val="40000"/>
              </a:schemeClr>
            </a:solidFill>
          </a:ln>
        </p:spPr>
        <p:txBody>
          <a:bodyPr wrap="square" rtlCol="0">
            <a:spAutoFit/>
          </a:bodyPr>
          <a:lstStyle/>
          <a:p>
            <a:r>
              <a:rPr lang="en-IN" b="1" dirty="0">
                <a:solidFill>
                  <a:schemeClr val="accent1"/>
                </a:solidFill>
              </a:rPr>
              <a:t>Solutions expected:</a:t>
            </a:r>
          </a:p>
          <a:p>
            <a:endParaRPr lang="en-IN" b="1" dirty="0">
              <a:solidFill>
                <a:schemeClr val="accent1"/>
              </a:solidFill>
            </a:endParaRPr>
          </a:p>
          <a:p>
            <a:r>
              <a:rPr lang="en-IN" dirty="0">
                <a:solidFill>
                  <a:schemeClr val="accent1"/>
                </a:solidFill>
              </a:rPr>
              <a:t>- Want to get rid of those memorising</a:t>
            </a:r>
          </a:p>
          <a:p>
            <a:r>
              <a:rPr lang="en-IN" dirty="0">
                <a:solidFill>
                  <a:schemeClr val="accent1"/>
                </a:solidFill>
              </a:rPr>
              <a:t>- Someone should be there for giving the right medicine</a:t>
            </a:r>
          </a:p>
          <a:p>
            <a:pPr marL="285750" indent="-285750">
              <a:buFontTx/>
              <a:buChar char="-"/>
            </a:pPr>
            <a:endParaRPr lang="en-IN" dirty="0">
              <a:solidFill>
                <a:schemeClr val="accent1"/>
              </a:solidFill>
            </a:endParaRPr>
          </a:p>
        </p:txBody>
      </p:sp>
    </p:spTree>
    <p:extLst>
      <p:ext uri="{BB962C8B-B14F-4D97-AF65-F5344CB8AC3E}">
        <p14:creationId xmlns:p14="http://schemas.microsoft.com/office/powerpoint/2010/main" val="179699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USER PERSONA</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C246BA6E-FC99-4482-982F-2DBB788F1138}"/>
              </a:ext>
            </a:extLst>
          </p:cNvPr>
          <p:cNvSpPr txBox="1"/>
          <p:nvPr/>
        </p:nvSpPr>
        <p:spPr>
          <a:xfrm>
            <a:off x="3223493" y="1433532"/>
            <a:ext cx="5122607" cy="1815882"/>
          </a:xfrm>
          <a:prstGeom prst="rect">
            <a:avLst/>
          </a:prstGeom>
          <a:noFill/>
          <a:ln>
            <a:solidFill>
              <a:schemeClr val="accent1">
                <a:lumMod val="60000"/>
                <a:lumOff val="40000"/>
              </a:schemeClr>
            </a:solidFill>
          </a:ln>
        </p:spPr>
        <p:txBody>
          <a:bodyPr wrap="square" rtlCol="0">
            <a:spAutoFit/>
          </a:bodyPr>
          <a:lstStyle/>
          <a:p>
            <a:r>
              <a:rPr lang="en-IN" dirty="0">
                <a:solidFill>
                  <a:schemeClr val="accent1"/>
                </a:solidFill>
              </a:rPr>
              <a:t>Name: Kirsty</a:t>
            </a:r>
          </a:p>
          <a:p>
            <a:r>
              <a:rPr lang="en-IN" dirty="0">
                <a:solidFill>
                  <a:schemeClr val="accent1"/>
                </a:solidFill>
              </a:rPr>
              <a:t>Age: 44 Years</a:t>
            </a:r>
          </a:p>
          <a:p>
            <a:r>
              <a:rPr lang="en-IN" dirty="0">
                <a:solidFill>
                  <a:schemeClr val="accent1"/>
                </a:solidFill>
              </a:rPr>
              <a:t>Sex: Female</a:t>
            </a:r>
          </a:p>
          <a:p>
            <a:r>
              <a:rPr lang="en-IN" dirty="0">
                <a:solidFill>
                  <a:schemeClr val="accent1"/>
                </a:solidFill>
              </a:rPr>
              <a:t>Marital Status: Married</a:t>
            </a:r>
          </a:p>
          <a:p>
            <a:r>
              <a:rPr lang="en-IN" dirty="0">
                <a:solidFill>
                  <a:schemeClr val="accent1"/>
                </a:solidFill>
              </a:rPr>
              <a:t>Children: 01</a:t>
            </a:r>
          </a:p>
          <a:p>
            <a:r>
              <a:rPr lang="en-IN" dirty="0">
                <a:solidFill>
                  <a:schemeClr val="accent1"/>
                </a:solidFill>
              </a:rPr>
              <a:t>Any Heath-Problem: No</a:t>
            </a:r>
          </a:p>
          <a:p>
            <a:r>
              <a:rPr lang="en-IN" dirty="0">
                <a:solidFill>
                  <a:schemeClr val="accent1"/>
                </a:solidFill>
              </a:rPr>
              <a:t>Any Medication: No (As of now)</a:t>
            </a:r>
          </a:p>
          <a:p>
            <a:endParaRPr lang="en-IN" dirty="0">
              <a:solidFill>
                <a:schemeClr val="accent1"/>
              </a:solidFill>
            </a:endParaRPr>
          </a:p>
        </p:txBody>
      </p:sp>
      <p:sp>
        <p:nvSpPr>
          <p:cNvPr id="3" name="TextBox 2">
            <a:extLst>
              <a:ext uri="{FF2B5EF4-FFF2-40B4-BE49-F238E27FC236}">
                <a16:creationId xmlns:a16="http://schemas.microsoft.com/office/drawing/2014/main" id="{22BA01D6-06BD-4AAD-B1AD-E650DE6C765D}"/>
              </a:ext>
            </a:extLst>
          </p:cNvPr>
          <p:cNvSpPr txBox="1"/>
          <p:nvPr/>
        </p:nvSpPr>
        <p:spPr>
          <a:xfrm>
            <a:off x="1133561" y="2930209"/>
            <a:ext cx="2015613" cy="1600438"/>
          </a:xfrm>
          <a:prstGeom prst="rect">
            <a:avLst/>
          </a:prstGeom>
          <a:noFill/>
          <a:ln>
            <a:solidFill>
              <a:schemeClr val="accent1">
                <a:lumMod val="60000"/>
                <a:lumOff val="40000"/>
              </a:schemeClr>
            </a:solidFill>
          </a:ln>
        </p:spPr>
        <p:txBody>
          <a:bodyPr wrap="square" rtlCol="0">
            <a:spAutoFit/>
          </a:bodyPr>
          <a:lstStyle/>
          <a:p>
            <a:r>
              <a:rPr lang="en-IN" b="1" dirty="0">
                <a:solidFill>
                  <a:schemeClr val="accent1"/>
                </a:solidFill>
              </a:rPr>
              <a:t>Frustrations:</a:t>
            </a:r>
          </a:p>
          <a:p>
            <a:endParaRPr lang="en-IN" b="1" dirty="0">
              <a:solidFill>
                <a:schemeClr val="accent1"/>
              </a:solidFill>
            </a:endParaRPr>
          </a:p>
          <a:p>
            <a:r>
              <a:rPr lang="en-IN" dirty="0">
                <a:solidFill>
                  <a:schemeClr val="accent1"/>
                </a:solidFill>
              </a:rPr>
              <a:t>- Storing the Medicines</a:t>
            </a:r>
          </a:p>
          <a:p>
            <a:r>
              <a:rPr lang="en-IN" dirty="0">
                <a:solidFill>
                  <a:schemeClr val="accent1"/>
                </a:solidFill>
              </a:rPr>
              <a:t>- Contacting doctor</a:t>
            </a:r>
          </a:p>
          <a:p>
            <a:r>
              <a:rPr lang="en-IN" dirty="0">
                <a:solidFill>
                  <a:schemeClr val="accent1"/>
                </a:solidFill>
              </a:rPr>
              <a:t>- What to do in case of an emergency? </a:t>
            </a:r>
          </a:p>
          <a:p>
            <a:pPr marL="285750" indent="-285750">
              <a:buFontTx/>
              <a:buChar char="-"/>
            </a:pPr>
            <a:endParaRPr lang="en-IN" dirty="0">
              <a:solidFill>
                <a:schemeClr val="accent1"/>
              </a:solidFill>
            </a:endParaRPr>
          </a:p>
        </p:txBody>
      </p:sp>
      <p:sp>
        <p:nvSpPr>
          <p:cNvPr id="12" name="TextBox 11">
            <a:extLst>
              <a:ext uri="{FF2B5EF4-FFF2-40B4-BE49-F238E27FC236}">
                <a16:creationId xmlns:a16="http://schemas.microsoft.com/office/drawing/2014/main" id="{6C762474-AE6A-4EA0-A9DD-9D544306A800}"/>
              </a:ext>
            </a:extLst>
          </p:cNvPr>
          <p:cNvSpPr txBox="1"/>
          <p:nvPr/>
        </p:nvSpPr>
        <p:spPr>
          <a:xfrm>
            <a:off x="3223493" y="3361096"/>
            <a:ext cx="5122607" cy="1169551"/>
          </a:xfrm>
          <a:prstGeom prst="rect">
            <a:avLst/>
          </a:prstGeom>
          <a:noFill/>
          <a:ln>
            <a:solidFill>
              <a:schemeClr val="accent1">
                <a:lumMod val="60000"/>
                <a:lumOff val="40000"/>
              </a:schemeClr>
            </a:solidFill>
          </a:ln>
        </p:spPr>
        <p:txBody>
          <a:bodyPr wrap="square" rtlCol="0">
            <a:spAutoFit/>
          </a:bodyPr>
          <a:lstStyle/>
          <a:p>
            <a:r>
              <a:rPr lang="en-IN" b="1" dirty="0">
                <a:solidFill>
                  <a:schemeClr val="accent1"/>
                </a:solidFill>
              </a:rPr>
              <a:t>Solutions expected:</a:t>
            </a:r>
          </a:p>
          <a:p>
            <a:endParaRPr lang="en-IN" b="1" dirty="0">
              <a:solidFill>
                <a:schemeClr val="accent1"/>
              </a:solidFill>
            </a:endParaRPr>
          </a:p>
          <a:p>
            <a:r>
              <a:rPr lang="en-IN" dirty="0">
                <a:solidFill>
                  <a:schemeClr val="accent1"/>
                </a:solidFill>
              </a:rPr>
              <a:t>- Keep in touch with specialised doctors</a:t>
            </a:r>
          </a:p>
          <a:p>
            <a:r>
              <a:rPr lang="en-IN" dirty="0">
                <a:solidFill>
                  <a:schemeClr val="accent1"/>
                </a:solidFill>
              </a:rPr>
              <a:t>- Sufficient First-aid kit ailments</a:t>
            </a:r>
          </a:p>
          <a:p>
            <a:pPr marL="285750" indent="-285750">
              <a:buFontTx/>
              <a:buChar char="-"/>
            </a:pPr>
            <a:endParaRPr lang="en-IN" dirty="0">
              <a:solidFill>
                <a:schemeClr val="accent1"/>
              </a:solidFill>
            </a:endParaRPr>
          </a:p>
        </p:txBody>
      </p:sp>
      <p:grpSp>
        <p:nvGrpSpPr>
          <p:cNvPr id="15" name="Google Shape;5820;p47">
            <a:extLst>
              <a:ext uri="{FF2B5EF4-FFF2-40B4-BE49-F238E27FC236}">
                <a16:creationId xmlns:a16="http://schemas.microsoft.com/office/drawing/2014/main" id="{21B59AE0-E7B8-4F5C-AC37-DD6A5A03A0EA}"/>
              </a:ext>
            </a:extLst>
          </p:cNvPr>
          <p:cNvGrpSpPr/>
          <p:nvPr/>
        </p:nvGrpSpPr>
        <p:grpSpPr>
          <a:xfrm>
            <a:off x="1657688" y="1433532"/>
            <a:ext cx="892057" cy="864278"/>
            <a:chOff x="-57568775" y="3198925"/>
            <a:chExt cx="318225" cy="318225"/>
          </a:xfrm>
          <a:solidFill>
            <a:schemeClr val="accent2"/>
          </a:solidFill>
        </p:grpSpPr>
        <p:sp>
          <p:nvSpPr>
            <p:cNvPr id="16" name="Google Shape;5821;p47">
              <a:extLst>
                <a:ext uri="{FF2B5EF4-FFF2-40B4-BE49-F238E27FC236}">
                  <a16:creationId xmlns:a16="http://schemas.microsoft.com/office/drawing/2014/main" id="{1F8AE0B8-B1AE-4152-99F1-36C531E7622A}"/>
                </a:ext>
              </a:extLst>
            </p:cNvPr>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22;p47">
              <a:extLst>
                <a:ext uri="{FF2B5EF4-FFF2-40B4-BE49-F238E27FC236}">
                  <a16:creationId xmlns:a16="http://schemas.microsoft.com/office/drawing/2014/main" id="{25E2D173-B043-49A7-8562-2603A1C98598}"/>
                </a:ext>
              </a:extLst>
            </p:cNvPr>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23;p47">
              <a:extLst>
                <a:ext uri="{FF2B5EF4-FFF2-40B4-BE49-F238E27FC236}">
                  <a16:creationId xmlns:a16="http://schemas.microsoft.com/office/drawing/2014/main" id="{9BF76E31-6CD4-4B04-8605-7F81979CF4F7}"/>
                </a:ext>
              </a:extLst>
            </p:cNvPr>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24;p47">
              <a:extLst>
                <a:ext uri="{FF2B5EF4-FFF2-40B4-BE49-F238E27FC236}">
                  <a16:creationId xmlns:a16="http://schemas.microsoft.com/office/drawing/2014/main" id="{EAD58D1A-27D2-4ADA-AC3D-D3ED4AF509EA}"/>
                </a:ext>
              </a:extLst>
            </p:cNvPr>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25;p47">
              <a:extLst>
                <a:ext uri="{FF2B5EF4-FFF2-40B4-BE49-F238E27FC236}">
                  <a16:creationId xmlns:a16="http://schemas.microsoft.com/office/drawing/2014/main" id="{B0C01F0F-DDE5-4B68-A4B0-ABFF12C20AA7}"/>
                </a:ext>
              </a:extLst>
            </p:cNvPr>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26;p47">
              <a:extLst>
                <a:ext uri="{FF2B5EF4-FFF2-40B4-BE49-F238E27FC236}">
                  <a16:creationId xmlns:a16="http://schemas.microsoft.com/office/drawing/2014/main" id="{0A1DC474-395E-44BE-9C32-FCDDC464A6A9}"/>
                </a:ext>
              </a:extLst>
            </p:cNvPr>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947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USER PERSONA</a:t>
            </a:r>
            <a:endParaRPr dirty="0"/>
          </a:p>
        </p:txBody>
      </p:sp>
      <p:cxnSp>
        <p:nvCxnSpPr>
          <p:cNvPr id="742" name="Google Shape;742;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C246BA6E-FC99-4482-982F-2DBB788F1138}"/>
              </a:ext>
            </a:extLst>
          </p:cNvPr>
          <p:cNvSpPr txBox="1"/>
          <p:nvPr/>
        </p:nvSpPr>
        <p:spPr>
          <a:xfrm>
            <a:off x="3223493" y="1433532"/>
            <a:ext cx="5122607" cy="1815882"/>
          </a:xfrm>
          <a:prstGeom prst="rect">
            <a:avLst/>
          </a:prstGeom>
          <a:noFill/>
          <a:ln>
            <a:solidFill>
              <a:schemeClr val="accent1">
                <a:lumMod val="60000"/>
                <a:lumOff val="40000"/>
              </a:schemeClr>
            </a:solidFill>
          </a:ln>
        </p:spPr>
        <p:txBody>
          <a:bodyPr wrap="square" rtlCol="0">
            <a:spAutoFit/>
          </a:bodyPr>
          <a:lstStyle/>
          <a:p>
            <a:r>
              <a:rPr lang="en-IN" dirty="0">
                <a:solidFill>
                  <a:schemeClr val="accent1"/>
                </a:solidFill>
              </a:rPr>
              <a:t>Name: Jake</a:t>
            </a:r>
          </a:p>
          <a:p>
            <a:r>
              <a:rPr lang="en-IN" dirty="0">
                <a:solidFill>
                  <a:schemeClr val="accent1"/>
                </a:solidFill>
              </a:rPr>
              <a:t>Age: 21 Years</a:t>
            </a:r>
          </a:p>
          <a:p>
            <a:r>
              <a:rPr lang="en-IN" dirty="0">
                <a:solidFill>
                  <a:schemeClr val="accent1"/>
                </a:solidFill>
              </a:rPr>
              <a:t>Sex: Male</a:t>
            </a:r>
          </a:p>
          <a:p>
            <a:r>
              <a:rPr lang="en-IN" dirty="0">
                <a:solidFill>
                  <a:schemeClr val="accent1"/>
                </a:solidFill>
              </a:rPr>
              <a:t>Marital Status: Unmarried</a:t>
            </a:r>
          </a:p>
          <a:p>
            <a:r>
              <a:rPr lang="en-IN" dirty="0">
                <a:solidFill>
                  <a:schemeClr val="accent1"/>
                </a:solidFill>
              </a:rPr>
              <a:t>Children: 00</a:t>
            </a:r>
          </a:p>
          <a:p>
            <a:r>
              <a:rPr lang="en-IN" dirty="0">
                <a:solidFill>
                  <a:schemeClr val="accent1"/>
                </a:solidFill>
              </a:rPr>
              <a:t>Any Heath-Problem: No</a:t>
            </a:r>
          </a:p>
          <a:p>
            <a:r>
              <a:rPr lang="en-IN" dirty="0">
                <a:solidFill>
                  <a:schemeClr val="accent1"/>
                </a:solidFill>
              </a:rPr>
              <a:t>Any Medication: No</a:t>
            </a:r>
          </a:p>
          <a:p>
            <a:endParaRPr lang="en-IN" dirty="0">
              <a:solidFill>
                <a:schemeClr val="accent1"/>
              </a:solidFill>
            </a:endParaRPr>
          </a:p>
        </p:txBody>
      </p:sp>
      <p:sp>
        <p:nvSpPr>
          <p:cNvPr id="3" name="TextBox 2">
            <a:extLst>
              <a:ext uri="{FF2B5EF4-FFF2-40B4-BE49-F238E27FC236}">
                <a16:creationId xmlns:a16="http://schemas.microsoft.com/office/drawing/2014/main" id="{22BA01D6-06BD-4AAD-B1AD-E650DE6C765D}"/>
              </a:ext>
            </a:extLst>
          </p:cNvPr>
          <p:cNvSpPr txBox="1"/>
          <p:nvPr/>
        </p:nvSpPr>
        <p:spPr>
          <a:xfrm>
            <a:off x="1123728" y="2714765"/>
            <a:ext cx="2015613" cy="1815882"/>
          </a:xfrm>
          <a:prstGeom prst="rect">
            <a:avLst/>
          </a:prstGeom>
          <a:noFill/>
          <a:ln>
            <a:solidFill>
              <a:schemeClr val="accent1">
                <a:lumMod val="60000"/>
                <a:lumOff val="40000"/>
              </a:schemeClr>
            </a:solidFill>
          </a:ln>
        </p:spPr>
        <p:txBody>
          <a:bodyPr wrap="square" rtlCol="0">
            <a:spAutoFit/>
          </a:bodyPr>
          <a:lstStyle/>
          <a:p>
            <a:r>
              <a:rPr lang="en-IN" b="1" dirty="0">
                <a:solidFill>
                  <a:schemeClr val="accent1"/>
                </a:solidFill>
              </a:rPr>
              <a:t>Frustrations:</a:t>
            </a:r>
          </a:p>
          <a:p>
            <a:endParaRPr lang="en-IN" b="1" dirty="0">
              <a:solidFill>
                <a:schemeClr val="accent1"/>
              </a:solidFill>
            </a:endParaRPr>
          </a:p>
          <a:p>
            <a:r>
              <a:rPr lang="en-IN" dirty="0">
                <a:solidFill>
                  <a:schemeClr val="accent1"/>
                </a:solidFill>
              </a:rPr>
              <a:t>- Always Cuts because of outdoor acts</a:t>
            </a:r>
          </a:p>
          <a:p>
            <a:r>
              <a:rPr lang="en-IN" dirty="0">
                <a:solidFill>
                  <a:schemeClr val="accent1"/>
                </a:solidFill>
              </a:rPr>
              <a:t>- Constantly busy</a:t>
            </a:r>
          </a:p>
          <a:p>
            <a:r>
              <a:rPr lang="en-IN" dirty="0">
                <a:solidFill>
                  <a:schemeClr val="accent1"/>
                </a:solidFill>
              </a:rPr>
              <a:t>- Shortage of time to keep track on health</a:t>
            </a:r>
          </a:p>
          <a:p>
            <a:pPr marL="285750" indent="-285750">
              <a:buFontTx/>
              <a:buChar char="-"/>
            </a:pPr>
            <a:endParaRPr lang="en-IN" dirty="0">
              <a:solidFill>
                <a:schemeClr val="accent1"/>
              </a:solidFill>
            </a:endParaRPr>
          </a:p>
        </p:txBody>
      </p:sp>
      <p:sp>
        <p:nvSpPr>
          <p:cNvPr id="12" name="TextBox 11">
            <a:extLst>
              <a:ext uri="{FF2B5EF4-FFF2-40B4-BE49-F238E27FC236}">
                <a16:creationId xmlns:a16="http://schemas.microsoft.com/office/drawing/2014/main" id="{6C762474-AE6A-4EA0-A9DD-9D544306A800}"/>
              </a:ext>
            </a:extLst>
          </p:cNvPr>
          <p:cNvSpPr txBox="1"/>
          <p:nvPr/>
        </p:nvSpPr>
        <p:spPr>
          <a:xfrm>
            <a:off x="3223493" y="3361096"/>
            <a:ext cx="5122607" cy="1169551"/>
          </a:xfrm>
          <a:prstGeom prst="rect">
            <a:avLst/>
          </a:prstGeom>
          <a:noFill/>
          <a:ln>
            <a:solidFill>
              <a:schemeClr val="accent1">
                <a:lumMod val="60000"/>
                <a:lumOff val="40000"/>
              </a:schemeClr>
            </a:solidFill>
          </a:ln>
        </p:spPr>
        <p:txBody>
          <a:bodyPr wrap="square" rtlCol="0">
            <a:spAutoFit/>
          </a:bodyPr>
          <a:lstStyle/>
          <a:p>
            <a:r>
              <a:rPr lang="en-IN" b="1" dirty="0">
                <a:solidFill>
                  <a:schemeClr val="accent1"/>
                </a:solidFill>
              </a:rPr>
              <a:t>Solutions expected:</a:t>
            </a:r>
          </a:p>
          <a:p>
            <a:endParaRPr lang="en-IN" b="1" dirty="0">
              <a:solidFill>
                <a:schemeClr val="accent1"/>
              </a:solidFill>
            </a:endParaRPr>
          </a:p>
          <a:p>
            <a:r>
              <a:rPr lang="en-IN" dirty="0">
                <a:solidFill>
                  <a:schemeClr val="accent1"/>
                </a:solidFill>
              </a:rPr>
              <a:t>- Need someone to take care of the medicine remembering</a:t>
            </a:r>
          </a:p>
          <a:p>
            <a:r>
              <a:rPr lang="en-IN" dirty="0">
                <a:solidFill>
                  <a:schemeClr val="accent1"/>
                </a:solidFill>
              </a:rPr>
              <a:t>- Doctors should be there, right a call away</a:t>
            </a:r>
          </a:p>
          <a:p>
            <a:pPr marL="285750" indent="-285750">
              <a:buFontTx/>
              <a:buChar char="-"/>
            </a:pPr>
            <a:endParaRPr lang="en-IN" dirty="0">
              <a:solidFill>
                <a:schemeClr val="accent1"/>
              </a:solidFill>
            </a:endParaRPr>
          </a:p>
        </p:txBody>
      </p:sp>
      <p:grpSp>
        <p:nvGrpSpPr>
          <p:cNvPr id="22" name="Google Shape;5945;p47">
            <a:extLst>
              <a:ext uri="{FF2B5EF4-FFF2-40B4-BE49-F238E27FC236}">
                <a16:creationId xmlns:a16="http://schemas.microsoft.com/office/drawing/2014/main" id="{84F9B8F7-7A83-459D-AAF4-92B2E911E142}"/>
              </a:ext>
            </a:extLst>
          </p:cNvPr>
          <p:cNvGrpSpPr/>
          <p:nvPr/>
        </p:nvGrpSpPr>
        <p:grpSpPr>
          <a:xfrm>
            <a:off x="1712300" y="1433532"/>
            <a:ext cx="826402" cy="815333"/>
            <a:chOff x="-56766175" y="3198925"/>
            <a:chExt cx="279625" cy="319000"/>
          </a:xfrm>
          <a:solidFill>
            <a:schemeClr val="accent2"/>
          </a:solidFill>
        </p:grpSpPr>
        <p:sp>
          <p:nvSpPr>
            <p:cNvPr id="23" name="Google Shape;5946;p47">
              <a:extLst>
                <a:ext uri="{FF2B5EF4-FFF2-40B4-BE49-F238E27FC236}">
                  <a16:creationId xmlns:a16="http://schemas.microsoft.com/office/drawing/2014/main" id="{6602CE32-4A02-4FA5-A4A0-259D36233E82}"/>
                </a:ext>
              </a:extLst>
            </p:cNvPr>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47;p47">
              <a:extLst>
                <a:ext uri="{FF2B5EF4-FFF2-40B4-BE49-F238E27FC236}">
                  <a16:creationId xmlns:a16="http://schemas.microsoft.com/office/drawing/2014/main" id="{980D89EA-B029-467D-B331-08F5E34DA230}"/>
                </a:ext>
              </a:extLst>
            </p:cNvPr>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48;p47">
              <a:extLst>
                <a:ext uri="{FF2B5EF4-FFF2-40B4-BE49-F238E27FC236}">
                  <a16:creationId xmlns:a16="http://schemas.microsoft.com/office/drawing/2014/main" id="{5DB57C7D-5FFA-442C-9F7C-733264F0E540}"/>
                </a:ext>
              </a:extLst>
            </p:cNvPr>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49;p47">
              <a:extLst>
                <a:ext uri="{FF2B5EF4-FFF2-40B4-BE49-F238E27FC236}">
                  <a16:creationId xmlns:a16="http://schemas.microsoft.com/office/drawing/2014/main" id="{61E72573-2FA1-4ACC-BC65-3F71E8EEE3F5}"/>
                </a:ext>
              </a:extLst>
            </p:cNvPr>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50;p47">
              <a:extLst>
                <a:ext uri="{FF2B5EF4-FFF2-40B4-BE49-F238E27FC236}">
                  <a16:creationId xmlns:a16="http://schemas.microsoft.com/office/drawing/2014/main" id="{2D265B3B-08CB-4ED9-814F-9904E88B3926}"/>
                </a:ext>
              </a:extLst>
            </p:cNvPr>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51;p47">
              <a:extLst>
                <a:ext uri="{FF2B5EF4-FFF2-40B4-BE49-F238E27FC236}">
                  <a16:creationId xmlns:a16="http://schemas.microsoft.com/office/drawing/2014/main" id="{79810665-4BDB-4589-85A5-E921849A8623}"/>
                </a:ext>
              </a:extLst>
            </p:cNvPr>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52;p47">
              <a:extLst>
                <a:ext uri="{FF2B5EF4-FFF2-40B4-BE49-F238E27FC236}">
                  <a16:creationId xmlns:a16="http://schemas.microsoft.com/office/drawing/2014/main" id="{8C8B53C3-EA2F-46C0-8575-AF2A5B9E1C28}"/>
                </a:ext>
              </a:extLst>
            </p:cNvPr>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473323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846</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Roboto Black</vt:lpstr>
      <vt:lpstr>Bree Serif</vt:lpstr>
      <vt:lpstr>Cambria</vt:lpstr>
      <vt:lpstr>Roboto Mono Regular</vt:lpstr>
      <vt:lpstr>Impact</vt:lpstr>
      <vt:lpstr>Wingdings</vt:lpstr>
      <vt:lpstr>Arial</vt:lpstr>
      <vt:lpstr>Roboto Thin</vt:lpstr>
      <vt:lpstr>Kozuka Gothic Pr6N M</vt:lpstr>
      <vt:lpstr>Roboto Light</vt:lpstr>
      <vt:lpstr>WEB PROPOSAL</vt:lpstr>
      <vt:lpstr>MEDIKOS</vt:lpstr>
      <vt:lpstr>TABLE OF CONTENTS</vt:lpstr>
      <vt:lpstr>MAIN MOTIVE</vt:lpstr>
      <vt:lpstr>DOMAINS</vt:lpstr>
      <vt:lpstr>ABOUT THE PROJECT</vt:lpstr>
      <vt:lpstr>USER RESEARCH</vt:lpstr>
      <vt:lpstr>USER PERSONA</vt:lpstr>
      <vt:lpstr>USER PERSONA</vt:lpstr>
      <vt:lpstr>USER PERSONA</vt:lpstr>
      <vt:lpstr>PROBLEM STATEMENT</vt:lpstr>
      <vt:lpstr>OUR GOALS</vt:lpstr>
      <vt:lpstr>FIRST LOOK</vt:lpstr>
      <vt:lpstr>HOW FAR?</vt:lpstr>
      <vt:lpstr>HOW FAR?</vt:lpstr>
      <vt:lpstr>COMING SOON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MEDIKOS</dc:title>
  <dc:creator>Tanmay Debnath</dc:creator>
  <cp:lastModifiedBy>Tanmay Debnath</cp:lastModifiedBy>
  <cp:revision>18</cp:revision>
  <dcterms:modified xsi:type="dcterms:W3CDTF">2020-08-28T13:54:16Z</dcterms:modified>
</cp:coreProperties>
</file>