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9" r:id="rId3"/>
    <p:sldId id="276" r:id="rId4"/>
    <p:sldId id="288" r:id="rId5"/>
    <p:sldId id="277" r:id="rId6"/>
    <p:sldId id="279" r:id="rId7"/>
    <p:sldId id="278" r:id="rId8"/>
    <p:sldId id="289" r:id="rId9"/>
    <p:sldId id="280" r:id="rId10"/>
    <p:sldId id="283" r:id="rId11"/>
    <p:sldId id="284" r:id="rId12"/>
    <p:sldId id="285" r:id="rId13"/>
    <p:sldId id="286" r:id="rId14"/>
    <p:sldId id="287" r:id="rId15"/>
    <p:sldId id="274" r:id="rId16"/>
    <p:sldId id="281"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9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76"/>
    <p:restoredTop sz="94634"/>
  </p:normalViewPr>
  <p:slideViewPr>
    <p:cSldViewPr snapToGrid="0" snapToObjects="1">
      <p:cViewPr>
        <p:scale>
          <a:sx n="92" d="100"/>
          <a:sy n="92" d="100"/>
        </p:scale>
        <p:origin x="1008" y="3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62FC8-E91C-2F40-B9BA-64DF6B8B181A}" type="datetimeFigureOut">
              <a:rPr lang="en-US" smtClean="0"/>
              <a:t>7/14/16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EB742-4B22-F54A-84AF-9946480E091F}" type="slidenum">
              <a:rPr lang="en-US" smtClean="0"/>
              <a:t>‹#›</a:t>
            </a:fld>
            <a:endParaRPr lang="en-US"/>
          </a:p>
        </p:txBody>
      </p:sp>
    </p:spTree>
    <p:extLst>
      <p:ext uri="{BB962C8B-B14F-4D97-AF65-F5344CB8AC3E}">
        <p14:creationId xmlns:p14="http://schemas.microsoft.com/office/powerpoint/2010/main" val="534303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DD05D6D-449C-6C47-9324-18A26A40FC29}" type="slidenum">
              <a:rPr lang="en-US"/>
              <a:pPr/>
              <a:t>2</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Increase</a:t>
            </a:r>
            <a:r>
              <a:rPr lang="en-US" baseline="0" dirty="0" smtClean="0"/>
              <a:t> all font sizes, change stochastic to variable</a:t>
            </a:r>
            <a:endParaRPr lang="en-US" dirty="0"/>
          </a:p>
        </p:txBody>
      </p:sp>
    </p:spTree>
    <p:extLst>
      <p:ext uri="{BB962C8B-B14F-4D97-AF65-F5344CB8AC3E}">
        <p14:creationId xmlns:p14="http://schemas.microsoft.com/office/powerpoint/2010/main" val="107632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2C94D0-D2B4-1C46-873C-202EE6B62EA7}" type="datetimeFigureOut">
              <a:rPr lang="en-US" smtClean="0"/>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FCA25-FC3A-9D45-AB59-56D1622EE922}" type="slidenum">
              <a:rPr lang="en-US" smtClean="0"/>
              <a:t>‹#›</a:t>
            </a:fld>
            <a:endParaRPr lang="en-US"/>
          </a:p>
        </p:txBody>
      </p:sp>
    </p:spTree>
    <p:extLst>
      <p:ext uri="{BB962C8B-B14F-4D97-AF65-F5344CB8AC3E}">
        <p14:creationId xmlns:p14="http://schemas.microsoft.com/office/powerpoint/2010/main" val="170055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C94D0-D2B4-1C46-873C-202EE6B62EA7}" type="datetimeFigureOut">
              <a:rPr lang="en-US" smtClean="0"/>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FCA25-FC3A-9D45-AB59-56D1622EE922}" type="slidenum">
              <a:rPr lang="en-US" smtClean="0"/>
              <a:t>‹#›</a:t>
            </a:fld>
            <a:endParaRPr lang="en-US"/>
          </a:p>
        </p:txBody>
      </p:sp>
    </p:spTree>
    <p:extLst>
      <p:ext uri="{BB962C8B-B14F-4D97-AF65-F5344CB8AC3E}">
        <p14:creationId xmlns:p14="http://schemas.microsoft.com/office/powerpoint/2010/main" val="1924805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C94D0-D2B4-1C46-873C-202EE6B62EA7}" type="datetimeFigureOut">
              <a:rPr lang="en-US" smtClean="0"/>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FCA25-FC3A-9D45-AB59-56D1622EE922}" type="slidenum">
              <a:rPr lang="en-US" smtClean="0"/>
              <a:t>‹#›</a:t>
            </a:fld>
            <a:endParaRPr lang="en-US"/>
          </a:p>
        </p:txBody>
      </p:sp>
    </p:spTree>
    <p:extLst>
      <p:ext uri="{BB962C8B-B14F-4D97-AF65-F5344CB8AC3E}">
        <p14:creationId xmlns:p14="http://schemas.microsoft.com/office/powerpoint/2010/main" val="51490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C94D0-D2B4-1C46-873C-202EE6B62EA7}" type="datetimeFigureOut">
              <a:rPr lang="en-US" smtClean="0"/>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FCA25-FC3A-9D45-AB59-56D1622EE922}" type="slidenum">
              <a:rPr lang="en-US" smtClean="0"/>
              <a:t>‹#›</a:t>
            </a:fld>
            <a:endParaRPr lang="en-US"/>
          </a:p>
        </p:txBody>
      </p:sp>
    </p:spTree>
    <p:extLst>
      <p:ext uri="{BB962C8B-B14F-4D97-AF65-F5344CB8AC3E}">
        <p14:creationId xmlns:p14="http://schemas.microsoft.com/office/powerpoint/2010/main" val="574796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2C94D0-D2B4-1C46-873C-202EE6B62EA7}" type="datetimeFigureOut">
              <a:rPr lang="en-US" smtClean="0"/>
              <a:t>7/14/16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FCA25-FC3A-9D45-AB59-56D1622EE922}" type="slidenum">
              <a:rPr lang="en-US" smtClean="0"/>
              <a:t>‹#›</a:t>
            </a:fld>
            <a:endParaRPr lang="en-US"/>
          </a:p>
        </p:txBody>
      </p:sp>
    </p:spTree>
    <p:extLst>
      <p:ext uri="{BB962C8B-B14F-4D97-AF65-F5344CB8AC3E}">
        <p14:creationId xmlns:p14="http://schemas.microsoft.com/office/powerpoint/2010/main" val="122470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2C94D0-D2B4-1C46-873C-202EE6B62EA7}" type="datetimeFigureOut">
              <a:rPr lang="en-US" smtClean="0"/>
              <a:t>7/14/16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FCA25-FC3A-9D45-AB59-56D1622EE922}" type="slidenum">
              <a:rPr lang="en-US" smtClean="0"/>
              <a:t>‹#›</a:t>
            </a:fld>
            <a:endParaRPr lang="en-US"/>
          </a:p>
        </p:txBody>
      </p:sp>
    </p:spTree>
    <p:extLst>
      <p:ext uri="{BB962C8B-B14F-4D97-AF65-F5344CB8AC3E}">
        <p14:creationId xmlns:p14="http://schemas.microsoft.com/office/powerpoint/2010/main" val="6127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2C94D0-D2B4-1C46-873C-202EE6B62EA7}" type="datetimeFigureOut">
              <a:rPr lang="en-US" smtClean="0"/>
              <a:t>7/14/16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FCA25-FC3A-9D45-AB59-56D1622EE922}" type="slidenum">
              <a:rPr lang="en-US" smtClean="0"/>
              <a:t>‹#›</a:t>
            </a:fld>
            <a:endParaRPr lang="en-US"/>
          </a:p>
        </p:txBody>
      </p:sp>
    </p:spTree>
    <p:extLst>
      <p:ext uri="{BB962C8B-B14F-4D97-AF65-F5344CB8AC3E}">
        <p14:creationId xmlns:p14="http://schemas.microsoft.com/office/powerpoint/2010/main" val="1156879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2C94D0-D2B4-1C46-873C-202EE6B62EA7}" type="datetimeFigureOut">
              <a:rPr lang="en-US" smtClean="0"/>
              <a:t>7/14/16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FCA25-FC3A-9D45-AB59-56D1622EE922}" type="slidenum">
              <a:rPr lang="en-US" smtClean="0"/>
              <a:t>‹#›</a:t>
            </a:fld>
            <a:endParaRPr lang="en-US"/>
          </a:p>
        </p:txBody>
      </p:sp>
    </p:spTree>
    <p:extLst>
      <p:ext uri="{BB962C8B-B14F-4D97-AF65-F5344CB8AC3E}">
        <p14:creationId xmlns:p14="http://schemas.microsoft.com/office/powerpoint/2010/main" val="35100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C94D0-D2B4-1C46-873C-202EE6B62EA7}" type="datetimeFigureOut">
              <a:rPr lang="en-US" smtClean="0"/>
              <a:t>7/14/16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FCA25-FC3A-9D45-AB59-56D1622EE922}" type="slidenum">
              <a:rPr lang="en-US" smtClean="0"/>
              <a:t>‹#›</a:t>
            </a:fld>
            <a:endParaRPr lang="en-US"/>
          </a:p>
        </p:txBody>
      </p:sp>
    </p:spTree>
    <p:extLst>
      <p:ext uri="{BB962C8B-B14F-4D97-AF65-F5344CB8AC3E}">
        <p14:creationId xmlns:p14="http://schemas.microsoft.com/office/powerpoint/2010/main" val="14194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C94D0-D2B4-1C46-873C-202EE6B62EA7}" type="datetimeFigureOut">
              <a:rPr lang="en-US" smtClean="0"/>
              <a:t>7/14/16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FCA25-FC3A-9D45-AB59-56D1622EE922}" type="slidenum">
              <a:rPr lang="en-US" smtClean="0"/>
              <a:t>‹#›</a:t>
            </a:fld>
            <a:endParaRPr lang="en-US"/>
          </a:p>
        </p:txBody>
      </p:sp>
    </p:spTree>
    <p:extLst>
      <p:ext uri="{BB962C8B-B14F-4D97-AF65-F5344CB8AC3E}">
        <p14:creationId xmlns:p14="http://schemas.microsoft.com/office/powerpoint/2010/main" val="193034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C94D0-D2B4-1C46-873C-202EE6B62EA7}" type="datetimeFigureOut">
              <a:rPr lang="en-US" smtClean="0"/>
              <a:t>7/14/16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FCA25-FC3A-9D45-AB59-56D1622EE922}" type="slidenum">
              <a:rPr lang="en-US" smtClean="0"/>
              <a:t>‹#›</a:t>
            </a:fld>
            <a:endParaRPr lang="en-US"/>
          </a:p>
        </p:txBody>
      </p:sp>
    </p:spTree>
    <p:extLst>
      <p:ext uri="{BB962C8B-B14F-4D97-AF65-F5344CB8AC3E}">
        <p14:creationId xmlns:p14="http://schemas.microsoft.com/office/powerpoint/2010/main" val="12919012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C94D0-D2B4-1C46-873C-202EE6B62EA7}" type="datetimeFigureOut">
              <a:rPr lang="en-US" smtClean="0"/>
              <a:t>7/14/16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FCA25-FC3A-9D45-AB59-56D1622EE922}" type="slidenum">
              <a:rPr lang="en-US" smtClean="0"/>
              <a:t>‹#›</a:t>
            </a:fld>
            <a:endParaRPr lang="en-US"/>
          </a:p>
        </p:txBody>
      </p:sp>
    </p:spTree>
    <p:extLst>
      <p:ext uri="{BB962C8B-B14F-4D97-AF65-F5344CB8AC3E}">
        <p14:creationId xmlns:p14="http://schemas.microsoft.com/office/powerpoint/2010/main" val="1511785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hyperlink" Target="mailto:parker@us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e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image" Target="../media/image6.jpeg"/><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91800" cy="2387600"/>
          </a:xfrm>
        </p:spPr>
        <p:txBody>
          <a:bodyPr>
            <a:normAutofit fontScale="90000"/>
          </a:bodyPr>
          <a:lstStyle/>
          <a:p>
            <a:pPr algn="l"/>
            <a:r>
              <a:rPr lang="en-US" b="1" dirty="0" smtClean="0">
                <a:solidFill>
                  <a:srgbClr val="C00000"/>
                </a:solidFill>
                <a:latin typeface="Adobe Garamond Pro" charset="0"/>
                <a:ea typeface="Adobe Garamond Pro" charset="0"/>
                <a:cs typeface="Adobe Garamond Pro" charset="0"/>
              </a:rPr>
              <a:t>Towards Object </a:t>
            </a:r>
            <a:r>
              <a:rPr lang="en-US" b="1" dirty="0">
                <a:solidFill>
                  <a:srgbClr val="C00000"/>
                </a:solidFill>
                <a:latin typeface="Adobe Garamond Pro" charset="0"/>
                <a:ea typeface="Adobe Garamond Pro" charset="0"/>
                <a:cs typeface="Adobe Garamond Pro" charset="0"/>
              </a:rPr>
              <a:t>Recognition and Learning using the </a:t>
            </a:r>
            <a:r>
              <a:rPr lang="en-US" b="1" i="1" dirty="0" err="1">
                <a:solidFill>
                  <a:srgbClr val="C00000"/>
                </a:solidFill>
                <a:latin typeface="Adobe Garamond Pro" charset="0"/>
                <a:ea typeface="Adobe Garamond Pro" charset="0"/>
                <a:cs typeface="Adobe Garamond Pro" charset="0"/>
              </a:rPr>
              <a:t>BioRC</a:t>
            </a:r>
            <a:r>
              <a:rPr lang="en-US" b="1" i="1" dirty="0">
                <a:solidFill>
                  <a:srgbClr val="C00000"/>
                </a:solidFill>
                <a:latin typeface="Adobe Garamond Pro" charset="0"/>
                <a:ea typeface="Adobe Garamond Pro" charset="0"/>
                <a:cs typeface="Adobe Garamond Pro" charset="0"/>
              </a:rPr>
              <a:t> </a:t>
            </a:r>
            <a:r>
              <a:rPr lang="en-US" b="1" dirty="0">
                <a:solidFill>
                  <a:srgbClr val="C00000"/>
                </a:solidFill>
                <a:latin typeface="Adobe Garamond Pro" charset="0"/>
                <a:ea typeface="Adobe Garamond Pro" charset="0"/>
                <a:cs typeface="Adobe Garamond Pro" charset="0"/>
              </a:rPr>
              <a:t>Biomimetic Real-Time </a:t>
            </a:r>
            <a:r>
              <a:rPr lang="en-US" b="1" dirty="0" smtClean="0">
                <a:solidFill>
                  <a:srgbClr val="C00000"/>
                </a:solidFill>
                <a:latin typeface="Adobe Garamond Pro" charset="0"/>
                <a:ea typeface="Adobe Garamond Pro" charset="0"/>
                <a:cs typeface="Adobe Garamond Pro" charset="0"/>
              </a:rPr>
              <a:t>Cortical Neurons </a:t>
            </a:r>
            <a:br>
              <a:rPr lang="en-US" b="1" dirty="0" smtClean="0">
                <a:solidFill>
                  <a:srgbClr val="C00000"/>
                </a:solidFill>
                <a:latin typeface="Adobe Garamond Pro" charset="0"/>
                <a:ea typeface="Adobe Garamond Pro" charset="0"/>
                <a:cs typeface="Adobe Garamond Pro" charset="0"/>
              </a:rPr>
            </a:br>
            <a:r>
              <a:rPr lang="en-US" sz="3600" b="1" dirty="0" smtClean="0">
                <a:solidFill>
                  <a:srgbClr val="C00000"/>
                </a:solidFill>
                <a:latin typeface="Adobe Garamond Pro" charset="0"/>
                <a:ea typeface="Adobe Garamond Pro" charset="0"/>
                <a:cs typeface="Adobe Garamond Pro" charset="0"/>
              </a:rPr>
              <a:t>Focus </a:t>
            </a:r>
            <a:r>
              <a:rPr lang="en-US" sz="3600" b="1" dirty="0">
                <a:solidFill>
                  <a:srgbClr val="C00000"/>
                </a:solidFill>
                <a:latin typeface="Adobe Garamond Pro" charset="0"/>
                <a:ea typeface="Adobe Garamond Pro" charset="0"/>
                <a:cs typeface="Adobe Garamond Pro" charset="0"/>
              </a:rPr>
              <a:t>Area One: Architectures, Models, and Emulation </a:t>
            </a:r>
          </a:p>
        </p:txBody>
      </p:sp>
      <p:sp>
        <p:nvSpPr>
          <p:cNvPr id="3" name="Subtitle 2"/>
          <p:cNvSpPr>
            <a:spLocks noGrp="1"/>
          </p:cNvSpPr>
          <p:nvPr>
            <p:ph type="subTitle" idx="1"/>
          </p:nvPr>
        </p:nvSpPr>
        <p:spPr>
          <a:xfrm>
            <a:off x="1651000" y="4290220"/>
            <a:ext cx="9144000" cy="1655762"/>
          </a:xfrm>
        </p:spPr>
        <p:txBody>
          <a:bodyPr/>
          <a:lstStyle/>
          <a:p>
            <a:pPr algn="r"/>
            <a:r>
              <a:rPr lang="en-US" sz="2800" b="1" dirty="0" smtClean="0">
                <a:solidFill>
                  <a:srgbClr val="C00000"/>
                </a:solidFill>
                <a:latin typeface="Adobe Garamond Pro" charset="0"/>
                <a:ea typeface="Adobe Garamond Pro" charset="0"/>
                <a:cs typeface="Adobe Garamond Pro" charset="0"/>
              </a:rPr>
              <a:t>Alice C. Parker</a:t>
            </a:r>
          </a:p>
          <a:p>
            <a:pPr algn="r"/>
            <a:r>
              <a:rPr lang="en-US" b="1" dirty="0" smtClean="0">
                <a:solidFill>
                  <a:srgbClr val="C00000"/>
                </a:solidFill>
                <a:latin typeface="Adobe Garamond Pro" charset="0"/>
                <a:ea typeface="Adobe Garamond Pro" charset="0"/>
                <a:cs typeface="Adobe Garamond Pro" charset="0"/>
              </a:rPr>
              <a:t>University of Southern California</a:t>
            </a:r>
          </a:p>
          <a:p>
            <a:pPr algn="r"/>
            <a:r>
              <a:rPr lang="en-US" b="1" dirty="0" smtClean="0">
                <a:solidFill>
                  <a:srgbClr val="C00000"/>
                </a:solidFill>
                <a:latin typeface="Adobe Garamond Pro" charset="0"/>
                <a:ea typeface="Adobe Garamond Pro" charset="0"/>
                <a:cs typeface="Adobe Garamond Pro" charset="0"/>
              </a:rPr>
              <a:t>June 30, 2016</a:t>
            </a:r>
            <a:endParaRPr lang="en-US" b="1" dirty="0">
              <a:solidFill>
                <a:srgbClr val="C00000"/>
              </a:solidFill>
              <a:latin typeface="Adobe Garamond Pro" charset="0"/>
              <a:ea typeface="Adobe Garamond Pro" charset="0"/>
              <a:cs typeface="Adobe Garamond Pr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82319"/>
            <a:ext cx="2971800" cy="2286000"/>
          </a:xfrm>
          <a:prstGeom prst="rect">
            <a:avLst/>
          </a:prstGeom>
        </p:spPr>
      </p:pic>
      <p:sp>
        <p:nvSpPr>
          <p:cNvPr id="5" name="TextBox 4"/>
          <p:cNvSpPr txBox="1"/>
          <p:nvPr/>
        </p:nvSpPr>
        <p:spPr>
          <a:xfrm>
            <a:off x="5084618" y="6206836"/>
            <a:ext cx="6982361" cy="369332"/>
          </a:xfrm>
          <a:prstGeom prst="rect">
            <a:avLst/>
          </a:prstGeom>
          <a:noFill/>
        </p:spPr>
        <p:txBody>
          <a:bodyPr wrap="none" rtlCol="0">
            <a:spAutoFit/>
          </a:bodyPr>
          <a:lstStyle/>
          <a:p>
            <a:r>
              <a:rPr lang="en-US" dirty="0" smtClean="0">
                <a:hlinkClick r:id="rId3"/>
              </a:rPr>
              <a:t>parker@usc.edu</a:t>
            </a:r>
            <a:r>
              <a:rPr lang="en-US" dirty="0" smtClean="0"/>
              <a:t>     </a:t>
            </a:r>
            <a:r>
              <a:rPr lang="en-US" dirty="0" smtClean="0">
                <a:solidFill>
                  <a:srgbClr val="C00000"/>
                </a:solidFill>
              </a:rPr>
              <a:t>http://</a:t>
            </a:r>
            <a:r>
              <a:rPr lang="en-US" dirty="0" err="1" smtClean="0">
                <a:solidFill>
                  <a:srgbClr val="C00000"/>
                </a:solidFill>
              </a:rPr>
              <a:t>ceng.usc.edu</a:t>
            </a:r>
            <a:r>
              <a:rPr lang="en-US" dirty="0" smtClean="0">
                <a:solidFill>
                  <a:srgbClr val="C00000"/>
                </a:solidFill>
              </a:rPr>
              <a:t>/%7Eparker/</a:t>
            </a:r>
            <a:r>
              <a:rPr lang="en-US" dirty="0" err="1" smtClean="0">
                <a:solidFill>
                  <a:srgbClr val="C00000"/>
                </a:solidFill>
              </a:rPr>
              <a:t>BioRC_research.html</a:t>
            </a:r>
            <a:endParaRPr lang="en-US" dirty="0">
              <a:solidFill>
                <a:srgbClr val="C00000"/>
              </a:solidFill>
            </a:endParaRPr>
          </a:p>
        </p:txBody>
      </p:sp>
    </p:spTree>
    <p:extLst>
      <p:ext uri="{BB962C8B-B14F-4D97-AF65-F5344CB8AC3E}">
        <p14:creationId xmlns:p14="http://schemas.microsoft.com/office/powerpoint/2010/main" val="450885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5" y="365125"/>
            <a:ext cx="11226798" cy="1325563"/>
          </a:xfrm>
        </p:spPr>
        <p:txBody>
          <a:bodyPr/>
          <a:lstStyle/>
          <a:p>
            <a:r>
              <a:rPr lang="en-US" dirty="0" smtClean="0"/>
              <a:t>Repair via </a:t>
            </a:r>
            <a:r>
              <a:rPr lang="en-US" smtClean="0"/>
              <a:t>Retrograde Mechanisms: The Biology</a:t>
            </a:r>
            <a:endParaRPr lang="en-US" dirty="0"/>
          </a:p>
        </p:txBody>
      </p:sp>
      <p:sp>
        <p:nvSpPr>
          <p:cNvPr id="3" name="TextBox 2"/>
          <p:cNvSpPr txBox="1"/>
          <p:nvPr/>
        </p:nvSpPr>
        <p:spPr>
          <a:xfrm>
            <a:off x="2022763" y="1610931"/>
            <a:ext cx="7107382" cy="369332"/>
          </a:xfrm>
          <a:prstGeom prst="rect">
            <a:avLst/>
          </a:prstGeom>
          <a:noFill/>
        </p:spPr>
        <p:txBody>
          <a:bodyPr wrap="square" rtlCol="0">
            <a:spAutoFit/>
          </a:bodyPr>
          <a:lstStyle/>
          <a:p>
            <a:r>
              <a:rPr lang="en-US" dirty="0" smtClean="0"/>
              <a:t>Inspired by mathematical models published by Wade, </a:t>
            </a:r>
            <a:r>
              <a:rPr lang="en-US" dirty="0" err="1" smtClean="0"/>
              <a:t>McDaid</a:t>
            </a:r>
            <a:r>
              <a:rPr lang="en-US" dirty="0" smtClean="0"/>
              <a:t> and Harkins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927" y="2269838"/>
            <a:ext cx="6134100" cy="4048125"/>
          </a:xfrm>
          <a:prstGeom prst="rect">
            <a:avLst/>
          </a:prstGeom>
        </p:spPr>
      </p:pic>
      <p:sp>
        <p:nvSpPr>
          <p:cNvPr id="6" name="TextBox 5"/>
          <p:cNvSpPr txBox="1"/>
          <p:nvPr/>
        </p:nvSpPr>
        <p:spPr>
          <a:xfrm>
            <a:off x="8243454" y="3976254"/>
            <a:ext cx="3075709" cy="1200329"/>
          </a:xfrm>
          <a:prstGeom prst="rect">
            <a:avLst/>
          </a:prstGeom>
          <a:noFill/>
        </p:spPr>
        <p:txBody>
          <a:bodyPr wrap="square" rtlCol="0">
            <a:spAutoFit/>
          </a:bodyPr>
          <a:lstStyle/>
          <a:p>
            <a:r>
              <a:rPr lang="en-US" dirty="0" smtClean="0"/>
              <a:t>The astrocyte signals the presynaptic terminals of many nearby neurons  to produce more transmitter</a:t>
            </a:r>
            <a:endParaRPr lang="en-US" dirty="0"/>
          </a:p>
        </p:txBody>
      </p:sp>
      <p:sp>
        <p:nvSpPr>
          <p:cNvPr id="7" name="TextBox 6"/>
          <p:cNvSpPr txBox="1"/>
          <p:nvPr/>
        </p:nvSpPr>
        <p:spPr>
          <a:xfrm>
            <a:off x="8243454" y="2269838"/>
            <a:ext cx="2798618" cy="1200329"/>
          </a:xfrm>
          <a:prstGeom prst="rect">
            <a:avLst/>
          </a:prstGeom>
          <a:noFill/>
        </p:spPr>
        <p:txBody>
          <a:bodyPr wrap="square" rtlCol="0">
            <a:spAutoFit/>
          </a:bodyPr>
          <a:lstStyle/>
          <a:p>
            <a:r>
              <a:rPr lang="en-US" dirty="0" smtClean="0"/>
              <a:t>The postsynaptic neuron signals the presynaptic neuron to reduce the transmitter release</a:t>
            </a:r>
            <a:endParaRPr lang="en-US" dirty="0"/>
          </a:p>
        </p:txBody>
      </p:sp>
      <p:cxnSp>
        <p:nvCxnSpPr>
          <p:cNvPr id="9" name="Straight Arrow Connector 8"/>
          <p:cNvCxnSpPr/>
          <p:nvPr/>
        </p:nvCxnSpPr>
        <p:spPr>
          <a:xfrm flipH="1">
            <a:off x="3671455" y="2870002"/>
            <a:ext cx="4374572" cy="110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858741" y="3865418"/>
            <a:ext cx="2384714" cy="554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601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5" y="365125"/>
            <a:ext cx="11226798" cy="1325563"/>
          </a:xfrm>
        </p:spPr>
        <p:txBody>
          <a:bodyPr/>
          <a:lstStyle/>
          <a:p>
            <a:r>
              <a:rPr lang="en-US" dirty="0" smtClean="0"/>
              <a:t>Repair via Retrograde Mechanisms: The Experiment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963" y="1563357"/>
            <a:ext cx="10058400" cy="5073260"/>
          </a:xfrm>
          <a:prstGeom prst="rect">
            <a:avLst/>
          </a:prstGeom>
        </p:spPr>
      </p:pic>
      <p:sp>
        <p:nvSpPr>
          <p:cNvPr id="6" name="TextBox 5"/>
          <p:cNvSpPr txBox="1"/>
          <p:nvPr/>
        </p:nvSpPr>
        <p:spPr>
          <a:xfrm>
            <a:off x="8562109" y="4668982"/>
            <a:ext cx="1569597" cy="369332"/>
          </a:xfrm>
          <a:prstGeom prst="rect">
            <a:avLst/>
          </a:prstGeom>
          <a:noFill/>
        </p:spPr>
        <p:txBody>
          <a:bodyPr wrap="none" rtlCol="0">
            <a:spAutoFit/>
          </a:bodyPr>
          <a:lstStyle/>
          <a:p>
            <a:r>
              <a:rPr lang="en-US" smtClean="0"/>
              <a:t>Faulty Synapse</a:t>
            </a:r>
            <a:endParaRPr lang="en-US"/>
          </a:p>
        </p:txBody>
      </p:sp>
      <p:cxnSp>
        <p:nvCxnSpPr>
          <p:cNvPr id="8" name="Straight Arrow Connector 7"/>
          <p:cNvCxnSpPr/>
          <p:nvPr/>
        </p:nvCxnSpPr>
        <p:spPr>
          <a:xfrm flipH="1" flipV="1">
            <a:off x="6054437" y="4668982"/>
            <a:ext cx="2507672" cy="18010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177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4" y="365125"/>
            <a:ext cx="11007436" cy="1325563"/>
          </a:xfrm>
        </p:spPr>
        <p:txBody>
          <a:bodyPr/>
          <a:lstStyle/>
          <a:p>
            <a:r>
              <a:rPr lang="en-US" dirty="0" smtClean="0"/>
              <a:t>Repair via Retrograde Mechanisms: The Results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5" y="2020452"/>
            <a:ext cx="12026905" cy="3701473"/>
          </a:xfrm>
          <a:prstGeom prst="rect">
            <a:avLst/>
          </a:prstGeom>
        </p:spPr>
      </p:pic>
      <p:sp>
        <p:nvSpPr>
          <p:cNvPr id="5" name="TextBox 4"/>
          <p:cNvSpPr txBox="1"/>
          <p:nvPr/>
        </p:nvSpPr>
        <p:spPr>
          <a:xfrm>
            <a:off x="1274618" y="5860473"/>
            <a:ext cx="2476897" cy="646331"/>
          </a:xfrm>
          <a:prstGeom prst="rect">
            <a:avLst/>
          </a:prstGeom>
          <a:noFill/>
        </p:spPr>
        <p:txBody>
          <a:bodyPr wrap="none" rtlCol="0">
            <a:spAutoFit/>
          </a:bodyPr>
          <a:lstStyle/>
          <a:p>
            <a:r>
              <a:rPr lang="en-US" dirty="0" smtClean="0"/>
              <a:t>No Faulty Synapse so N4</a:t>
            </a:r>
          </a:p>
          <a:p>
            <a:r>
              <a:rPr lang="en-US" dirty="0" smtClean="0"/>
              <a:t>Fires when expected</a:t>
            </a:r>
            <a:endParaRPr lang="en-US" dirty="0"/>
          </a:p>
        </p:txBody>
      </p:sp>
      <p:sp>
        <p:nvSpPr>
          <p:cNvPr id="6" name="TextBox 5"/>
          <p:cNvSpPr txBox="1"/>
          <p:nvPr/>
        </p:nvSpPr>
        <p:spPr>
          <a:xfrm>
            <a:off x="4835236" y="5860473"/>
            <a:ext cx="3099375" cy="646331"/>
          </a:xfrm>
          <a:prstGeom prst="rect">
            <a:avLst/>
          </a:prstGeom>
          <a:noFill/>
        </p:spPr>
        <p:txBody>
          <a:bodyPr wrap="none" rtlCol="0">
            <a:spAutoFit/>
          </a:bodyPr>
          <a:lstStyle/>
          <a:p>
            <a:r>
              <a:rPr lang="en-US" dirty="0" smtClean="0"/>
              <a:t>S9 on N4 stops working but no </a:t>
            </a:r>
          </a:p>
          <a:p>
            <a:r>
              <a:rPr lang="en-US" dirty="0"/>
              <a:t>r</a:t>
            </a:r>
            <a:r>
              <a:rPr lang="en-US" dirty="0" smtClean="0"/>
              <a:t>etrograde signaling is used</a:t>
            </a:r>
            <a:endParaRPr lang="en-US" dirty="0"/>
          </a:p>
        </p:txBody>
      </p:sp>
      <p:sp>
        <p:nvSpPr>
          <p:cNvPr id="8" name="TextBox 7"/>
          <p:cNvSpPr txBox="1"/>
          <p:nvPr/>
        </p:nvSpPr>
        <p:spPr>
          <a:xfrm>
            <a:off x="8511346" y="5657671"/>
            <a:ext cx="3583674" cy="1200329"/>
          </a:xfrm>
          <a:prstGeom prst="rect">
            <a:avLst/>
          </a:prstGeom>
          <a:noFill/>
        </p:spPr>
        <p:txBody>
          <a:bodyPr wrap="square" rtlCol="0">
            <a:spAutoFit/>
          </a:bodyPr>
          <a:lstStyle/>
          <a:p>
            <a:r>
              <a:rPr lang="en-US" dirty="0" smtClean="0"/>
              <a:t>S9 stops working and </a:t>
            </a:r>
          </a:p>
          <a:p>
            <a:r>
              <a:rPr lang="en-US" dirty="0"/>
              <a:t>r</a:t>
            </a:r>
            <a:r>
              <a:rPr lang="en-US" dirty="0" smtClean="0"/>
              <a:t>etrograde signaling is used to strengthen</a:t>
            </a:r>
          </a:p>
          <a:p>
            <a:r>
              <a:rPr lang="en-US" dirty="0" smtClean="0"/>
              <a:t>N4’s other synapses</a:t>
            </a:r>
            <a:endParaRPr lang="en-US" dirty="0"/>
          </a:p>
        </p:txBody>
      </p:sp>
      <p:sp>
        <p:nvSpPr>
          <p:cNvPr id="9" name="TextBox 8"/>
          <p:cNvSpPr txBox="1"/>
          <p:nvPr/>
        </p:nvSpPr>
        <p:spPr>
          <a:xfrm>
            <a:off x="1801091" y="1510145"/>
            <a:ext cx="3674083" cy="369332"/>
          </a:xfrm>
          <a:prstGeom prst="rect">
            <a:avLst/>
          </a:prstGeom>
          <a:noFill/>
        </p:spPr>
        <p:txBody>
          <a:bodyPr wrap="none" rtlCol="0">
            <a:spAutoFit/>
          </a:bodyPr>
          <a:lstStyle/>
          <a:p>
            <a:r>
              <a:rPr lang="en-US" dirty="0" smtClean="0"/>
              <a:t>N1, N2 and N3 are presynaptic to N4</a:t>
            </a:r>
            <a:endParaRPr lang="en-US" dirty="0"/>
          </a:p>
        </p:txBody>
      </p:sp>
    </p:spTree>
    <p:extLst>
      <p:ext uri="{BB962C8B-B14F-4D97-AF65-F5344CB8AC3E}">
        <p14:creationId xmlns:p14="http://schemas.microsoft.com/office/powerpoint/2010/main" val="1614231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C00000"/>
                </a:solidFill>
                <a:latin typeface="Adobe Garamond Pro" charset="0"/>
                <a:ea typeface="Adobe Garamond Pro" charset="0"/>
                <a:cs typeface="Adobe Garamond Pro" charset="0"/>
              </a:rPr>
              <a:t>BioRC</a:t>
            </a:r>
            <a:r>
              <a:rPr lang="en-US" b="1" dirty="0" smtClean="0">
                <a:solidFill>
                  <a:srgbClr val="C00000"/>
                </a:solidFill>
                <a:latin typeface="Adobe Garamond Pro" charset="0"/>
                <a:ea typeface="Adobe Garamond Pro" charset="0"/>
                <a:cs typeface="Adobe Garamond Pro" charset="0"/>
              </a:rPr>
              <a:t> Solutions to Complexities</a:t>
            </a:r>
            <a:endParaRPr lang="en-US" b="1" dirty="0">
              <a:solidFill>
                <a:srgbClr val="C00000"/>
              </a:solidFill>
              <a:latin typeface="Adobe Garamond Pro" charset="0"/>
              <a:ea typeface="Adobe Garamond Pro" charset="0"/>
              <a:cs typeface="Adobe Garamond Pro" charset="0"/>
            </a:endParaRPr>
          </a:p>
        </p:txBody>
      </p:sp>
      <p:sp>
        <p:nvSpPr>
          <p:cNvPr id="8" name="TextBox 7"/>
          <p:cNvSpPr txBox="1"/>
          <p:nvPr/>
        </p:nvSpPr>
        <p:spPr>
          <a:xfrm>
            <a:off x="838200" y="1459855"/>
            <a:ext cx="4211025" cy="461665"/>
          </a:xfrm>
          <a:prstGeom prst="rect">
            <a:avLst/>
          </a:prstGeom>
          <a:noFill/>
        </p:spPr>
        <p:txBody>
          <a:bodyPr wrap="none" rtlCol="0">
            <a:spAutoFit/>
          </a:bodyPr>
          <a:lstStyle/>
          <a:p>
            <a:r>
              <a:rPr lang="en-US" sz="2400" b="1" dirty="0" smtClean="0">
                <a:solidFill>
                  <a:srgbClr val="C00000"/>
                </a:solidFill>
              </a:rPr>
              <a:t>Large</a:t>
            </a:r>
            <a:r>
              <a:rPr lang="en-US" sz="2400" b="1" dirty="0" smtClean="0"/>
              <a:t>, Noisy Nonlinear Neurons</a:t>
            </a:r>
            <a:endParaRPr lang="en-US" sz="2400" b="1" dirty="0"/>
          </a:p>
        </p:txBody>
      </p:sp>
      <p:sp>
        <p:nvSpPr>
          <p:cNvPr id="5" name="TextBox 4"/>
          <p:cNvSpPr txBox="1"/>
          <p:nvPr/>
        </p:nvSpPr>
        <p:spPr>
          <a:xfrm>
            <a:off x="1364673" y="2355273"/>
            <a:ext cx="9462654" cy="4154984"/>
          </a:xfrm>
          <a:prstGeom prst="rect">
            <a:avLst/>
          </a:prstGeom>
          <a:noFill/>
        </p:spPr>
        <p:txBody>
          <a:bodyPr wrap="square" rtlCol="0">
            <a:spAutoFit/>
          </a:bodyPr>
          <a:lstStyle/>
          <a:p>
            <a:r>
              <a:rPr lang="en-US" sz="2400" dirty="0" smtClean="0"/>
              <a:t>10</a:t>
            </a:r>
            <a:r>
              <a:rPr lang="en-US" sz="2400" baseline="30000" dirty="0" smtClean="0"/>
              <a:t>4</a:t>
            </a:r>
            <a:r>
              <a:rPr lang="en-US" sz="2400" dirty="0" smtClean="0"/>
              <a:t> synapses in cortical neurons</a:t>
            </a:r>
          </a:p>
          <a:p>
            <a:endParaRPr lang="en-US" sz="2400" dirty="0"/>
          </a:p>
          <a:p>
            <a:r>
              <a:rPr lang="en-US" sz="2400" dirty="0" smtClean="0"/>
              <a:t>Assume a simple threshold function for this type of neuron.  Although there are N (10</a:t>
            </a:r>
            <a:r>
              <a:rPr lang="en-US" sz="2400" baseline="30000" dirty="0" smtClean="0"/>
              <a:t>4</a:t>
            </a:r>
            <a:r>
              <a:rPr lang="en-US" sz="2400" dirty="0" smtClean="0"/>
              <a:t> ) inputs, we assume any combination of 300 active inputs can make the neuron spike.</a:t>
            </a:r>
          </a:p>
          <a:p>
            <a:endParaRPr lang="en-US" sz="2400" dirty="0"/>
          </a:p>
          <a:p>
            <a:r>
              <a:rPr lang="en-US" sz="2400" dirty="0" smtClean="0"/>
              <a:t>This requires 10</a:t>
            </a:r>
            <a:r>
              <a:rPr lang="en-US" sz="2400" baseline="30000" dirty="0" smtClean="0"/>
              <a:t>4 </a:t>
            </a:r>
            <a:r>
              <a:rPr lang="en-US" sz="2400" dirty="0" smtClean="0"/>
              <a:t>synapse circuits and about 10</a:t>
            </a:r>
            <a:r>
              <a:rPr lang="en-US" sz="2400" baseline="30000" dirty="0" smtClean="0"/>
              <a:t>4 </a:t>
            </a:r>
            <a:r>
              <a:rPr lang="en-US" sz="2400" dirty="0" smtClean="0"/>
              <a:t>2-input adder circuits, to sum the inputs.</a:t>
            </a:r>
          </a:p>
          <a:p>
            <a:endParaRPr lang="en-US" sz="2400" dirty="0"/>
          </a:p>
          <a:p>
            <a:r>
              <a:rPr lang="en-US" sz="2400" dirty="0" smtClean="0"/>
              <a:t>We need one axon hillock to perform the </a:t>
            </a:r>
            <a:r>
              <a:rPr lang="en-US" sz="2400" dirty="0" err="1" smtClean="0"/>
              <a:t>thresholding</a:t>
            </a:r>
            <a:r>
              <a:rPr lang="en-US" sz="2400" dirty="0" smtClean="0"/>
              <a:t>/spiking function. </a:t>
            </a:r>
          </a:p>
          <a:p>
            <a:endParaRPr lang="en-US" sz="2400" dirty="0"/>
          </a:p>
        </p:txBody>
      </p:sp>
    </p:spTree>
    <p:extLst>
      <p:ext uri="{BB962C8B-B14F-4D97-AF65-F5344CB8AC3E}">
        <p14:creationId xmlns:p14="http://schemas.microsoft.com/office/powerpoint/2010/main" val="1860002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C00000"/>
                </a:solidFill>
                <a:latin typeface="Adobe Garamond Pro" charset="0"/>
                <a:ea typeface="Adobe Garamond Pro" charset="0"/>
                <a:cs typeface="Adobe Garamond Pro" charset="0"/>
              </a:rPr>
              <a:t>BioRC</a:t>
            </a:r>
            <a:r>
              <a:rPr lang="en-US" b="1" dirty="0" smtClean="0">
                <a:solidFill>
                  <a:srgbClr val="C00000"/>
                </a:solidFill>
                <a:latin typeface="Adobe Garamond Pro" charset="0"/>
                <a:ea typeface="Adobe Garamond Pro" charset="0"/>
                <a:cs typeface="Adobe Garamond Pro" charset="0"/>
              </a:rPr>
              <a:t> Solutions to Complexities</a:t>
            </a:r>
            <a:endParaRPr lang="en-US" b="1" dirty="0">
              <a:solidFill>
                <a:srgbClr val="C00000"/>
              </a:solidFill>
              <a:latin typeface="Adobe Garamond Pro" charset="0"/>
              <a:ea typeface="Adobe Garamond Pro" charset="0"/>
              <a:cs typeface="Adobe Garamond Pro" charset="0"/>
            </a:endParaRPr>
          </a:p>
        </p:txBody>
      </p:sp>
      <p:sp>
        <p:nvSpPr>
          <p:cNvPr id="8" name="TextBox 7"/>
          <p:cNvSpPr txBox="1"/>
          <p:nvPr/>
        </p:nvSpPr>
        <p:spPr>
          <a:xfrm>
            <a:off x="1032511" y="1619002"/>
            <a:ext cx="7022885" cy="461665"/>
          </a:xfrm>
          <a:prstGeom prst="rect">
            <a:avLst/>
          </a:prstGeom>
          <a:noFill/>
        </p:spPr>
        <p:txBody>
          <a:bodyPr wrap="none" rtlCol="0">
            <a:spAutoFit/>
          </a:bodyPr>
          <a:lstStyle/>
          <a:p>
            <a:r>
              <a:rPr lang="en-US" sz="2400" b="1" dirty="0" smtClean="0">
                <a:solidFill>
                  <a:srgbClr val="C00000"/>
                </a:solidFill>
              </a:rPr>
              <a:t>Moderately-Large </a:t>
            </a:r>
            <a:r>
              <a:rPr lang="en-US" sz="2400" b="1" dirty="0" smtClean="0"/>
              <a:t>Neurons – a hypothetical argument</a:t>
            </a:r>
            <a:endParaRPr lang="en-US" sz="2400" b="1" dirty="0"/>
          </a:p>
        </p:txBody>
      </p:sp>
      <p:sp>
        <p:nvSpPr>
          <p:cNvPr id="5" name="TextBox 4"/>
          <p:cNvSpPr txBox="1"/>
          <p:nvPr/>
        </p:nvSpPr>
        <p:spPr>
          <a:xfrm>
            <a:off x="1149928" y="2204530"/>
            <a:ext cx="9462654" cy="4052391"/>
          </a:xfrm>
          <a:prstGeom prst="rect">
            <a:avLst/>
          </a:prstGeom>
          <a:noFill/>
        </p:spPr>
        <p:txBody>
          <a:bodyPr wrap="square" rtlCol="0">
            <a:spAutoFit/>
          </a:bodyPr>
          <a:lstStyle/>
          <a:p>
            <a:endParaRPr lang="en-US" sz="2000" dirty="0"/>
          </a:p>
          <a:p>
            <a:r>
              <a:rPr lang="en-US" sz="2000" dirty="0" smtClean="0"/>
              <a:t>If we decide instead to model the same exact computation with simpler neurons that only have 300 inputs,  there are “N choose M” or “10,000 choose 300” combinations of inputs that make the neural circuit fire at the final output.  </a:t>
            </a:r>
          </a:p>
          <a:p>
            <a:endParaRPr lang="en-US" sz="2000" dirty="0"/>
          </a:p>
          <a:p>
            <a:r>
              <a:rPr lang="en-US" sz="2000" dirty="0" smtClean="0"/>
              <a:t>Thus, we require N!/(N-M)!M! combinations to be checked, so the first stage of the neural network has N!/(N-M)!M! neurons, each of which has M inputs.  </a:t>
            </a:r>
          </a:p>
          <a:p>
            <a:endParaRPr lang="en-US" sz="2000" dirty="0"/>
          </a:p>
          <a:p>
            <a:r>
              <a:rPr lang="en-US" sz="2000" dirty="0" smtClean="0"/>
              <a:t>We could estimate the number of neurons in the first stage to ~N</a:t>
            </a:r>
            <a:r>
              <a:rPr lang="en-US" sz="2000" baseline="30000" dirty="0" smtClean="0"/>
              <a:t>M</a:t>
            </a:r>
            <a:r>
              <a:rPr lang="en-US" sz="2000" dirty="0" smtClean="0"/>
              <a:t>?</a:t>
            </a:r>
          </a:p>
          <a:p>
            <a:endParaRPr lang="en-US" sz="2000" baseline="30000" dirty="0"/>
          </a:p>
          <a:p>
            <a:r>
              <a:rPr lang="en-US" sz="2400" b="1" dirty="0" smtClean="0">
                <a:solidFill>
                  <a:srgbClr val="C00000"/>
                </a:solidFill>
              </a:rPr>
              <a:t>Therefore the number of synapses in the first stage of neurons is ~300N</a:t>
            </a:r>
            <a:r>
              <a:rPr lang="en-US" sz="2400" b="1" baseline="30000" dirty="0" smtClean="0">
                <a:solidFill>
                  <a:srgbClr val="C00000"/>
                </a:solidFill>
              </a:rPr>
              <a:t>M</a:t>
            </a:r>
          </a:p>
          <a:p>
            <a:endParaRPr lang="en-US" sz="2400" b="1" baseline="30000" dirty="0">
              <a:solidFill>
                <a:srgbClr val="C00000"/>
              </a:solidFill>
            </a:endParaRPr>
          </a:p>
          <a:p>
            <a:r>
              <a:rPr lang="en-US" sz="2400" b="1" dirty="0" smtClean="0">
                <a:solidFill>
                  <a:srgbClr val="C00000"/>
                </a:solidFill>
              </a:rPr>
              <a:t>In the large neuron the total number of synapses was N.  </a:t>
            </a:r>
            <a:endParaRPr lang="en-US" sz="2400" b="1" baseline="30000" dirty="0">
              <a:solidFill>
                <a:srgbClr val="C00000"/>
              </a:solidFill>
            </a:endParaRPr>
          </a:p>
        </p:txBody>
      </p:sp>
      <p:sp>
        <p:nvSpPr>
          <p:cNvPr id="7" name="TextBox 6"/>
          <p:cNvSpPr txBox="1"/>
          <p:nvPr/>
        </p:nvSpPr>
        <p:spPr>
          <a:xfrm>
            <a:off x="2119745" y="361603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2205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37"/>
            <a:ext cx="10515600" cy="944563"/>
          </a:xfrm>
        </p:spPr>
        <p:txBody>
          <a:bodyPr>
            <a:normAutofit/>
          </a:bodyPr>
          <a:lstStyle/>
          <a:p>
            <a:r>
              <a:rPr lang="en-US" sz="3600" dirty="0">
                <a:latin typeface="Adobe Garamond Pro"/>
              </a:rPr>
              <a:t>Artificial Brains </a:t>
            </a:r>
            <a:r>
              <a:rPr lang="en-US" sz="3600">
                <a:latin typeface="Adobe Garamond Pro"/>
              </a:rPr>
              <a:t>: </a:t>
            </a:r>
            <a:r>
              <a:rPr lang="en-US" sz="3600" smtClean="0">
                <a:latin typeface="Adobe Garamond Pro"/>
              </a:rPr>
              <a:t>The </a:t>
            </a:r>
            <a:r>
              <a:rPr lang="en-US" sz="3600" dirty="0">
                <a:latin typeface="Adobe Garamond Pro"/>
              </a:rPr>
              <a:t>Reality on the </a:t>
            </a:r>
            <a:r>
              <a:rPr lang="en-US" sz="3600" dirty="0" err="1">
                <a:latin typeface="Adobe Garamond Pro"/>
              </a:rPr>
              <a:t>BioRC</a:t>
            </a:r>
            <a:r>
              <a:rPr lang="en-US" sz="3600" dirty="0">
                <a:latin typeface="Adobe Garamond Pro"/>
              </a:rPr>
              <a:t> Project</a:t>
            </a:r>
          </a:p>
        </p:txBody>
      </p:sp>
      <p:sp>
        <p:nvSpPr>
          <p:cNvPr id="3" name="Content Placeholder 2"/>
          <p:cNvSpPr>
            <a:spLocks noGrp="1"/>
          </p:cNvSpPr>
          <p:nvPr>
            <p:ph idx="4294967295"/>
          </p:nvPr>
        </p:nvSpPr>
        <p:spPr>
          <a:xfrm>
            <a:off x="838200" y="997527"/>
            <a:ext cx="10633363" cy="4904509"/>
          </a:xfrm>
        </p:spPr>
        <p:txBody>
          <a:bodyPr>
            <a:noAutofit/>
          </a:bodyPr>
          <a:lstStyle/>
          <a:p>
            <a:pPr marL="0" indent="0" algn="just">
              <a:buNone/>
            </a:pPr>
            <a:r>
              <a:rPr lang="en-US" sz="2400" cap="small" dirty="0">
                <a:solidFill>
                  <a:srgbClr val="C00000"/>
                </a:solidFill>
              </a:rPr>
              <a:t>We can build </a:t>
            </a:r>
            <a:r>
              <a:rPr lang="en-US" sz="2400" b="1" cap="small" dirty="0">
                <a:solidFill>
                  <a:srgbClr val="C00000"/>
                </a:solidFill>
              </a:rPr>
              <a:t>electronic neurons </a:t>
            </a:r>
            <a:r>
              <a:rPr lang="en-US" sz="2400" cap="small" dirty="0">
                <a:solidFill>
                  <a:srgbClr val="C00000"/>
                </a:solidFill>
              </a:rPr>
              <a:t>and parts of neurons:</a:t>
            </a:r>
          </a:p>
          <a:p>
            <a:pPr marL="0" indent="0" algn="just">
              <a:buFont typeface="Wingdings" charset="2"/>
              <a:buChar char="Ø"/>
            </a:pPr>
            <a:r>
              <a:rPr lang="en-US" sz="2400" cap="small" dirty="0"/>
              <a:t> With </a:t>
            </a:r>
            <a:r>
              <a:rPr lang="en-US" sz="2400" b="1" cap="small" dirty="0"/>
              <a:t>synaptic plasticity – the connections between neurons can change strengths</a:t>
            </a:r>
          </a:p>
          <a:p>
            <a:pPr marL="0" indent="0" algn="just">
              <a:buFont typeface="Wingdings" charset="2"/>
              <a:buChar char="Ø"/>
            </a:pPr>
            <a:r>
              <a:rPr lang="en-US" sz="2400" cap="small" dirty="0"/>
              <a:t>With </a:t>
            </a:r>
            <a:r>
              <a:rPr lang="en-US" sz="2400" b="1" cap="small" dirty="0"/>
              <a:t>structural plasticity – new connections can form and old ones can disappear</a:t>
            </a:r>
          </a:p>
          <a:p>
            <a:pPr marL="0" indent="0" algn="just">
              <a:buFont typeface="Wingdings" charset="2"/>
              <a:buChar char="Ø"/>
            </a:pPr>
            <a:r>
              <a:rPr lang="en-US" sz="2400" cap="small" dirty="0"/>
              <a:t>That demonstrate </a:t>
            </a:r>
            <a:r>
              <a:rPr lang="en-US" sz="2400" b="1" cap="small" dirty="0"/>
              <a:t>variable</a:t>
            </a:r>
            <a:r>
              <a:rPr lang="en-US" sz="2400" cap="small" dirty="0"/>
              <a:t> </a:t>
            </a:r>
            <a:r>
              <a:rPr lang="en-US" sz="2400" b="1" cap="small" dirty="0"/>
              <a:t>behavior </a:t>
            </a:r>
            <a:r>
              <a:rPr lang="en-US" sz="2400" cap="small" dirty="0"/>
              <a:t>(stochastic noise and chaotic)</a:t>
            </a:r>
            <a:endParaRPr lang="en-US" sz="2400" b="1" cap="small" dirty="0"/>
          </a:p>
          <a:p>
            <a:pPr marL="0" indent="0" algn="just">
              <a:buFont typeface="Wingdings" charset="2"/>
              <a:buChar char="Ø"/>
            </a:pPr>
            <a:r>
              <a:rPr lang="en-US" sz="2400" cap="small" dirty="0"/>
              <a:t>That contain both </a:t>
            </a:r>
            <a:r>
              <a:rPr lang="en-US" sz="2400" b="1" cap="small" dirty="0"/>
              <a:t>excitatory and inhibitory inputs</a:t>
            </a:r>
          </a:p>
          <a:p>
            <a:pPr marL="0" indent="0" algn="just">
              <a:buFont typeface="Wingdings" charset="2"/>
              <a:buChar char="Ø"/>
            </a:pPr>
            <a:r>
              <a:rPr lang="en-US" sz="2400" cap="small" dirty="0"/>
              <a:t>That mimic retinal neurons with </a:t>
            </a:r>
            <a:r>
              <a:rPr lang="en-US" sz="2400" b="1" cap="small" dirty="0"/>
              <a:t>graded potentials</a:t>
            </a:r>
          </a:p>
          <a:p>
            <a:pPr marL="0" indent="0" algn="just">
              <a:buFont typeface="Wingdings" charset="2"/>
              <a:buChar char="Ø"/>
            </a:pPr>
            <a:r>
              <a:rPr lang="en-US" sz="2400" cap="small" dirty="0">
                <a:solidFill>
                  <a:srgbClr val="C00000"/>
                </a:solidFill>
              </a:rPr>
              <a:t>Out of </a:t>
            </a:r>
            <a:r>
              <a:rPr lang="en-US" sz="2400" b="1" cap="small" dirty="0" err="1">
                <a:solidFill>
                  <a:srgbClr val="C00000"/>
                </a:solidFill>
              </a:rPr>
              <a:t>nanotransistors</a:t>
            </a:r>
            <a:r>
              <a:rPr lang="en-US" sz="2400" b="1" cap="small" dirty="0">
                <a:solidFill>
                  <a:srgbClr val="C00000"/>
                </a:solidFill>
              </a:rPr>
              <a:t> – carbon nanotubes</a:t>
            </a:r>
          </a:p>
          <a:p>
            <a:pPr marL="0" indent="0" algn="just">
              <a:buFont typeface="Wingdings" charset="2"/>
              <a:buChar char="Ø"/>
            </a:pPr>
            <a:r>
              <a:rPr lang="en-US" sz="2400" cap="small" dirty="0">
                <a:solidFill>
                  <a:srgbClr val="C00000"/>
                </a:solidFill>
              </a:rPr>
              <a:t>That </a:t>
            </a:r>
            <a:r>
              <a:rPr lang="en-US" sz="2400" b="1" cap="small" dirty="0">
                <a:solidFill>
                  <a:srgbClr val="C00000"/>
                </a:solidFill>
              </a:rPr>
              <a:t>communicate with astrocytes </a:t>
            </a:r>
            <a:r>
              <a:rPr lang="en-US" sz="2400" cap="small" dirty="0">
                <a:solidFill>
                  <a:srgbClr val="C00000"/>
                </a:solidFill>
              </a:rPr>
              <a:t>(a form of glial cell) for learning and self-repair</a:t>
            </a:r>
          </a:p>
          <a:p>
            <a:pPr marL="0" indent="0" algn="just">
              <a:buFont typeface="Wingdings" charset="2"/>
              <a:buChar char="Ø"/>
            </a:pPr>
            <a:r>
              <a:rPr lang="en-US" sz="2400" cap="small" dirty="0">
                <a:solidFill>
                  <a:srgbClr val="C00000"/>
                </a:solidFill>
              </a:rPr>
              <a:t>With </a:t>
            </a:r>
            <a:r>
              <a:rPr lang="en-US" sz="2400" b="1" cap="small" dirty="0">
                <a:solidFill>
                  <a:srgbClr val="C00000"/>
                </a:solidFill>
              </a:rPr>
              <a:t>dendritic computations – we can add inputs in a complicated manner, including dendritic spiking</a:t>
            </a:r>
          </a:p>
          <a:p>
            <a:pPr marL="0" indent="0" algn="just">
              <a:buFont typeface="Wingdings" charset="2"/>
              <a:buChar char="Ø"/>
            </a:pPr>
            <a:r>
              <a:rPr lang="en-US" sz="2400" cap="small" dirty="0">
                <a:solidFill>
                  <a:srgbClr val="C00000"/>
                </a:solidFill>
              </a:rPr>
              <a:t>With </a:t>
            </a:r>
            <a:r>
              <a:rPr lang="en-US" sz="2400" b="1" cap="small" dirty="0">
                <a:solidFill>
                  <a:srgbClr val="C00000"/>
                </a:solidFill>
              </a:rPr>
              <a:t>dendritic plasticity – the additions of inputs can </a:t>
            </a:r>
            <a:r>
              <a:rPr lang="en-US" sz="2400" b="1" cap="small" dirty="0" smtClean="0">
                <a:solidFill>
                  <a:srgbClr val="C00000"/>
                </a:solidFill>
              </a:rPr>
              <a:t>vary</a:t>
            </a:r>
          </a:p>
          <a:p>
            <a:pPr marL="0" indent="0" algn="just">
              <a:buFont typeface="Wingdings" charset="2"/>
              <a:buChar char="Ø"/>
            </a:pPr>
            <a:r>
              <a:rPr lang="en-US" sz="2400" cap="small" dirty="0">
                <a:solidFill>
                  <a:srgbClr val="C00000"/>
                </a:solidFill>
              </a:rPr>
              <a:t>We can build small neural networks, including modeling OCD, MS, </a:t>
            </a:r>
            <a:r>
              <a:rPr lang="en-US" sz="2400" cap="small" dirty="0" err="1">
                <a:solidFill>
                  <a:srgbClr val="C00000"/>
                </a:solidFill>
              </a:rPr>
              <a:t>Schzophrenic</a:t>
            </a:r>
            <a:r>
              <a:rPr lang="en-US" sz="2400" cap="small" dirty="0">
                <a:solidFill>
                  <a:srgbClr val="C00000"/>
                </a:solidFill>
              </a:rPr>
              <a:t> Hallucinations, c. </a:t>
            </a:r>
            <a:r>
              <a:rPr lang="en-US" sz="2400" cap="small" dirty="0" err="1">
                <a:solidFill>
                  <a:srgbClr val="C00000"/>
                </a:solidFill>
              </a:rPr>
              <a:t>elegans</a:t>
            </a:r>
            <a:r>
              <a:rPr lang="en-US" sz="2400" cap="small" dirty="0">
                <a:solidFill>
                  <a:srgbClr val="C00000"/>
                </a:solidFill>
              </a:rPr>
              <a:t> touch-sensitive Network</a:t>
            </a:r>
          </a:p>
          <a:p>
            <a:pPr marL="0" indent="0" algn="just">
              <a:buFont typeface="Wingdings" charset="2"/>
              <a:buChar char="Ø"/>
            </a:pPr>
            <a:endParaRPr lang="en-US" sz="2400" b="1" cap="small" dirty="0">
              <a:solidFill>
                <a:srgbClr val="C00000"/>
              </a:solidFill>
            </a:endParaRPr>
          </a:p>
          <a:p>
            <a:pPr marL="0" indent="0" algn="just">
              <a:buFont typeface="Wingdings" charset="2"/>
              <a:buChar char="Ø"/>
            </a:pPr>
            <a:endParaRPr lang="en-US" sz="2400" cap="small" dirty="0">
              <a:solidFill>
                <a:srgbClr val="C00000"/>
              </a:solidFill>
            </a:endParaRPr>
          </a:p>
          <a:p>
            <a:pPr marL="0" indent="0" algn="just">
              <a:buNone/>
            </a:pPr>
            <a:endParaRPr lang="en-US" sz="2400" b="1" cap="small" dirty="0"/>
          </a:p>
          <a:p>
            <a:pPr marL="0" indent="0" algn="just">
              <a:buNone/>
            </a:pPr>
            <a:endParaRPr lang="en-US" sz="2400" b="1" cap="small"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4" y="2928217"/>
            <a:ext cx="10515600" cy="1325563"/>
          </a:xfrm>
        </p:spPr>
        <p:txBody>
          <a:bodyPr>
            <a:normAutofit fontScale="90000"/>
          </a:bodyPr>
          <a:lstStyle/>
          <a:p>
            <a:r>
              <a:rPr lang="en-US" b="1" dirty="0" smtClean="0">
                <a:solidFill>
                  <a:srgbClr val="C00000"/>
                </a:solidFill>
              </a:rPr>
              <a:t>Ph.D. Students</a:t>
            </a:r>
            <a:br>
              <a:rPr lang="en-US" b="1" dirty="0" smtClean="0">
                <a:solidFill>
                  <a:srgbClr val="C00000"/>
                </a:solidFill>
              </a:rPr>
            </a:br>
            <a:r>
              <a:rPr lang="en-US" dirty="0"/>
              <a:t/>
            </a:r>
            <a:br>
              <a:rPr lang="en-US" dirty="0"/>
            </a:br>
            <a:r>
              <a:rPr lang="en-US" sz="4000" dirty="0" err="1" smtClean="0"/>
              <a:t>Saeid</a:t>
            </a:r>
            <a:r>
              <a:rPr lang="en-US" sz="4000" dirty="0" smtClean="0"/>
              <a:t> </a:t>
            </a:r>
            <a:r>
              <a:rPr lang="en-US" sz="4000" dirty="0" err="1" smtClean="0"/>
              <a:t>Barzegarjalali</a:t>
            </a:r>
            <a:r>
              <a:rPr lang="en-US" sz="4000" dirty="0" smtClean="0"/>
              <a:t> – Learning and Memory</a:t>
            </a:r>
            <a:br>
              <a:rPr lang="en-US" sz="4000" dirty="0" smtClean="0"/>
            </a:br>
            <a:r>
              <a:rPr lang="en-US" sz="4000" dirty="0" smtClean="0"/>
              <a:t>Jasmine Berry – Self Awareness in Movements</a:t>
            </a:r>
            <a:br>
              <a:rPr lang="en-US" sz="4000" dirty="0" smtClean="0"/>
            </a:br>
            <a:r>
              <a:rPr lang="en-US" sz="4000" dirty="0" smtClean="0"/>
              <a:t>Rebecca Lee – Astrocytes </a:t>
            </a:r>
            <a:br>
              <a:rPr lang="en-US" sz="4000" dirty="0" smtClean="0"/>
            </a:br>
            <a:r>
              <a:rPr lang="en-US" sz="4000" dirty="0" err="1" smtClean="0"/>
              <a:t>Pezhman</a:t>
            </a:r>
            <a:r>
              <a:rPr lang="en-US" sz="4000" dirty="0" smtClean="0"/>
              <a:t> </a:t>
            </a:r>
            <a:r>
              <a:rPr lang="en-US" sz="4000" dirty="0" err="1" smtClean="0"/>
              <a:t>Mamdouh</a:t>
            </a:r>
            <a:r>
              <a:rPr lang="en-US" sz="4000" dirty="0" smtClean="0"/>
              <a:t> – Power reduction in large neurons</a:t>
            </a:r>
            <a:r>
              <a:rPr lang="en-US" sz="4000" dirty="0"/>
              <a:t/>
            </a:r>
            <a:br>
              <a:rPr lang="en-US" sz="4000" dirty="0"/>
            </a:br>
            <a:r>
              <a:rPr lang="en-US" sz="4000" dirty="0" smtClean="0"/>
              <a:t>Kun Yue – nanotechnologies/noise</a:t>
            </a:r>
            <a:br>
              <a:rPr lang="en-US" sz="4000" dirty="0" smtClean="0"/>
            </a:br>
            <a:r>
              <a:rPr lang="en-US" dirty="0"/>
              <a:t/>
            </a:r>
            <a:br>
              <a:rPr lang="en-US" dirty="0"/>
            </a:br>
            <a:r>
              <a:rPr lang="en-US" b="1" dirty="0" smtClean="0">
                <a:solidFill>
                  <a:srgbClr val="C00000"/>
                </a:solidFill>
              </a:rPr>
              <a:t>Ph.D. Graduates</a:t>
            </a:r>
            <a:r>
              <a:rPr lang="en-US" dirty="0" smtClean="0">
                <a:solidFill>
                  <a:srgbClr val="C00000"/>
                </a:solidFill>
              </a:rPr>
              <a:t/>
            </a:r>
            <a:br>
              <a:rPr lang="en-US" dirty="0" smtClean="0">
                <a:solidFill>
                  <a:srgbClr val="C00000"/>
                </a:solidFill>
              </a:rPr>
            </a:br>
            <a:r>
              <a:rPr lang="en-US" dirty="0"/>
              <a:t/>
            </a:r>
            <a:br>
              <a:rPr lang="en-US" dirty="0"/>
            </a:br>
            <a:r>
              <a:rPr lang="en-US" sz="4000" dirty="0" err="1" smtClean="0"/>
              <a:t>Yilda</a:t>
            </a:r>
            <a:r>
              <a:rPr lang="en-US" sz="4000" dirty="0" smtClean="0"/>
              <a:t> Irizarry-Valle, John Joshi, </a:t>
            </a:r>
            <a:r>
              <a:rPr lang="en-US" sz="4000" dirty="0" err="1" smtClean="0"/>
              <a:t>Adi</a:t>
            </a:r>
            <a:r>
              <a:rPr lang="en-US" sz="4000" dirty="0" smtClean="0"/>
              <a:t> </a:t>
            </a:r>
            <a:r>
              <a:rPr lang="en-US" sz="4000" dirty="0" err="1" smtClean="0"/>
              <a:t>Azar</a:t>
            </a:r>
            <a:r>
              <a:rPr lang="en-US" sz="4000" dirty="0" smtClean="0"/>
              <a:t>, </a:t>
            </a:r>
            <a:r>
              <a:rPr lang="en-US" sz="4000" dirty="0" err="1" smtClean="0"/>
              <a:t>Ko</a:t>
            </a:r>
            <a:r>
              <a:rPr lang="en-US" sz="4000" dirty="0" smtClean="0"/>
              <a:t>-Chung Tseng, </a:t>
            </a:r>
            <a:r>
              <a:rPr lang="en-US" sz="4000" dirty="0" err="1" smtClean="0"/>
              <a:t>Chih-Chieh</a:t>
            </a:r>
            <a:r>
              <a:rPr lang="en-US" sz="4000" dirty="0" smtClean="0"/>
              <a:t> Hsu, Jason </a:t>
            </a:r>
            <a:r>
              <a:rPr lang="en-US" sz="4000" dirty="0" err="1" smtClean="0"/>
              <a:t>Mahvash</a:t>
            </a:r>
            <a:r>
              <a:rPr lang="en-US" sz="4000" dirty="0" smtClean="0"/>
              <a:t>, Ben </a:t>
            </a:r>
            <a:r>
              <a:rPr lang="en-US" sz="4000" dirty="0" err="1" smtClean="0"/>
              <a:t>Raskob</a:t>
            </a:r>
            <a:r>
              <a:rPr lang="en-US" sz="4000" dirty="0" smtClean="0"/>
              <a:t/>
            </a:r>
            <a:br>
              <a:rPr lang="en-US" sz="4000" dirty="0" smtClean="0"/>
            </a:br>
            <a:endParaRPr lang="en-US" sz="4000" dirty="0"/>
          </a:p>
        </p:txBody>
      </p:sp>
    </p:spTree>
    <p:extLst>
      <p:ext uri="{BB962C8B-B14F-4D97-AF65-F5344CB8AC3E}">
        <p14:creationId xmlns:p14="http://schemas.microsoft.com/office/powerpoint/2010/main" val="571135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1219" y="2346325"/>
            <a:ext cx="10515600" cy="1325563"/>
          </a:xfrm>
        </p:spPr>
        <p:txBody>
          <a:bodyPr>
            <a:normAutofit/>
          </a:bodyPr>
          <a:lstStyle/>
          <a:p>
            <a:r>
              <a:rPr lang="en-US" sz="6000" b="1" dirty="0" smtClean="0">
                <a:solidFill>
                  <a:srgbClr val="C00000"/>
                </a:solidFill>
              </a:rPr>
              <a:t>Thank You</a:t>
            </a:r>
            <a:endParaRPr lang="en-US" sz="6000" b="1" dirty="0">
              <a:solidFill>
                <a:srgbClr val="C00000"/>
              </a:solidFill>
            </a:endParaRPr>
          </a:p>
        </p:txBody>
      </p:sp>
    </p:spTree>
    <p:extLst>
      <p:ext uri="{BB962C8B-B14F-4D97-AF65-F5344CB8AC3E}">
        <p14:creationId xmlns:p14="http://schemas.microsoft.com/office/powerpoint/2010/main" val="985510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p:cNvSpPr>
            <a:spLocks noGrp="1" noChangeArrowheads="1"/>
          </p:cNvSpPr>
          <p:nvPr>
            <p:ph type="body" idx="4294967295"/>
          </p:nvPr>
        </p:nvSpPr>
        <p:spPr>
          <a:xfrm>
            <a:off x="1280352" y="391269"/>
            <a:ext cx="5486400" cy="1600200"/>
          </a:xfrm>
          <a:noFill/>
          <a:ln w="15875">
            <a:solidFill>
              <a:srgbClr val="C00000"/>
            </a:solidFill>
          </a:ln>
        </p:spPr>
        <p:txBody>
          <a:bodyPr>
            <a:normAutofit/>
          </a:bodyPr>
          <a:lstStyle/>
          <a:p>
            <a:pPr lvl="1" eaLnBrk="1" hangingPunct="1">
              <a:lnSpc>
                <a:spcPct val="90000"/>
              </a:lnSpc>
            </a:pPr>
            <a:endParaRPr lang="en-US" sz="1600" dirty="0">
              <a:latin typeface="R Frutiger Roman" charset="0"/>
            </a:endParaRPr>
          </a:p>
          <a:p>
            <a:pPr marL="457200" lvl="1" indent="0">
              <a:buNone/>
            </a:pPr>
            <a:r>
              <a:rPr lang="en-US" sz="3200" b="1" dirty="0">
                <a:solidFill>
                  <a:srgbClr val="C00000"/>
                </a:solidFill>
                <a:latin typeface="Adobe Garamond Pro" charset="0"/>
                <a:ea typeface="Adobe Garamond Pro" charset="0"/>
                <a:cs typeface="Adobe Garamond Pro" charset="0"/>
              </a:rPr>
              <a:t>DARPA Autonomous Vehicle Grand Challenge </a:t>
            </a:r>
            <a:r>
              <a:rPr lang="en-US" sz="3200" b="1" dirty="0" smtClean="0">
                <a:solidFill>
                  <a:srgbClr val="C00000"/>
                </a:solidFill>
                <a:latin typeface="Adobe Garamond Pro" charset="0"/>
                <a:ea typeface="Adobe Garamond Pro" charset="0"/>
                <a:cs typeface="Adobe Garamond Pro" charset="0"/>
              </a:rPr>
              <a:t>2003-2005</a:t>
            </a:r>
            <a:endParaRPr lang="en-US" sz="3200" b="1" dirty="0">
              <a:solidFill>
                <a:srgbClr val="C00000"/>
              </a:solidFill>
            </a:endParaRPr>
          </a:p>
          <a:p>
            <a:pPr lvl="1" eaLnBrk="1" hangingPunct="1">
              <a:lnSpc>
                <a:spcPct val="90000"/>
              </a:lnSpc>
            </a:pPr>
            <a:endParaRPr lang="en-US" sz="3200" b="1" dirty="0">
              <a:solidFill>
                <a:srgbClr val="C00000"/>
              </a:solidFill>
            </a:endParaRPr>
          </a:p>
          <a:p>
            <a:pPr lvl="1" eaLnBrk="1" hangingPunct="1">
              <a:lnSpc>
                <a:spcPct val="90000"/>
              </a:lnSpc>
            </a:pPr>
            <a:endParaRPr lang="en-US" sz="1400" dirty="0"/>
          </a:p>
          <a:p>
            <a:pPr eaLnBrk="1" hangingPunct="1">
              <a:lnSpc>
                <a:spcPct val="90000"/>
              </a:lnSpc>
              <a:buNone/>
            </a:pPr>
            <a:endParaRPr lang="en-US" sz="1600" dirty="0"/>
          </a:p>
          <a:p>
            <a:pPr lvl="1" eaLnBrk="1" hangingPunct="1">
              <a:lnSpc>
                <a:spcPct val="90000"/>
              </a:lnSpc>
            </a:pPr>
            <a:endParaRPr lang="en-US" sz="1400" dirty="0"/>
          </a:p>
        </p:txBody>
      </p:sp>
      <p:sp>
        <p:nvSpPr>
          <p:cNvPr id="5" name="Rectangle 5"/>
          <p:cNvSpPr txBox="1">
            <a:spLocks noChangeArrowheads="1"/>
          </p:cNvSpPr>
          <p:nvPr/>
        </p:nvSpPr>
        <p:spPr>
          <a:xfrm>
            <a:off x="4382275" y="2690767"/>
            <a:ext cx="6025896" cy="1600200"/>
          </a:xfrm>
          <a:prstGeom prst="rect">
            <a:avLst/>
          </a:prstGeom>
          <a:noFill/>
          <a:ln>
            <a:solidFill>
              <a:srgbClr val="C00000"/>
            </a:solidFill>
          </a:ln>
        </p:spPr>
        <p:txBody>
          <a:bodyPr vert="horz" lIns="91440" tIns="45720" rIns="91440" bIns="45720" rtlCol="0">
            <a:normAutofit/>
          </a:bodyPr>
          <a:lstStyle>
            <a:lvl1pPr marL="342900" indent="-342900" algn="l" defTabSz="914400" rtl="0" eaLnBrk="1" latinLnBrk="0" hangingPunct="1">
              <a:spcBef>
                <a:spcPct val="20000"/>
              </a:spcBef>
              <a:buSzPct val="70000"/>
              <a:buFont typeface="Wingdings" pitchFamily="2" charset="2"/>
              <a:buChar char="§"/>
              <a:defRPr sz="3200" kern="1200">
                <a:solidFill>
                  <a:schemeClr val="tx1"/>
                </a:solidFill>
                <a:latin typeface="Adobe Garamond Pro" pitchFamily="18" charset="0"/>
                <a:ea typeface="+mn-ea"/>
                <a:cs typeface="+mn-cs"/>
              </a:defRPr>
            </a:lvl1pPr>
            <a:lvl2pPr marL="742950" indent="-285750" algn="l" defTabSz="914400" rtl="0" eaLnBrk="1" latinLnBrk="0" hangingPunct="1">
              <a:spcBef>
                <a:spcPct val="20000"/>
              </a:spcBef>
              <a:buSzPct val="70000"/>
              <a:buFont typeface="Wingdings" pitchFamily="2" charset="2"/>
              <a:buChar char="§"/>
              <a:defRPr sz="2800" kern="1200">
                <a:solidFill>
                  <a:schemeClr val="tx1"/>
                </a:solidFill>
                <a:latin typeface="Adobe Garamond Pro" pitchFamily="18" charset="0"/>
                <a:ea typeface="+mn-ea"/>
                <a:cs typeface="+mn-cs"/>
              </a:defRPr>
            </a:lvl2pPr>
            <a:lvl3pPr marL="1143000" indent="-228600" algn="l" defTabSz="914400" rtl="0" eaLnBrk="1" latinLnBrk="0" hangingPunct="1">
              <a:spcBef>
                <a:spcPct val="20000"/>
              </a:spcBef>
              <a:buSzPct val="70000"/>
              <a:buFont typeface="Wingdings" pitchFamily="2" charset="2"/>
              <a:buChar char="§"/>
              <a:defRPr sz="2400" kern="1200">
                <a:solidFill>
                  <a:schemeClr val="tx1"/>
                </a:solidFill>
                <a:latin typeface="Adobe Garamond Pro" pitchFamily="18" charset="0"/>
                <a:ea typeface="+mn-ea"/>
                <a:cs typeface="+mn-cs"/>
              </a:defRPr>
            </a:lvl3pPr>
            <a:lvl4pPr marL="1600200" indent="-228600" algn="l" defTabSz="914400" rtl="0" eaLnBrk="1" latinLnBrk="0" hangingPunct="1">
              <a:spcBef>
                <a:spcPct val="20000"/>
              </a:spcBef>
              <a:buSzPct val="70000"/>
              <a:buFont typeface="Wingdings" pitchFamily="2" charset="2"/>
              <a:buChar char="§"/>
              <a:defRPr sz="2000" kern="1200">
                <a:solidFill>
                  <a:schemeClr val="tx1"/>
                </a:solidFill>
                <a:latin typeface="Adobe Garamond Pro" pitchFamily="18" charset="0"/>
                <a:ea typeface="+mn-ea"/>
                <a:cs typeface="+mn-cs"/>
              </a:defRPr>
            </a:lvl4pPr>
            <a:lvl5pPr marL="2057400" indent="-228600" algn="l" defTabSz="914400" rtl="0" eaLnBrk="1" latinLnBrk="0" hangingPunct="1">
              <a:spcBef>
                <a:spcPct val="20000"/>
              </a:spcBef>
              <a:buSzPct val="70000"/>
              <a:buFont typeface="Wingdings" pitchFamily="2" charset="2"/>
              <a:buChar char="§"/>
              <a:defRPr sz="2000" kern="1200">
                <a:solidFill>
                  <a:schemeClr val="tx1"/>
                </a:solidFill>
                <a:latin typeface="Adobe Garamond Pro"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Clr>
                <a:schemeClr val="hlink"/>
              </a:buClr>
              <a:buFont typeface="Wingdings" pitchFamily="2" charset="2"/>
              <a:buNone/>
            </a:pPr>
            <a:endParaRPr lang="en-US" sz="1600" dirty="0">
              <a:latin typeface="R Frutiger Roman" charset="0"/>
            </a:endParaRPr>
          </a:p>
          <a:p>
            <a:pPr marL="457200" lvl="1" indent="0">
              <a:lnSpc>
                <a:spcPct val="90000"/>
              </a:lnSpc>
              <a:buNone/>
            </a:pPr>
            <a:r>
              <a:rPr lang="en-US" sz="3200" b="1" dirty="0" err="1">
                <a:solidFill>
                  <a:srgbClr val="C00000"/>
                </a:solidFill>
              </a:rPr>
              <a:t>BioRC</a:t>
            </a:r>
            <a:r>
              <a:rPr lang="en-US" sz="3200" b="1" dirty="0">
                <a:solidFill>
                  <a:srgbClr val="C00000"/>
                </a:solidFill>
              </a:rPr>
              <a:t> Biomimetic Real-Time Cortex 2006-</a:t>
            </a:r>
          </a:p>
          <a:p>
            <a:pPr lvl="1">
              <a:lnSpc>
                <a:spcPct val="90000"/>
              </a:lnSpc>
            </a:pPr>
            <a:endParaRPr lang="en-US" sz="3200" b="1" dirty="0">
              <a:solidFill>
                <a:srgbClr val="C00000"/>
              </a:solidFill>
            </a:endParaRPr>
          </a:p>
          <a:p>
            <a:pPr lvl="1">
              <a:lnSpc>
                <a:spcPct val="90000"/>
              </a:lnSpc>
            </a:pPr>
            <a:endParaRPr lang="en-US" sz="3200" b="1" dirty="0">
              <a:solidFill>
                <a:srgbClr val="C00000"/>
              </a:solidFill>
            </a:endParaRPr>
          </a:p>
          <a:p>
            <a:pPr lvl="1">
              <a:lnSpc>
                <a:spcPct val="90000"/>
              </a:lnSpc>
            </a:pPr>
            <a:endParaRPr lang="en-US" sz="3200" b="1" dirty="0">
              <a:solidFill>
                <a:srgbClr val="C00000"/>
              </a:solidFill>
            </a:endParaRPr>
          </a:p>
          <a:p>
            <a:pPr lvl="1">
              <a:lnSpc>
                <a:spcPct val="90000"/>
              </a:lnSpc>
            </a:pPr>
            <a:endParaRPr lang="en-US" sz="1400" dirty="0"/>
          </a:p>
          <a:p>
            <a:pPr>
              <a:lnSpc>
                <a:spcPct val="90000"/>
              </a:lnSpc>
              <a:buFont typeface="Wingdings" pitchFamily="2" charset="2"/>
              <a:buNone/>
            </a:pPr>
            <a:endParaRPr lang="en-US" sz="1600" dirty="0"/>
          </a:p>
          <a:p>
            <a:pPr lvl="1">
              <a:lnSpc>
                <a:spcPct val="90000"/>
              </a:lnSpc>
            </a:pPr>
            <a:endParaRPr lang="en-US" sz="1400" dirty="0"/>
          </a:p>
        </p:txBody>
      </p:sp>
      <p:sp>
        <p:nvSpPr>
          <p:cNvPr id="3" name="TextBox 2"/>
          <p:cNvSpPr txBox="1"/>
          <p:nvPr/>
        </p:nvSpPr>
        <p:spPr>
          <a:xfrm>
            <a:off x="1330377" y="4858403"/>
            <a:ext cx="5029200" cy="1077218"/>
          </a:xfrm>
          <a:prstGeom prst="rect">
            <a:avLst/>
          </a:prstGeom>
          <a:noFill/>
          <a:ln w="19050">
            <a:solidFill>
              <a:srgbClr val="C00000"/>
            </a:solidFill>
          </a:ln>
        </p:spPr>
        <p:txBody>
          <a:bodyPr wrap="square" rtlCol="0">
            <a:spAutoFit/>
          </a:bodyPr>
          <a:lstStyle/>
          <a:p>
            <a:r>
              <a:rPr lang="en-US" sz="3200" b="1" dirty="0">
                <a:solidFill>
                  <a:srgbClr val="C00000"/>
                </a:solidFill>
                <a:latin typeface="Adobe Garamond Pro" charset="0"/>
              </a:rPr>
              <a:t>Reliable and Fault-Tolerant Safety-Critical Systems</a:t>
            </a:r>
          </a:p>
        </p:txBody>
      </p:sp>
      <p:sp>
        <p:nvSpPr>
          <p:cNvPr id="2" name="Down Arrow 1"/>
          <p:cNvSpPr/>
          <p:nvPr/>
        </p:nvSpPr>
        <p:spPr>
          <a:xfrm>
            <a:off x="5410200" y="1993900"/>
            <a:ext cx="307848" cy="680636"/>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5413248" y="4290967"/>
            <a:ext cx="304800" cy="556369"/>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flipV="1">
            <a:off x="2895599" y="2002533"/>
            <a:ext cx="282559" cy="2844801"/>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0700" y="-7466"/>
            <a:ext cx="2761938" cy="2534766"/>
          </a:xfrm>
          <a:prstGeom prst="rect">
            <a:avLst/>
          </a:prstGeom>
        </p:spPr>
      </p:pic>
      <p:pic>
        <p:nvPicPr>
          <p:cNvPr id="13" name="Picture 3" descr="chip_v3_layout_screenshot.jpg"/>
          <p:cNvPicPr>
            <a:picLocks noChangeAspect="1"/>
          </p:cNvPicPr>
          <p:nvPr/>
        </p:nvPicPr>
        <p:blipFill>
          <a:blip r:embed="rId4"/>
          <a:srcRect/>
          <a:stretch>
            <a:fillRect/>
          </a:stretch>
        </p:blipFill>
        <p:spPr bwMode="auto">
          <a:xfrm>
            <a:off x="7340600" y="4332598"/>
            <a:ext cx="1920874" cy="1912200"/>
          </a:xfrm>
          <a:prstGeom prst="rect">
            <a:avLst/>
          </a:prstGeom>
          <a:noFill/>
          <a:ln w="9525">
            <a:noFill/>
            <a:miter lim="800000"/>
            <a:headEnd/>
            <a:tailEnd/>
          </a:ln>
        </p:spPr>
      </p:pic>
      <p:sp>
        <p:nvSpPr>
          <p:cNvPr id="11" name="TextBox 10"/>
          <p:cNvSpPr txBox="1"/>
          <p:nvPr/>
        </p:nvSpPr>
        <p:spPr>
          <a:xfrm>
            <a:off x="9736586" y="591204"/>
            <a:ext cx="1116106" cy="1200329"/>
          </a:xfrm>
          <a:prstGeom prst="rect">
            <a:avLst/>
          </a:prstGeom>
          <a:noFill/>
        </p:spPr>
        <p:txBody>
          <a:bodyPr wrap="square" rtlCol="0">
            <a:spAutoFit/>
          </a:bodyPr>
          <a:lstStyle/>
          <a:p>
            <a:r>
              <a:rPr lang="en-US" sz="2400" b="1" dirty="0" smtClean="0">
                <a:solidFill>
                  <a:srgbClr val="C00000"/>
                </a:solidFill>
                <a:latin typeface="Adobe Garamond Pro" charset="0"/>
                <a:ea typeface="Adobe Garamond Pro" charset="0"/>
                <a:cs typeface="Adobe Garamond Pro" charset="0"/>
              </a:rPr>
              <a:t>The Black Pearl</a:t>
            </a:r>
            <a:endParaRPr lang="en-US" sz="2400" b="1" dirty="0">
              <a:solidFill>
                <a:srgbClr val="C00000"/>
              </a:solidFill>
              <a:latin typeface="Adobe Garamond Pro" charset="0"/>
              <a:ea typeface="Adobe Garamond Pro" charset="0"/>
              <a:cs typeface="Adobe Garamond Pro" charset="0"/>
            </a:endParaRPr>
          </a:p>
        </p:txBody>
      </p:sp>
    </p:spTree>
    <p:extLst>
      <p:ext uri="{BB962C8B-B14F-4D97-AF65-F5344CB8AC3E}">
        <p14:creationId xmlns:p14="http://schemas.microsoft.com/office/powerpoint/2010/main" val="368817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897593"/>
          </a:xfrm>
        </p:spPr>
        <p:txBody>
          <a:bodyPr>
            <a:normAutofit fontScale="90000"/>
          </a:bodyPr>
          <a:lstStyle/>
          <a:p>
            <a:r>
              <a:rPr lang="en-US" dirty="0" smtClean="0">
                <a:solidFill>
                  <a:srgbClr val="C00000"/>
                </a:solidFill>
                <a:latin typeface="Adobe Garamond Pro" charset="0"/>
                <a:ea typeface="Adobe Garamond Pro" charset="0"/>
                <a:cs typeface="Adobe Garamond Pro" charset="0"/>
              </a:rPr>
              <a:t>The Starting Premise on the </a:t>
            </a:r>
            <a:r>
              <a:rPr lang="en-US" dirty="0" err="1" smtClean="0">
                <a:solidFill>
                  <a:srgbClr val="C00000"/>
                </a:solidFill>
                <a:latin typeface="Adobe Garamond Pro" charset="0"/>
                <a:ea typeface="Adobe Garamond Pro" charset="0"/>
                <a:cs typeface="Adobe Garamond Pro" charset="0"/>
              </a:rPr>
              <a:t>BioRC</a:t>
            </a:r>
            <a:r>
              <a:rPr lang="en-US" dirty="0" smtClean="0">
                <a:solidFill>
                  <a:srgbClr val="C00000"/>
                </a:solidFill>
                <a:latin typeface="Adobe Garamond Pro" charset="0"/>
                <a:ea typeface="Adobe Garamond Pro" charset="0"/>
                <a:cs typeface="Adobe Garamond Pro" charset="0"/>
              </a:rPr>
              <a:t> project was</a:t>
            </a:r>
            <a:r>
              <a:rPr lang="is-IS" dirty="0" smtClean="0">
                <a:solidFill>
                  <a:srgbClr val="C00000"/>
                </a:solidFill>
                <a:latin typeface="Adobe Garamond Pro" charset="0"/>
                <a:ea typeface="Adobe Garamond Pro" charset="0"/>
                <a:cs typeface="Adobe Garamond Pro" charset="0"/>
              </a:rPr>
              <a:t>…</a:t>
            </a:r>
            <a:br>
              <a:rPr lang="is-IS" dirty="0" smtClean="0">
                <a:solidFill>
                  <a:srgbClr val="C00000"/>
                </a:solidFill>
                <a:latin typeface="Adobe Garamond Pro" charset="0"/>
                <a:ea typeface="Adobe Garamond Pro" charset="0"/>
                <a:cs typeface="Adobe Garamond Pro" charset="0"/>
              </a:rPr>
            </a:br>
            <a:r>
              <a:rPr lang="is-IS" dirty="0" smtClean="0">
                <a:solidFill>
                  <a:srgbClr val="C00000"/>
                </a:solidFill>
                <a:latin typeface="Adobe Garamond Pro" charset="0"/>
                <a:ea typeface="Adobe Garamond Pro" charset="0"/>
                <a:cs typeface="Adobe Garamond Pro" charset="0"/>
              </a:rPr>
              <a:t/>
            </a:r>
            <a:br>
              <a:rPr lang="is-IS" dirty="0" smtClean="0">
                <a:solidFill>
                  <a:srgbClr val="C00000"/>
                </a:solidFill>
                <a:latin typeface="Adobe Garamond Pro" charset="0"/>
                <a:ea typeface="Adobe Garamond Pro" charset="0"/>
                <a:cs typeface="Adobe Garamond Pro" charset="0"/>
              </a:rPr>
            </a:br>
            <a:r>
              <a:rPr lang="is-IS" i="1" dirty="0" smtClean="0">
                <a:solidFill>
                  <a:srgbClr val="C00000"/>
                </a:solidFill>
                <a:latin typeface="Adobe Garamond Pro" charset="0"/>
                <a:ea typeface="Adobe Garamond Pro" charset="0"/>
                <a:cs typeface="Adobe Garamond Pro" charset="0"/>
              </a:rPr>
              <a:t>Memory</a:t>
            </a:r>
            <a:r>
              <a:rPr lang="is-IS" dirty="0" smtClean="0">
                <a:solidFill>
                  <a:srgbClr val="C00000"/>
                </a:solidFill>
                <a:latin typeface="Adobe Garamond Pro" charset="0"/>
                <a:ea typeface="Adobe Garamond Pro" charset="0"/>
                <a:cs typeface="Adobe Garamond Pro" charset="0"/>
              </a:rPr>
              <a:t>, </a:t>
            </a:r>
            <a:r>
              <a:rPr lang="is-IS" i="1" dirty="0" smtClean="0">
                <a:solidFill>
                  <a:srgbClr val="C00000"/>
                </a:solidFill>
                <a:latin typeface="Adobe Garamond Pro" charset="0"/>
                <a:ea typeface="Adobe Garamond Pro" charset="0"/>
                <a:cs typeface="Adobe Garamond Pro" charset="0"/>
              </a:rPr>
              <a:t>learning </a:t>
            </a:r>
            <a:r>
              <a:rPr lang="is-IS" dirty="0" smtClean="0">
                <a:solidFill>
                  <a:srgbClr val="C00000"/>
                </a:solidFill>
                <a:latin typeface="Adobe Garamond Pro" charset="0"/>
                <a:ea typeface="Adobe Garamond Pro" charset="0"/>
                <a:cs typeface="Adobe Garamond Pro" charset="0"/>
              </a:rPr>
              <a:t>and </a:t>
            </a:r>
            <a:r>
              <a:rPr lang="is-IS" i="1" dirty="0" smtClean="0">
                <a:solidFill>
                  <a:srgbClr val="C00000"/>
                </a:solidFill>
                <a:latin typeface="Adobe Garamond Pro" charset="0"/>
                <a:ea typeface="Adobe Garamond Pro" charset="0"/>
                <a:cs typeface="Adobe Garamond Pro" charset="0"/>
              </a:rPr>
              <a:t>Intelligence</a:t>
            </a:r>
            <a:r>
              <a:rPr lang="is-IS" dirty="0" smtClean="0">
                <a:solidFill>
                  <a:srgbClr val="C00000"/>
                </a:solidFill>
                <a:latin typeface="Adobe Garamond Pro" charset="0"/>
                <a:ea typeface="Adobe Garamond Pro" charset="0"/>
                <a:cs typeface="Adobe Garamond Pro" charset="0"/>
              </a:rPr>
              <a:t> arise from capturing the </a:t>
            </a:r>
            <a:r>
              <a:rPr lang="is-IS" b="1" dirty="0" smtClean="0">
                <a:solidFill>
                  <a:srgbClr val="C00000"/>
                </a:solidFill>
                <a:latin typeface="Adobe Garamond Pro" charset="0"/>
                <a:ea typeface="Adobe Garamond Pro" charset="0"/>
                <a:cs typeface="Adobe Garamond Pro" charset="0"/>
              </a:rPr>
              <a:t>complexity </a:t>
            </a:r>
            <a:r>
              <a:rPr lang="is-IS" dirty="0" smtClean="0">
                <a:solidFill>
                  <a:srgbClr val="C00000"/>
                </a:solidFill>
                <a:latin typeface="Adobe Garamond Pro" charset="0"/>
                <a:ea typeface="Adobe Garamond Pro" charset="0"/>
                <a:cs typeface="Adobe Garamond Pro" charset="0"/>
              </a:rPr>
              <a:t>of the biological brain</a:t>
            </a:r>
            <a:br>
              <a:rPr lang="is-IS" dirty="0" smtClean="0">
                <a:solidFill>
                  <a:srgbClr val="C00000"/>
                </a:solidFill>
                <a:latin typeface="Adobe Garamond Pro" charset="0"/>
                <a:ea typeface="Adobe Garamond Pro" charset="0"/>
                <a:cs typeface="Adobe Garamond Pro" charset="0"/>
              </a:rPr>
            </a:br>
            <a:r>
              <a:rPr lang="is-IS" dirty="0">
                <a:solidFill>
                  <a:srgbClr val="C00000"/>
                </a:solidFill>
                <a:latin typeface="Adobe Garamond Pro" charset="0"/>
                <a:ea typeface="Adobe Garamond Pro" charset="0"/>
                <a:cs typeface="Adobe Garamond Pro" charset="0"/>
              </a:rPr>
              <a:t/>
            </a:r>
            <a:br>
              <a:rPr lang="is-IS" dirty="0">
                <a:solidFill>
                  <a:srgbClr val="C00000"/>
                </a:solidFill>
                <a:latin typeface="Adobe Garamond Pro" charset="0"/>
                <a:ea typeface="Adobe Garamond Pro" charset="0"/>
                <a:cs typeface="Adobe Garamond Pro" charset="0"/>
              </a:rPr>
            </a:br>
            <a:r>
              <a:rPr lang="is-IS" dirty="0" smtClean="0">
                <a:solidFill>
                  <a:srgbClr val="C00000"/>
                </a:solidFill>
                <a:latin typeface="Adobe Garamond Pro" charset="0"/>
                <a:ea typeface="Adobe Garamond Pro" charset="0"/>
                <a:cs typeface="Adobe Garamond Pro" charset="0"/>
              </a:rPr>
              <a:t>Hypothesis: a necessary but probably not sufficient step in realizing intelligence</a:t>
            </a:r>
            <a:r>
              <a:rPr lang="is-IS" dirty="0">
                <a:solidFill>
                  <a:srgbClr val="C00000"/>
                </a:solidFill>
                <a:latin typeface="Adobe Garamond Pro" charset="0"/>
                <a:ea typeface="Adobe Garamond Pro" charset="0"/>
                <a:cs typeface="Adobe Garamond Pro" charset="0"/>
              </a:rPr>
              <a:t/>
            </a:r>
            <a:br>
              <a:rPr lang="is-IS" dirty="0">
                <a:solidFill>
                  <a:srgbClr val="C00000"/>
                </a:solidFill>
                <a:latin typeface="Adobe Garamond Pro" charset="0"/>
                <a:ea typeface="Adobe Garamond Pro" charset="0"/>
                <a:cs typeface="Adobe Garamond Pro" charset="0"/>
              </a:rPr>
            </a:br>
            <a:endParaRPr lang="en-US" dirty="0">
              <a:solidFill>
                <a:srgbClr val="C00000"/>
              </a:solidFill>
              <a:latin typeface="Adobe Garamond Pro" charset="0"/>
              <a:ea typeface="Adobe Garamond Pro" charset="0"/>
              <a:cs typeface="Adobe Garamond Pro" charset="0"/>
            </a:endParaRPr>
          </a:p>
        </p:txBody>
      </p:sp>
      <p:sp>
        <p:nvSpPr>
          <p:cNvPr id="4" name="TextBox 3"/>
          <p:cNvSpPr txBox="1"/>
          <p:nvPr/>
        </p:nvSpPr>
        <p:spPr>
          <a:xfrm>
            <a:off x="4746812" y="4410635"/>
            <a:ext cx="6234399" cy="1938992"/>
          </a:xfrm>
          <a:prstGeom prst="rect">
            <a:avLst/>
          </a:prstGeom>
          <a:solidFill>
            <a:srgbClr val="FFF995"/>
          </a:solidFill>
        </p:spPr>
        <p:txBody>
          <a:bodyPr wrap="none" rtlCol="0">
            <a:spAutoFit/>
          </a:bodyPr>
          <a:lstStyle/>
          <a:p>
            <a:r>
              <a:rPr lang="en-US" sz="2400" dirty="0" smtClean="0">
                <a:solidFill>
                  <a:srgbClr val="C00000"/>
                </a:solidFill>
                <a:latin typeface="Adobe Garamond Pro" charset="0"/>
                <a:ea typeface="Adobe Garamond Pro" charset="0"/>
                <a:cs typeface="Adobe Garamond Pro" charset="0"/>
              </a:rPr>
              <a:t>Intercellular neural signaling</a:t>
            </a:r>
          </a:p>
          <a:p>
            <a:endParaRPr lang="en-US" sz="2400" dirty="0">
              <a:solidFill>
                <a:srgbClr val="C00000"/>
              </a:solidFill>
              <a:latin typeface="Adobe Garamond Pro" charset="0"/>
              <a:ea typeface="Adobe Garamond Pro" charset="0"/>
              <a:cs typeface="Adobe Garamond Pro" charset="0"/>
            </a:endParaRPr>
          </a:p>
          <a:p>
            <a:r>
              <a:rPr lang="en-US" sz="2400" dirty="0" smtClean="0">
                <a:solidFill>
                  <a:srgbClr val="C00000"/>
                </a:solidFill>
                <a:latin typeface="Adobe Garamond Pro" charset="0"/>
                <a:ea typeface="Adobe Garamond Pro" charset="0"/>
                <a:cs typeface="Adobe Garamond Pro" charset="0"/>
              </a:rPr>
              <a:t>Complexity of computations in individual neurons</a:t>
            </a:r>
          </a:p>
          <a:p>
            <a:endParaRPr lang="en-US" sz="2400" dirty="0">
              <a:solidFill>
                <a:srgbClr val="C00000"/>
              </a:solidFill>
              <a:latin typeface="Adobe Garamond Pro" charset="0"/>
              <a:ea typeface="Adobe Garamond Pro" charset="0"/>
              <a:cs typeface="Adobe Garamond Pro" charset="0"/>
            </a:endParaRPr>
          </a:p>
          <a:p>
            <a:r>
              <a:rPr lang="en-US" sz="2400" dirty="0" smtClean="0">
                <a:solidFill>
                  <a:srgbClr val="C00000"/>
                </a:solidFill>
                <a:latin typeface="Adobe Garamond Pro" charset="0"/>
                <a:ea typeface="Adobe Garamond Pro" charset="0"/>
                <a:cs typeface="Adobe Garamond Pro" charset="0"/>
              </a:rPr>
              <a:t>Signaling with astrocytes</a:t>
            </a:r>
            <a:endParaRPr lang="en-US" sz="2400" dirty="0">
              <a:solidFill>
                <a:srgbClr val="C00000"/>
              </a:solidFill>
              <a:latin typeface="Adobe Garamond Pro" charset="0"/>
              <a:ea typeface="Adobe Garamond Pro" charset="0"/>
              <a:cs typeface="Adobe Garamond Pro" charset="0"/>
            </a:endParaRPr>
          </a:p>
        </p:txBody>
      </p:sp>
      <p:sp>
        <p:nvSpPr>
          <p:cNvPr id="5" name="TextBox 4"/>
          <p:cNvSpPr txBox="1"/>
          <p:nvPr/>
        </p:nvSpPr>
        <p:spPr>
          <a:xfrm>
            <a:off x="1721224" y="4988859"/>
            <a:ext cx="1661032" cy="461665"/>
          </a:xfrm>
          <a:prstGeom prst="rect">
            <a:avLst/>
          </a:prstGeom>
          <a:noFill/>
        </p:spPr>
        <p:txBody>
          <a:bodyPr wrap="none" rtlCol="0">
            <a:spAutoFit/>
          </a:bodyPr>
          <a:lstStyle/>
          <a:p>
            <a:r>
              <a:rPr lang="en-US" sz="2400" b="1" dirty="0" smtClean="0">
                <a:solidFill>
                  <a:srgbClr val="C00000"/>
                </a:solidFill>
                <a:latin typeface="Adobe Garamond Pro" charset="0"/>
                <a:ea typeface="Adobe Garamond Pro" charset="0"/>
                <a:cs typeface="Adobe Garamond Pro" charset="0"/>
              </a:rPr>
              <a:t>Complexity </a:t>
            </a:r>
            <a:endParaRPr lang="en-US" sz="2400" b="1" dirty="0">
              <a:solidFill>
                <a:srgbClr val="C00000"/>
              </a:solidFill>
              <a:latin typeface="Adobe Garamond Pro" charset="0"/>
              <a:ea typeface="Adobe Garamond Pro" charset="0"/>
              <a:cs typeface="Adobe Garamond Pro" charset="0"/>
            </a:endParaRPr>
          </a:p>
        </p:txBody>
      </p:sp>
      <p:cxnSp>
        <p:nvCxnSpPr>
          <p:cNvPr id="7" name="Straight Connector 6"/>
          <p:cNvCxnSpPr/>
          <p:nvPr/>
        </p:nvCxnSpPr>
        <p:spPr>
          <a:xfrm>
            <a:off x="3509682" y="5217459"/>
            <a:ext cx="914400" cy="0"/>
          </a:xfrm>
          <a:prstGeom prst="line">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176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5" y="1043998"/>
            <a:ext cx="10515600" cy="3167784"/>
          </a:xfrm>
        </p:spPr>
        <p:txBody>
          <a:bodyPr>
            <a:normAutofit fontScale="90000"/>
          </a:bodyPr>
          <a:lstStyle/>
          <a:p>
            <a:r>
              <a:rPr lang="en-US" b="1" dirty="0" smtClean="0">
                <a:solidFill>
                  <a:srgbClr val="C00000"/>
                </a:solidFill>
                <a:latin typeface="Adobe Garamond Pro" charset="0"/>
                <a:ea typeface="Adobe Garamond Pro" charset="0"/>
                <a:cs typeface="Adobe Garamond Pro" charset="0"/>
              </a:rPr>
              <a:t>Breaking News </a:t>
            </a:r>
            <a:r>
              <a:rPr lang="en-US" dirty="0" smtClean="0">
                <a:latin typeface="Adobe Garamond Pro" charset="0"/>
                <a:ea typeface="Adobe Garamond Pro" charset="0"/>
                <a:cs typeface="Adobe Garamond Pro" charset="0"/>
              </a:rPr>
              <a:t>– Neurons in the brain are not all the same</a:t>
            </a:r>
            <a:br>
              <a:rPr lang="en-US" dirty="0" smtClean="0">
                <a:latin typeface="Adobe Garamond Pro" charset="0"/>
                <a:ea typeface="Adobe Garamond Pro" charset="0"/>
                <a:cs typeface="Adobe Garamond Pro" charset="0"/>
              </a:rPr>
            </a:br>
            <a:r>
              <a:rPr lang="en-US" dirty="0" smtClean="0">
                <a:latin typeface="Adobe Garamond Pro" charset="0"/>
                <a:ea typeface="Adobe Garamond Pro" charset="0"/>
                <a:cs typeface="Adobe Garamond Pro" charset="0"/>
              </a:rPr>
              <a:t/>
            </a:r>
            <a:br>
              <a:rPr lang="en-US" dirty="0" smtClean="0">
                <a:latin typeface="Adobe Garamond Pro" charset="0"/>
                <a:ea typeface="Adobe Garamond Pro" charset="0"/>
                <a:cs typeface="Adobe Garamond Pro" charset="0"/>
              </a:rPr>
            </a:br>
            <a:r>
              <a:rPr lang="en-US" dirty="0" smtClean="0">
                <a:latin typeface="Adobe Garamond Pro" charset="0"/>
                <a:ea typeface="Adobe Garamond Pro" charset="0"/>
                <a:cs typeface="Adobe Garamond Pro" charset="0"/>
              </a:rPr>
              <a:t> </a:t>
            </a:r>
            <a:r>
              <a:rPr lang="en-US" i="1" dirty="0" smtClean="0">
                <a:latin typeface="Adobe Garamond Pro" charset="0"/>
                <a:ea typeface="Adobe Garamond Pro" charset="0"/>
                <a:cs typeface="Adobe Garamond Pro" charset="0"/>
              </a:rPr>
              <a:t>surprising diversity in the molecules that human brain cells use in transcribing genetic information from DNA to RNA and producing proteins </a:t>
            </a:r>
            <a:r>
              <a:rPr lang="en-US" dirty="0" smtClean="0">
                <a:latin typeface="Adobe Garamond Pro" charset="0"/>
                <a:ea typeface="Adobe Garamond Pro" charset="0"/>
                <a:cs typeface="Adobe Garamond Pro" charset="0"/>
              </a:rPr>
              <a:t>– From Scripps Institute</a:t>
            </a:r>
            <a:endParaRPr lang="en-US" dirty="0">
              <a:latin typeface="Adobe Garamond Pro" charset="0"/>
              <a:ea typeface="Adobe Garamond Pro" charset="0"/>
              <a:cs typeface="Adobe Garamond Pro" charset="0"/>
            </a:endParaRPr>
          </a:p>
        </p:txBody>
      </p:sp>
    </p:spTree>
    <p:extLst>
      <p:ext uri="{BB962C8B-B14F-4D97-AF65-F5344CB8AC3E}">
        <p14:creationId xmlns:p14="http://schemas.microsoft.com/office/powerpoint/2010/main" val="84280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719946" y="1494087"/>
            <a:ext cx="5029200" cy="4888209"/>
          </a:xfrm>
          <a:prstGeom prst="ellipse">
            <a:avLst/>
          </a:prstGeom>
          <a:solidFill>
            <a:srgbClr val="FFF9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err="1" smtClean="0">
                <a:solidFill>
                  <a:srgbClr val="C00000"/>
                </a:solidFill>
                <a:latin typeface="Adobe Garamond Pro" charset="0"/>
                <a:ea typeface="Adobe Garamond Pro" charset="0"/>
                <a:cs typeface="Adobe Garamond Pro" charset="0"/>
              </a:rPr>
              <a:t>BioRC</a:t>
            </a:r>
            <a:r>
              <a:rPr lang="en-US" b="1" dirty="0" smtClean="0">
                <a:solidFill>
                  <a:srgbClr val="C00000"/>
                </a:solidFill>
                <a:latin typeface="Adobe Garamond Pro" charset="0"/>
                <a:ea typeface="Adobe Garamond Pro" charset="0"/>
                <a:cs typeface="Adobe Garamond Pro" charset="0"/>
              </a:rPr>
              <a:t> Solutions to Complexities</a:t>
            </a:r>
            <a:endParaRPr lang="en-US" b="1" dirty="0">
              <a:solidFill>
                <a:srgbClr val="C00000"/>
              </a:solidFill>
              <a:latin typeface="Adobe Garamond Pro" charset="0"/>
              <a:ea typeface="Adobe Garamond Pro" charset="0"/>
              <a:cs typeface="Adobe Garamond Pro" charset="0"/>
            </a:endParaRPr>
          </a:p>
        </p:txBody>
      </p:sp>
      <p:sp>
        <p:nvSpPr>
          <p:cNvPr id="3" name="TextBox 2"/>
          <p:cNvSpPr txBox="1"/>
          <p:nvPr/>
        </p:nvSpPr>
        <p:spPr>
          <a:xfrm>
            <a:off x="1958000" y="1955504"/>
            <a:ext cx="9737602" cy="523220"/>
          </a:xfrm>
          <a:prstGeom prst="rect">
            <a:avLst/>
          </a:prstGeom>
          <a:noFill/>
        </p:spPr>
        <p:txBody>
          <a:bodyPr wrap="none" rtlCol="0">
            <a:spAutoFit/>
          </a:bodyPr>
          <a:lstStyle/>
          <a:p>
            <a:r>
              <a:rPr lang="en-US" sz="2800" b="1" dirty="0" smtClean="0"/>
              <a:t>Analog Electronics with control knobs for biological mechanisms</a:t>
            </a:r>
            <a:endParaRPr lang="en-US" sz="2800" b="1" dirty="0"/>
          </a:p>
        </p:txBody>
      </p:sp>
      <p:sp>
        <p:nvSpPr>
          <p:cNvPr id="4" name="TextBox 3"/>
          <p:cNvSpPr txBox="1"/>
          <p:nvPr/>
        </p:nvSpPr>
        <p:spPr>
          <a:xfrm>
            <a:off x="2326341" y="3476527"/>
            <a:ext cx="2876621" cy="523220"/>
          </a:xfrm>
          <a:prstGeom prst="rect">
            <a:avLst/>
          </a:prstGeom>
          <a:noFill/>
        </p:spPr>
        <p:txBody>
          <a:bodyPr wrap="none" rtlCol="0">
            <a:spAutoFit/>
          </a:bodyPr>
          <a:lstStyle/>
          <a:p>
            <a:r>
              <a:rPr lang="en-US" sz="2800" b="1" dirty="0" smtClean="0"/>
              <a:t>Nanotechnologies</a:t>
            </a:r>
            <a:endParaRPr lang="en-US" sz="2800" b="1" dirty="0"/>
          </a:p>
        </p:txBody>
      </p:sp>
      <p:sp>
        <p:nvSpPr>
          <p:cNvPr id="6" name="TextBox 5"/>
          <p:cNvSpPr txBox="1"/>
          <p:nvPr/>
        </p:nvSpPr>
        <p:spPr>
          <a:xfrm>
            <a:off x="6596567" y="3738137"/>
            <a:ext cx="4858959" cy="523220"/>
          </a:xfrm>
          <a:prstGeom prst="rect">
            <a:avLst/>
          </a:prstGeom>
          <a:noFill/>
        </p:spPr>
        <p:txBody>
          <a:bodyPr wrap="none" rtlCol="0">
            <a:spAutoFit/>
          </a:bodyPr>
          <a:lstStyle/>
          <a:p>
            <a:r>
              <a:rPr lang="en-US" sz="2800" b="1" dirty="0" smtClean="0"/>
              <a:t>Astrocyte - Neuron Interactions</a:t>
            </a:r>
            <a:endParaRPr lang="en-US" sz="2800" b="1" dirty="0"/>
          </a:p>
        </p:txBody>
      </p:sp>
      <p:sp>
        <p:nvSpPr>
          <p:cNvPr id="8" name="TextBox 7"/>
          <p:cNvSpPr txBox="1"/>
          <p:nvPr/>
        </p:nvSpPr>
        <p:spPr>
          <a:xfrm>
            <a:off x="1642111" y="4929411"/>
            <a:ext cx="4889865" cy="523220"/>
          </a:xfrm>
          <a:prstGeom prst="rect">
            <a:avLst/>
          </a:prstGeom>
          <a:noFill/>
        </p:spPr>
        <p:txBody>
          <a:bodyPr wrap="none" rtlCol="0">
            <a:spAutoFit/>
          </a:bodyPr>
          <a:lstStyle/>
          <a:p>
            <a:r>
              <a:rPr lang="en-US" sz="2800" b="1" dirty="0" smtClean="0"/>
              <a:t>Large, Noisy Nonlinear Neurons</a:t>
            </a:r>
            <a:endParaRPr lang="en-US" sz="2800" b="1" dirty="0"/>
          </a:p>
        </p:txBody>
      </p:sp>
      <p:sp>
        <p:nvSpPr>
          <p:cNvPr id="9" name="TextBox 8"/>
          <p:cNvSpPr txBox="1"/>
          <p:nvPr/>
        </p:nvSpPr>
        <p:spPr>
          <a:xfrm>
            <a:off x="7100047" y="5674659"/>
            <a:ext cx="3079369" cy="523220"/>
          </a:xfrm>
          <a:prstGeom prst="rect">
            <a:avLst/>
          </a:prstGeom>
          <a:noFill/>
        </p:spPr>
        <p:txBody>
          <a:bodyPr wrap="none" rtlCol="0">
            <a:spAutoFit/>
          </a:bodyPr>
          <a:lstStyle/>
          <a:p>
            <a:r>
              <a:rPr lang="en-US" sz="2800" b="1" dirty="0" smtClean="0"/>
              <a:t>Structural Plasticity</a:t>
            </a:r>
            <a:endParaRPr lang="en-US" sz="2800" b="1" dirty="0"/>
          </a:p>
        </p:txBody>
      </p:sp>
    </p:spTree>
    <p:extLst>
      <p:ext uri="{BB962C8B-B14F-4D97-AF65-F5344CB8AC3E}">
        <p14:creationId xmlns:p14="http://schemas.microsoft.com/office/powerpoint/2010/main" val="512873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4713839" y="2646218"/>
            <a:ext cx="2823034" cy="2701194"/>
          </a:xfrm>
          <a:prstGeom prst="ellipse">
            <a:avLst/>
          </a:prstGeom>
          <a:solidFill>
            <a:srgbClr val="FFF9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err="1" smtClean="0">
                <a:solidFill>
                  <a:srgbClr val="C00000"/>
                </a:solidFill>
                <a:latin typeface="Adobe Garamond Pro" charset="0"/>
                <a:ea typeface="Adobe Garamond Pro" charset="0"/>
                <a:cs typeface="Adobe Garamond Pro" charset="0"/>
              </a:rPr>
              <a:t>BioRC</a:t>
            </a:r>
            <a:r>
              <a:rPr lang="en-US" b="1" dirty="0" smtClean="0">
                <a:solidFill>
                  <a:srgbClr val="C00000"/>
                </a:solidFill>
                <a:latin typeface="Adobe Garamond Pro" charset="0"/>
                <a:ea typeface="Adobe Garamond Pro" charset="0"/>
                <a:cs typeface="Adobe Garamond Pro" charset="0"/>
              </a:rPr>
              <a:t> Solutions to Complexities</a:t>
            </a:r>
            <a:endParaRPr lang="en-US" b="1" dirty="0">
              <a:solidFill>
                <a:srgbClr val="C00000"/>
              </a:solidFill>
              <a:latin typeface="Adobe Garamond Pro" charset="0"/>
              <a:ea typeface="Adobe Garamond Pro" charset="0"/>
              <a:cs typeface="Adobe Garamond Pro" charset="0"/>
            </a:endParaRPr>
          </a:p>
        </p:txBody>
      </p:sp>
      <p:sp>
        <p:nvSpPr>
          <p:cNvPr id="4" name="TextBox 3"/>
          <p:cNvSpPr txBox="1"/>
          <p:nvPr/>
        </p:nvSpPr>
        <p:spPr>
          <a:xfrm>
            <a:off x="553913" y="1469427"/>
            <a:ext cx="4159926" cy="1815882"/>
          </a:xfrm>
          <a:prstGeom prst="rect">
            <a:avLst/>
          </a:prstGeom>
          <a:noFill/>
        </p:spPr>
        <p:txBody>
          <a:bodyPr wrap="square" rtlCol="0">
            <a:spAutoFit/>
          </a:bodyPr>
          <a:lstStyle/>
          <a:p>
            <a:r>
              <a:rPr lang="en-US" sz="2800" b="1" dirty="0" smtClean="0">
                <a:solidFill>
                  <a:srgbClr val="C00000"/>
                </a:solidFill>
              </a:rPr>
              <a:t>First use of nanotechnologies</a:t>
            </a:r>
          </a:p>
          <a:p>
            <a:r>
              <a:rPr lang="en-US" sz="2800" b="1" dirty="0" smtClean="0">
                <a:solidFill>
                  <a:srgbClr val="C00000"/>
                </a:solidFill>
              </a:rPr>
              <a:t>In neural circuits (in </a:t>
            </a:r>
            <a:r>
              <a:rPr lang="en-US" sz="2800" b="1" dirty="0" err="1" smtClean="0">
                <a:solidFill>
                  <a:srgbClr val="C00000"/>
                </a:solidFill>
              </a:rPr>
              <a:t>Chongwu</a:t>
            </a:r>
            <a:r>
              <a:rPr lang="en-US" sz="2800" b="1" dirty="0" smtClean="0">
                <a:solidFill>
                  <a:srgbClr val="C00000"/>
                </a:solidFill>
              </a:rPr>
              <a:t> Zhou’s </a:t>
            </a:r>
            <a:r>
              <a:rPr lang="en-US" sz="2800" b="1" dirty="0" err="1" smtClean="0">
                <a:solidFill>
                  <a:srgbClr val="C00000"/>
                </a:solidFill>
              </a:rPr>
              <a:t>Nanolab</a:t>
            </a:r>
            <a:r>
              <a:rPr lang="en-US" sz="2800" b="1" dirty="0" smtClean="0">
                <a:solidFill>
                  <a:srgbClr val="C00000"/>
                </a:solidFill>
              </a:rPr>
              <a:t>)</a:t>
            </a:r>
            <a:endParaRPr lang="en-US" sz="2800" b="1" dirty="0">
              <a:solidFill>
                <a:srgbClr val="C00000"/>
              </a:solidFill>
            </a:endParaRPr>
          </a:p>
        </p:txBody>
      </p:sp>
      <p:pic>
        <p:nvPicPr>
          <p:cNvPr id="10" name="Content Placeholder 3" descr="actualtinysynapsephysical.jpg"/>
          <p:cNvPicPr>
            <a:picLocks noChangeAspect="1"/>
          </p:cNvPicPr>
          <p:nvPr/>
        </p:nvPicPr>
        <p:blipFill>
          <a:blip r:embed="rId3"/>
          <a:srcRect l="-401" r="-401"/>
          <a:stretch>
            <a:fillRect/>
          </a:stretch>
        </p:blipFill>
        <p:spPr>
          <a:xfrm>
            <a:off x="5262283" y="1562562"/>
            <a:ext cx="3700332" cy="1913965"/>
          </a:xfrm>
          <a:prstGeom prst="rect">
            <a:avLst/>
          </a:prstGeom>
        </p:spPr>
      </p:pic>
      <p:graphicFrame>
        <p:nvGraphicFramePr>
          <p:cNvPr id="11" name="Object 2"/>
          <p:cNvGraphicFramePr>
            <a:graphicFrameLocks noChangeAspect="1"/>
          </p:cNvGraphicFramePr>
          <p:nvPr>
            <p:extLst>
              <p:ext uri="{D42A27DB-BD31-4B8C-83A1-F6EECF244321}">
                <p14:modId xmlns:p14="http://schemas.microsoft.com/office/powerpoint/2010/main" val="861953455"/>
              </p:ext>
            </p:extLst>
          </p:nvPr>
        </p:nvGraphicFramePr>
        <p:xfrm>
          <a:off x="3821003" y="3876637"/>
          <a:ext cx="2017058" cy="2465390"/>
        </p:xfrm>
        <a:graphic>
          <a:graphicData uri="http://schemas.openxmlformats.org/presentationml/2006/ole">
            <mc:AlternateContent xmlns:mc="http://schemas.openxmlformats.org/markup-compatibility/2006">
              <mc:Choice xmlns:v="urn:schemas-microsoft-com:vml" Requires="v">
                <p:oleObj spid="_x0000_s2110" name="Visio" r:id="rId4" imgW="2324100" imgH="2832100" progId="">
                  <p:embed/>
                </p:oleObj>
              </mc:Choice>
              <mc:Fallback>
                <p:oleObj name="Visio" r:id="rId4" imgW="2324100" imgH="28321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1003" y="3876637"/>
                        <a:ext cx="2017058" cy="2465390"/>
                      </a:xfrm>
                      <a:prstGeom prst="rect">
                        <a:avLst/>
                      </a:prstGeom>
                      <a:solidFill>
                        <a:schemeClr val="bg1"/>
                      </a:solidFill>
                      <a:ln>
                        <a:noFill/>
                      </a:ln>
                      <a:effectLst/>
                      <a:extLst/>
                    </p:spPr>
                  </p:pic>
                </p:oleObj>
              </mc:Fallback>
            </mc:AlternateContent>
          </a:graphicData>
        </a:graphic>
      </p:graphicFrame>
      <p:pic>
        <p:nvPicPr>
          <p:cNvPr id="12" name="Picture 11" descr="9-24-09-2.jpg"/>
          <p:cNvPicPr>
            <a:picLocks noChangeAspect="1"/>
          </p:cNvPicPr>
          <p:nvPr/>
        </p:nvPicPr>
        <p:blipFill>
          <a:blip r:embed="rId6"/>
          <a:stretch>
            <a:fillRect/>
          </a:stretch>
        </p:blipFill>
        <p:spPr>
          <a:xfrm>
            <a:off x="6687671" y="4026844"/>
            <a:ext cx="2886635" cy="2164976"/>
          </a:xfrm>
          <a:prstGeom prst="rect">
            <a:avLst/>
          </a:prstGeom>
        </p:spPr>
      </p:pic>
      <p:sp>
        <p:nvSpPr>
          <p:cNvPr id="5" name="TextBox 4"/>
          <p:cNvSpPr txBox="1"/>
          <p:nvPr/>
        </p:nvSpPr>
        <p:spPr>
          <a:xfrm>
            <a:off x="9412941" y="1690688"/>
            <a:ext cx="1909497" cy="646331"/>
          </a:xfrm>
          <a:prstGeom prst="rect">
            <a:avLst/>
          </a:prstGeom>
          <a:noFill/>
        </p:spPr>
        <p:txBody>
          <a:bodyPr wrap="none" rtlCol="0">
            <a:spAutoFit/>
          </a:bodyPr>
          <a:lstStyle/>
          <a:p>
            <a:r>
              <a:rPr lang="en-US" dirty="0" smtClean="0"/>
              <a:t>Carbon Nanotube </a:t>
            </a:r>
          </a:p>
          <a:p>
            <a:r>
              <a:rPr lang="en-US" dirty="0" smtClean="0"/>
              <a:t>Transistor</a:t>
            </a:r>
            <a:endParaRPr lang="en-US" dirty="0"/>
          </a:p>
        </p:txBody>
      </p:sp>
      <p:sp>
        <p:nvSpPr>
          <p:cNvPr id="7" name="TextBox 6"/>
          <p:cNvSpPr txBox="1"/>
          <p:nvPr/>
        </p:nvSpPr>
        <p:spPr>
          <a:xfrm>
            <a:off x="2326341" y="4424082"/>
            <a:ext cx="1124026" cy="923330"/>
          </a:xfrm>
          <a:prstGeom prst="rect">
            <a:avLst/>
          </a:prstGeom>
          <a:noFill/>
        </p:spPr>
        <p:txBody>
          <a:bodyPr wrap="none" rtlCol="0">
            <a:spAutoFit/>
          </a:bodyPr>
          <a:lstStyle/>
          <a:p>
            <a:r>
              <a:rPr lang="en-US" dirty="0" smtClean="0"/>
              <a:t>Carbon</a:t>
            </a:r>
          </a:p>
          <a:p>
            <a:r>
              <a:rPr lang="en-US" dirty="0" smtClean="0"/>
              <a:t>Nanotube</a:t>
            </a:r>
          </a:p>
          <a:p>
            <a:r>
              <a:rPr lang="en-US" dirty="0" smtClean="0"/>
              <a:t>Synapse</a:t>
            </a:r>
            <a:endParaRPr lang="en-US" dirty="0"/>
          </a:p>
        </p:txBody>
      </p:sp>
      <p:sp>
        <p:nvSpPr>
          <p:cNvPr id="13" name="TextBox 12"/>
          <p:cNvSpPr txBox="1"/>
          <p:nvPr/>
        </p:nvSpPr>
        <p:spPr>
          <a:xfrm>
            <a:off x="10233212" y="4437529"/>
            <a:ext cx="1423788" cy="646331"/>
          </a:xfrm>
          <a:prstGeom prst="rect">
            <a:avLst/>
          </a:prstGeom>
          <a:noFill/>
        </p:spPr>
        <p:txBody>
          <a:bodyPr wrap="none" rtlCol="0">
            <a:spAutoFit/>
          </a:bodyPr>
          <a:lstStyle/>
          <a:p>
            <a:r>
              <a:rPr lang="en-US" dirty="0" smtClean="0"/>
              <a:t>Experimental</a:t>
            </a:r>
          </a:p>
          <a:p>
            <a:r>
              <a:rPr lang="en-US" dirty="0" smtClean="0"/>
              <a:t>Results</a:t>
            </a:r>
            <a:endParaRPr lang="en-US" dirty="0"/>
          </a:p>
        </p:txBody>
      </p:sp>
      <p:cxnSp>
        <p:nvCxnSpPr>
          <p:cNvPr id="15" name="Straight Arrow Connector 14"/>
          <p:cNvCxnSpPr>
            <a:stCxn id="5" idx="1"/>
          </p:cNvCxnSpPr>
          <p:nvPr/>
        </p:nvCxnSpPr>
        <p:spPr>
          <a:xfrm flipH="1" flipV="1">
            <a:off x="9076765" y="2013853"/>
            <a:ext cx="33617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9771544" y="4760693"/>
            <a:ext cx="33617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p:cNvCxnSpPr>
          <p:nvPr/>
        </p:nvCxnSpPr>
        <p:spPr>
          <a:xfrm>
            <a:off x="3450367" y="4885747"/>
            <a:ext cx="3706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06286" y="3350484"/>
            <a:ext cx="3100567" cy="646331"/>
          </a:xfrm>
          <a:prstGeom prst="rect">
            <a:avLst/>
          </a:prstGeom>
          <a:noFill/>
        </p:spPr>
        <p:txBody>
          <a:bodyPr wrap="square" rtlCol="0">
            <a:spAutoFit/>
          </a:bodyPr>
          <a:lstStyle/>
          <a:p>
            <a:r>
              <a:rPr lang="en-US" dirty="0" smtClean="0"/>
              <a:t>Now considering graphene, </a:t>
            </a:r>
            <a:r>
              <a:rPr lang="en-US" smtClean="0"/>
              <a:t>Molybdenum disulfide, others</a:t>
            </a:r>
            <a:endParaRPr lang="en-US"/>
          </a:p>
        </p:txBody>
      </p:sp>
    </p:spTree>
    <p:extLst>
      <p:ext uri="{BB962C8B-B14F-4D97-AF65-F5344CB8AC3E}">
        <p14:creationId xmlns:p14="http://schemas.microsoft.com/office/powerpoint/2010/main" val="131275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01" y="230355"/>
            <a:ext cx="10515600" cy="1325563"/>
          </a:xfrm>
        </p:spPr>
        <p:txBody>
          <a:bodyPr/>
          <a:lstStyle/>
          <a:p>
            <a:r>
              <a:rPr lang="en-US" b="1" dirty="0" err="1" smtClean="0">
                <a:solidFill>
                  <a:srgbClr val="C00000"/>
                </a:solidFill>
                <a:latin typeface="Adobe Garamond Pro" charset="0"/>
                <a:ea typeface="Adobe Garamond Pro" charset="0"/>
                <a:cs typeface="Adobe Garamond Pro" charset="0"/>
              </a:rPr>
              <a:t>BioRC</a:t>
            </a:r>
            <a:r>
              <a:rPr lang="en-US" b="1" dirty="0" smtClean="0">
                <a:solidFill>
                  <a:srgbClr val="C00000"/>
                </a:solidFill>
                <a:latin typeface="Adobe Garamond Pro" charset="0"/>
                <a:ea typeface="Adobe Garamond Pro" charset="0"/>
                <a:cs typeface="Adobe Garamond Pro" charset="0"/>
              </a:rPr>
              <a:t> Solutions to Complexities</a:t>
            </a:r>
            <a:endParaRPr lang="en-US" b="1" dirty="0">
              <a:solidFill>
                <a:srgbClr val="C00000"/>
              </a:solidFill>
              <a:latin typeface="Adobe Garamond Pro" charset="0"/>
              <a:ea typeface="Adobe Garamond Pro" charset="0"/>
              <a:cs typeface="Adobe Garamond Pro" charset="0"/>
            </a:endParaRPr>
          </a:p>
        </p:txBody>
      </p:sp>
      <p:sp>
        <p:nvSpPr>
          <p:cNvPr id="3" name="TextBox 2"/>
          <p:cNvSpPr txBox="1"/>
          <p:nvPr/>
        </p:nvSpPr>
        <p:spPr>
          <a:xfrm>
            <a:off x="1285617" y="1643932"/>
            <a:ext cx="9737602" cy="523220"/>
          </a:xfrm>
          <a:prstGeom prst="rect">
            <a:avLst/>
          </a:prstGeom>
          <a:noFill/>
        </p:spPr>
        <p:txBody>
          <a:bodyPr wrap="none" rtlCol="0">
            <a:spAutoFit/>
          </a:bodyPr>
          <a:lstStyle/>
          <a:p>
            <a:r>
              <a:rPr lang="en-US" sz="2800" b="1" dirty="0" smtClean="0">
                <a:solidFill>
                  <a:srgbClr val="C00000"/>
                </a:solidFill>
              </a:rPr>
              <a:t>Analog Electronics with control knobs for biological mechanisms</a:t>
            </a:r>
            <a:endParaRPr lang="en-US" sz="2800" b="1" dirty="0">
              <a:solidFill>
                <a:srgbClr val="C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514" y="2605428"/>
            <a:ext cx="5509560" cy="4027167"/>
          </a:xfrm>
          <a:prstGeom prst="rect">
            <a:avLst/>
          </a:prstGeom>
        </p:spPr>
      </p:pic>
      <p:sp>
        <p:nvSpPr>
          <p:cNvPr id="12" name="Oval 11"/>
          <p:cNvSpPr/>
          <p:nvPr/>
        </p:nvSpPr>
        <p:spPr>
          <a:xfrm>
            <a:off x="1990165" y="3240741"/>
            <a:ext cx="1640541" cy="349624"/>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320985" y="3541058"/>
            <a:ext cx="1640541" cy="349624"/>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911788" y="3890682"/>
            <a:ext cx="2810436" cy="1754326"/>
          </a:xfrm>
          <a:prstGeom prst="rect">
            <a:avLst/>
          </a:prstGeom>
          <a:noFill/>
        </p:spPr>
        <p:txBody>
          <a:bodyPr wrap="square" rtlCol="0">
            <a:spAutoFit/>
          </a:bodyPr>
          <a:lstStyle/>
          <a:p>
            <a:r>
              <a:rPr lang="en-US" dirty="0" smtClean="0"/>
              <a:t>Example </a:t>
            </a:r>
            <a:r>
              <a:rPr lang="en-US" dirty="0"/>
              <a:t>s</a:t>
            </a:r>
            <a:r>
              <a:rPr lang="en-US" dirty="0" smtClean="0"/>
              <a:t>ynapse circuit with </a:t>
            </a:r>
            <a:r>
              <a:rPr lang="en-US" i="1" dirty="0" smtClean="0"/>
              <a:t>control knobs </a:t>
            </a:r>
            <a:r>
              <a:rPr lang="en-US" dirty="0" smtClean="0"/>
              <a:t>for neurotransmitter</a:t>
            </a:r>
          </a:p>
          <a:p>
            <a:r>
              <a:rPr lang="en-US" dirty="0" smtClean="0"/>
              <a:t> availability, receptor concentration and reuptake rate R</a:t>
            </a:r>
            <a:endParaRPr lang="en-US" dirty="0"/>
          </a:p>
        </p:txBody>
      </p:sp>
      <p:sp>
        <p:nvSpPr>
          <p:cNvPr id="15" name="Oval 14"/>
          <p:cNvSpPr/>
          <p:nvPr/>
        </p:nvSpPr>
        <p:spPr>
          <a:xfrm>
            <a:off x="2684926" y="5082987"/>
            <a:ext cx="1281956" cy="318247"/>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flipV="1">
            <a:off x="5961526" y="3768436"/>
            <a:ext cx="950262" cy="304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505200" y="3590365"/>
            <a:ext cx="3406588" cy="4828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073236" y="4225636"/>
            <a:ext cx="2838552" cy="9836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0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672" y="-69256"/>
            <a:ext cx="10515600" cy="1325563"/>
          </a:xfrm>
        </p:spPr>
        <p:txBody>
          <a:bodyPr/>
          <a:lstStyle/>
          <a:p>
            <a:r>
              <a:rPr lang="en-US" b="1" dirty="0" err="1" smtClean="0">
                <a:solidFill>
                  <a:srgbClr val="C00000"/>
                </a:solidFill>
                <a:latin typeface="Adobe Garamond Pro" charset="0"/>
                <a:ea typeface="Adobe Garamond Pro" charset="0"/>
                <a:cs typeface="Adobe Garamond Pro" charset="0"/>
              </a:rPr>
              <a:t>BioRC</a:t>
            </a:r>
            <a:r>
              <a:rPr lang="en-US" b="1" dirty="0" smtClean="0">
                <a:solidFill>
                  <a:srgbClr val="C00000"/>
                </a:solidFill>
                <a:latin typeface="Adobe Garamond Pro" charset="0"/>
                <a:ea typeface="Adobe Garamond Pro" charset="0"/>
                <a:cs typeface="Adobe Garamond Pro" charset="0"/>
              </a:rPr>
              <a:t> Solutions to Complexities</a:t>
            </a:r>
            <a:endParaRPr lang="en-US" b="1" dirty="0">
              <a:solidFill>
                <a:srgbClr val="C00000"/>
              </a:solidFill>
              <a:latin typeface="Adobe Garamond Pro" charset="0"/>
              <a:ea typeface="Adobe Garamond Pro" charset="0"/>
              <a:cs typeface="Adobe Garamond Pro" charset="0"/>
            </a:endParaRPr>
          </a:p>
        </p:txBody>
      </p:sp>
      <p:sp>
        <p:nvSpPr>
          <p:cNvPr id="3" name="TextBox 2"/>
          <p:cNvSpPr txBox="1"/>
          <p:nvPr/>
        </p:nvSpPr>
        <p:spPr>
          <a:xfrm>
            <a:off x="2991273" y="859646"/>
            <a:ext cx="8363636" cy="461665"/>
          </a:xfrm>
          <a:prstGeom prst="rect">
            <a:avLst/>
          </a:prstGeom>
          <a:noFill/>
        </p:spPr>
        <p:txBody>
          <a:bodyPr wrap="none" rtlCol="0">
            <a:spAutoFit/>
          </a:bodyPr>
          <a:lstStyle/>
          <a:p>
            <a:r>
              <a:rPr lang="en-US" sz="2400" b="1" dirty="0" smtClean="0">
                <a:solidFill>
                  <a:srgbClr val="C00000"/>
                </a:solidFill>
              </a:rPr>
              <a:t>Analog Electronics with control knobs for biological mechanisms</a:t>
            </a:r>
            <a:endParaRPr lang="en-US" sz="2400" b="1" dirty="0">
              <a:solidFill>
                <a:srgbClr val="C00000"/>
              </a:solidFill>
            </a:endParaRPr>
          </a:p>
        </p:txBody>
      </p:sp>
      <p:sp>
        <p:nvSpPr>
          <p:cNvPr id="11" name="TextBox 10"/>
          <p:cNvSpPr txBox="1"/>
          <p:nvPr/>
        </p:nvSpPr>
        <p:spPr>
          <a:xfrm>
            <a:off x="741150" y="1329158"/>
            <a:ext cx="10613759" cy="1323439"/>
          </a:xfrm>
          <a:prstGeom prst="rect">
            <a:avLst/>
          </a:prstGeom>
          <a:noFill/>
        </p:spPr>
        <p:txBody>
          <a:bodyPr wrap="square" rtlCol="0">
            <a:spAutoFit/>
          </a:bodyPr>
          <a:lstStyle/>
          <a:p>
            <a:r>
              <a:rPr lang="en-US" sz="2000" b="1" dirty="0" smtClean="0"/>
              <a:t>A neural network that can learn 2X2 Sudoku and Sudoku-like games</a:t>
            </a:r>
          </a:p>
          <a:p>
            <a:endParaRPr lang="en-US" sz="6000" b="1" dirty="0"/>
          </a:p>
        </p:txBody>
      </p:sp>
      <p:grpSp>
        <p:nvGrpSpPr>
          <p:cNvPr id="103" name="Group 102"/>
          <p:cNvGrpSpPr/>
          <p:nvPr/>
        </p:nvGrpSpPr>
        <p:grpSpPr>
          <a:xfrm>
            <a:off x="641005" y="1933527"/>
            <a:ext cx="3958829" cy="2780624"/>
            <a:chOff x="6998616" y="3336772"/>
            <a:chExt cx="4790364" cy="3357350"/>
          </a:xfrm>
        </p:grpSpPr>
        <p:sp>
          <p:nvSpPr>
            <p:cNvPr id="104" name="Rounded Rectangle 103"/>
            <p:cNvSpPr/>
            <p:nvPr/>
          </p:nvSpPr>
          <p:spPr>
            <a:xfrm>
              <a:off x="6998616" y="3336772"/>
              <a:ext cx="4790364" cy="33573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a:stCxn id="108" idx="1"/>
              <a:endCxn id="108" idx="3"/>
            </p:cNvCxnSpPr>
            <p:nvPr/>
          </p:nvCxnSpPr>
          <p:spPr>
            <a:xfrm>
              <a:off x="6998616" y="5015447"/>
              <a:ext cx="47903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8" idx="0"/>
              <a:endCxn id="108" idx="2"/>
            </p:cNvCxnSpPr>
            <p:nvPr/>
          </p:nvCxnSpPr>
          <p:spPr>
            <a:xfrm>
              <a:off x="9393798" y="3336772"/>
              <a:ext cx="0" cy="3357350"/>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7274983" y="3753371"/>
              <a:ext cx="822960"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A1</a:t>
              </a:r>
              <a:endParaRPr lang="en-US" sz="2800" dirty="0"/>
            </a:p>
          </p:txBody>
        </p:sp>
        <p:sp>
          <p:nvSpPr>
            <p:cNvPr id="108" name="Oval 107"/>
            <p:cNvSpPr/>
            <p:nvPr/>
          </p:nvSpPr>
          <p:spPr>
            <a:xfrm>
              <a:off x="8374310" y="3753371"/>
              <a:ext cx="822960"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A2</a:t>
              </a:r>
              <a:endParaRPr lang="en-US" sz="2800" dirty="0"/>
            </a:p>
          </p:txBody>
        </p:sp>
        <p:sp>
          <p:nvSpPr>
            <p:cNvPr id="109" name="Oval 108"/>
            <p:cNvSpPr/>
            <p:nvPr/>
          </p:nvSpPr>
          <p:spPr>
            <a:xfrm>
              <a:off x="7274983" y="5454564"/>
              <a:ext cx="822960"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C1</a:t>
              </a:r>
              <a:endParaRPr lang="en-US" sz="2800" dirty="0"/>
            </a:p>
          </p:txBody>
        </p:sp>
        <p:sp>
          <p:nvSpPr>
            <p:cNvPr id="110" name="Oval 109"/>
            <p:cNvSpPr/>
            <p:nvPr/>
          </p:nvSpPr>
          <p:spPr>
            <a:xfrm>
              <a:off x="8374310" y="5454564"/>
              <a:ext cx="822960"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C2</a:t>
              </a:r>
              <a:endParaRPr lang="en-US" sz="2800" dirty="0"/>
            </a:p>
          </p:txBody>
        </p:sp>
        <p:sp>
          <p:nvSpPr>
            <p:cNvPr id="111" name="Oval 110"/>
            <p:cNvSpPr/>
            <p:nvPr/>
          </p:nvSpPr>
          <p:spPr>
            <a:xfrm>
              <a:off x="9670165" y="3764630"/>
              <a:ext cx="822960"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B1</a:t>
              </a:r>
              <a:endParaRPr lang="en-US" sz="2800" dirty="0"/>
            </a:p>
          </p:txBody>
        </p:sp>
        <p:sp>
          <p:nvSpPr>
            <p:cNvPr id="112" name="Oval 111"/>
            <p:cNvSpPr/>
            <p:nvPr/>
          </p:nvSpPr>
          <p:spPr>
            <a:xfrm>
              <a:off x="10769492" y="3764630"/>
              <a:ext cx="822960"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B2</a:t>
              </a:r>
              <a:endParaRPr lang="en-US" sz="2800" dirty="0"/>
            </a:p>
          </p:txBody>
        </p:sp>
        <p:sp>
          <p:nvSpPr>
            <p:cNvPr id="113" name="Oval 112"/>
            <p:cNvSpPr/>
            <p:nvPr/>
          </p:nvSpPr>
          <p:spPr>
            <a:xfrm>
              <a:off x="9670165" y="5454564"/>
              <a:ext cx="822960"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smtClean="0"/>
                <a:t>D1</a:t>
              </a:r>
              <a:endParaRPr lang="en-US" sz="2700" dirty="0"/>
            </a:p>
          </p:txBody>
        </p:sp>
        <p:sp>
          <p:nvSpPr>
            <p:cNvPr id="114" name="Oval 113"/>
            <p:cNvSpPr/>
            <p:nvPr/>
          </p:nvSpPr>
          <p:spPr>
            <a:xfrm>
              <a:off x="10769492" y="5454564"/>
              <a:ext cx="822960"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smtClean="0"/>
                <a:t>D2</a:t>
              </a:r>
              <a:endParaRPr lang="en-US" sz="2700" dirty="0"/>
            </a:p>
          </p:txBody>
        </p:sp>
      </p:grpSp>
      <p:sp>
        <p:nvSpPr>
          <p:cNvPr id="5" name="TextBox 4"/>
          <p:cNvSpPr txBox="1"/>
          <p:nvPr/>
        </p:nvSpPr>
        <p:spPr>
          <a:xfrm>
            <a:off x="9148269" y="1241574"/>
            <a:ext cx="2531536" cy="5909310"/>
          </a:xfrm>
          <a:prstGeom prst="rect">
            <a:avLst/>
          </a:prstGeom>
          <a:noFill/>
        </p:spPr>
        <p:txBody>
          <a:bodyPr wrap="square" rtlCol="0">
            <a:spAutoFit/>
          </a:bodyPr>
          <a:lstStyle/>
          <a:p>
            <a:r>
              <a:rPr lang="en-US" b="1" dirty="0" smtClean="0"/>
              <a:t>Neural Network</a:t>
            </a:r>
          </a:p>
          <a:p>
            <a:endParaRPr lang="en-US" dirty="0"/>
          </a:p>
          <a:p>
            <a:r>
              <a:rPr lang="en-US" dirty="0" smtClean="0"/>
              <a:t>External inputs set up initial game</a:t>
            </a:r>
          </a:p>
          <a:p>
            <a:endParaRPr lang="en-US" dirty="0"/>
          </a:p>
          <a:p>
            <a:r>
              <a:rPr lang="en-US" dirty="0" smtClean="0"/>
              <a:t>Network is fully connected but synaptic strengths (neurotransmitter concentrations) can be adjusted by a “trainer” circuit using “dopamine”</a:t>
            </a:r>
          </a:p>
          <a:p>
            <a:endParaRPr lang="en-US" dirty="0"/>
          </a:p>
          <a:p>
            <a:r>
              <a:rPr lang="en-US" dirty="0" smtClean="0"/>
              <a:t>Trainer circuit contains the rules for the game</a:t>
            </a:r>
          </a:p>
          <a:p>
            <a:endParaRPr lang="en-US" dirty="0"/>
          </a:p>
          <a:p>
            <a:r>
              <a:rPr lang="en-US" dirty="0" smtClean="0"/>
              <a:t>In training mode, external inputs force correct answers to strengthen synapses</a:t>
            </a:r>
          </a:p>
          <a:p>
            <a:endParaRPr lang="en-US" dirty="0"/>
          </a:p>
        </p:txBody>
      </p:sp>
      <p:sp>
        <p:nvSpPr>
          <p:cNvPr id="7" name="TextBox 6"/>
          <p:cNvSpPr txBox="1"/>
          <p:nvPr/>
        </p:nvSpPr>
        <p:spPr>
          <a:xfrm>
            <a:off x="1720451" y="4855308"/>
            <a:ext cx="1489510" cy="369332"/>
          </a:xfrm>
          <a:prstGeom prst="rect">
            <a:avLst/>
          </a:prstGeom>
          <a:noFill/>
        </p:spPr>
        <p:txBody>
          <a:bodyPr wrap="none" rtlCol="0">
            <a:spAutoFit/>
          </a:bodyPr>
          <a:lstStyle/>
          <a:p>
            <a:r>
              <a:rPr lang="en-US" b="1" dirty="0" smtClean="0"/>
              <a:t>Game Format</a:t>
            </a:r>
            <a:endParaRPr lang="en-US" b="1" dirty="0"/>
          </a:p>
        </p:txBody>
      </p:sp>
      <p:grpSp>
        <p:nvGrpSpPr>
          <p:cNvPr id="115" name="Group 114"/>
          <p:cNvGrpSpPr/>
          <p:nvPr/>
        </p:nvGrpSpPr>
        <p:grpSpPr>
          <a:xfrm>
            <a:off x="5198883" y="1821081"/>
            <a:ext cx="3905725" cy="3490786"/>
            <a:chOff x="3021548" y="694341"/>
            <a:chExt cx="7222049" cy="6242211"/>
          </a:xfrm>
        </p:grpSpPr>
        <p:sp>
          <p:nvSpPr>
            <p:cNvPr id="116" name="Oval 115"/>
            <p:cNvSpPr/>
            <p:nvPr/>
          </p:nvSpPr>
          <p:spPr>
            <a:xfrm>
              <a:off x="7855670" y="1517301"/>
              <a:ext cx="822960"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B1</a:t>
              </a:r>
              <a:endParaRPr lang="en-US" sz="2000" dirty="0"/>
            </a:p>
          </p:txBody>
        </p:sp>
        <p:sp>
          <p:nvSpPr>
            <p:cNvPr id="117" name="Oval 116"/>
            <p:cNvSpPr/>
            <p:nvPr/>
          </p:nvSpPr>
          <p:spPr>
            <a:xfrm>
              <a:off x="8597767" y="3022651"/>
              <a:ext cx="822960"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B2</a:t>
              </a:r>
              <a:endParaRPr lang="en-US" sz="2000" dirty="0"/>
            </a:p>
          </p:txBody>
        </p:sp>
        <p:sp>
          <p:nvSpPr>
            <p:cNvPr id="118" name="Oval 117"/>
            <p:cNvSpPr/>
            <p:nvPr/>
          </p:nvSpPr>
          <p:spPr>
            <a:xfrm>
              <a:off x="5817376" y="694341"/>
              <a:ext cx="822960"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A2</a:t>
              </a:r>
              <a:endParaRPr lang="en-US" sz="2000" dirty="0"/>
            </a:p>
          </p:txBody>
        </p:sp>
        <p:sp>
          <p:nvSpPr>
            <p:cNvPr id="119" name="Oval 118"/>
            <p:cNvSpPr/>
            <p:nvPr/>
          </p:nvSpPr>
          <p:spPr>
            <a:xfrm>
              <a:off x="7855890" y="4528001"/>
              <a:ext cx="822960"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C1</a:t>
              </a:r>
              <a:endParaRPr lang="en-US" sz="2000" dirty="0"/>
            </a:p>
          </p:txBody>
        </p:sp>
        <p:sp>
          <p:nvSpPr>
            <p:cNvPr id="120" name="Oval 119"/>
            <p:cNvSpPr/>
            <p:nvPr/>
          </p:nvSpPr>
          <p:spPr>
            <a:xfrm>
              <a:off x="5817376" y="5412911"/>
              <a:ext cx="822960"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C2</a:t>
              </a:r>
              <a:endParaRPr lang="en-US" sz="2000" dirty="0"/>
            </a:p>
          </p:txBody>
        </p:sp>
        <p:sp>
          <p:nvSpPr>
            <p:cNvPr id="121" name="Oval 120"/>
            <p:cNvSpPr/>
            <p:nvPr/>
          </p:nvSpPr>
          <p:spPr>
            <a:xfrm>
              <a:off x="3663007" y="4521971"/>
              <a:ext cx="822960"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D1</a:t>
              </a:r>
              <a:endParaRPr lang="en-US" sz="2000" dirty="0"/>
            </a:p>
          </p:txBody>
        </p:sp>
        <p:sp>
          <p:nvSpPr>
            <p:cNvPr id="122" name="Oval 121"/>
            <p:cNvSpPr/>
            <p:nvPr/>
          </p:nvSpPr>
          <p:spPr>
            <a:xfrm>
              <a:off x="3036985" y="3022651"/>
              <a:ext cx="822960"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D2</a:t>
              </a:r>
              <a:endParaRPr lang="en-US" sz="2000" dirty="0"/>
            </a:p>
          </p:txBody>
        </p:sp>
        <p:sp>
          <p:nvSpPr>
            <p:cNvPr id="123" name="Oval 122"/>
            <p:cNvSpPr/>
            <p:nvPr/>
          </p:nvSpPr>
          <p:spPr>
            <a:xfrm>
              <a:off x="3663007" y="1517301"/>
              <a:ext cx="822960" cy="822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A1</a:t>
              </a:r>
              <a:endParaRPr lang="en-US" sz="2000" dirty="0"/>
            </a:p>
          </p:txBody>
        </p:sp>
        <p:cxnSp>
          <p:nvCxnSpPr>
            <p:cNvPr id="124" name="Straight Connector 123"/>
            <p:cNvCxnSpPr/>
            <p:nvPr/>
          </p:nvCxnSpPr>
          <p:spPr>
            <a:xfrm flipH="1">
              <a:off x="3524883" y="2327221"/>
              <a:ext cx="335062" cy="689400"/>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p:cNvCxnSpPr>
              <a:stCxn id="119" idx="2"/>
            </p:cNvCxnSpPr>
            <p:nvPr/>
          </p:nvCxnSpPr>
          <p:spPr>
            <a:xfrm flipH="1">
              <a:off x="4485967" y="1105821"/>
              <a:ext cx="1331409" cy="619948"/>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p:cNvCxnSpPr/>
            <p:nvPr/>
          </p:nvCxnSpPr>
          <p:spPr>
            <a:xfrm>
              <a:off x="6640336" y="1172601"/>
              <a:ext cx="1331409" cy="553168"/>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p:cNvCxnSpPr>
              <a:endCxn id="118" idx="0"/>
            </p:cNvCxnSpPr>
            <p:nvPr/>
          </p:nvCxnSpPr>
          <p:spPr>
            <a:xfrm>
              <a:off x="8597767" y="2196286"/>
              <a:ext cx="411480" cy="826365"/>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p:cNvCxnSpPr/>
            <p:nvPr/>
          </p:nvCxnSpPr>
          <p:spPr>
            <a:xfrm>
              <a:off x="3533939" y="3845611"/>
              <a:ext cx="326006" cy="676360"/>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p:cNvCxnSpPr>
              <a:endCxn id="121" idx="2"/>
            </p:cNvCxnSpPr>
            <p:nvPr/>
          </p:nvCxnSpPr>
          <p:spPr>
            <a:xfrm>
              <a:off x="4409549" y="5134991"/>
              <a:ext cx="1407827" cy="68940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a:stCxn id="120" idx="3"/>
            </p:cNvCxnSpPr>
            <p:nvPr/>
          </p:nvCxnSpPr>
          <p:spPr>
            <a:xfrm flipH="1">
              <a:off x="6669102" y="5230441"/>
              <a:ext cx="1307308" cy="527170"/>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p:cNvCxnSpPr>
              <a:stCxn id="118" idx="4"/>
              <a:endCxn id="120" idx="7"/>
            </p:cNvCxnSpPr>
            <p:nvPr/>
          </p:nvCxnSpPr>
          <p:spPr>
            <a:xfrm flipH="1">
              <a:off x="8558330" y="3845611"/>
              <a:ext cx="450917" cy="802910"/>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p:cNvCxnSpPr>
              <a:stCxn id="117" idx="2"/>
              <a:endCxn id="124" idx="6"/>
            </p:cNvCxnSpPr>
            <p:nvPr/>
          </p:nvCxnSpPr>
          <p:spPr>
            <a:xfrm flipH="1">
              <a:off x="4485967" y="1928781"/>
              <a:ext cx="3369703" cy="0"/>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p:cNvCxnSpPr/>
            <p:nvPr/>
          </p:nvCxnSpPr>
          <p:spPr>
            <a:xfrm flipH="1">
              <a:off x="4485967" y="4933451"/>
              <a:ext cx="3369703" cy="0"/>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p:cNvCxnSpPr>
              <a:stCxn id="118" idx="2"/>
            </p:cNvCxnSpPr>
            <p:nvPr/>
          </p:nvCxnSpPr>
          <p:spPr>
            <a:xfrm flipH="1">
              <a:off x="3859946" y="3434131"/>
              <a:ext cx="4737821"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p:cNvCxnSpPr>
              <a:stCxn id="122" idx="0"/>
            </p:cNvCxnSpPr>
            <p:nvPr/>
          </p:nvCxnSpPr>
          <p:spPr>
            <a:xfrm flipV="1">
              <a:off x="4074487" y="2340261"/>
              <a:ext cx="58038" cy="2181710"/>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p:cNvCxnSpPr/>
            <p:nvPr/>
          </p:nvCxnSpPr>
          <p:spPr>
            <a:xfrm flipV="1">
              <a:off x="8256731" y="2340261"/>
              <a:ext cx="58038" cy="2181710"/>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p:cNvCxnSpPr>
              <a:stCxn id="121" idx="0"/>
            </p:cNvCxnSpPr>
            <p:nvPr/>
          </p:nvCxnSpPr>
          <p:spPr>
            <a:xfrm flipH="1" flipV="1">
              <a:off x="6199837" y="1521926"/>
              <a:ext cx="29019" cy="3890985"/>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p:cNvCxnSpPr>
              <a:stCxn id="123" idx="6"/>
            </p:cNvCxnSpPr>
            <p:nvPr/>
          </p:nvCxnSpPr>
          <p:spPr>
            <a:xfrm flipV="1">
              <a:off x="3859945" y="1367001"/>
              <a:ext cx="2060163" cy="2067130"/>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p:cNvCxnSpPr>
              <a:endCxn id="119" idx="3"/>
            </p:cNvCxnSpPr>
            <p:nvPr/>
          </p:nvCxnSpPr>
          <p:spPr>
            <a:xfrm flipV="1">
              <a:off x="4260786" y="1396781"/>
              <a:ext cx="1677110" cy="3125190"/>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p:cNvCxnSpPr>
              <a:stCxn id="120" idx="1"/>
              <a:endCxn id="119" idx="5"/>
            </p:cNvCxnSpPr>
            <p:nvPr/>
          </p:nvCxnSpPr>
          <p:spPr>
            <a:xfrm flipH="1" flipV="1">
              <a:off x="6519816" y="1396781"/>
              <a:ext cx="1456594" cy="3251740"/>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p:cNvCxnSpPr>
              <a:stCxn id="118" idx="2"/>
              <a:endCxn id="119" idx="5"/>
            </p:cNvCxnSpPr>
            <p:nvPr/>
          </p:nvCxnSpPr>
          <p:spPr>
            <a:xfrm flipH="1" flipV="1">
              <a:off x="6519816" y="1396781"/>
              <a:ext cx="2077951" cy="2037350"/>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p:cNvCxnSpPr>
              <a:stCxn id="123" idx="6"/>
            </p:cNvCxnSpPr>
            <p:nvPr/>
          </p:nvCxnSpPr>
          <p:spPr>
            <a:xfrm flipV="1">
              <a:off x="3859945" y="1948386"/>
              <a:ext cx="4003518" cy="1485745"/>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p:cNvCxnSpPr>
              <a:stCxn id="121" idx="7"/>
              <a:endCxn id="118" idx="2"/>
            </p:cNvCxnSpPr>
            <p:nvPr/>
          </p:nvCxnSpPr>
          <p:spPr>
            <a:xfrm flipV="1">
              <a:off x="6519816" y="3434131"/>
              <a:ext cx="2077951" cy="2099300"/>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p:cNvCxnSpPr/>
            <p:nvPr/>
          </p:nvCxnSpPr>
          <p:spPr>
            <a:xfrm flipV="1">
              <a:off x="6519634" y="2327221"/>
              <a:ext cx="1594705" cy="320565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p:cNvCxnSpPr/>
            <p:nvPr/>
          </p:nvCxnSpPr>
          <p:spPr>
            <a:xfrm flipV="1">
              <a:off x="4260786" y="2340261"/>
              <a:ext cx="3853553" cy="2181711"/>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p:cNvCxnSpPr>
              <a:stCxn id="118" idx="2"/>
              <a:endCxn id="124" idx="6"/>
            </p:cNvCxnSpPr>
            <p:nvPr/>
          </p:nvCxnSpPr>
          <p:spPr>
            <a:xfrm flipH="1" flipV="1">
              <a:off x="4485967" y="1928781"/>
              <a:ext cx="4111800" cy="1505350"/>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p:cNvCxnSpPr>
              <a:stCxn id="118" idx="2"/>
              <a:endCxn id="122" idx="6"/>
            </p:cNvCxnSpPr>
            <p:nvPr/>
          </p:nvCxnSpPr>
          <p:spPr>
            <a:xfrm flipH="1">
              <a:off x="4485967" y="3434131"/>
              <a:ext cx="4111800" cy="1499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p:cNvCxnSpPr>
              <a:stCxn id="120" idx="2"/>
              <a:endCxn id="123" idx="6"/>
            </p:cNvCxnSpPr>
            <p:nvPr/>
          </p:nvCxnSpPr>
          <p:spPr>
            <a:xfrm flipH="1" flipV="1">
              <a:off x="3859945" y="3434131"/>
              <a:ext cx="3995945" cy="150535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p:cNvCxnSpPr>
              <a:stCxn id="120" idx="1"/>
            </p:cNvCxnSpPr>
            <p:nvPr/>
          </p:nvCxnSpPr>
          <p:spPr>
            <a:xfrm flipH="1" flipV="1">
              <a:off x="4284584" y="2291712"/>
              <a:ext cx="3691826" cy="2356809"/>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p:cNvCxnSpPr>
              <a:stCxn id="121" idx="1"/>
              <a:endCxn id="123" idx="6"/>
            </p:cNvCxnSpPr>
            <p:nvPr/>
          </p:nvCxnSpPr>
          <p:spPr>
            <a:xfrm flipH="1" flipV="1">
              <a:off x="3859945" y="3434131"/>
              <a:ext cx="2077951" cy="2099300"/>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p:cNvCxnSpPr>
              <a:stCxn id="121" idx="1"/>
            </p:cNvCxnSpPr>
            <p:nvPr/>
          </p:nvCxnSpPr>
          <p:spPr>
            <a:xfrm flipH="1" flipV="1">
              <a:off x="4284584" y="2291712"/>
              <a:ext cx="1653312" cy="3241719"/>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p:cNvCxnSpPr/>
            <p:nvPr/>
          </p:nvCxnSpPr>
          <p:spPr>
            <a:xfrm flipH="1">
              <a:off x="9420727" y="3444849"/>
              <a:ext cx="822870" cy="0"/>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p:nvPr/>
          </p:nvCxnSpPr>
          <p:spPr>
            <a:xfrm flipH="1" flipV="1">
              <a:off x="8558330" y="5230441"/>
              <a:ext cx="628030" cy="527170"/>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flipH="1" flipV="1">
              <a:off x="3129183" y="1124986"/>
              <a:ext cx="628030" cy="527170"/>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p:cNvCxnSpPr/>
            <p:nvPr/>
          </p:nvCxnSpPr>
          <p:spPr>
            <a:xfrm flipH="1">
              <a:off x="8626359" y="1172601"/>
              <a:ext cx="691636" cy="553168"/>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p:nvPr/>
          </p:nvCxnSpPr>
          <p:spPr>
            <a:xfrm flipH="1">
              <a:off x="3021548" y="5137624"/>
              <a:ext cx="691636" cy="553168"/>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p:cNvCxnSpPr/>
            <p:nvPr/>
          </p:nvCxnSpPr>
          <p:spPr>
            <a:xfrm>
              <a:off x="6234884" y="6235871"/>
              <a:ext cx="0" cy="700681"/>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13331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C00000"/>
                </a:solidFill>
                <a:latin typeface="Adobe Garamond Pro" charset="0"/>
                <a:ea typeface="Adobe Garamond Pro" charset="0"/>
                <a:cs typeface="Adobe Garamond Pro" charset="0"/>
              </a:rPr>
              <a:t>BioRC</a:t>
            </a:r>
            <a:r>
              <a:rPr lang="en-US" b="1" dirty="0" smtClean="0">
                <a:solidFill>
                  <a:srgbClr val="C00000"/>
                </a:solidFill>
                <a:latin typeface="Adobe Garamond Pro" charset="0"/>
                <a:ea typeface="Adobe Garamond Pro" charset="0"/>
                <a:cs typeface="Adobe Garamond Pro" charset="0"/>
              </a:rPr>
              <a:t> Solutions to Complexities</a:t>
            </a:r>
            <a:endParaRPr lang="en-US" b="1" dirty="0">
              <a:solidFill>
                <a:srgbClr val="C00000"/>
              </a:solidFill>
              <a:latin typeface="Adobe Garamond Pro" charset="0"/>
              <a:ea typeface="Adobe Garamond Pro" charset="0"/>
              <a:cs typeface="Adobe Garamond Pro" charset="0"/>
            </a:endParaRPr>
          </a:p>
        </p:txBody>
      </p:sp>
      <p:sp>
        <p:nvSpPr>
          <p:cNvPr id="6" name="TextBox 5"/>
          <p:cNvSpPr txBox="1"/>
          <p:nvPr/>
        </p:nvSpPr>
        <p:spPr>
          <a:xfrm>
            <a:off x="8235478" y="2587338"/>
            <a:ext cx="3652315" cy="1631216"/>
          </a:xfrm>
          <a:prstGeom prst="rect">
            <a:avLst/>
          </a:prstGeom>
          <a:noFill/>
        </p:spPr>
        <p:txBody>
          <a:bodyPr wrap="square" rtlCol="0">
            <a:spAutoFit/>
          </a:bodyPr>
          <a:lstStyle/>
          <a:p>
            <a:r>
              <a:rPr lang="en-US" sz="2800" b="1" dirty="0" smtClean="0">
                <a:solidFill>
                  <a:srgbClr val="C00000"/>
                </a:solidFill>
              </a:rPr>
              <a:t>Astrocyte - Neuron Interactions</a:t>
            </a:r>
            <a:r>
              <a:rPr lang="en-US" sz="2400" b="1" dirty="0" smtClean="0">
                <a:solidFill>
                  <a:srgbClr val="C00000"/>
                </a:solidFill>
              </a:rPr>
              <a:t> – </a:t>
            </a:r>
          </a:p>
          <a:p>
            <a:r>
              <a:rPr lang="en-US" sz="2000" b="1" dirty="0" smtClean="0">
                <a:solidFill>
                  <a:srgbClr val="C00000"/>
                </a:solidFill>
              </a:rPr>
              <a:t>Astrocytes stimulate, calm, synchronize and </a:t>
            </a:r>
            <a:r>
              <a:rPr lang="en-US" sz="2400" b="1" dirty="0" smtClean="0">
                <a:solidFill>
                  <a:srgbClr val="C00000"/>
                </a:solidFill>
              </a:rPr>
              <a:t>repair </a:t>
            </a:r>
            <a:r>
              <a:rPr lang="en-US" sz="2000" b="1" dirty="0" smtClean="0">
                <a:solidFill>
                  <a:srgbClr val="C00000"/>
                </a:solidFill>
              </a:rPr>
              <a:t>neurons</a:t>
            </a:r>
            <a:endParaRPr lang="en-US" sz="2000" b="1" dirty="0">
              <a:solidFill>
                <a:srgbClr val="C00000"/>
              </a:solidFill>
            </a:endParaRPr>
          </a:p>
        </p:txBody>
      </p:sp>
      <p:grpSp>
        <p:nvGrpSpPr>
          <p:cNvPr id="5" name="Group 4"/>
          <p:cNvGrpSpPr/>
          <p:nvPr/>
        </p:nvGrpSpPr>
        <p:grpSpPr>
          <a:xfrm>
            <a:off x="838200" y="1690688"/>
            <a:ext cx="7118792" cy="3670739"/>
            <a:chOff x="2286001" y="2667001"/>
            <a:chExt cx="7791449" cy="4002815"/>
          </a:xfrm>
        </p:grpSpPr>
        <p:pic>
          <p:nvPicPr>
            <p:cNvPr id="11" name="Picture 10" descr="glial2.jpg"/>
            <p:cNvPicPr>
              <a:picLocks noChangeAspect="1"/>
            </p:cNvPicPr>
            <p:nvPr/>
          </p:nvPicPr>
          <p:blipFill>
            <a:blip r:embed="rId2"/>
            <a:stretch>
              <a:fillRect/>
            </a:stretch>
          </p:blipFill>
          <p:spPr>
            <a:xfrm>
              <a:off x="3810000" y="2667001"/>
              <a:ext cx="6267450" cy="4002815"/>
            </a:xfrm>
            <a:prstGeom prst="rect">
              <a:avLst/>
            </a:prstGeom>
          </p:spPr>
        </p:pic>
        <p:sp>
          <p:nvSpPr>
            <p:cNvPr id="12" name="TextBox 11"/>
            <p:cNvSpPr txBox="1"/>
            <p:nvPr/>
          </p:nvSpPr>
          <p:spPr>
            <a:xfrm>
              <a:off x="2286001" y="3429001"/>
              <a:ext cx="1972143" cy="584775"/>
            </a:xfrm>
            <a:prstGeom prst="rect">
              <a:avLst/>
            </a:prstGeom>
            <a:noFill/>
          </p:spPr>
          <p:txBody>
            <a:bodyPr wrap="none" rtlCol="0">
              <a:spAutoFit/>
            </a:bodyPr>
            <a:lstStyle/>
            <a:p>
              <a:r>
                <a:rPr lang="en-US" sz="3200" b="1" dirty="0" err="1">
                  <a:solidFill>
                    <a:srgbClr val="FF0000"/>
                  </a:solidFill>
                </a:rPr>
                <a:t>Astrocytes</a:t>
              </a:r>
              <a:endParaRPr lang="en-US" sz="3200" b="1" dirty="0">
                <a:solidFill>
                  <a:srgbClr val="FF0000"/>
                </a:solidFill>
              </a:endParaRPr>
            </a:p>
          </p:txBody>
        </p:sp>
        <p:cxnSp>
          <p:nvCxnSpPr>
            <p:cNvPr id="13" name="Straight Arrow Connector 12"/>
            <p:cNvCxnSpPr/>
            <p:nvPr/>
          </p:nvCxnSpPr>
          <p:spPr>
            <a:xfrm>
              <a:off x="3581400" y="3733800"/>
              <a:ext cx="8382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3505200" y="3733800"/>
              <a:ext cx="2590800" cy="160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001000" y="3244335"/>
              <a:ext cx="1244902" cy="461665"/>
            </a:xfrm>
            <a:prstGeom prst="rect">
              <a:avLst/>
            </a:prstGeom>
            <a:noFill/>
          </p:spPr>
          <p:txBody>
            <a:bodyPr wrap="none" rtlCol="0">
              <a:spAutoFit/>
            </a:bodyPr>
            <a:lstStyle/>
            <a:p>
              <a:r>
                <a:rPr lang="en-US" sz="2400" dirty="0"/>
                <a:t>Neurons</a:t>
              </a:r>
            </a:p>
          </p:txBody>
        </p:sp>
        <p:cxnSp>
          <p:nvCxnSpPr>
            <p:cNvPr id="16" name="Straight Arrow Connector 15"/>
            <p:cNvCxnSpPr/>
            <p:nvPr/>
          </p:nvCxnSpPr>
          <p:spPr>
            <a:xfrm rot="10800000">
              <a:off x="5791200" y="3429000"/>
              <a:ext cx="1905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7239000" y="3733800"/>
              <a:ext cx="7620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7" name="Rectangle 6"/>
          <p:cNvSpPr/>
          <p:nvPr/>
        </p:nvSpPr>
        <p:spPr>
          <a:xfrm>
            <a:off x="1739141" y="5290700"/>
            <a:ext cx="6096000" cy="1200329"/>
          </a:xfrm>
          <a:prstGeom prst="rect">
            <a:avLst/>
          </a:prstGeom>
        </p:spPr>
        <p:txBody>
          <a:bodyPr>
            <a:spAutoFit/>
          </a:bodyPr>
          <a:lstStyle/>
          <a:p>
            <a:pPr lvl="1">
              <a:buFont typeface="Wingdings" pitchFamily="2" charset="2"/>
              <a:buChar char="§"/>
            </a:pPr>
            <a:r>
              <a:rPr lang="en-US" dirty="0" smtClean="0"/>
              <a:t>There are 10 times as many glial cells as neurons in the brain</a:t>
            </a:r>
          </a:p>
          <a:p>
            <a:pPr lvl="1">
              <a:buFont typeface="Wingdings" pitchFamily="2" charset="2"/>
              <a:buChar char="§"/>
            </a:pPr>
            <a:r>
              <a:rPr lang="en-US" dirty="0" smtClean="0"/>
              <a:t>Glial cells control blood flow and propagation speed</a:t>
            </a:r>
          </a:p>
          <a:p>
            <a:pPr lvl="1">
              <a:buFont typeface="Wingdings" pitchFamily="2" charset="2"/>
              <a:buChar char="§"/>
            </a:pPr>
            <a:r>
              <a:rPr lang="en-US" b="1" dirty="0" smtClean="0">
                <a:solidFill>
                  <a:srgbClr val="FF0000"/>
                </a:solidFill>
              </a:rPr>
              <a:t>Glial cells affect processing and memory</a:t>
            </a:r>
            <a:endParaRPr lang="en-US" b="1" dirty="0">
              <a:solidFill>
                <a:srgbClr val="FF0000"/>
              </a:solidFill>
            </a:endParaRPr>
          </a:p>
        </p:txBody>
      </p:sp>
    </p:spTree>
    <p:extLst>
      <p:ext uri="{BB962C8B-B14F-4D97-AF65-F5344CB8AC3E}">
        <p14:creationId xmlns:p14="http://schemas.microsoft.com/office/powerpoint/2010/main" val="1649959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1598</TotalTime>
  <Words>773</Words>
  <Application>Microsoft Macintosh PowerPoint</Application>
  <PresentationFormat>Widescreen</PresentationFormat>
  <Paragraphs>137</Paragraphs>
  <Slides>17</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Adobe Garamond Pro</vt:lpstr>
      <vt:lpstr>Arial</vt:lpstr>
      <vt:lpstr>Calibri</vt:lpstr>
      <vt:lpstr>Calibri Light</vt:lpstr>
      <vt:lpstr>R Frutiger Roman</vt:lpstr>
      <vt:lpstr>Wingdings</vt:lpstr>
      <vt:lpstr>Office Theme</vt:lpstr>
      <vt:lpstr>Visio</vt:lpstr>
      <vt:lpstr>Towards Object Recognition and Learning using the BioRC Biomimetic Real-Time Cortical Neurons  Focus Area One: Architectures, Models, and Emulation </vt:lpstr>
      <vt:lpstr>PowerPoint Presentation</vt:lpstr>
      <vt:lpstr>The Starting Premise on the BioRC project was…  Memory, learning and Intelligence arise from capturing the complexity of the biological brain  Hypothesis: a necessary but probably not sufficient step in realizing intelligence </vt:lpstr>
      <vt:lpstr>Breaking News – Neurons in the brain are not all the same   surprising diversity in the molecules that human brain cells use in transcribing genetic information from DNA to RNA and producing proteins – From Scripps Institute</vt:lpstr>
      <vt:lpstr>BioRC Solutions to Complexities</vt:lpstr>
      <vt:lpstr>BioRC Solutions to Complexities</vt:lpstr>
      <vt:lpstr>BioRC Solutions to Complexities</vt:lpstr>
      <vt:lpstr>BioRC Solutions to Complexities</vt:lpstr>
      <vt:lpstr>BioRC Solutions to Complexities</vt:lpstr>
      <vt:lpstr>Repair via Retrograde Mechanisms: The Biology</vt:lpstr>
      <vt:lpstr>Repair via Retrograde Mechanisms: The Experiment</vt:lpstr>
      <vt:lpstr>Repair via Retrograde Mechanisms: The Results</vt:lpstr>
      <vt:lpstr>BioRC Solutions to Complexities</vt:lpstr>
      <vt:lpstr>BioRC Solutions to Complexities</vt:lpstr>
      <vt:lpstr>Artificial Brains : The Reality on the BioRC Project</vt:lpstr>
      <vt:lpstr>Ph.D. Students  Saeid Barzegarjalali – Learning and Memory Jasmine Berry – Self Awareness in Movements Rebecca Lee – Astrocytes  Pezhman Mamdouh – Power reduction in large neurons Kun Yue – nanotechnologies/noise  Ph.D. Graduates  Yilda Irizarry-Valle, John Joshi, Adi Azar, Ko-Chung Tseng, Chih-Chieh Hsu, Jason Mahvash, Ben Raskob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Recognition and Learning using the BioRC Biomimetic Real-Time Cortex Neurons  Focus Area One: Architectures, Models, and Emulation </dc:title>
  <dc:creator>Alice Cline Parker</dc:creator>
  <cp:lastModifiedBy>Alice Cline Parker</cp:lastModifiedBy>
  <cp:revision>68</cp:revision>
  <dcterms:created xsi:type="dcterms:W3CDTF">2016-06-26T17:45:13Z</dcterms:created>
  <dcterms:modified xsi:type="dcterms:W3CDTF">2016-07-14T17:21:06Z</dcterms:modified>
</cp:coreProperties>
</file>