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33A4D-E355-474D-AA53-28E49D5C7F05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E32C1-4866-4B6B-AF9D-07A069F4E5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25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Around</a:t>
            </a:r>
            <a:r>
              <a:rPr lang="de-DE" baseline="0" dirty="0" smtClean="0"/>
              <a:t> 60% mapped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E32C1-4866-4B6B-AF9D-07A069F4E5B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59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Around 250</a:t>
            </a:r>
            <a:r>
              <a:rPr lang="de-DE" baseline="0" dirty="0" smtClean="0"/>
              <a:t> contigs for Velvet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E32C1-4866-4B6B-AF9D-07A069F4E5B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8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</a:t>
            </a:r>
            <a:r>
              <a:rPr lang="de-DE" baseline="0" dirty="0" smtClean="0"/>
              <a:t> paper: No evidence of multiple locus amplification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E32C1-4866-4B6B-AF9D-07A069F4E5B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96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5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18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58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74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8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01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6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5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92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B807-5552-4B99-8881-D4A80D8FFE9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8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Assembly and genotyping of a MHC gene fragment</a:t>
            </a:r>
            <a:endParaRPr lang="de-DE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Benjamin Strauch, Moritz </a:t>
            </a:r>
            <a:r>
              <a:rPr lang="de-DE" dirty="0" smtClean="0"/>
              <a:t>Kiekeben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167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8"/>
    </mc:Choice>
    <mc:Fallback>
      <p:transition spd="slow" advTm="49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Generating an assembly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Given mapped reads, generate a consensus sequence</a:t>
            </a:r>
          </a:p>
          <a:p>
            <a:r>
              <a:rPr lang="de-DE" dirty="0" smtClean="0"/>
              <a:t>Create a pileup from the read mapping using </a:t>
            </a:r>
            <a:r>
              <a:rPr lang="de-DE" i="1" dirty="0" smtClean="0"/>
              <a:t>mpileup </a:t>
            </a:r>
            <a:r>
              <a:rPr lang="de-DE" dirty="0" smtClean="0"/>
              <a:t>and </a:t>
            </a:r>
            <a:r>
              <a:rPr lang="de-DE" i="1" dirty="0" smtClean="0"/>
              <a:t>bcftools</a:t>
            </a:r>
          </a:p>
          <a:p>
            <a:endParaRPr lang="de-DE" i="1" dirty="0"/>
          </a:p>
          <a:p>
            <a:r>
              <a:rPr lang="de-DE" dirty="0" smtClean="0"/>
              <a:t>Between Exon 1 and Exon 3</a:t>
            </a:r>
            <a:r>
              <a:rPr lang="de-DE" smtClean="0"/>
              <a:t>, </a:t>
            </a:r>
            <a:r>
              <a:rPr lang="de-DE" i="1" smtClean="0"/>
              <a:t>96.9% </a:t>
            </a:r>
            <a:r>
              <a:rPr lang="de-DE" smtClean="0"/>
              <a:t>sequence identity with </a:t>
            </a:r>
            <a:r>
              <a:rPr lang="de-DE" i="1" smtClean="0"/>
              <a:t>ovis aries</a:t>
            </a:r>
            <a:endParaRPr lang="de-D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3" y="4846320"/>
            <a:ext cx="11784033" cy="11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 novo assembly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Assemble without reference: </a:t>
            </a:r>
            <a:r>
              <a:rPr lang="de-DE" i="1" dirty="0" smtClean="0"/>
              <a:t>Velvet</a:t>
            </a:r>
            <a:endParaRPr lang="de-DE" dirty="0" smtClean="0"/>
          </a:p>
          <a:p>
            <a:r>
              <a:rPr lang="de-DE" dirty="0" smtClean="0"/>
              <a:t>Infer sequential structure by detecting overlaps between reads</a:t>
            </a:r>
          </a:p>
          <a:p>
            <a:r>
              <a:rPr lang="de-DE" dirty="0" smtClean="0"/>
              <a:t>De novo assembly generally supports the reference-based assembly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7" y="3739897"/>
            <a:ext cx="11257945" cy="167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3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Detecting alleles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Given the consensus region/assembly, detect variants</a:t>
            </a:r>
          </a:p>
          <a:p>
            <a:r>
              <a:rPr lang="de-DE" dirty="0" smtClean="0"/>
              <a:t>Try two approaches:</a:t>
            </a:r>
          </a:p>
          <a:p>
            <a:pPr lvl="1"/>
            <a:r>
              <a:rPr lang="de-DE" dirty="0" smtClean="0"/>
              <a:t>Detect variants in reads when aligned to </a:t>
            </a:r>
            <a:r>
              <a:rPr lang="de-DE" i="1" dirty="0" smtClean="0"/>
              <a:t>ovis aries</a:t>
            </a:r>
            <a:r>
              <a:rPr lang="de-DE" dirty="0" smtClean="0"/>
              <a:t> reference</a:t>
            </a:r>
          </a:p>
          <a:p>
            <a:pPr lvl="1"/>
            <a:r>
              <a:rPr lang="de-DE" dirty="0" smtClean="0"/>
              <a:t>Realign the reads onto the consensus and count 0/1 variants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Variants in the reads will indicate alleles</a:t>
            </a:r>
          </a:p>
          <a:p>
            <a:endParaRPr lang="de-DE" dirty="0"/>
          </a:p>
          <a:p>
            <a:r>
              <a:rPr lang="de-DE" dirty="0" smtClean="0"/>
              <a:t>GATK used for variant calling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618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Detecting alleles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Multiple variants exist</a:t>
            </a:r>
          </a:p>
          <a:p>
            <a:r>
              <a:rPr lang="de-DE" dirty="0" smtClean="0"/>
              <a:t>Few/not significantly more variants in exon 2 detected</a:t>
            </a:r>
            <a:endParaRPr lang="de-DE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34544"/>
            <a:ext cx="10515600" cy="93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Finding paralogs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Try to detect paralogs using the </a:t>
            </a:r>
            <a:r>
              <a:rPr lang="de-DE" i="1" dirty="0" smtClean="0"/>
              <a:t>de novo</a:t>
            </a:r>
            <a:r>
              <a:rPr lang="de-DE" dirty="0" smtClean="0"/>
              <a:t> sequencing approach</a:t>
            </a:r>
          </a:p>
          <a:p>
            <a:r>
              <a:rPr lang="de-DE" dirty="0" smtClean="0"/>
              <a:t>Expect some contigs to originate from paralogs</a:t>
            </a:r>
          </a:p>
          <a:p>
            <a:pPr lvl="1"/>
            <a:r>
              <a:rPr lang="de-DE" dirty="0" smtClean="0"/>
              <a:t>Problem: Chimeric contigs, few reads from paralogs</a:t>
            </a:r>
          </a:p>
          <a:p>
            <a:pPr lvl="1"/>
            <a:endParaRPr lang="de-DE" dirty="0"/>
          </a:p>
          <a:p>
            <a:r>
              <a:rPr lang="de-DE" dirty="0" smtClean="0"/>
              <a:t>Search contigs in </a:t>
            </a:r>
            <a:r>
              <a:rPr lang="de-DE" i="1" dirty="0" smtClean="0"/>
              <a:t>ovis aries</a:t>
            </a:r>
            <a:r>
              <a:rPr lang="de-DE" dirty="0" smtClean="0"/>
              <a:t>, expecting DRB duplication in sheep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8" y="4873753"/>
            <a:ext cx="11494984" cy="103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8" y="4899453"/>
            <a:ext cx="11494984" cy="9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3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Discussion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Sequence assembly</a:t>
            </a:r>
          </a:p>
          <a:p>
            <a:pPr lvl="1"/>
            <a:r>
              <a:rPr lang="de-DE" dirty="0" smtClean="0"/>
              <a:t>Easier with reference-based assembly</a:t>
            </a:r>
          </a:p>
          <a:p>
            <a:pPr lvl="1"/>
            <a:r>
              <a:rPr lang="de-DE" dirty="0" smtClean="0"/>
              <a:t>Possible with </a:t>
            </a:r>
            <a:r>
              <a:rPr lang="de-DE" i="1" dirty="0" smtClean="0"/>
              <a:t>de novo </a:t>
            </a:r>
            <a:r>
              <a:rPr lang="de-DE" dirty="0" smtClean="0"/>
              <a:t>assembly</a:t>
            </a:r>
          </a:p>
          <a:p>
            <a:pPr lvl="1"/>
            <a:endParaRPr lang="de-DE" dirty="0"/>
          </a:p>
          <a:p>
            <a:r>
              <a:rPr lang="de-DE" dirty="0" smtClean="0"/>
              <a:t>Allelic definition</a:t>
            </a:r>
          </a:p>
          <a:p>
            <a:pPr lvl="1"/>
            <a:r>
              <a:rPr lang="de-DE" dirty="0" smtClean="0"/>
              <a:t>Variants indicate existence of heterozygous regions</a:t>
            </a:r>
          </a:p>
          <a:p>
            <a:pPr lvl="1"/>
            <a:r>
              <a:rPr lang="de-DE" dirty="0" smtClean="0"/>
              <a:t>Variant calling ambigious, differing results depending on software used</a:t>
            </a:r>
          </a:p>
          <a:p>
            <a:pPr lvl="1"/>
            <a:endParaRPr lang="de-DE" dirty="0"/>
          </a:p>
          <a:p>
            <a:r>
              <a:rPr lang="de-DE" dirty="0" smtClean="0"/>
              <a:t>Paralog detection</a:t>
            </a:r>
          </a:p>
          <a:p>
            <a:pPr lvl="1"/>
            <a:r>
              <a:rPr lang="de-DE" dirty="0" smtClean="0"/>
              <a:t>Difficult problem, no clear results</a:t>
            </a:r>
          </a:p>
          <a:p>
            <a:pPr lvl="1"/>
            <a:r>
              <a:rPr lang="de-DE" i="1" dirty="0" smtClean="0"/>
              <a:t>De novo</a:t>
            </a:r>
            <a:r>
              <a:rPr lang="de-DE" dirty="0" smtClean="0"/>
              <a:t>-based approaches seem promising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40334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9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Major histocompatibility complex (MHC)	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133856" y="27066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Control interactions of immune cells</a:t>
                </a:r>
              </a:p>
              <a:p>
                <a:r>
                  <a:rPr lang="de-DE" dirty="0" smtClean="0"/>
                  <a:t>Highly variable binding pockets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r>
                  <a:rPr lang="de-DE" dirty="0" smtClean="0"/>
                  <a:t>Binding site encoded by second exon of the genes</a:t>
                </a:r>
              </a:p>
              <a:p>
                <a:endParaRPr lang="de-DE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de-DE" dirty="0" smtClean="0"/>
                  <a:t> Assemble and analyse exon 2</a:t>
                </a:r>
                <a:endParaRPr lang="de-DE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100" y="2035905"/>
            <a:ext cx="20859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0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6"/>
    </mc:Choice>
    <mc:Fallback>
      <p:transition spd="slow" advTm="118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Application of population analysis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Examine sequences of </a:t>
            </a:r>
            <a:r>
              <a:rPr lang="de-DE" i="1" dirty="0" smtClean="0"/>
              <a:t>Chamois (</a:t>
            </a:r>
            <a:r>
              <a:rPr lang="de-DE" dirty="0" smtClean="0"/>
              <a:t>an Alpine goat)</a:t>
            </a:r>
          </a:p>
          <a:p>
            <a:r>
              <a:rPr lang="de-DE" dirty="0" smtClean="0"/>
              <a:t>Population dynamics determined by sarcoptic mange </a:t>
            </a:r>
            <a:r>
              <a:rPr lang="de-DE" i="1" dirty="0" smtClean="0"/>
              <a:t>(ger: Räude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70" y="3089816"/>
            <a:ext cx="4944060" cy="32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Sequence data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MiSeq sequencing data from the DRB region spanning exon 2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Paired-end read data (300bp)  from two chamois individuals</a:t>
            </a:r>
          </a:p>
          <a:p>
            <a:r>
              <a:rPr lang="de-DE" dirty="0" smtClean="0"/>
              <a:t>Library was prepared with a Nextera kit (relevant for adapter removal)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24" y="2297371"/>
            <a:ext cx="7064352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 in the analysis pipeline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Quality control</a:t>
            </a:r>
          </a:p>
          <a:p>
            <a:endParaRPr lang="de-DE" dirty="0" smtClean="0"/>
          </a:p>
          <a:p>
            <a:r>
              <a:rPr lang="de-DE" dirty="0" smtClean="0"/>
              <a:t>Assembly</a:t>
            </a:r>
          </a:p>
          <a:p>
            <a:endParaRPr lang="de-DE" dirty="0" smtClean="0"/>
          </a:p>
          <a:p>
            <a:r>
              <a:rPr lang="de-DE" dirty="0" smtClean="0"/>
              <a:t>Characterize alleles</a:t>
            </a:r>
          </a:p>
          <a:p>
            <a:endParaRPr lang="de-DE" dirty="0" smtClean="0"/>
          </a:p>
          <a:p>
            <a:r>
              <a:rPr lang="de-DE" dirty="0" smtClean="0"/>
              <a:t>Identify possible paralogs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7537376" y="1655039"/>
            <a:ext cx="3816424" cy="509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Read trimming (Trimmomatic)</a:t>
            </a:r>
            <a:endParaRPr lang="de-DE" b="1" dirty="0"/>
          </a:p>
        </p:txBody>
      </p:sp>
      <p:sp>
        <p:nvSpPr>
          <p:cNvPr id="5" name="Rectangle 4"/>
          <p:cNvSpPr/>
          <p:nvPr/>
        </p:nvSpPr>
        <p:spPr>
          <a:xfrm>
            <a:off x="8294311" y="878366"/>
            <a:ext cx="2304256" cy="48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FASTQC (Verification)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7537376" y="3253965"/>
            <a:ext cx="3816424" cy="50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Mapping (Bowtie2)</a:t>
            </a:r>
            <a:endParaRPr lang="de-DE" b="1" dirty="0"/>
          </a:p>
        </p:txBody>
      </p:sp>
      <p:sp>
        <p:nvSpPr>
          <p:cNvPr id="7" name="Rectangle 6"/>
          <p:cNvSpPr/>
          <p:nvPr/>
        </p:nvSpPr>
        <p:spPr>
          <a:xfrm>
            <a:off x="8294311" y="2503984"/>
            <a:ext cx="2304256" cy="48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FASTQC (Verification)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8294311" y="4029485"/>
            <a:ext cx="2304256" cy="48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IGV (Verification)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7537376" y="4779466"/>
            <a:ext cx="3816424" cy="55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Create consensus (samtools)</a:t>
            </a:r>
            <a:endParaRPr lang="de-DE" b="1" dirty="0"/>
          </a:p>
        </p:txBody>
      </p:sp>
      <p:sp>
        <p:nvSpPr>
          <p:cNvPr id="10" name="Rectangle 9"/>
          <p:cNvSpPr/>
          <p:nvPr/>
        </p:nvSpPr>
        <p:spPr>
          <a:xfrm>
            <a:off x="7537376" y="5623695"/>
            <a:ext cx="3816424" cy="55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Remapping &amp; Variant calling (GATK)</a:t>
            </a:r>
            <a:endParaRPr lang="de-DE" b="1" dirty="0"/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9445588" y="1361327"/>
            <a:ext cx="851" cy="293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>
            <a:off x="9445588" y="2164804"/>
            <a:ext cx="851" cy="339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flipH="1">
            <a:off x="9445588" y="2986945"/>
            <a:ext cx="851" cy="26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445588" y="3762465"/>
            <a:ext cx="851" cy="26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flipH="1">
            <a:off x="9445588" y="4512446"/>
            <a:ext cx="851" cy="26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>
            <a:off x="9445588" y="5329983"/>
            <a:ext cx="0" cy="293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4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Quality control</a:t>
            </a:r>
            <a:endParaRPr lang="de-D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887" y="1825625"/>
            <a:ext cx="7104225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00" y="1825625"/>
            <a:ext cx="7081312" cy="433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2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Assembly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smtClean="0"/>
              <a:t>Reference-based</a:t>
            </a:r>
            <a:r>
              <a:rPr lang="de-DE" dirty="0" smtClean="0"/>
              <a:t> or </a:t>
            </a:r>
            <a:r>
              <a:rPr lang="de-DE" i="1" dirty="0" smtClean="0"/>
              <a:t>de novo</a:t>
            </a:r>
            <a:r>
              <a:rPr lang="de-DE" dirty="0" smtClean="0"/>
              <a:t> assembly is possibleCon</a:t>
            </a:r>
          </a:p>
          <a:p>
            <a:r>
              <a:rPr lang="de-DE" dirty="0" smtClean="0"/>
              <a:t>Reference-based:</a:t>
            </a:r>
          </a:p>
          <a:p>
            <a:pPr lvl="1"/>
            <a:r>
              <a:rPr lang="de-DE" dirty="0" smtClean="0"/>
              <a:t>Map reads to related species</a:t>
            </a:r>
          </a:p>
          <a:p>
            <a:pPr lvl="1"/>
            <a:r>
              <a:rPr lang="de-DE" dirty="0" smtClean="0"/>
              <a:t>Construct consensus from covering reads</a:t>
            </a:r>
          </a:p>
          <a:p>
            <a:pPr lvl="1"/>
            <a:endParaRPr lang="de-DE" dirty="0"/>
          </a:p>
          <a:p>
            <a:r>
              <a:rPr lang="de-DE" dirty="0" smtClean="0"/>
              <a:t>De novo:</a:t>
            </a:r>
          </a:p>
          <a:p>
            <a:pPr lvl="1"/>
            <a:r>
              <a:rPr lang="de-DE" dirty="0" smtClean="0"/>
              <a:t>Detect connections between reads, construct contigs</a:t>
            </a:r>
            <a:endParaRPr lang="de-DE" i="1" dirty="0" smtClean="0"/>
          </a:p>
          <a:p>
            <a:pPr lvl="1"/>
            <a:r>
              <a:rPr lang="de-DE" i="1" dirty="0" smtClean="0"/>
              <a:t>Reference-guided </a:t>
            </a:r>
            <a:r>
              <a:rPr lang="de-DE" dirty="0" smtClean="0"/>
              <a:t>de novo assembly is possible</a:t>
            </a:r>
            <a:endParaRPr lang="de-DE" i="1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5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Reference-based assembly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Which reference can be used?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en-US" sz="2000" i="1" dirty="0" smtClean="0"/>
              <a:t>Genomic analysis of </a:t>
            </a:r>
            <a:r>
              <a:rPr lang="en-US" sz="2000" i="1" dirty="0" err="1" smtClean="0"/>
              <a:t>Ovis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aries</a:t>
            </a:r>
            <a:r>
              <a:rPr lang="en-US" sz="2000" i="1" dirty="0" smtClean="0"/>
              <a:t> (</a:t>
            </a:r>
            <a:r>
              <a:rPr lang="en-US" sz="2000" i="1" dirty="0" err="1" smtClean="0"/>
              <a:t>Ovar</a:t>
            </a:r>
            <a:r>
              <a:rPr lang="en-US" sz="2000" i="1" dirty="0" smtClean="0"/>
              <a:t>) MHC class </a:t>
            </a:r>
            <a:r>
              <a:rPr lang="en-US" sz="2000" i="1" dirty="0" err="1" smtClean="0"/>
              <a:t>IIa</a:t>
            </a:r>
            <a:r>
              <a:rPr lang="en-US" sz="2000" i="1" dirty="0" smtClean="0"/>
              <a:t> loci, </a:t>
            </a:r>
            <a:r>
              <a:rPr lang="en-US" sz="2000" dirty="0" smtClean="0"/>
              <a:t>Hermann-</a:t>
            </a:r>
            <a:r>
              <a:rPr lang="en-US" sz="2000" dirty="0" err="1" smtClean="0"/>
              <a:t>Hoesig</a:t>
            </a:r>
            <a:r>
              <a:rPr lang="en-US" sz="2000" dirty="0" smtClean="0"/>
              <a:t> et al. (2008)</a:t>
            </a:r>
          </a:p>
          <a:p>
            <a:r>
              <a:rPr lang="de-DE" dirty="0" smtClean="0"/>
              <a:t>Genetic sequence of multiple genes in the MHC region</a:t>
            </a:r>
            <a:endParaRPr lang="de-DE" dirty="0"/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5" y="3867912"/>
            <a:ext cx="10991029" cy="121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Reference-based assembly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Mapping tools: Bowtie2</a:t>
            </a:r>
          </a:p>
          <a:p>
            <a:r>
              <a:rPr lang="de-DE" dirty="0" smtClean="0"/>
              <a:t>Map paired reads to the DRB1 gene</a:t>
            </a:r>
          </a:p>
          <a:p>
            <a:r>
              <a:rPr lang="de-DE" dirty="0" smtClean="0"/>
              <a:t>As expected, almost all reads map between exon 1 and exon 3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77" y="3685032"/>
            <a:ext cx="11349446" cy="177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Widescreen</PresentationFormat>
  <Paragraphs>97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Assembly and genotyping of a MHC gene fragment</vt:lpstr>
      <vt:lpstr>Major histocompatibility complex (MHC) </vt:lpstr>
      <vt:lpstr>Application of population analysis</vt:lpstr>
      <vt:lpstr>Sequence data</vt:lpstr>
      <vt:lpstr>Tasks in the analysis pipeline</vt:lpstr>
      <vt:lpstr>Quality control</vt:lpstr>
      <vt:lpstr>Assembly</vt:lpstr>
      <vt:lpstr>Reference-based assembly</vt:lpstr>
      <vt:lpstr>Reference-based assembly</vt:lpstr>
      <vt:lpstr>Generating an assembly</vt:lpstr>
      <vt:lpstr>De novo assembly</vt:lpstr>
      <vt:lpstr>Detecting alleles </vt:lpstr>
      <vt:lpstr>Detecting alleles</vt:lpstr>
      <vt:lpstr>Finding paralogs</vt:lpstr>
      <vt:lpstr>Discussion</vt:lpstr>
      <vt:lpstr>Outlook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MHC stuff</dc:title>
  <dc:creator>Benjamin .</dc:creator>
  <cp:lastModifiedBy>Benjamin .</cp:lastModifiedBy>
  <cp:revision>101</cp:revision>
  <dcterms:created xsi:type="dcterms:W3CDTF">2014-07-06T21:14:41Z</dcterms:created>
  <dcterms:modified xsi:type="dcterms:W3CDTF">2014-07-08T10:28:54Z</dcterms:modified>
</cp:coreProperties>
</file>