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fb0e8a9c0_0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fb0e8a9c0_0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fb0e8c4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fb0e8c4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fb7f13e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fb7f13e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b7f13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b7f13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b0e8a9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b0e8a9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b0e8a9c0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b0e8a9c0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fb0e8a9c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fb0e8a9c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CIS is accredited (in a lack thereof of a less chim word, means to be officially recognized or authorized)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the international standard ISO 27001, which means, CIS Benchmarks are closely mapped 1:1 with ISO 27001 standards.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CIS != ISO certified.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b7f13e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fb7f13e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b0e8c45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b0e8c4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b0e8c4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fb0e8c4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b0e8c4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fb0e8c4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b0e8c4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b0e8c4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askubuntu.com/questions/1109859/why-is-syslog-a-us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askubuntu.com/questions/1109859/why-is-syslog-a-user" TargetMode="External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ibm.com/security/data-brea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CIS Security Guidelines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yours truly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system accounts are non-login - Part 1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6924"/>
          <a:stretch/>
        </p:blipFill>
        <p:spPr>
          <a:xfrm>
            <a:off x="311700" y="1152475"/>
            <a:ext cx="5651500" cy="18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922" y="3664747"/>
            <a:ext cx="5944375" cy="9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887925" y="3264550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Explanation: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887925" y="4568875"/>
            <a:ext cx="42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GB" sz="900" u="sng">
                <a:solidFill>
                  <a:srgbClr val="4A86E8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https://askubuntu.com/questions/1109859/why-is-syslog-a-user</a:t>
            </a:r>
            <a:endParaRPr sz="900">
              <a:solidFill>
                <a:srgbClr val="4A86E8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system accounts are non-login - Part 2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ake sure that </a:t>
            </a:r>
            <a:r>
              <a:rPr lang="en-GB" u="sng">
                <a:latin typeface="Nunito"/>
                <a:ea typeface="Nunito"/>
                <a:cs typeface="Nunito"/>
                <a:sym typeface="Nunito"/>
              </a:rPr>
              <a:t>system accounts are not being used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by regular users &amp; are prevented from being </a:t>
            </a:r>
            <a:r>
              <a:rPr lang="en-GB" u="sng">
                <a:latin typeface="Nunito"/>
                <a:ea typeface="Nunito"/>
                <a:cs typeface="Nunito"/>
                <a:sym typeface="Nunito"/>
              </a:rPr>
              <a:t>used to provide an interactive shell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By default, Ubuntu sets the password field for these accounts to an invalid string, but it is also recommended that the shell field in the password file be set to </a:t>
            </a:r>
            <a:r>
              <a:rPr lang="en-GB" sz="1600">
                <a:solidFill>
                  <a:schemeClr val="l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/sbin/nologin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GB" u="sng">
                <a:latin typeface="Nunito"/>
                <a:ea typeface="Nunito"/>
                <a:cs typeface="Nunito"/>
                <a:sym typeface="Nunito"/>
              </a:rPr>
              <a:t>This prevents the account from potentially being used to run any commands.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22" y="3664747"/>
            <a:ext cx="5944375" cy="9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887925" y="3264550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Explanation: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887925" y="4568875"/>
            <a:ext cx="42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GB" sz="900" u="sng">
                <a:solidFill>
                  <a:srgbClr val="4A86E8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https://askubuntu.com/questions/1109859/why-is-syslog-a-user</a:t>
            </a:r>
            <a:endParaRPr sz="900">
              <a:solidFill>
                <a:srgbClr val="4A86E8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900" y="2871775"/>
            <a:ext cx="4778825" cy="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39600" y="1699050"/>
            <a:ext cx="36648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>
                <a:solidFill>
                  <a:srgbClr val="1C1D1F"/>
                </a:solidFill>
                <a:highlight>
                  <a:srgbClr val="FFFF00"/>
                </a:highlight>
              </a:rPr>
              <a:t>More secure</a:t>
            </a:r>
            <a:endParaRPr sz="3000"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Demo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- 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7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Already widespread use of cloud technologies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Coupled with the i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ncreased use and data migration to cloud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-GB" u="sng">
                <a:latin typeface="Nunito"/>
                <a:ea typeface="Nunito"/>
                <a:cs typeface="Nunito"/>
                <a:sym typeface="Nunito"/>
              </a:rPr>
              <a:t>Cybersecurity is important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eed to </a:t>
            </a:r>
            <a:r>
              <a:rPr b="1" lang="en-GB">
                <a:solidFill>
                  <a:srgbClr val="FFFF00"/>
                </a:solidFill>
                <a:highlight>
                  <a:srgbClr val="4A86E8"/>
                </a:highlight>
                <a:latin typeface="Nunito"/>
                <a:ea typeface="Nunito"/>
                <a:cs typeface="Nunito"/>
                <a:sym typeface="Nunito"/>
              </a:rPr>
              <a:t>harden system security</a:t>
            </a:r>
            <a:endParaRPr b="1">
              <a:solidFill>
                <a:srgbClr val="FFFF00"/>
              </a:solidFill>
              <a:highlight>
                <a:srgbClr val="4A86E8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Center for Internet Security (CIS) has devised the	standard for cybersecurity – </a:t>
            </a:r>
            <a:r>
              <a:rPr b="1" lang="en-GB">
                <a:solidFill>
                  <a:srgbClr val="FFFF00"/>
                </a:solidFill>
                <a:highlight>
                  <a:srgbClr val="3D85C6"/>
                </a:highlight>
                <a:latin typeface="Nunito"/>
                <a:ea typeface="Nunito"/>
                <a:cs typeface="Nunito"/>
                <a:sym typeface="Nunito"/>
              </a:rPr>
              <a:t>the CIS Benchmarks</a:t>
            </a:r>
            <a:endParaRPr b="1">
              <a:solidFill>
                <a:srgbClr val="FFFF00"/>
              </a:solidFill>
              <a:highlight>
                <a:srgbClr val="3D85C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Bash Script to check compliance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37" y="1876775"/>
            <a:ext cx="2389725" cy="29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355800" y="4784575"/>
            <a:ext cx="278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C1D1F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Source:  </a:t>
            </a:r>
            <a:r>
              <a:rPr lang="en-GB" sz="900" u="sng">
                <a:solidFill>
                  <a:srgbClr val="4A86E8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https://www.ibm.com/security/data-breach</a:t>
            </a:r>
            <a:endParaRPr sz="900">
              <a:solidFill>
                <a:srgbClr val="4A86E8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CIS Benchmarks - </a:t>
            </a:r>
            <a:r>
              <a:rPr lang="en-GB"/>
              <a:t>Cybersecurity Standards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23450" y="1152475"/>
            <a:ext cx="14451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International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23350" y="1195975"/>
            <a:ext cx="1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</a:t>
            </a:r>
            <a:r>
              <a:rPr lang="en-GB"/>
              <a:t>ational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74975" y="1195975"/>
            <a:ext cx="994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Industry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99" y="1564200"/>
            <a:ext cx="994200" cy="10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551" y="1651075"/>
            <a:ext cx="2830775" cy="21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200" y="1620289"/>
            <a:ext cx="1705493" cy="8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3187" y="3932231"/>
            <a:ext cx="1705500" cy="74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CIS Benchmarks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CIS Benchmarks are a set of cybersecurity standards for defending IT systems and data against cyberattacks.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Referenced and recognised by compliance standards such as the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PCI DSS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Federal Information Security Management Act (FISMA)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and more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"CIS Benchmarks Configuration Certification" is awarded to denote </a:t>
            </a:r>
            <a:r>
              <a:rPr lang="en-GB">
                <a:solidFill>
                  <a:srgbClr val="FFFF00"/>
                </a:solidFill>
                <a:highlight>
                  <a:srgbClr val="3D85C6"/>
                </a:highlight>
                <a:latin typeface="Nunito"/>
                <a:ea typeface="Nunito"/>
                <a:cs typeface="Nunito"/>
                <a:sym typeface="Nunito"/>
              </a:rPr>
              <a:t>conformance with the CIS Benchmark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75" y="3828800"/>
            <a:ext cx="2863300" cy="7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13630" l="6077" r="4811" t="13206"/>
          <a:stretch/>
        </p:blipFill>
        <p:spPr>
          <a:xfrm>
            <a:off x="1076932" y="2493987"/>
            <a:ext cx="1544967" cy="8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500" y="2493989"/>
            <a:ext cx="1705493" cy="8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 sample of the CIS requirements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SSH Rules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Nunito"/>
              <a:buAutoNum type="alphaL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Ensure SSH root login is disabled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Nunito"/>
              <a:buAutoNum type="alphaL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Ensure SSH PermitEmptyPasswords is disabled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Nunito"/>
              <a:buAutoNum type="alphaL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Ensure SSH Protocol is set to 2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Nunito"/>
              <a:buAutoNum type="alphaL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Ensure password expiration is 90 days or less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Nunito"/>
              <a:buAutoNum type="alphaLcPeriod"/>
            </a:pPr>
            <a:r>
              <a:rPr lang="en-GB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Ensure system accounts are non-login</a:t>
            </a:r>
            <a:endParaRPr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bash script shall be executed every 8am and 5pm on a daily basis.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bash script shall generate the </a:t>
            </a:r>
            <a:r>
              <a:rPr lang="en-GB">
                <a:solidFill>
                  <a:srgbClr val="A4C2F4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to a log file or report.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bash script shall send an email to alert any failure in the compliance check.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SSH root login is disabled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Root </a:t>
            </a:r>
            <a:r>
              <a:rPr lang="en-GB"/>
              <a:t>has the highest access rights on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Privilege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rgbClr val="1C1D1F"/>
                </a:solidFill>
                <a:highlight>
                  <a:srgbClr val="FFFF00"/>
                </a:highlight>
              </a:rPr>
              <a:t>Better security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SSH PermitEmptyPasswords is disabled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Disallows user login without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Need for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Authentication equals to?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/>
              <a:t>something you know</a:t>
            </a:r>
            <a:r>
              <a:rPr lang="en-GB"/>
              <a:t>: </a:t>
            </a:r>
            <a:r>
              <a:rPr lang="en-GB" u="sng"/>
              <a:t>a password or personal identification number (PIN)</a:t>
            </a:r>
            <a:r>
              <a:rPr lang="en-GB"/>
              <a:t>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/>
              <a:t>something you have</a:t>
            </a:r>
            <a:r>
              <a:rPr lang="en-GB"/>
              <a:t>: </a:t>
            </a:r>
            <a:r>
              <a:rPr lang="en-GB" u="sng"/>
              <a:t>a token, such as bank card</a:t>
            </a:r>
            <a:r>
              <a:rPr lang="en-GB"/>
              <a:t>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-GB"/>
              <a:t>something you are</a:t>
            </a:r>
            <a:r>
              <a:rPr lang="en-GB"/>
              <a:t>: </a:t>
            </a:r>
            <a:r>
              <a:rPr lang="en-GB" u="sng"/>
              <a:t>biometrics, such as fingerprints and face recognition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800"/>
              <a:buAutoNum type="arabicPeriod"/>
            </a:pPr>
            <a:r>
              <a:rPr b="1" lang="en-GB">
                <a:solidFill>
                  <a:srgbClr val="1C1D1F"/>
                </a:solidFill>
                <a:highlight>
                  <a:srgbClr val="FFFF00"/>
                </a:highlight>
              </a:rPr>
              <a:t>Improved security</a:t>
            </a:r>
            <a:endParaRPr b="1">
              <a:solidFill>
                <a:srgbClr val="1C1D1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SSH Protocol is set to 2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SSH v1 was the original protocol and was subject to security issues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SSH v2 is more advanced and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SSH v1 suffers from insecurities that do not affect SSH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rgbClr val="1C1D1F"/>
                </a:solidFill>
                <a:highlight>
                  <a:srgbClr val="FFFF00"/>
                </a:highlight>
              </a:rPr>
              <a:t>Enhanced security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password expiration is 90 days or less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Dying concept of p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assword aging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hypothetical case of data breach, hackers have access to hashed login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Rainbow table attack to brute force finding passwords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Password expiration ensures that by the time hackers decrypt the hashed password, the password is already different and changed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-GB" u="sng">
                <a:latin typeface="Nunito"/>
                <a:ea typeface="Nunito"/>
                <a:cs typeface="Nunito"/>
                <a:sym typeface="Nunito"/>
              </a:rPr>
              <a:t>TLDR: Password expiration to “outrun” the </a:t>
            </a:r>
            <a:r>
              <a:rPr lang="en-GB" u="sng">
                <a:latin typeface="Nunito"/>
                <a:ea typeface="Nunito"/>
                <a:cs typeface="Nunito"/>
                <a:sym typeface="Nunito"/>
              </a:rPr>
              <a:t>speed</a:t>
            </a:r>
            <a:r>
              <a:rPr lang="en-GB" u="sng">
                <a:latin typeface="Nunito"/>
                <a:ea typeface="Nunito"/>
                <a:cs typeface="Nunito"/>
                <a:sym typeface="Nunito"/>
              </a:rPr>
              <a:t> of password cracking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1" lang="en-GB">
                <a:solidFill>
                  <a:srgbClr val="1C1D1F"/>
                </a:solidFill>
                <a:highlight>
                  <a:srgbClr val="FFFF00"/>
                </a:highlight>
              </a:rPr>
              <a:t>Strengthened</a:t>
            </a:r>
            <a:r>
              <a:rPr b="1" lang="en-GB">
                <a:solidFill>
                  <a:srgbClr val="1C1D1F"/>
                </a:solidFill>
                <a:highlight>
                  <a:srgbClr val="FFFF00"/>
                </a:highlight>
              </a:rPr>
              <a:t> security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