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362" r:id="rId4"/>
    <p:sldId id="363" r:id="rId5"/>
    <p:sldId id="364" r:id="rId6"/>
    <p:sldId id="366" r:id="rId7"/>
    <p:sldId id="365" r:id="rId8"/>
    <p:sldId id="406" r:id="rId9"/>
    <p:sldId id="407" r:id="rId10"/>
    <p:sldId id="411" r:id="rId11"/>
    <p:sldId id="368" r:id="rId12"/>
    <p:sldId id="415" r:id="rId13"/>
    <p:sldId id="416" r:id="rId14"/>
    <p:sldId id="424" r:id="rId15"/>
    <p:sldId id="425" r:id="rId16"/>
    <p:sldId id="426" r:id="rId17"/>
    <p:sldId id="427" r:id="rId18"/>
    <p:sldId id="428" r:id="rId19"/>
    <p:sldId id="429" r:id="rId20"/>
    <p:sldId id="430" r:id="rId21"/>
    <p:sldId id="431" r:id="rId22"/>
    <p:sldId id="432" r:id="rId23"/>
    <p:sldId id="433" r:id="rId24"/>
    <p:sldId id="434" r:id="rId25"/>
    <p:sldId id="417" r:id="rId26"/>
    <p:sldId id="418" r:id="rId27"/>
    <p:sldId id="419" r:id="rId28"/>
    <p:sldId id="420" r:id="rId29"/>
    <p:sldId id="422" r:id="rId30"/>
    <p:sldId id="369" r:id="rId31"/>
    <p:sldId id="370" r:id="rId32"/>
    <p:sldId id="371" r:id="rId33"/>
    <p:sldId id="372" r:id="rId34"/>
    <p:sldId id="373" r:id="rId35"/>
    <p:sldId id="399" r:id="rId36"/>
    <p:sldId id="400" r:id="rId37"/>
    <p:sldId id="322" r:id="rId3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48" autoAdjust="0"/>
  </p:normalViewPr>
  <p:slideViewPr>
    <p:cSldViewPr>
      <p:cViewPr varScale="1">
        <p:scale>
          <a:sx n="62" d="100"/>
          <a:sy n="62" d="100"/>
        </p:scale>
        <p:origin x="20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D88F018-F94C-4976-934F-D4AD656996EE}" type="datetimeFigureOut">
              <a:rPr lang="en-IN" smtClean="0"/>
              <a:t>29-12-2024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28CD5DA-E952-4C15-ADEB-6ABCA5C1CF92}" type="slidenum">
              <a:rPr lang="en-IN" smtClean="0"/>
              <a:t>‹#›</a:t>
            </a:fld>
            <a:endParaRPr lang="en-IN"/>
          </a:p>
        </p:txBody>
      </p:sp>
    </p:spTree>
    <p:extLst>
      <p:ext uri="{BB962C8B-B14F-4D97-AF65-F5344CB8AC3E}">
        <p14:creationId xmlns:p14="http://schemas.microsoft.com/office/powerpoint/2010/main" val="202725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8CD5DA-E952-4C15-ADEB-6ABCA5C1CF92}" type="slidenum">
              <a:rPr lang="en-IN" smtClean="0"/>
              <a:t>6</a:t>
            </a:fld>
            <a:endParaRPr lang="en-IN"/>
          </a:p>
        </p:txBody>
      </p:sp>
    </p:spTree>
    <p:extLst>
      <p:ext uri="{BB962C8B-B14F-4D97-AF65-F5344CB8AC3E}">
        <p14:creationId xmlns:p14="http://schemas.microsoft.com/office/powerpoint/2010/main" val="392897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8CD5DA-E952-4C15-ADEB-6ABCA5C1CF92}" type="slidenum">
              <a:rPr lang="en-IN" smtClean="0"/>
              <a:t>16</a:t>
            </a:fld>
            <a:endParaRPr lang="en-IN"/>
          </a:p>
        </p:txBody>
      </p:sp>
    </p:spTree>
    <p:extLst>
      <p:ext uri="{BB962C8B-B14F-4D97-AF65-F5344CB8AC3E}">
        <p14:creationId xmlns:p14="http://schemas.microsoft.com/office/powerpoint/2010/main" val="960294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6857998"/>
          </a:xfrm>
          <a:prstGeom prst="rect">
            <a:avLst/>
          </a:prstGeom>
        </p:spPr>
      </p:pic>
      <p:pic>
        <p:nvPicPr>
          <p:cNvPr id="17" name="bg object 17"/>
          <p:cNvPicPr/>
          <p:nvPr/>
        </p:nvPicPr>
        <p:blipFill>
          <a:blip r:embed="rId3" cstate="print"/>
          <a:stretch>
            <a:fillRect/>
          </a:stretch>
        </p:blipFill>
        <p:spPr>
          <a:xfrm>
            <a:off x="1857375" y="2571750"/>
            <a:ext cx="5429250" cy="2800350"/>
          </a:xfrm>
          <a:prstGeom prst="rect">
            <a:avLst/>
          </a:prstGeom>
        </p:spPr>
      </p:pic>
      <p:sp>
        <p:nvSpPr>
          <p:cNvPr id="18" name="bg object 18"/>
          <p:cNvSpPr/>
          <p:nvPr/>
        </p:nvSpPr>
        <p:spPr>
          <a:xfrm>
            <a:off x="0" y="3714750"/>
            <a:ext cx="9144000" cy="714375"/>
          </a:xfrm>
          <a:custGeom>
            <a:avLst/>
            <a:gdLst/>
            <a:ahLst/>
            <a:cxnLst/>
            <a:rect l="l" t="t" r="r" b="b"/>
            <a:pathLst>
              <a:path w="9144000" h="714375">
                <a:moveTo>
                  <a:pt x="9144000" y="0"/>
                </a:moveTo>
                <a:lnTo>
                  <a:pt x="0" y="0"/>
                </a:lnTo>
                <a:lnTo>
                  <a:pt x="0" y="714375"/>
                </a:lnTo>
                <a:lnTo>
                  <a:pt x="9144000" y="714375"/>
                </a:lnTo>
                <a:lnTo>
                  <a:pt x="9144000" y="0"/>
                </a:lnTo>
                <a:close/>
              </a:path>
            </a:pathLst>
          </a:custGeom>
          <a:solidFill>
            <a:srgbClr val="1F487C"/>
          </a:solidFill>
        </p:spPr>
        <p:txBody>
          <a:bodyPr wrap="square" lIns="0" tIns="0" rIns="0" bIns="0" rtlCol="0"/>
          <a:lstStyle/>
          <a:p>
            <a:endParaRPr/>
          </a:p>
        </p:txBody>
      </p:sp>
      <p:sp>
        <p:nvSpPr>
          <p:cNvPr id="2" name="Holder 2"/>
          <p:cNvSpPr>
            <a:spLocks noGrp="1"/>
          </p:cNvSpPr>
          <p:nvPr>
            <p:ph type="ctrTitle"/>
          </p:nvPr>
        </p:nvSpPr>
        <p:spPr>
          <a:xfrm>
            <a:off x="3891534" y="3080385"/>
            <a:ext cx="1360931" cy="563879"/>
          </a:xfrm>
          <a:prstGeom prst="rect">
            <a:avLst/>
          </a:prstGeom>
        </p:spPr>
        <p:txBody>
          <a:bodyPr wrap="square" lIns="0" tIns="0" rIns="0" bIns="0">
            <a:spAutoFit/>
          </a:bodyPr>
          <a:lstStyle>
            <a:lvl1pPr>
              <a:defRPr sz="24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62700"/>
            <a:ext cx="9144000" cy="495300"/>
          </a:xfrm>
          <a:custGeom>
            <a:avLst/>
            <a:gdLst/>
            <a:ahLst/>
            <a:cxnLst/>
            <a:rect l="l" t="t" r="r" b="b"/>
            <a:pathLst>
              <a:path w="9144000" h="495300">
                <a:moveTo>
                  <a:pt x="0" y="495300"/>
                </a:moveTo>
                <a:lnTo>
                  <a:pt x="9144000" y="495300"/>
                </a:lnTo>
                <a:lnTo>
                  <a:pt x="9144000" y="0"/>
                </a:lnTo>
                <a:lnTo>
                  <a:pt x="0" y="0"/>
                </a:lnTo>
                <a:lnTo>
                  <a:pt x="0" y="495300"/>
                </a:lnTo>
                <a:close/>
              </a:path>
            </a:pathLst>
          </a:custGeom>
          <a:solidFill>
            <a:srgbClr val="1F487C"/>
          </a:solidFill>
        </p:spPr>
        <p:txBody>
          <a:bodyPr wrap="square" lIns="0" tIns="0" rIns="0" bIns="0" rtlCol="0"/>
          <a:lstStyle/>
          <a:p>
            <a:endParaRPr/>
          </a:p>
        </p:txBody>
      </p:sp>
      <p:sp>
        <p:nvSpPr>
          <p:cNvPr id="17" name="bg object 17"/>
          <p:cNvSpPr/>
          <p:nvPr/>
        </p:nvSpPr>
        <p:spPr>
          <a:xfrm>
            <a:off x="0" y="3219450"/>
            <a:ext cx="9144000" cy="2781300"/>
          </a:xfrm>
          <a:custGeom>
            <a:avLst/>
            <a:gdLst/>
            <a:ahLst/>
            <a:cxnLst/>
            <a:rect l="l" t="t" r="r" b="b"/>
            <a:pathLst>
              <a:path w="9144000" h="2781300">
                <a:moveTo>
                  <a:pt x="0" y="2781300"/>
                </a:moveTo>
                <a:lnTo>
                  <a:pt x="9144000" y="2781300"/>
                </a:lnTo>
                <a:lnTo>
                  <a:pt x="9144000" y="0"/>
                </a:lnTo>
                <a:lnTo>
                  <a:pt x="0" y="0"/>
                </a:lnTo>
                <a:lnTo>
                  <a:pt x="0" y="2781300"/>
                </a:lnTo>
                <a:close/>
              </a:path>
            </a:pathLst>
          </a:custGeom>
          <a:solidFill>
            <a:srgbClr val="1F487C"/>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219200" y="361950"/>
            <a:ext cx="6705600" cy="2857500"/>
          </a:xfrm>
          <a:prstGeom prst="rect">
            <a:avLst/>
          </a:prstGeom>
        </p:spPr>
      </p:pic>
      <p:pic>
        <p:nvPicPr>
          <p:cNvPr id="19" name="bg object 19"/>
          <p:cNvPicPr/>
          <p:nvPr/>
        </p:nvPicPr>
        <p:blipFill>
          <a:blip r:embed="rId3" cstate="print"/>
          <a:stretch>
            <a:fillRect/>
          </a:stretch>
        </p:blipFill>
        <p:spPr>
          <a:xfrm>
            <a:off x="2438400" y="4000500"/>
            <a:ext cx="4276725" cy="571500"/>
          </a:xfrm>
          <a:prstGeom prst="rect">
            <a:avLst/>
          </a:prstGeom>
        </p:spPr>
      </p:pic>
      <p:pic>
        <p:nvPicPr>
          <p:cNvPr id="20" name="bg object 20"/>
          <p:cNvPicPr/>
          <p:nvPr/>
        </p:nvPicPr>
        <p:blipFill>
          <a:blip r:embed="rId4" cstate="print"/>
          <a:stretch>
            <a:fillRect/>
          </a:stretch>
        </p:blipFill>
        <p:spPr>
          <a:xfrm>
            <a:off x="3038475" y="4943475"/>
            <a:ext cx="3067050" cy="266700"/>
          </a:xfrm>
          <a:prstGeom prst="rect">
            <a:avLst/>
          </a:prstGeom>
        </p:spPr>
      </p:pic>
      <p:sp>
        <p:nvSpPr>
          <p:cNvPr id="21" name="bg object 21"/>
          <p:cNvSpPr/>
          <p:nvPr/>
        </p:nvSpPr>
        <p:spPr>
          <a:xfrm>
            <a:off x="0" y="6000750"/>
            <a:ext cx="9144000" cy="361950"/>
          </a:xfrm>
          <a:custGeom>
            <a:avLst/>
            <a:gdLst/>
            <a:ahLst/>
            <a:cxnLst/>
            <a:rect l="l" t="t" r="r" b="b"/>
            <a:pathLst>
              <a:path w="9144000" h="361950">
                <a:moveTo>
                  <a:pt x="9144000" y="0"/>
                </a:moveTo>
                <a:lnTo>
                  <a:pt x="0" y="0"/>
                </a:lnTo>
                <a:lnTo>
                  <a:pt x="0" y="361950"/>
                </a:lnTo>
                <a:lnTo>
                  <a:pt x="9144000" y="361950"/>
                </a:lnTo>
                <a:lnTo>
                  <a:pt x="9144000"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8"/>
          </a:xfrm>
          <a:prstGeom prst="rect">
            <a:avLst/>
          </a:prstGeom>
        </p:spPr>
      </p:pic>
      <p:pic>
        <p:nvPicPr>
          <p:cNvPr id="17" name="bg object 17"/>
          <p:cNvPicPr/>
          <p:nvPr/>
        </p:nvPicPr>
        <p:blipFill>
          <a:blip r:embed="rId8" cstate="print"/>
          <a:stretch>
            <a:fillRect/>
          </a:stretch>
        </p:blipFill>
        <p:spPr>
          <a:xfrm>
            <a:off x="1857375" y="3076575"/>
            <a:ext cx="5429250" cy="2800350"/>
          </a:xfrm>
          <a:prstGeom prst="rect">
            <a:avLst/>
          </a:prstGeom>
        </p:spPr>
      </p:pic>
      <p:sp>
        <p:nvSpPr>
          <p:cNvPr id="18" name="bg object 18"/>
          <p:cNvSpPr/>
          <p:nvPr/>
        </p:nvSpPr>
        <p:spPr>
          <a:xfrm>
            <a:off x="0" y="1647825"/>
            <a:ext cx="9144000" cy="638175"/>
          </a:xfrm>
          <a:custGeom>
            <a:avLst/>
            <a:gdLst/>
            <a:ahLst/>
            <a:cxnLst/>
            <a:rect l="l" t="t" r="r" b="b"/>
            <a:pathLst>
              <a:path w="9144000" h="638175">
                <a:moveTo>
                  <a:pt x="9144000" y="0"/>
                </a:moveTo>
                <a:lnTo>
                  <a:pt x="0" y="0"/>
                </a:lnTo>
                <a:lnTo>
                  <a:pt x="0" y="638175"/>
                </a:lnTo>
                <a:lnTo>
                  <a:pt x="9144000" y="638175"/>
                </a:lnTo>
                <a:lnTo>
                  <a:pt x="9144000" y="0"/>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a:xfrm>
            <a:off x="269557" y="1703705"/>
            <a:ext cx="8549005" cy="449580"/>
          </a:xfrm>
          <a:prstGeom prst="rect">
            <a:avLst/>
          </a:prstGeom>
        </p:spPr>
        <p:txBody>
          <a:bodyPr wrap="square" lIns="0" tIns="0" rIns="0" bIns="0">
            <a:spAutoFit/>
          </a:bodyPr>
          <a:lstStyle>
            <a:lvl1pPr>
              <a:defRPr sz="2400" b="1" i="0">
                <a:solidFill>
                  <a:schemeClr val="bg1"/>
                </a:solidFill>
                <a:latin typeface="Calibri"/>
                <a:cs typeface="Calibri"/>
              </a:defRPr>
            </a:lvl1pPr>
          </a:lstStyle>
          <a:p>
            <a:endParaRPr/>
          </a:p>
        </p:txBody>
      </p:sp>
      <p:sp>
        <p:nvSpPr>
          <p:cNvPr id="3" name="Holder 3"/>
          <p:cNvSpPr>
            <a:spLocks noGrp="1"/>
          </p:cNvSpPr>
          <p:nvPr>
            <p:ph type="body" idx="1"/>
          </p:nvPr>
        </p:nvSpPr>
        <p:spPr>
          <a:xfrm>
            <a:off x="458787" y="2485961"/>
            <a:ext cx="8420735" cy="2169795"/>
          </a:xfrm>
          <a:prstGeom prst="rect">
            <a:avLst/>
          </a:prstGeom>
        </p:spPr>
        <p:txBody>
          <a:bodyPr wrap="square" lIns="0" tIns="0" rIns="0" bIns="0">
            <a:spAutoFit/>
          </a:bodyPr>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12/29/2024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6.xml"/><Relationship Id="rId7"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1.xml"/><Relationship Id="rId7" Type="http://schemas.openxmlformats.org/officeDocument/2006/relationships/image" Target="../media/image1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42.xml"/></Relationships>
</file>

<file path=ppt/slides/_rels/slide12.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9.xml"/><Relationship Id="rId7" Type="http://schemas.openxmlformats.org/officeDocument/2006/relationships/image" Target="../media/image10.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4.xml"/><Relationship Id="rId7" Type="http://schemas.openxmlformats.org/officeDocument/2006/relationships/image" Target="../media/image10.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2.xml"/><Relationship Id="rId5" Type="http://schemas.openxmlformats.org/officeDocument/2006/relationships/tags" Target="../tags/tag56.xml"/><Relationship Id="rId4" Type="http://schemas.openxmlformats.org/officeDocument/2006/relationships/tags" Target="../tags/tag55.xml"/></Relationships>
</file>

<file path=ppt/slides/_rels/slide26.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1.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3.xml"/><Relationship Id="rId7" Type="http://schemas.openxmlformats.org/officeDocument/2006/relationships/image" Target="../media/image10.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2.xml"/><Relationship Id="rId5" Type="http://schemas.openxmlformats.org/officeDocument/2006/relationships/tags" Target="../tags/tag65.xml"/><Relationship Id="rId4" Type="http://schemas.openxmlformats.org/officeDocument/2006/relationships/tags" Target="../tags/tag64.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8.xml"/><Relationship Id="rId7" Type="http://schemas.openxmlformats.org/officeDocument/2006/relationships/image" Target="../media/image10.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3.xml"/><Relationship Id="rId7" Type="http://schemas.openxmlformats.org/officeDocument/2006/relationships/image" Target="../media/image10.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8.xml"/><Relationship Id="rId7" Type="http://schemas.openxmlformats.org/officeDocument/2006/relationships/image" Target="../media/image10.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tags" Target="../tags/tag79.xml"/></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3.xml"/><Relationship Id="rId7" Type="http://schemas.openxmlformats.org/officeDocument/2006/relationships/image" Target="../media/image10.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s>
</file>

<file path=ppt/slides/_rels/slide32.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1.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4.xml"/><Relationship Id="rId7" Type="http://schemas.openxmlformats.org/officeDocument/2006/relationships/image" Target="../media/image10.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35.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100.xml"/></Relationships>
</file>

<file path=ppt/slides/_rels/slide36.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11.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37.xml.rels><?xml version="1.0" encoding="UTF-8" standalone="yes"?>
<Relationships xmlns="http://schemas.openxmlformats.org/package/2006/relationships"><Relationship Id="rId2" Type="http://schemas.openxmlformats.org/officeDocument/2006/relationships/hyperlink" Target="http://www.paruluniversity.ac.i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3.xml"/><Relationship Id="rId7" Type="http://schemas.openxmlformats.org/officeDocument/2006/relationships/image" Target="../media/image1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8.xml"/><Relationship Id="rId7" Type="http://schemas.openxmlformats.org/officeDocument/2006/relationships/notesSlide" Target="../notesSlides/notesSlide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3.xml"/><Relationship Id="rId7" Type="http://schemas.openxmlformats.org/officeDocument/2006/relationships/image" Target="../media/image10.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tags" Target="../tags/tag28.xml"/><Relationship Id="rId7" Type="http://schemas.openxmlformats.org/officeDocument/2006/relationships/image" Target="../media/image1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1.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8"/>
          </a:xfrm>
          <a:prstGeom prst="rect">
            <a:avLst/>
          </a:prstGeom>
        </p:spPr>
      </p:pic>
      <p:sp>
        <p:nvSpPr>
          <p:cNvPr id="3" name="object 3"/>
          <p:cNvSpPr txBox="1"/>
          <p:nvPr/>
        </p:nvSpPr>
        <p:spPr>
          <a:xfrm>
            <a:off x="1066800" y="1518031"/>
            <a:ext cx="7086600" cy="1429879"/>
          </a:xfrm>
          <a:prstGeom prst="rect">
            <a:avLst/>
          </a:prstGeom>
        </p:spPr>
        <p:txBody>
          <a:bodyPr vert="horz" wrap="square" lIns="0" tIns="16510" rIns="0" bIns="0" rtlCol="0">
            <a:spAutoFit/>
          </a:bodyPr>
          <a:lstStyle/>
          <a:p>
            <a:pPr marL="12700" marR="5080" indent="1935480" algn="just">
              <a:lnSpc>
                <a:spcPct val="100000"/>
              </a:lnSpc>
              <a:spcBef>
                <a:spcPts val="130"/>
              </a:spcBef>
            </a:pPr>
            <a:r>
              <a:rPr lang="en-US" sz="3200" b="1" dirty="0">
                <a:latin typeface="Calibri"/>
                <a:cs typeface="Calibri"/>
              </a:rPr>
              <a:t>          </a:t>
            </a:r>
            <a:r>
              <a:rPr sz="3200" b="1" dirty="0">
                <a:latin typeface="Calibri"/>
                <a:cs typeface="Calibri"/>
              </a:rPr>
              <a:t>Unit</a:t>
            </a:r>
            <a:r>
              <a:rPr sz="3200" b="1" spc="-30" dirty="0">
                <a:latin typeface="Calibri"/>
                <a:cs typeface="Calibri"/>
              </a:rPr>
              <a:t> </a:t>
            </a:r>
            <a:r>
              <a:rPr lang="en-US" sz="3200" b="1" spc="-50" dirty="0">
                <a:latin typeface="Calibri"/>
                <a:cs typeface="Calibri"/>
              </a:rPr>
              <a:t>2</a:t>
            </a:r>
            <a:r>
              <a:rPr sz="3200" b="1" spc="-50" dirty="0">
                <a:latin typeface="Calibri"/>
                <a:cs typeface="Calibri"/>
              </a:rPr>
              <a:t> </a:t>
            </a:r>
            <a:endParaRPr lang="en-US" sz="3200" b="1" spc="-50" dirty="0">
              <a:latin typeface="Calibri"/>
              <a:cs typeface="Calibri"/>
            </a:endParaRPr>
          </a:p>
          <a:p>
            <a:pPr marL="12700" marR="5080" indent="1935480" algn="l">
              <a:lnSpc>
                <a:spcPct val="100000"/>
              </a:lnSpc>
              <a:spcBef>
                <a:spcPts val="130"/>
              </a:spcBef>
            </a:pPr>
            <a:r>
              <a:rPr lang="en-US" sz="2400" b="1" dirty="0"/>
              <a:t>Android Components and    Resource  handling</a:t>
            </a:r>
            <a:r>
              <a:rPr lang="en-US" sz="2400" b="1" spc="-10" dirty="0">
                <a:latin typeface="Calibri"/>
                <a:cs typeface="Calibri"/>
              </a:rPr>
              <a:t>  </a:t>
            </a:r>
            <a:r>
              <a:rPr lang="en-US" sz="2000" b="1" spc="-10" dirty="0">
                <a:latin typeface="Calibri"/>
                <a:cs typeface="Calibri"/>
              </a:rPr>
              <a:t>	</a:t>
            </a:r>
            <a:r>
              <a:rPr lang="en-US" sz="3500" b="1" spc="-10" dirty="0">
                <a:latin typeface="Calibri"/>
                <a:cs typeface="Calibri"/>
              </a:rPr>
              <a:t>	</a:t>
            </a:r>
            <a:endParaRPr lang="en-US" sz="2400" dirty="0">
              <a:latin typeface="Calibri"/>
              <a:cs typeface="Calibri"/>
            </a:endParaRPr>
          </a:p>
        </p:txBody>
      </p:sp>
      <p:sp>
        <p:nvSpPr>
          <p:cNvPr id="4" name="object 4"/>
          <p:cNvSpPr txBox="1"/>
          <p:nvPr/>
        </p:nvSpPr>
        <p:spPr>
          <a:xfrm>
            <a:off x="2600069" y="2872422"/>
            <a:ext cx="4485895" cy="1034257"/>
          </a:xfrm>
          <a:prstGeom prst="rect">
            <a:avLst/>
          </a:prstGeom>
        </p:spPr>
        <p:txBody>
          <a:bodyPr vert="horz" wrap="square" lIns="0" tIns="15875" rIns="0" bIns="0" rtlCol="0">
            <a:spAutoFit/>
          </a:bodyPr>
          <a:lstStyle/>
          <a:p>
            <a:pPr marL="12700">
              <a:lnSpc>
                <a:spcPct val="100000"/>
              </a:lnSpc>
              <a:spcBef>
                <a:spcPts val="125"/>
              </a:spcBef>
            </a:pPr>
            <a:r>
              <a:rPr lang="en-US" sz="2150" spc="-10" dirty="0">
                <a:latin typeface="Calibri"/>
                <a:cs typeface="Calibri"/>
              </a:rPr>
              <a:t>Kunta Suthar, Assistant Professor</a:t>
            </a:r>
          </a:p>
          <a:p>
            <a:pPr marL="12700">
              <a:spcBef>
                <a:spcPts val="125"/>
              </a:spcBef>
            </a:pPr>
            <a:r>
              <a:rPr lang="en-IN" sz="2150" dirty="0">
                <a:latin typeface="Calibri"/>
                <a:cs typeface="Calibri"/>
              </a:rPr>
              <a:t>  Computer</a:t>
            </a:r>
            <a:r>
              <a:rPr lang="en-IN" sz="2150" spc="114" dirty="0">
                <a:latin typeface="Calibri"/>
                <a:cs typeface="Calibri"/>
              </a:rPr>
              <a:t> </a:t>
            </a:r>
            <a:r>
              <a:rPr lang="en-IN" sz="2150" dirty="0">
                <a:latin typeface="Calibri"/>
                <a:cs typeface="Calibri"/>
              </a:rPr>
              <a:t>Science</a:t>
            </a:r>
            <a:r>
              <a:rPr lang="en-IN" sz="2150" spc="165" dirty="0">
                <a:latin typeface="Calibri"/>
                <a:cs typeface="Calibri"/>
              </a:rPr>
              <a:t> </a:t>
            </a:r>
            <a:r>
              <a:rPr lang="en-IN" sz="2150" dirty="0">
                <a:latin typeface="Calibri"/>
                <a:cs typeface="Calibri"/>
              </a:rPr>
              <a:t>and</a:t>
            </a:r>
            <a:r>
              <a:rPr lang="en-IN" sz="2150" spc="-35" dirty="0">
                <a:latin typeface="Calibri"/>
                <a:cs typeface="Calibri"/>
              </a:rPr>
              <a:t> </a:t>
            </a:r>
            <a:r>
              <a:rPr lang="en-IN" sz="2150" spc="-10" dirty="0">
                <a:latin typeface="Calibri"/>
                <a:cs typeface="Calibri"/>
              </a:rPr>
              <a:t>Engineering</a:t>
            </a:r>
          </a:p>
          <a:p>
            <a:pPr marL="12700">
              <a:lnSpc>
                <a:spcPct val="100000"/>
              </a:lnSpc>
              <a:spcBef>
                <a:spcPts val="125"/>
              </a:spcBef>
            </a:pPr>
            <a:endParaRPr sz="2150" dirty="0">
              <a:latin typeface="Calibri"/>
              <a:cs typeface="Calibri"/>
            </a:endParaRPr>
          </a:p>
        </p:txBody>
      </p:sp>
      <p:grpSp>
        <p:nvGrpSpPr>
          <p:cNvPr id="5" name="object 5"/>
          <p:cNvGrpSpPr/>
          <p:nvPr/>
        </p:nvGrpSpPr>
        <p:grpSpPr>
          <a:xfrm>
            <a:off x="1371600" y="723898"/>
            <a:ext cx="7505700" cy="6134100"/>
            <a:chOff x="1419225" y="504825"/>
            <a:chExt cx="7505700" cy="6134100"/>
          </a:xfrm>
        </p:grpSpPr>
        <p:pic>
          <p:nvPicPr>
            <p:cNvPr id="6" name="object 6"/>
            <p:cNvPicPr/>
            <p:nvPr/>
          </p:nvPicPr>
          <p:blipFill>
            <a:blip r:embed="rId3" cstate="print"/>
            <a:stretch>
              <a:fillRect/>
            </a:stretch>
          </p:blipFill>
          <p:spPr>
            <a:xfrm>
              <a:off x="3381375" y="504825"/>
              <a:ext cx="2381250" cy="628650"/>
            </a:xfrm>
            <a:prstGeom prst="rect">
              <a:avLst/>
            </a:prstGeom>
          </p:spPr>
        </p:pic>
        <p:sp>
          <p:nvSpPr>
            <p:cNvPr id="7" name="object 7"/>
            <p:cNvSpPr/>
            <p:nvPr/>
          </p:nvSpPr>
          <p:spPr>
            <a:xfrm>
              <a:off x="1424050" y="2748026"/>
              <a:ext cx="6286500" cy="9525"/>
            </a:xfrm>
            <a:custGeom>
              <a:avLst/>
              <a:gdLst/>
              <a:ahLst/>
              <a:cxnLst/>
              <a:rect l="l" t="t" r="r" b="b"/>
              <a:pathLst>
                <a:path w="6286500" h="9525">
                  <a:moveTo>
                    <a:pt x="0" y="0"/>
                  </a:moveTo>
                  <a:lnTo>
                    <a:pt x="6286500" y="9525"/>
                  </a:lnTo>
                </a:path>
              </a:pathLst>
            </a:custGeom>
            <a:ln w="9525">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19225" y="2695575"/>
              <a:ext cx="95250" cy="95250"/>
            </a:xfrm>
            <a:prstGeom prst="rect">
              <a:avLst/>
            </a:prstGeom>
          </p:spPr>
        </p:pic>
        <p:pic>
          <p:nvPicPr>
            <p:cNvPr id="9" name="object 9"/>
            <p:cNvPicPr/>
            <p:nvPr/>
          </p:nvPicPr>
          <p:blipFill>
            <a:blip r:embed="rId4" cstate="print"/>
            <a:stretch>
              <a:fillRect/>
            </a:stretch>
          </p:blipFill>
          <p:spPr>
            <a:xfrm>
              <a:off x="7629525" y="2695575"/>
              <a:ext cx="95250" cy="95250"/>
            </a:xfrm>
            <a:prstGeom prst="rect">
              <a:avLst/>
            </a:prstGeom>
          </p:spPr>
        </p:pic>
        <p:pic>
          <p:nvPicPr>
            <p:cNvPr id="10" name="object 10"/>
            <p:cNvPicPr/>
            <p:nvPr/>
          </p:nvPicPr>
          <p:blipFill>
            <a:blip r:embed="rId5" cstate="print"/>
            <a:stretch>
              <a:fillRect/>
            </a:stretch>
          </p:blipFill>
          <p:spPr>
            <a:xfrm>
              <a:off x="8315325" y="6029325"/>
              <a:ext cx="609600" cy="6096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buNone/>
            </a:pPr>
            <a:endParaRPr lang="en-US" sz="2400" dirty="0"/>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Continue…..</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5" name="TextBox 4">
            <a:extLst>
              <a:ext uri="{FF2B5EF4-FFF2-40B4-BE49-F238E27FC236}">
                <a16:creationId xmlns:a16="http://schemas.microsoft.com/office/drawing/2014/main" id="{30753240-A60F-F46A-0B08-61F0763ABEDC}"/>
              </a:ext>
            </a:extLst>
          </p:cNvPr>
          <p:cNvSpPr txBox="1"/>
          <p:nvPr/>
        </p:nvSpPr>
        <p:spPr>
          <a:xfrm>
            <a:off x="76200" y="2743815"/>
            <a:ext cx="8382000" cy="3970318"/>
          </a:xfrm>
          <a:prstGeom prst="rect">
            <a:avLst/>
          </a:prstGeom>
          <a:noFill/>
        </p:spPr>
        <p:txBody>
          <a:bodyPr wrap="square">
            <a:spAutoFit/>
          </a:bodyPr>
          <a:lstStyle/>
          <a:p>
            <a:pPr algn="l"/>
            <a:r>
              <a:rPr lang="en-US" b="1" i="0" dirty="0" err="1">
                <a:solidFill>
                  <a:srgbClr val="000000"/>
                </a:solidFill>
                <a:effectLst/>
                <a:latin typeface="Times New Roman" panose="02020603050405020304" pitchFamily="18" charset="0"/>
                <a:cs typeface="Times New Roman" panose="02020603050405020304" pitchFamily="18" charset="0"/>
              </a:rPr>
              <a:t>onStart</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This callback is called when the activity becomes visible to the user.</a:t>
            </a:r>
          </a:p>
          <a:p>
            <a:pPr algn="l"/>
            <a:r>
              <a:rPr lang="en-US" b="1" i="0" dirty="0" err="1">
                <a:solidFill>
                  <a:srgbClr val="000000"/>
                </a:solidFill>
                <a:effectLst/>
                <a:latin typeface="Times New Roman" panose="02020603050405020304" pitchFamily="18" charset="0"/>
                <a:cs typeface="Times New Roman" panose="02020603050405020304" pitchFamily="18" charset="0"/>
              </a:rPr>
              <a:t>onResume</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This is called when the user starts interacting with the application.</a:t>
            </a:r>
          </a:p>
          <a:p>
            <a:pPr algn="l"/>
            <a:r>
              <a:rPr lang="en-US" b="1" i="0" dirty="0" err="1">
                <a:solidFill>
                  <a:srgbClr val="000000"/>
                </a:solidFill>
                <a:effectLst/>
                <a:latin typeface="Times New Roman" panose="02020603050405020304" pitchFamily="18" charset="0"/>
                <a:cs typeface="Times New Roman" panose="02020603050405020304" pitchFamily="18" charset="0"/>
              </a:rPr>
              <a:t>onPause</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The paused activity does not receive user input and cannot execute any code and called when the current activity is being paused and the previous activity is being resumed.</a:t>
            </a:r>
          </a:p>
          <a:p>
            <a:pPr algn="l"/>
            <a:r>
              <a:rPr lang="en-US" b="1" i="0" dirty="0" err="1">
                <a:solidFill>
                  <a:srgbClr val="000000"/>
                </a:solidFill>
                <a:effectLst/>
                <a:latin typeface="Times New Roman" panose="02020603050405020304" pitchFamily="18" charset="0"/>
                <a:cs typeface="Times New Roman" panose="02020603050405020304" pitchFamily="18" charset="0"/>
              </a:rPr>
              <a:t>onStop</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This callback is called when the activity is no longer visible.</a:t>
            </a:r>
          </a:p>
          <a:p>
            <a:pPr algn="l"/>
            <a:r>
              <a:rPr lang="en-US" b="1" i="0" dirty="0" err="1">
                <a:solidFill>
                  <a:srgbClr val="000000"/>
                </a:solidFill>
                <a:effectLst/>
                <a:latin typeface="Times New Roman" panose="02020603050405020304" pitchFamily="18" charset="0"/>
                <a:cs typeface="Times New Roman" panose="02020603050405020304" pitchFamily="18" charset="0"/>
              </a:rPr>
              <a:t>onDestroy</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This callback is called before the activity is destroyed by the system.</a:t>
            </a:r>
          </a:p>
          <a:p>
            <a:pPr algn="l"/>
            <a:r>
              <a:rPr lang="en-US" b="1" i="0" dirty="0" err="1">
                <a:solidFill>
                  <a:srgbClr val="000000"/>
                </a:solidFill>
                <a:effectLst/>
                <a:latin typeface="Times New Roman" panose="02020603050405020304" pitchFamily="18" charset="0"/>
                <a:cs typeface="Times New Roman" panose="02020603050405020304" pitchFamily="18" charset="0"/>
              </a:rPr>
              <a:t>onRestart</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This callback is called when the activity restarts after stopping it.</a:t>
            </a: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39254529"/>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3962401"/>
            <a:ext cx="8913124" cy="167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524000"/>
            <a:ext cx="9144000" cy="807983"/>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buNone/>
            </a:pPr>
            <a:endParaRPr lang="en-US" b="0" i="0" dirty="0">
              <a:effectLst/>
              <a:latin typeface="Montserrat" panose="00000500000000000000" pitchFamily="2" charset="0"/>
            </a:endParaRPr>
          </a:p>
          <a:p>
            <a:pPr algn="l">
              <a:buNone/>
            </a:pPr>
            <a:r>
              <a:rPr lang="en-US" b="1" i="0" dirty="0">
                <a:effectLst/>
                <a:latin typeface="Montserrat" panose="00000500000000000000" pitchFamily="2" charset="0"/>
              </a:rPr>
              <a:t>Life Cycle of Android Service</a:t>
            </a:r>
          </a:p>
          <a:p>
            <a:pPr>
              <a:buNone/>
            </a:pPr>
            <a:endParaRPr lang="en-IN" b="1" dirty="0"/>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pic>
        <p:nvPicPr>
          <p:cNvPr id="6146" name="Picture 2" descr="service lifecycle">
            <a:extLst>
              <a:ext uri="{FF2B5EF4-FFF2-40B4-BE49-F238E27FC236}">
                <a16:creationId xmlns:a16="http://schemas.microsoft.com/office/drawing/2014/main" id="{BE9007E0-4FE3-FA36-0186-F916A3CA8A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876" y="2548484"/>
            <a:ext cx="8227323" cy="392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761917"/>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140075"/>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204C18D5-4B49-5F42-60AC-570D9C0D5E69}"/>
              </a:ext>
            </a:extLst>
          </p:cNvPr>
          <p:cNvSpPr txBox="1"/>
          <p:nvPr/>
        </p:nvSpPr>
        <p:spPr>
          <a:xfrm>
            <a:off x="76200" y="2241549"/>
            <a:ext cx="8382000" cy="2862322"/>
          </a:xfrm>
          <a:prstGeom prst="rect">
            <a:avLst/>
          </a:prstGeom>
          <a:noFill/>
        </p:spPr>
        <p:txBody>
          <a:bodyPr wrap="square">
            <a:sp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There can be two forms of a </a:t>
            </a:r>
            <a:r>
              <a:rPr lang="en-US" sz="2000" b="0" i="0" dirty="0" err="1">
                <a:solidFill>
                  <a:srgbClr val="333333"/>
                </a:solidFill>
                <a:effectLst/>
                <a:latin typeface="Times New Roman" panose="02020603050405020304" pitchFamily="18" charset="0"/>
                <a:cs typeface="Times New Roman" panose="02020603050405020304" pitchFamily="18" charset="0"/>
              </a:rPr>
              <a:t>service.The</a:t>
            </a:r>
            <a:r>
              <a:rPr lang="en-US" sz="2000" b="0" i="0" dirty="0">
                <a:solidFill>
                  <a:srgbClr val="333333"/>
                </a:solidFill>
                <a:effectLst/>
                <a:latin typeface="Times New Roman" panose="02020603050405020304" pitchFamily="18" charset="0"/>
                <a:cs typeface="Times New Roman" panose="02020603050405020304" pitchFamily="18" charset="0"/>
              </a:rPr>
              <a:t> lifecycle of service can follow two different paths: started or bound.</a:t>
            </a:r>
          </a:p>
          <a:p>
            <a:pPr algn="l">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Started</a:t>
            </a:r>
          </a:p>
          <a:p>
            <a:pPr algn="l">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Bound</a:t>
            </a:r>
          </a:p>
          <a:p>
            <a:pPr algn="l"/>
            <a:r>
              <a:rPr lang="en-US" sz="2000" b="0" i="0" dirty="0">
                <a:effectLst/>
                <a:latin typeface="Times New Roman" panose="02020603050405020304" pitchFamily="18" charset="0"/>
                <a:cs typeface="Times New Roman" panose="02020603050405020304" pitchFamily="18" charset="0"/>
              </a:rPr>
              <a:t>1) Started Service</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service is started when component (like activity) calls </a:t>
            </a:r>
            <a:r>
              <a:rPr lang="en-US" sz="2000" b="1" i="0" dirty="0" err="1">
                <a:solidFill>
                  <a:srgbClr val="333333"/>
                </a:solidFill>
                <a:effectLst/>
                <a:latin typeface="Times New Roman" panose="02020603050405020304" pitchFamily="18" charset="0"/>
                <a:cs typeface="Times New Roman" panose="02020603050405020304" pitchFamily="18" charset="0"/>
              </a:rPr>
              <a:t>startService</a:t>
            </a:r>
            <a:r>
              <a:rPr lang="en-US" sz="2000" b="1" i="0" dirty="0">
                <a:solidFill>
                  <a:srgbClr val="333333"/>
                </a:solidFill>
                <a:effectLst/>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 method, now it runs in the background indefinitely. It is stopped by </a:t>
            </a:r>
            <a:r>
              <a:rPr lang="en-US" sz="2000" b="1" i="0" dirty="0" err="1">
                <a:solidFill>
                  <a:srgbClr val="333333"/>
                </a:solidFill>
                <a:effectLst/>
                <a:latin typeface="Times New Roman" panose="02020603050405020304" pitchFamily="18" charset="0"/>
                <a:cs typeface="Times New Roman" panose="02020603050405020304" pitchFamily="18" charset="0"/>
              </a:rPr>
              <a:t>stopService</a:t>
            </a:r>
            <a:r>
              <a:rPr lang="en-US" sz="2000" b="1" i="0" dirty="0">
                <a:solidFill>
                  <a:srgbClr val="333333"/>
                </a:solidFill>
                <a:effectLst/>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 method. The service can stop itself by calling the </a:t>
            </a:r>
            <a:r>
              <a:rPr lang="en-US" sz="2000" b="1" i="0" dirty="0" err="1">
                <a:solidFill>
                  <a:srgbClr val="333333"/>
                </a:solidFill>
                <a:effectLst/>
                <a:latin typeface="Times New Roman" panose="02020603050405020304" pitchFamily="18" charset="0"/>
                <a:cs typeface="Times New Roman" panose="02020603050405020304" pitchFamily="18" charset="0"/>
              </a:rPr>
              <a:t>stopSelf</a:t>
            </a:r>
            <a:r>
              <a:rPr lang="en-US" sz="2000" b="1" i="0" dirty="0">
                <a:solidFill>
                  <a:srgbClr val="333333"/>
                </a:solidFill>
                <a:effectLst/>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 method.</a:t>
            </a:r>
          </a:p>
        </p:txBody>
      </p:sp>
    </p:spTree>
    <p:extLst>
      <p:ext uri="{BB962C8B-B14F-4D97-AF65-F5344CB8AC3E}">
        <p14:creationId xmlns:p14="http://schemas.microsoft.com/office/powerpoint/2010/main" val="3220170180"/>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r>
              <a:rPr lang="en-US" sz="1400" b="0" i="0" dirty="0">
                <a:effectLst/>
                <a:latin typeface="Montserrat" panose="00000500000000000000" pitchFamily="2" charset="0"/>
              </a:rPr>
              <a:t> </a:t>
            </a:r>
            <a:r>
              <a:rPr lang="en-US" sz="2000" b="1" i="0" dirty="0">
                <a:effectLst/>
                <a:latin typeface="Montserrat" panose="00000500000000000000" pitchFamily="2" charset="0"/>
              </a:rPr>
              <a:t>Bound Service</a:t>
            </a:r>
          </a:p>
          <a:p>
            <a:pPr algn="just"/>
            <a:r>
              <a:rPr lang="en-US" sz="2000" i="0" dirty="0">
                <a:solidFill>
                  <a:srgbClr val="333333"/>
                </a:solidFill>
                <a:effectLst/>
                <a:latin typeface="Times New Roman" panose="02020603050405020304" pitchFamily="18" charset="0"/>
                <a:cs typeface="Times New Roman" panose="02020603050405020304" pitchFamily="18" charset="0"/>
              </a:rPr>
              <a:t>A service is bound when another component (e.g. client) calls </a:t>
            </a:r>
            <a:r>
              <a:rPr lang="en-US" sz="2000" i="0" dirty="0" err="1">
                <a:solidFill>
                  <a:srgbClr val="333333"/>
                </a:solidFill>
                <a:effectLst/>
                <a:latin typeface="Times New Roman" panose="02020603050405020304" pitchFamily="18" charset="0"/>
                <a:cs typeface="Times New Roman" panose="02020603050405020304" pitchFamily="18" charset="0"/>
              </a:rPr>
              <a:t>bindService</a:t>
            </a:r>
            <a:r>
              <a:rPr lang="en-US" sz="2000" i="0" dirty="0">
                <a:solidFill>
                  <a:srgbClr val="333333"/>
                </a:solidFill>
                <a:effectLst/>
                <a:latin typeface="Times New Roman" panose="02020603050405020304" pitchFamily="18" charset="0"/>
                <a:cs typeface="Times New Roman" panose="02020603050405020304" pitchFamily="18" charset="0"/>
              </a:rPr>
              <a:t>() method. The client can unbind the service by calling the </a:t>
            </a:r>
            <a:r>
              <a:rPr lang="en-US" sz="2000" i="0" dirty="0" err="1">
                <a:solidFill>
                  <a:srgbClr val="333333"/>
                </a:solidFill>
                <a:effectLst/>
                <a:latin typeface="Times New Roman" panose="02020603050405020304" pitchFamily="18" charset="0"/>
                <a:cs typeface="Times New Roman" panose="02020603050405020304" pitchFamily="18" charset="0"/>
              </a:rPr>
              <a:t>unbindService</a:t>
            </a:r>
            <a:r>
              <a:rPr lang="en-US" sz="2000" i="0" dirty="0">
                <a:solidFill>
                  <a:srgbClr val="333333"/>
                </a:solidFill>
                <a:effectLst/>
                <a:latin typeface="Times New Roman" panose="02020603050405020304" pitchFamily="18" charset="0"/>
                <a:cs typeface="Times New Roman" panose="02020603050405020304" pitchFamily="18" charset="0"/>
              </a:rPr>
              <a:t>() method.</a:t>
            </a:r>
          </a:p>
          <a:p>
            <a:pPr algn="just"/>
            <a:r>
              <a:rPr lang="en-US" sz="2000" i="0" dirty="0">
                <a:solidFill>
                  <a:srgbClr val="333333"/>
                </a:solidFill>
                <a:effectLst/>
                <a:latin typeface="Times New Roman" panose="02020603050405020304" pitchFamily="18" charset="0"/>
                <a:cs typeface="Times New Roman" panose="02020603050405020304" pitchFamily="18" charset="0"/>
              </a:rPr>
              <a:t>The service cannot be stopped until all clients unbind the service.</a:t>
            </a:r>
          </a:p>
          <a:p>
            <a:pPr marL="0" indent="0">
              <a:buNone/>
            </a:pPr>
            <a:endParaRPr lang="en-US" sz="2400" dirty="0"/>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990864123"/>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4B57-CD2A-F6D4-E701-5FFFFC590D86}"/>
              </a:ext>
            </a:extLst>
          </p:cNvPr>
          <p:cNvSpPr>
            <a:spLocks noGrp="1"/>
          </p:cNvSpPr>
          <p:nvPr>
            <p:ph type="title"/>
          </p:nvPr>
        </p:nvSpPr>
        <p:spPr>
          <a:xfrm>
            <a:off x="269557" y="1703705"/>
            <a:ext cx="8549005" cy="861774"/>
          </a:xfrm>
        </p:spPr>
        <p:txBody>
          <a:bodyPr/>
          <a:lstStyle/>
          <a:p>
            <a:pPr algn="ctr"/>
            <a:r>
              <a:rPr lang="en-US" sz="3200" dirty="0">
                <a:solidFill>
                  <a:schemeClr val="tx1"/>
                </a:solidFill>
                <a:latin typeface="Times New Roman" panose="02020603050405020304" pitchFamily="18" charset="0"/>
                <a:cs typeface="Times New Roman" panose="02020603050405020304" pitchFamily="18" charset="0"/>
              </a:rPr>
              <a:t>Broadcast receivers</a:t>
            </a:r>
            <a:br>
              <a:rPr lang="en-US"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44C89554-749E-0A16-152F-6CBECAA5E6B1}"/>
              </a:ext>
            </a:extLst>
          </p:cNvPr>
          <p:cNvSpPr>
            <a:spLocks noGrp="1"/>
          </p:cNvSpPr>
          <p:nvPr>
            <p:ph type="body" idx="1"/>
          </p:nvPr>
        </p:nvSpPr>
        <p:spPr>
          <a:xfrm>
            <a:off x="76200" y="2438400"/>
            <a:ext cx="8991599" cy="2585323"/>
          </a:xfrm>
        </p:spPr>
        <p:txBody>
          <a:bodyPr/>
          <a:lstStyle/>
          <a:p>
            <a:r>
              <a:rPr lang="en-US" sz="2400" b="0" i="0" dirty="0">
                <a:solidFill>
                  <a:srgbClr val="273239"/>
                </a:solidFill>
                <a:effectLst/>
                <a:latin typeface="Times New Roman" panose="02020603050405020304" pitchFamily="18" charset="0"/>
                <a:cs typeface="Times New Roman" panose="02020603050405020304" pitchFamily="18" charset="0"/>
              </a:rPr>
              <a:t>Broadcast in android is the system-wide events that can occur when the device starts, when a message is received on the device or when incoming calls are received, or when a device goes to airplane mode, etc. Broadcast Receivers are used to respond to these system-wide events. Broadcast Receivers allow us to register for the system and application events, and when that event happens, then the register receivers get notified. There are mainly two types of Broadcast Receivers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32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24DC38-8A8E-4C4E-CD40-B9186FAC0E62}"/>
              </a:ext>
            </a:extLst>
          </p:cNvPr>
          <p:cNvSpPr>
            <a:spLocks noGrp="1"/>
          </p:cNvSpPr>
          <p:nvPr>
            <p:ph type="body" idx="1"/>
          </p:nvPr>
        </p:nvSpPr>
        <p:spPr>
          <a:xfrm>
            <a:off x="152401" y="2485961"/>
            <a:ext cx="8727122" cy="2115964"/>
          </a:xfrm>
        </p:spPr>
        <p:txBody>
          <a:bodyPr/>
          <a:lstStyle/>
          <a:p>
            <a:pPr algn="l" fontAlgn="base">
              <a:spcAft>
                <a:spcPts val="1800"/>
              </a:spcAft>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Static Broadcast Receivers: </a:t>
            </a:r>
            <a:r>
              <a:rPr lang="en-US" b="0" i="0" dirty="0">
                <a:solidFill>
                  <a:srgbClr val="273239"/>
                </a:solidFill>
                <a:effectLst/>
                <a:latin typeface="Times New Roman" panose="02020603050405020304" pitchFamily="18" charset="0"/>
                <a:cs typeface="Times New Roman" panose="02020603050405020304" pitchFamily="18" charset="0"/>
              </a:rPr>
              <a:t>These types of Receivers are declared in the manifest file and works even if the app is closed.</a:t>
            </a:r>
          </a:p>
          <a:p>
            <a:pPr algn="l" fontAlgn="base">
              <a:spcAft>
                <a:spcPts val="1800"/>
              </a:spcAft>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Dynamic Broadcast Receivers: </a:t>
            </a:r>
            <a:r>
              <a:rPr lang="en-US" b="0" i="0" dirty="0">
                <a:solidFill>
                  <a:srgbClr val="273239"/>
                </a:solidFill>
                <a:effectLst/>
                <a:latin typeface="Times New Roman" panose="02020603050405020304" pitchFamily="18" charset="0"/>
                <a:cs typeface="Times New Roman" panose="02020603050405020304" pitchFamily="18" charset="0"/>
              </a:rPr>
              <a:t>These types of receivers work only if the app is active or minimized</a:t>
            </a:r>
          </a:p>
          <a:p>
            <a:endParaRPr lang="en-IN" dirty="0"/>
          </a:p>
        </p:txBody>
      </p:sp>
    </p:spTree>
    <p:extLst>
      <p:ext uri="{BB962C8B-B14F-4D97-AF65-F5344CB8AC3E}">
        <p14:creationId xmlns:p14="http://schemas.microsoft.com/office/powerpoint/2010/main" val="378567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10A3-6DB5-BBE3-E62C-4E175A17DE1B}"/>
              </a:ext>
            </a:extLst>
          </p:cNvPr>
          <p:cNvSpPr>
            <a:spLocks noGrp="1"/>
          </p:cNvSpPr>
          <p:nvPr>
            <p:ph type="title"/>
          </p:nvPr>
        </p:nvSpPr>
        <p:spPr>
          <a:xfrm>
            <a:off x="269557" y="1703705"/>
            <a:ext cx="8549005" cy="369332"/>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Continue…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7F101-09E0-8537-0D15-72F4E6832A07}"/>
              </a:ext>
            </a:extLst>
          </p:cNvPr>
          <p:cNvSpPr>
            <a:spLocks noGrp="1"/>
          </p:cNvSpPr>
          <p:nvPr>
            <p:ph type="body" idx="1"/>
          </p:nvPr>
        </p:nvSpPr>
        <p:spPr>
          <a:xfrm>
            <a:off x="1" y="2485961"/>
            <a:ext cx="8879522" cy="3395801"/>
          </a:xfrm>
        </p:spPr>
        <p:txBody>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There are following two important steps to make </a:t>
            </a:r>
            <a:r>
              <a:rPr lang="en-US" sz="2000" b="0" i="0" dirty="0" err="1">
                <a:solidFill>
                  <a:srgbClr val="000000"/>
                </a:solidFill>
                <a:effectLst/>
                <a:latin typeface="Times New Roman" panose="02020603050405020304" pitchFamily="18" charset="0"/>
                <a:cs typeface="Times New Roman" panose="02020603050405020304" pitchFamily="18" charset="0"/>
              </a:rPr>
              <a:t>BroadcastReceiver</a:t>
            </a:r>
            <a:r>
              <a:rPr lang="en-US" sz="2000" b="0" i="0" dirty="0">
                <a:solidFill>
                  <a:srgbClr val="000000"/>
                </a:solidFill>
                <a:effectLst/>
                <a:latin typeface="Times New Roman" panose="02020603050405020304" pitchFamily="18" charset="0"/>
                <a:cs typeface="Times New Roman" panose="02020603050405020304" pitchFamily="18" charset="0"/>
              </a:rPr>
              <a:t> works for the system broadcasted intents −</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Creating the Broadcast Receiver.</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Registering Broadcast Receiver</a:t>
            </a:r>
          </a:p>
          <a:p>
            <a:pPr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lnSpc>
                <a:spcPts val="2250"/>
              </a:lnSpc>
            </a:pPr>
            <a:r>
              <a:rPr lang="en-US" sz="2000" b="1" i="0" dirty="0">
                <a:solidFill>
                  <a:srgbClr val="000000"/>
                </a:solidFill>
                <a:effectLst/>
                <a:latin typeface="Times New Roman" panose="02020603050405020304" pitchFamily="18" charset="0"/>
                <a:cs typeface="Times New Roman" panose="02020603050405020304" pitchFamily="18" charset="0"/>
              </a:rPr>
              <a:t>Creating the Broadcast Receiver</a:t>
            </a:r>
          </a:p>
          <a:p>
            <a:pPr algn="l"/>
            <a:r>
              <a:rPr lang="en-US" sz="2000" b="0" i="0" dirty="0">
                <a:solidFill>
                  <a:srgbClr val="000000"/>
                </a:solidFill>
                <a:effectLst/>
                <a:latin typeface="Times New Roman" panose="02020603050405020304" pitchFamily="18" charset="0"/>
                <a:cs typeface="Times New Roman" panose="02020603050405020304" pitchFamily="18" charset="0"/>
              </a:rPr>
              <a:t>A broadcast receiver is implemented as a subclass of </a:t>
            </a:r>
            <a:r>
              <a:rPr lang="en-US" sz="2000" b="1" i="0" dirty="0" err="1">
                <a:solidFill>
                  <a:srgbClr val="000000"/>
                </a:solidFill>
                <a:effectLst/>
                <a:latin typeface="Times New Roman" panose="02020603050405020304" pitchFamily="18" charset="0"/>
                <a:cs typeface="Times New Roman" panose="02020603050405020304" pitchFamily="18" charset="0"/>
              </a:rPr>
              <a:t>BroadcastReceiver</a:t>
            </a:r>
            <a:r>
              <a:rPr lang="en-US" sz="2000" b="0" i="0" dirty="0">
                <a:solidFill>
                  <a:srgbClr val="000000"/>
                </a:solidFill>
                <a:effectLst/>
                <a:latin typeface="Times New Roman" panose="02020603050405020304" pitchFamily="18" charset="0"/>
                <a:cs typeface="Times New Roman" panose="02020603050405020304" pitchFamily="18" charset="0"/>
              </a:rPr>
              <a:t> class and overriding the </a:t>
            </a:r>
            <a:r>
              <a:rPr lang="en-US" sz="2000" b="0" i="0" dirty="0" err="1">
                <a:solidFill>
                  <a:srgbClr val="000000"/>
                </a:solidFill>
                <a:effectLst/>
                <a:latin typeface="Times New Roman" panose="02020603050405020304" pitchFamily="18" charset="0"/>
                <a:cs typeface="Times New Roman" panose="02020603050405020304" pitchFamily="18" charset="0"/>
              </a:rPr>
              <a:t>onReceive</a:t>
            </a:r>
            <a:r>
              <a:rPr lang="en-US" sz="2000" b="0" i="0" dirty="0">
                <a:solidFill>
                  <a:srgbClr val="000000"/>
                </a:solidFill>
                <a:effectLst/>
                <a:latin typeface="Times New Roman" panose="02020603050405020304" pitchFamily="18" charset="0"/>
                <a:cs typeface="Times New Roman" panose="02020603050405020304" pitchFamily="18" charset="0"/>
              </a:rPr>
              <a:t>() method where each message is received as a </a:t>
            </a:r>
            <a:r>
              <a:rPr lang="en-US" sz="2000" b="1" i="0" dirty="0">
                <a:solidFill>
                  <a:srgbClr val="000000"/>
                </a:solidFill>
                <a:effectLst/>
                <a:latin typeface="Times New Roman" panose="02020603050405020304" pitchFamily="18" charset="0"/>
                <a:cs typeface="Times New Roman" panose="02020603050405020304" pitchFamily="18" charset="0"/>
              </a:rPr>
              <a:t>Intent</a:t>
            </a:r>
            <a:r>
              <a:rPr lang="en-US" sz="2000" b="0" i="0" dirty="0">
                <a:solidFill>
                  <a:srgbClr val="000000"/>
                </a:solidFill>
                <a:effectLst/>
                <a:latin typeface="Times New Roman" panose="02020603050405020304" pitchFamily="18" charset="0"/>
                <a:cs typeface="Times New Roman" panose="02020603050405020304" pitchFamily="18" charset="0"/>
              </a:rPr>
              <a:t> object parameter.</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4097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FCB8930-750D-0183-8B57-0EDDEE52E331}"/>
              </a:ext>
            </a:extLst>
          </p:cNvPr>
          <p:cNvSpPr>
            <a:spLocks noGrp="1" noChangeArrowheads="1"/>
          </p:cNvSpPr>
          <p:nvPr>
            <p:ph type="body" idx="1"/>
          </p:nvPr>
        </p:nvSpPr>
        <p:spPr bwMode="auto">
          <a:xfrm flipH="1">
            <a:off x="0" y="2454533"/>
            <a:ext cx="9144000" cy="12926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algn="l" rtl="0" eaLnBrk="0" fontAlgn="base" hangingPunct="0">
              <a:spcBef>
                <a:spcPct val="0"/>
              </a:spcBef>
              <a:spcAft>
                <a:spcPct val="0"/>
              </a:spcAf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class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MyReceiver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extends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BroadcastReceiver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@Override public void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onReceive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(Context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context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Intent intent)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Toast.makeText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(context, "Intent Detected.",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Toast.LENGTH_LONG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).show();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532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647267-B62A-7301-4FD0-D2281E196493}"/>
              </a:ext>
            </a:extLst>
          </p:cNvPr>
          <p:cNvSpPr txBox="1"/>
          <p:nvPr/>
        </p:nvSpPr>
        <p:spPr>
          <a:xfrm>
            <a:off x="76200" y="2362200"/>
            <a:ext cx="8991600" cy="2233945"/>
          </a:xfrm>
          <a:prstGeom prst="rect">
            <a:avLst/>
          </a:prstGeom>
          <a:noFill/>
        </p:spPr>
        <p:txBody>
          <a:bodyPr wrap="square">
            <a:spAutoFit/>
          </a:bodyPr>
          <a:lstStyle/>
          <a:p>
            <a:pPr algn="l">
              <a:lnSpc>
                <a:spcPts val="2250"/>
              </a:lnSpc>
            </a:pPr>
            <a:r>
              <a:rPr lang="en-US" sz="2400" b="1" i="0" dirty="0">
                <a:solidFill>
                  <a:srgbClr val="000000"/>
                </a:solidFill>
                <a:effectLst/>
                <a:latin typeface="Times New Roman" panose="02020603050405020304" pitchFamily="18" charset="0"/>
                <a:cs typeface="Times New Roman" panose="02020603050405020304" pitchFamily="18" charset="0"/>
              </a:rPr>
              <a:t>Registering Broadcast Receiver</a:t>
            </a:r>
          </a:p>
          <a:p>
            <a:pPr algn="l"/>
            <a:r>
              <a:rPr lang="en-US" sz="2400" b="0" i="0" dirty="0">
                <a:solidFill>
                  <a:srgbClr val="000000"/>
                </a:solidFill>
                <a:effectLst/>
                <a:latin typeface="Times New Roman" panose="02020603050405020304" pitchFamily="18" charset="0"/>
                <a:cs typeface="Times New Roman" panose="02020603050405020304" pitchFamily="18" charset="0"/>
              </a:rPr>
              <a:t>An application listens for specific broadcast intents by registering a broadcast receiver in </a:t>
            </a:r>
            <a:r>
              <a:rPr lang="en-US" sz="2400" b="0" i="1" dirty="0">
                <a:solidFill>
                  <a:srgbClr val="000000"/>
                </a:solidFill>
                <a:effectLst/>
                <a:latin typeface="Times New Roman" panose="02020603050405020304" pitchFamily="18" charset="0"/>
                <a:cs typeface="Times New Roman" panose="02020603050405020304" pitchFamily="18" charset="0"/>
              </a:rPr>
              <a:t>AndroidManifest.xml</a:t>
            </a:r>
            <a:r>
              <a:rPr lang="en-US" sz="2400" b="0" i="0" dirty="0">
                <a:solidFill>
                  <a:srgbClr val="000000"/>
                </a:solidFill>
                <a:effectLst/>
                <a:latin typeface="Times New Roman" panose="02020603050405020304" pitchFamily="18" charset="0"/>
                <a:cs typeface="Times New Roman" panose="02020603050405020304" pitchFamily="18" charset="0"/>
              </a:rPr>
              <a:t> file. Consider we are going to register </a:t>
            </a:r>
            <a:r>
              <a:rPr lang="en-US" sz="2400" b="0" i="1" dirty="0" err="1">
                <a:solidFill>
                  <a:srgbClr val="000000"/>
                </a:solidFill>
                <a:effectLst/>
                <a:latin typeface="Times New Roman" panose="02020603050405020304" pitchFamily="18" charset="0"/>
                <a:cs typeface="Times New Roman" panose="02020603050405020304" pitchFamily="18" charset="0"/>
              </a:rPr>
              <a:t>MyReceiver</a:t>
            </a:r>
            <a:r>
              <a:rPr lang="en-US" sz="2400" b="0" i="0" dirty="0">
                <a:solidFill>
                  <a:srgbClr val="000000"/>
                </a:solidFill>
                <a:effectLst/>
                <a:latin typeface="Times New Roman" panose="02020603050405020304" pitchFamily="18" charset="0"/>
                <a:cs typeface="Times New Roman" panose="02020603050405020304" pitchFamily="18" charset="0"/>
              </a:rPr>
              <a:t> for system generated event ACTION_BOOT_COMPLETED which is fired by the system once the Android system has completed the boot process.</a:t>
            </a:r>
          </a:p>
        </p:txBody>
      </p:sp>
    </p:spTree>
    <p:extLst>
      <p:ext uri="{BB962C8B-B14F-4D97-AF65-F5344CB8AC3E}">
        <p14:creationId xmlns:p14="http://schemas.microsoft.com/office/powerpoint/2010/main" val="510759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95508B-8D42-0A69-A748-00E487CF6AB4}"/>
              </a:ext>
            </a:extLst>
          </p:cNvPr>
          <p:cNvSpPr>
            <a:spLocks noGrp="1"/>
          </p:cNvSpPr>
          <p:nvPr>
            <p:ph type="body" idx="1"/>
          </p:nvPr>
        </p:nvSpPr>
        <p:spPr/>
        <p:txBody>
          <a:bodyPr/>
          <a:lstStyle/>
          <a:p>
            <a:endParaRPr lang="en-IN" dirty="0"/>
          </a:p>
        </p:txBody>
      </p:sp>
      <p:pic>
        <p:nvPicPr>
          <p:cNvPr id="4098" name="Picture 2" descr="broadcast">
            <a:extLst>
              <a:ext uri="{FF2B5EF4-FFF2-40B4-BE49-F238E27FC236}">
                <a16:creationId xmlns:a16="http://schemas.microsoft.com/office/drawing/2014/main" id="{93EE302F-1E06-8C7F-E471-4698C8E62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8" y="2497667"/>
            <a:ext cx="8727122" cy="276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89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3765550"/>
            <a:ext cx="8763000" cy="447558"/>
          </a:xfrm>
          <a:prstGeom prst="rect">
            <a:avLst/>
          </a:prstGeom>
        </p:spPr>
        <p:txBody>
          <a:bodyPr vert="horz" wrap="square" lIns="0" tIns="16510" rIns="0" bIns="0" rtlCol="0">
            <a:spAutoFit/>
          </a:bodyPr>
          <a:lstStyle/>
          <a:p>
            <a:pPr marL="12700">
              <a:lnSpc>
                <a:spcPct val="100000"/>
              </a:lnSpc>
              <a:spcBef>
                <a:spcPts val="130"/>
              </a:spcBef>
            </a:pPr>
            <a:r>
              <a:rPr lang="en-US" sz="2800" b="1" spc="-10" dirty="0">
                <a:latin typeface="Calibri"/>
                <a:cs typeface="Calibri"/>
              </a:rPr>
              <a:t>             </a:t>
            </a:r>
            <a:r>
              <a:rPr lang="en-US" sz="2800" b="1" dirty="0"/>
              <a:t>Android Components and Resource handling</a:t>
            </a:r>
            <a:endParaRPr sz="2800" b="1" dirty="0">
              <a:latin typeface="Calibri"/>
              <a:cs typeface="Calibri"/>
            </a:endParaRPr>
          </a:p>
        </p:txBody>
      </p:sp>
      <p:sp>
        <p:nvSpPr>
          <p:cNvPr id="3" name="object 3"/>
          <p:cNvSpPr txBox="1">
            <a:spLocks noGrp="1"/>
          </p:cNvSpPr>
          <p:nvPr>
            <p:ph type="ctrTitle"/>
          </p:nvPr>
        </p:nvSpPr>
        <p:spPr>
          <a:xfrm>
            <a:off x="3791416" y="3080385"/>
            <a:ext cx="1461050" cy="563879"/>
          </a:xfrm>
          <a:prstGeom prst="rect">
            <a:avLst/>
          </a:prstGeom>
        </p:spPr>
        <p:txBody>
          <a:bodyPr vert="horz" wrap="square" lIns="0" tIns="16510" rIns="0" bIns="0" rtlCol="0">
            <a:spAutoFit/>
          </a:bodyPr>
          <a:lstStyle/>
          <a:p>
            <a:pPr marL="24130">
              <a:lnSpc>
                <a:spcPct val="100000"/>
              </a:lnSpc>
              <a:spcBef>
                <a:spcPts val="130"/>
              </a:spcBef>
            </a:pPr>
            <a:r>
              <a:rPr lang="en-US" sz="3500" spc="-60" dirty="0">
                <a:solidFill>
                  <a:srgbClr val="000000"/>
                </a:solidFill>
              </a:rPr>
              <a:t>Unit </a:t>
            </a:r>
            <a:r>
              <a:rPr sz="3500" spc="-60" dirty="0">
                <a:solidFill>
                  <a:srgbClr val="000000"/>
                </a:solidFill>
              </a:rPr>
              <a:t>-</a:t>
            </a:r>
            <a:r>
              <a:rPr lang="en-US" sz="3500" spc="-60" dirty="0">
                <a:solidFill>
                  <a:srgbClr val="000000"/>
                </a:solidFill>
              </a:rPr>
              <a:t> </a:t>
            </a:r>
            <a:r>
              <a:rPr lang="en-US" sz="3500" spc="-50" dirty="0">
                <a:solidFill>
                  <a:srgbClr val="000000"/>
                </a:solidFill>
              </a:rPr>
              <a:t>2</a:t>
            </a:r>
            <a:endParaRPr sz="3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A0DC-A256-4BE7-29FE-ADCCCA47422C}"/>
              </a:ext>
            </a:extLst>
          </p:cNvPr>
          <p:cNvSpPr>
            <a:spLocks noGrp="1"/>
          </p:cNvSpPr>
          <p:nvPr>
            <p:ph type="title"/>
          </p:nvPr>
        </p:nvSpPr>
        <p:spPr>
          <a:xfrm>
            <a:off x="269557" y="1703705"/>
            <a:ext cx="8549005" cy="369332"/>
          </a:xfrm>
        </p:spPr>
        <p:txBody>
          <a:bodyPr/>
          <a:lstStyle/>
          <a:p>
            <a:pPr algn="ctr"/>
            <a:r>
              <a:rPr lang="en-US" dirty="0">
                <a:solidFill>
                  <a:schemeClr val="tx1"/>
                </a:solidFill>
              </a:rPr>
              <a:t>Event and Description</a:t>
            </a:r>
            <a:endParaRPr lang="en-IN" dirty="0">
              <a:solidFill>
                <a:schemeClr val="tx1"/>
              </a:solidFill>
            </a:endParaRPr>
          </a:p>
        </p:txBody>
      </p:sp>
      <p:pic>
        <p:nvPicPr>
          <p:cNvPr id="5125" name="Picture 5" descr="Broadcast Receiver. What is Broadcast receiver? | by Meet Patel | Medium">
            <a:extLst>
              <a:ext uri="{FF2B5EF4-FFF2-40B4-BE49-F238E27FC236}">
                <a16:creationId xmlns:a16="http://schemas.microsoft.com/office/drawing/2014/main" id="{AA780F9C-8E6F-BDDC-A94B-AAB1C6DE5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400"/>
            <a:ext cx="8991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4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C35E-FF3C-5399-E735-E0A52721A5CC}"/>
              </a:ext>
            </a:extLst>
          </p:cNvPr>
          <p:cNvSpPr>
            <a:spLocks noGrp="1"/>
          </p:cNvSpPr>
          <p:nvPr>
            <p:ph type="title"/>
          </p:nvPr>
        </p:nvSpPr>
        <p:spPr>
          <a:xfrm>
            <a:off x="269557" y="1703705"/>
            <a:ext cx="8549005" cy="738664"/>
          </a:xfrm>
        </p:spPr>
        <p:txBody>
          <a:bodyPr/>
          <a:lstStyle/>
          <a:p>
            <a:pPr algn="ctr"/>
            <a:r>
              <a:rPr lang="en-IN" b="1" i="0" dirty="0">
                <a:solidFill>
                  <a:srgbClr val="000000"/>
                </a:solidFill>
                <a:effectLst/>
                <a:latin typeface="Times New Roman" panose="02020603050405020304" pitchFamily="18" charset="0"/>
                <a:cs typeface="Times New Roman" panose="02020603050405020304" pitchFamily="18" charset="0"/>
              </a:rPr>
              <a:t>Content Providers</a:t>
            </a:r>
            <a:br>
              <a:rPr lang="en-IN" b="1" i="0" dirty="0">
                <a:solidFill>
                  <a:srgbClr val="000000"/>
                </a:solidFill>
                <a:effectLst/>
                <a:latin typeface="var(--ff-lato)"/>
              </a:rPr>
            </a:br>
            <a:endParaRPr lang="en-IN" dirty="0"/>
          </a:p>
        </p:txBody>
      </p:sp>
      <p:sp>
        <p:nvSpPr>
          <p:cNvPr id="3" name="Text Placeholder 2">
            <a:extLst>
              <a:ext uri="{FF2B5EF4-FFF2-40B4-BE49-F238E27FC236}">
                <a16:creationId xmlns:a16="http://schemas.microsoft.com/office/drawing/2014/main" id="{CB501A0A-5A30-D44F-7A4D-DD0D007A6A52}"/>
              </a:ext>
            </a:extLst>
          </p:cNvPr>
          <p:cNvSpPr>
            <a:spLocks noGrp="1"/>
          </p:cNvSpPr>
          <p:nvPr>
            <p:ph type="body" idx="1"/>
          </p:nvPr>
        </p:nvSpPr>
        <p:spPr>
          <a:xfrm>
            <a:off x="152400" y="2485961"/>
            <a:ext cx="8727123" cy="2154436"/>
          </a:xfrm>
        </p:spPr>
        <p:txBody>
          <a:bodyPr/>
          <a:lstStyle/>
          <a:p>
            <a:r>
              <a:rPr lang="en-US" sz="2000" i="0" dirty="0">
                <a:solidFill>
                  <a:srgbClr val="000000"/>
                </a:solidFill>
                <a:effectLst/>
                <a:latin typeface="Times New Roman" panose="02020603050405020304" pitchFamily="18" charset="0"/>
                <a:cs typeface="Times New Roman" panose="02020603050405020304" pitchFamily="18" charset="0"/>
              </a:rPr>
              <a:t>Content Providers in Android are a component of the Android operating system that enable applications to store and share data with other applications. A Content Provider provides an interface between an application and the Android data sources such as databases, files, and </a:t>
            </a:r>
            <a:r>
              <a:rPr lang="en-US" sz="2000" i="0" dirty="0" err="1">
                <a:solidFill>
                  <a:srgbClr val="000000"/>
                </a:solidFill>
                <a:effectLst/>
                <a:latin typeface="Times New Roman" panose="02020603050405020304" pitchFamily="18" charset="0"/>
                <a:cs typeface="Times New Roman" panose="02020603050405020304" pitchFamily="18" charset="0"/>
              </a:rPr>
              <a:t>SharedPreferences</a:t>
            </a:r>
            <a:r>
              <a:rPr lang="en-US" sz="2000" i="0" dirty="0">
                <a:solidFill>
                  <a:srgbClr val="000000"/>
                </a:solidFill>
                <a:effectLst/>
                <a:latin typeface="Times New Roman" panose="02020603050405020304" pitchFamily="18" charset="0"/>
                <a:cs typeface="Times New Roman" panose="02020603050405020304" pitchFamily="18" charset="0"/>
              </a:rPr>
              <a:t>. Content Providers are one of the four fundamental components of Android application development, along with activities, services, and broadcast receivers. Applications that need to access data from other applications use Content Providers.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419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Android ContentProvider tutorial | en.proft.me">
            <a:extLst>
              <a:ext uri="{FF2B5EF4-FFF2-40B4-BE49-F238E27FC236}">
                <a16:creationId xmlns:a16="http://schemas.microsoft.com/office/drawing/2014/main" id="{1B49E91B-2426-0AAE-D2D8-63F6A664A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400"/>
            <a:ext cx="906779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584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7FD5B2-B86B-EB03-227F-E07BED9BC27F}"/>
              </a:ext>
            </a:extLst>
          </p:cNvPr>
          <p:cNvSpPr>
            <a:spLocks noGrp="1"/>
          </p:cNvSpPr>
          <p:nvPr>
            <p:ph type="body" idx="1"/>
          </p:nvPr>
        </p:nvSpPr>
        <p:spPr>
          <a:xfrm>
            <a:off x="76201" y="2485961"/>
            <a:ext cx="8803322" cy="4067239"/>
          </a:xfrm>
        </p:spPr>
        <p:txBody>
          <a:bodyPr/>
          <a:lstStyle/>
          <a:p>
            <a:pPr algn="l" rtl="0" fontAlgn="base">
              <a:spcAft>
                <a:spcPts val="750"/>
              </a:spcAft>
            </a:pPr>
            <a:r>
              <a:rPr lang="en-US" sz="2000" b="1" i="0" dirty="0">
                <a:solidFill>
                  <a:srgbClr val="273239"/>
                </a:solidFill>
                <a:effectLst/>
                <a:latin typeface="Times New Roman" panose="02020603050405020304" pitchFamily="18" charset="0"/>
                <a:cs typeface="Times New Roman" panose="02020603050405020304" pitchFamily="18" charset="0"/>
              </a:rPr>
              <a:t>different parts of Content URI:</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content:// – </a:t>
            </a:r>
            <a:r>
              <a:rPr lang="en-US" sz="2000" b="0" i="0" dirty="0">
                <a:solidFill>
                  <a:srgbClr val="273239"/>
                </a:solidFill>
                <a:effectLst/>
                <a:latin typeface="Times New Roman" panose="02020603050405020304" pitchFamily="18" charset="0"/>
                <a:cs typeface="Times New Roman" panose="02020603050405020304" pitchFamily="18" charset="0"/>
              </a:rPr>
              <a:t>Mandatory part of the URI as it represents that the given URI is a Content URI.</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authority – </a:t>
            </a:r>
            <a:r>
              <a:rPr lang="en-US" sz="2000" b="0" i="0" dirty="0">
                <a:solidFill>
                  <a:srgbClr val="273239"/>
                </a:solidFill>
                <a:effectLst/>
                <a:latin typeface="Times New Roman" panose="02020603050405020304" pitchFamily="18" charset="0"/>
                <a:cs typeface="Times New Roman" panose="02020603050405020304" pitchFamily="18" charset="0"/>
              </a:rPr>
              <a:t>Signifies the name of the content provider like contacts, browser, etc. This part must be unique for every content provider.</a:t>
            </a:r>
          </a:p>
          <a:p>
            <a:pPr algn="l" fontAlgn="base">
              <a:spcAft>
                <a:spcPts val="1800"/>
              </a:spcAft>
              <a:buFont typeface="Arial" panose="020B0604020202020204" pitchFamily="34" charset="0"/>
              <a:buChar char="•"/>
            </a:pPr>
            <a:r>
              <a:rPr lang="en-US" sz="2000" b="1" i="0" dirty="0" err="1">
                <a:solidFill>
                  <a:srgbClr val="273239"/>
                </a:solidFill>
                <a:effectLst/>
                <a:latin typeface="Times New Roman" panose="02020603050405020304" pitchFamily="18" charset="0"/>
                <a:cs typeface="Times New Roman" panose="02020603050405020304" pitchFamily="18" charset="0"/>
              </a:rPr>
              <a:t>optionalPath</a:t>
            </a:r>
            <a:r>
              <a:rPr lang="en-US" sz="2000" b="1" i="0" dirty="0">
                <a:solidFill>
                  <a:srgbClr val="273239"/>
                </a:solidFill>
                <a:effectLst/>
                <a:latin typeface="Times New Roman" panose="02020603050405020304" pitchFamily="18" charset="0"/>
                <a:cs typeface="Times New Roman" panose="02020603050405020304" pitchFamily="18" charset="0"/>
              </a:rPr>
              <a:t> – </a:t>
            </a:r>
            <a:r>
              <a:rPr lang="en-US" sz="2000" b="0" i="0" dirty="0">
                <a:solidFill>
                  <a:srgbClr val="273239"/>
                </a:solidFill>
                <a:effectLst/>
                <a:latin typeface="Times New Roman" panose="02020603050405020304" pitchFamily="18" charset="0"/>
                <a:cs typeface="Times New Roman" panose="02020603050405020304" pitchFamily="18" charset="0"/>
              </a:rPr>
              <a:t>Specifies the type of data provided by the content provider. It is essential as this part helps content providers to support different types of data that are not related to each other like audio and video files.</a:t>
            </a:r>
          </a:p>
          <a:p>
            <a:pPr algn="l" fontAlgn="base">
              <a:spcAft>
                <a:spcPts val="1800"/>
              </a:spcAft>
              <a:buFont typeface="Arial" panose="020B0604020202020204" pitchFamily="34" charset="0"/>
              <a:buChar char="•"/>
            </a:pPr>
            <a:r>
              <a:rPr lang="en-US" sz="2000" b="1" i="0" dirty="0" err="1">
                <a:solidFill>
                  <a:srgbClr val="273239"/>
                </a:solidFill>
                <a:effectLst/>
                <a:latin typeface="Times New Roman" panose="02020603050405020304" pitchFamily="18" charset="0"/>
                <a:cs typeface="Times New Roman" panose="02020603050405020304" pitchFamily="18" charset="0"/>
              </a:rPr>
              <a:t>optionalID</a:t>
            </a:r>
            <a:r>
              <a:rPr lang="en-US" sz="2000" b="1" i="0" dirty="0">
                <a:solidFill>
                  <a:srgbClr val="273239"/>
                </a:solidFill>
                <a:effectLst/>
                <a:latin typeface="Times New Roman" panose="02020603050405020304" pitchFamily="18" charset="0"/>
                <a:cs typeface="Times New Roman" panose="02020603050405020304" pitchFamily="18" charset="0"/>
              </a:rPr>
              <a:t> – </a:t>
            </a:r>
            <a:r>
              <a:rPr lang="en-US" sz="2000" b="0" i="0" dirty="0">
                <a:solidFill>
                  <a:srgbClr val="273239"/>
                </a:solidFill>
                <a:effectLst/>
                <a:latin typeface="Times New Roman" panose="02020603050405020304" pitchFamily="18" charset="0"/>
                <a:cs typeface="Times New Roman" panose="02020603050405020304" pitchFamily="18" charset="0"/>
              </a:rPr>
              <a:t>It is a numeric value that is used when there is a need to access a particular record</a:t>
            </a:r>
            <a:r>
              <a:rPr lang="en-US"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595412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ADE7-53C9-3966-8CE1-8A89AB732CE3}"/>
              </a:ext>
            </a:extLst>
          </p:cNvPr>
          <p:cNvSpPr>
            <a:spLocks noGrp="1"/>
          </p:cNvSpPr>
          <p:nvPr>
            <p:ph type="title"/>
          </p:nvPr>
        </p:nvSpPr>
        <p:spPr>
          <a:xfrm>
            <a:off x="269557" y="1703705"/>
            <a:ext cx="8549005" cy="738664"/>
          </a:xfrm>
        </p:spPr>
        <p:txBody>
          <a:bodyPr/>
          <a:lstStyle/>
          <a:p>
            <a:pPr algn="ctr"/>
            <a:r>
              <a:rPr lang="en-IN" i="0" dirty="0">
                <a:solidFill>
                  <a:srgbClr val="273239"/>
                </a:solidFill>
                <a:effectLst/>
                <a:latin typeface="Times New Roman" panose="02020603050405020304" pitchFamily="18" charset="0"/>
                <a:cs typeface="Times New Roman" panose="02020603050405020304" pitchFamily="18" charset="0"/>
              </a:rPr>
              <a:t>Operations in Content Provider</a:t>
            </a:r>
            <a:br>
              <a:rPr lang="en-IN" b="1" i="0" dirty="0">
                <a:solidFill>
                  <a:srgbClr val="273239"/>
                </a:solidFill>
                <a:effectLst/>
                <a:latin typeface="Nunito" pitchFamily="2" charset="0"/>
              </a:rPr>
            </a:br>
            <a:endParaRPr lang="en-IN" dirty="0"/>
          </a:p>
        </p:txBody>
      </p:sp>
      <p:sp>
        <p:nvSpPr>
          <p:cNvPr id="3" name="Text Placeholder 2">
            <a:extLst>
              <a:ext uri="{FF2B5EF4-FFF2-40B4-BE49-F238E27FC236}">
                <a16:creationId xmlns:a16="http://schemas.microsoft.com/office/drawing/2014/main" id="{6A56A9E5-E05A-61ED-C032-5AEB025B907B}"/>
              </a:ext>
            </a:extLst>
          </p:cNvPr>
          <p:cNvSpPr>
            <a:spLocks noGrp="1"/>
          </p:cNvSpPr>
          <p:nvPr>
            <p:ph type="body" idx="1"/>
          </p:nvPr>
        </p:nvSpPr>
        <p:spPr>
          <a:xfrm>
            <a:off x="1" y="2485961"/>
            <a:ext cx="8879522" cy="3672800"/>
          </a:xfrm>
        </p:spPr>
        <p:txBody>
          <a:bodyPr/>
          <a:lstStyle/>
          <a:p>
            <a:pPr algn="l" rtl="0" fontAlgn="base">
              <a:spcAft>
                <a:spcPts val="750"/>
              </a:spcAft>
            </a:pPr>
            <a:r>
              <a:rPr lang="en-US" sz="2000" b="0" i="0" dirty="0">
                <a:solidFill>
                  <a:srgbClr val="273239"/>
                </a:solidFill>
                <a:effectLst/>
                <a:latin typeface="Times New Roman" panose="02020603050405020304" pitchFamily="18" charset="0"/>
                <a:cs typeface="Times New Roman" panose="02020603050405020304" pitchFamily="18" charset="0"/>
              </a:rPr>
              <a:t>Four fundamental operations are possible in Content Provider namely </a:t>
            </a:r>
            <a:r>
              <a:rPr lang="en-US" sz="2000" b="1" i="0" dirty="0">
                <a:solidFill>
                  <a:srgbClr val="273239"/>
                </a:solidFill>
                <a:effectLst/>
                <a:latin typeface="Times New Roman" panose="02020603050405020304" pitchFamily="18" charset="0"/>
                <a:cs typeface="Times New Roman" panose="02020603050405020304" pitchFamily="18" charset="0"/>
              </a:rPr>
              <a:t>Create </a:t>
            </a: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1" i="0" dirty="0">
                <a:solidFill>
                  <a:srgbClr val="273239"/>
                </a:solidFill>
                <a:effectLst/>
                <a:latin typeface="Times New Roman" panose="02020603050405020304" pitchFamily="18" charset="0"/>
                <a:cs typeface="Times New Roman" panose="02020603050405020304" pitchFamily="18" charset="0"/>
              </a:rPr>
              <a:t>Read </a:t>
            </a: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1" i="0" dirty="0">
                <a:solidFill>
                  <a:srgbClr val="273239"/>
                </a:solidFill>
                <a:effectLst/>
                <a:latin typeface="Times New Roman" panose="02020603050405020304" pitchFamily="18" charset="0"/>
                <a:cs typeface="Times New Roman" panose="02020603050405020304" pitchFamily="18" charset="0"/>
              </a:rPr>
              <a:t>Update </a:t>
            </a:r>
            <a:r>
              <a:rPr lang="en-US" sz="2000" b="0" i="0" dirty="0">
                <a:solidFill>
                  <a:srgbClr val="273239"/>
                </a:solidFill>
                <a:effectLst/>
                <a:latin typeface="Times New Roman" panose="02020603050405020304" pitchFamily="18" charset="0"/>
                <a:cs typeface="Times New Roman" panose="02020603050405020304" pitchFamily="18" charset="0"/>
              </a:rPr>
              <a:t>, and </a:t>
            </a:r>
            <a:r>
              <a:rPr lang="en-US" sz="2000" b="1" i="0" dirty="0">
                <a:solidFill>
                  <a:srgbClr val="273239"/>
                </a:solidFill>
                <a:effectLst/>
                <a:latin typeface="Times New Roman" panose="02020603050405020304" pitchFamily="18" charset="0"/>
                <a:cs typeface="Times New Roman" panose="02020603050405020304" pitchFamily="18" charset="0"/>
              </a:rPr>
              <a:t>Delete </a:t>
            </a:r>
            <a:r>
              <a:rPr lang="en-US" sz="2000" b="0" i="0" dirty="0">
                <a:solidFill>
                  <a:srgbClr val="273239"/>
                </a:solidFill>
                <a:effectLst/>
                <a:latin typeface="Times New Roman" panose="02020603050405020304" pitchFamily="18" charset="0"/>
                <a:cs typeface="Times New Roman" panose="02020603050405020304" pitchFamily="18" charset="0"/>
              </a:rPr>
              <a:t>. These operations are often termed as </a:t>
            </a:r>
            <a:r>
              <a:rPr lang="en-US" sz="2000" b="1" i="0" dirty="0">
                <a:solidFill>
                  <a:srgbClr val="273239"/>
                </a:solidFill>
                <a:effectLst/>
                <a:latin typeface="Times New Roman" panose="02020603050405020304" pitchFamily="18" charset="0"/>
                <a:cs typeface="Times New Roman" panose="02020603050405020304" pitchFamily="18" charset="0"/>
              </a:rPr>
              <a:t>CRUD operations </a:t>
            </a:r>
            <a:r>
              <a:rPr lang="en-US" sz="2000" b="0" i="0" dirty="0">
                <a:solidFill>
                  <a:srgbClr val="273239"/>
                </a:solidFill>
                <a:effectLst/>
                <a:latin typeface="Times New Roman" panose="02020603050405020304" pitchFamily="18" charset="0"/>
                <a:cs typeface="Times New Roman" panose="02020603050405020304" pitchFamily="18" charset="0"/>
              </a:rPr>
              <a:t>.</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Create: </a:t>
            </a:r>
            <a:r>
              <a:rPr lang="en-US" sz="2000" b="0" i="0" dirty="0">
                <a:solidFill>
                  <a:srgbClr val="273239"/>
                </a:solidFill>
                <a:effectLst/>
                <a:latin typeface="Times New Roman" panose="02020603050405020304" pitchFamily="18" charset="0"/>
                <a:cs typeface="Times New Roman" panose="02020603050405020304" pitchFamily="18" charset="0"/>
              </a:rPr>
              <a:t>Operation to create data in a content provider.</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Read: </a:t>
            </a:r>
            <a:r>
              <a:rPr lang="en-US" sz="2000" b="0" i="0" dirty="0">
                <a:solidFill>
                  <a:srgbClr val="273239"/>
                </a:solidFill>
                <a:effectLst/>
                <a:latin typeface="Times New Roman" panose="02020603050405020304" pitchFamily="18" charset="0"/>
                <a:cs typeface="Times New Roman" panose="02020603050405020304" pitchFamily="18" charset="0"/>
              </a:rPr>
              <a:t>Used to fetch data from a content provider.</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Update: </a:t>
            </a:r>
            <a:r>
              <a:rPr lang="en-US" sz="2000" b="0" i="0" dirty="0">
                <a:solidFill>
                  <a:srgbClr val="273239"/>
                </a:solidFill>
                <a:effectLst/>
                <a:latin typeface="Times New Roman" panose="02020603050405020304" pitchFamily="18" charset="0"/>
                <a:cs typeface="Times New Roman" panose="02020603050405020304" pitchFamily="18" charset="0"/>
              </a:rPr>
              <a:t>To modify existing data.</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Delete: </a:t>
            </a:r>
            <a:r>
              <a:rPr lang="en-US" sz="2000" b="0" i="0" dirty="0">
                <a:solidFill>
                  <a:srgbClr val="273239"/>
                </a:solidFill>
                <a:effectLst/>
                <a:latin typeface="Times New Roman" panose="02020603050405020304" pitchFamily="18" charset="0"/>
                <a:cs typeface="Times New Roman" panose="02020603050405020304" pitchFamily="18" charset="0"/>
              </a:rPr>
              <a:t>To remove existing data from the storage</a:t>
            </a:r>
            <a:r>
              <a:rPr lang="en-US"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376363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2000" dirty="0">
                <a:latin typeface="Times New Roman" panose="02020603050405020304" pitchFamily="18" charset="0"/>
                <a:cs typeface="Times New Roman" panose="02020603050405020304" pitchFamily="18" charset="0"/>
              </a:rPr>
              <a:t>In Android development, resources are elements such as images, strings, </a:t>
            </a:r>
            <a:r>
              <a:rPr lang="en-US" sz="2000" dirty="0" err="1">
                <a:latin typeface="Times New Roman" panose="02020603050405020304" pitchFamily="18" charset="0"/>
                <a:cs typeface="Times New Roman" panose="02020603050405020304" pitchFamily="18" charset="0"/>
              </a:rPr>
              <a:t>layouts,and</a:t>
            </a:r>
            <a:r>
              <a:rPr lang="en-US" sz="2000" dirty="0">
                <a:latin typeface="Times New Roman" panose="02020603050405020304" pitchFamily="18" charset="0"/>
                <a:cs typeface="Times New Roman" panose="02020603050405020304" pitchFamily="18" charset="0"/>
              </a:rPr>
              <a:t> other assets that are external to the application code. Resources are stored</a:t>
            </a:r>
          </a:p>
          <a:p>
            <a:pPr>
              <a:buNone/>
            </a:pPr>
            <a:r>
              <a:rPr lang="en-US" sz="2000" dirty="0">
                <a:latin typeface="Times New Roman" panose="02020603050405020304" pitchFamily="18" charset="0"/>
                <a:cs typeface="Times New Roman" panose="02020603050405020304" pitchFamily="18" charset="0"/>
              </a:rPr>
              <a:t>in the res directory of an Android project and are essential for creating flexible</a:t>
            </a:r>
          </a:p>
          <a:p>
            <a:pPr>
              <a:buNone/>
            </a:pPr>
            <a:r>
              <a:rPr lang="en-US" sz="2000" dirty="0">
                <a:latin typeface="Times New Roman" panose="02020603050405020304" pitchFamily="18" charset="0"/>
                <a:cs typeface="Times New Roman" panose="02020603050405020304" pitchFamily="18" charset="0"/>
              </a:rPr>
              <a:t>and maintainable applications that can adapt to different device configurations.</a:t>
            </a:r>
          </a:p>
          <a:p>
            <a:pPr>
              <a:buNone/>
            </a:pPr>
            <a:r>
              <a:rPr lang="en-US" sz="2000" dirty="0">
                <a:latin typeface="Times New Roman" panose="02020603050405020304" pitchFamily="18" charset="0"/>
                <a:cs typeface="Times New Roman" panose="02020603050405020304" pitchFamily="18" charset="0"/>
              </a:rPr>
              <a:t>Android supports various types of resources, each serving a specific purpose.</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1. Drawable Resources:</a:t>
            </a:r>
          </a:p>
          <a:p>
            <a:pPr>
              <a:buNone/>
            </a:pPr>
            <a:r>
              <a:rPr lang="en-US" sz="2000" dirty="0">
                <a:latin typeface="Times New Roman" panose="02020603050405020304" pitchFamily="18" charset="0"/>
                <a:cs typeface="Times New Roman" panose="02020603050405020304" pitchFamily="18" charset="0"/>
              </a:rPr>
              <a:t>➢ Example: res/drawable/ic_launcher.xml</a:t>
            </a:r>
          </a:p>
          <a:p>
            <a:pPr>
              <a:buNone/>
            </a:pPr>
            <a:r>
              <a:rPr lang="en-US" sz="2000" dirty="0">
                <a:latin typeface="Times New Roman" panose="02020603050405020304" pitchFamily="18" charset="0"/>
                <a:cs typeface="Times New Roman" panose="02020603050405020304" pitchFamily="18" charset="0"/>
              </a:rPr>
              <a:t>➢ Drawable resources are used for define various graphics with bitmaps or</a:t>
            </a:r>
          </a:p>
          <a:p>
            <a:pPr>
              <a:buNone/>
            </a:pPr>
            <a:r>
              <a:rPr lang="en-US" sz="2000" dirty="0" err="1">
                <a:latin typeface="Times New Roman" panose="02020603050405020304" pitchFamily="18" charset="0"/>
                <a:cs typeface="Times New Roman" panose="02020603050405020304" pitchFamily="18" charset="0"/>
              </a:rPr>
              <a:t>XML,these</a:t>
            </a:r>
            <a:r>
              <a:rPr lang="en-US" sz="2000" dirty="0">
                <a:latin typeface="Times New Roman" panose="02020603050405020304" pitchFamily="18" charset="0"/>
                <a:cs typeface="Times New Roman" panose="02020603050405020304" pitchFamily="18" charset="0"/>
              </a:rPr>
              <a:t> can be PNG, JPEG, GIF, XML,SVG files or other drawable formats.</a:t>
            </a:r>
          </a:p>
          <a:p>
            <a:pPr>
              <a:buNone/>
            </a:pPr>
            <a:r>
              <a:rPr lang="en-US" sz="2000" dirty="0">
                <a:latin typeface="Times New Roman" panose="02020603050405020304" pitchFamily="18" charset="0"/>
                <a:cs typeface="Times New Roman" panose="02020603050405020304" pitchFamily="18" charset="0"/>
              </a:rPr>
              <a:t>➢ Saved in res/drawable/ and accessed from the </a:t>
            </a:r>
            <a:r>
              <a:rPr lang="en-US" sz="2000" dirty="0" err="1">
                <a:latin typeface="Times New Roman" panose="02020603050405020304" pitchFamily="18" charset="0"/>
                <a:cs typeface="Times New Roman" panose="02020603050405020304" pitchFamily="18" charset="0"/>
              </a:rPr>
              <a:t>R.drawable</a:t>
            </a:r>
            <a:r>
              <a:rPr lang="en-US" sz="2000" dirty="0">
                <a:latin typeface="Times New Roman" panose="02020603050405020304" pitchFamily="18" charset="0"/>
                <a:cs typeface="Times New Roman" panose="02020603050405020304" pitchFamily="18" charset="0"/>
              </a:rPr>
              <a:t> class.</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Android Resource Types</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889344228"/>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Continue..</a:t>
            </a:r>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98725839-4120-15B7-7958-D1DA4DBC2D66}"/>
              </a:ext>
            </a:extLst>
          </p:cNvPr>
          <p:cNvSpPr txBox="1"/>
          <p:nvPr/>
        </p:nvSpPr>
        <p:spPr>
          <a:xfrm>
            <a:off x="190500" y="2819400"/>
            <a:ext cx="8763000" cy="3693319"/>
          </a:xfrm>
          <a:prstGeom prst="rect">
            <a:avLst/>
          </a:prstGeom>
          <a:noFill/>
        </p:spPr>
        <p:txBody>
          <a:bodyPr wrap="square">
            <a:spAutoFit/>
          </a:bodyPr>
          <a:lstStyle/>
          <a:p>
            <a:r>
              <a:rPr lang="en-IN" dirty="0"/>
              <a:t>2. </a:t>
            </a:r>
            <a:r>
              <a:rPr lang="en-IN" dirty="0">
                <a:latin typeface="Times New Roman" panose="02020603050405020304" pitchFamily="18" charset="0"/>
                <a:cs typeface="Times New Roman" panose="02020603050405020304" pitchFamily="18" charset="0"/>
              </a:rPr>
              <a:t>Layout Resources:</a:t>
            </a:r>
          </a:p>
          <a:p>
            <a:r>
              <a:rPr lang="en-IN" dirty="0">
                <a:latin typeface="Times New Roman" panose="02020603050405020304" pitchFamily="18" charset="0"/>
                <a:cs typeface="Times New Roman" panose="02020603050405020304" pitchFamily="18" charset="0"/>
              </a:rPr>
              <a:t>➢ Example: res/layout/activity_main.xml</a:t>
            </a:r>
          </a:p>
          <a:p>
            <a:r>
              <a:rPr lang="en-IN" dirty="0">
                <a:latin typeface="Times New Roman" panose="02020603050405020304" pitchFamily="18" charset="0"/>
                <a:cs typeface="Times New Roman" panose="02020603050405020304" pitchFamily="18" charset="0"/>
              </a:rPr>
              <a:t>➢ Layout resources define the structure and appearance of user interfaces.</a:t>
            </a:r>
          </a:p>
          <a:p>
            <a:r>
              <a:rPr lang="en-IN" dirty="0">
                <a:latin typeface="Times New Roman" panose="02020603050405020304" pitchFamily="18" charset="0"/>
                <a:cs typeface="Times New Roman" panose="02020603050405020304" pitchFamily="18" charset="0"/>
              </a:rPr>
              <a:t>They use XML to specify the arrangement and properties of UI elements.</a:t>
            </a:r>
          </a:p>
          <a:p>
            <a:r>
              <a:rPr lang="en-IN" dirty="0">
                <a:latin typeface="Times New Roman" panose="02020603050405020304" pitchFamily="18" charset="0"/>
                <a:cs typeface="Times New Roman" panose="02020603050405020304" pitchFamily="18" charset="0"/>
              </a:rPr>
              <a:t>➢ Saved in res/layout/ and accessed from the </a:t>
            </a:r>
            <a:r>
              <a:rPr lang="en-IN" dirty="0" err="1">
                <a:latin typeface="Times New Roman" panose="02020603050405020304" pitchFamily="18" charset="0"/>
                <a:cs typeface="Times New Roman" panose="02020603050405020304" pitchFamily="18" charset="0"/>
              </a:rPr>
              <a:t>R.layout</a:t>
            </a:r>
            <a:r>
              <a:rPr lang="en-IN" dirty="0">
                <a:latin typeface="Times New Roman" panose="02020603050405020304" pitchFamily="18" charset="0"/>
                <a:cs typeface="Times New Roman" panose="02020603050405020304" pitchFamily="18" charset="0"/>
              </a:rPr>
              <a:t> class.</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String Resources:</a:t>
            </a:r>
          </a:p>
          <a:p>
            <a:r>
              <a:rPr lang="en-US" dirty="0">
                <a:latin typeface="Times New Roman" panose="02020603050405020304" pitchFamily="18" charset="0"/>
                <a:cs typeface="Times New Roman" panose="02020603050405020304" pitchFamily="18" charset="0"/>
              </a:rPr>
              <a:t>➢ Example: res/values/strings.xml</a:t>
            </a:r>
          </a:p>
          <a:p>
            <a:r>
              <a:rPr lang="en-US" dirty="0">
                <a:latin typeface="Times New Roman" panose="02020603050405020304" pitchFamily="18" charset="0"/>
                <a:cs typeface="Times New Roman" panose="02020603050405020304" pitchFamily="18" charset="0"/>
              </a:rPr>
              <a:t>➢ String resources store text values, which allows for easy localization and</a:t>
            </a:r>
          </a:p>
          <a:p>
            <a:r>
              <a:rPr lang="en-US" dirty="0">
                <a:latin typeface="Times New Roman" panose="02020603050405020304" pitchFamily="18" charset="0"/>
                <a:cs typeface="Times New Roman" panose="02020603050405020304" pitchFamily="18" charset="0"/>
              </a:rPr>
              <a:t>modification of text without changing the application code ,it Define</a:t>
            </a:r>
          </a:p>
          <a:p>
            <a:r>
              <a:rPr lang="en-US" dirty="0">
                <a:latin typeface="Times New Roman" panose="02020603050405020304" pitchFamily="18" charset="0"/>
                <a:cs typeface="Times New Roman" panose="02020603050405020304" pitchFamily="18" charset="0"/>
              </a:rPr>
              <a:t>strings, string arrays, and plurals and include string formatting and styling.</a:t>
            </a:r>
          </a:p>
          <a:p>
            <a:r>
              <a:rPr lang="en-US" dirty="0">
                <a:latin typeface="Times New Roman" panose="02020603050405020304" pitchFamily="18" charset="0"/>
                <a:cs typeface="Times New Roman" panose="02020603050405020304" pitchFamily="18" charset="0"/>
              </a:rPr>
              <a:t>➢ Saved in res/values/ and accessed from the </a:t>
            </a:r>
            <a:r>
              <a:rPr lang="en-US" dirty="0" err="1">
                <a:latin typeface="Times New Roman" panose="02020603050405020304" pitchFamily="18" charset="0"/>
                <a:cs typeface="Times New Roman" panose="02020603050405020304" pitchFamily="18" charset="0"/>
              </a:rPr>
              <a:t>R.string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R.array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R.plurals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283054"/>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2400" dirty="0"/>
              <a:t>4</a:t>
            </a:r>
            <a:r>
              <a:rPr lang="en-US" sz="1800" dirty="0"/>
              <a:t>. Color Resources:</a:t>
            </a:r>
          </a:p>
          <a:p>
            <a:pPr>
              <a:buNone/>
            </a:pPr>
            <a:r>
              <a:rPr lang="en-US" sz="1800" dirty="0"/>
              <a:t>➢ Example: res/values/colors.xml</a:t>
            </a:r>
          </a:p>
          <a:p>
            <a:pPr>
              <a:buNone/>
            </a:pPr>
            <a:r>
              <a:rPr lang="en-US" sz="1800" dirty="0"/>
              <a:t>➢ Color resources define color values that can be used throughout the</a:t>
            </a:r>
          </a:p>
          <a:p>
            <a:pPr>
              <a:buNone/>
            </a:pPr>
            <a:r>
              <a:rPr lang="en-US" sz="1800" dirty="0"/>
              <a:t>application, promoting consistent theming.</a:t>
            </a:r>
          </a:p>
          <a:p>
            <a:pPr>
              <a:buNone/>
            </a:pPr>
            <a:r>
              <a:rPr lang="en-US" sz="1800" dirty="0"/>
              <a:t>➢ XML resource that carries a hexadecimal color value, Saved in res/values/</a:t>
            </a:r>
          </a:p>
          <a:p>
            <a:pPr>
              <a:buNone/>
            </a:pPr>
            <a:r>
              <a:rPr lang="en-US" sz="1800" dirty="0"/>
              <a:t>and accessed from the </a:t>
            </a:r>
            <a:r>
              <a:rPr lang="en-US" sz="1800" dirty="0" err="1"/>
              <a:t>R.color</a:t>
            </a:r>
            <a:r>
              <a:rPr lang="en-US" sz="1800" dirty="0"/>
              <a:t> classes.</a:t>
            </a:r>
          </a:p>
          <a:p>
            <a:pPr>
              <a:buNone/>
            </a:pPr>
            <a:r>
              <a:rPr lang="en-US" sz="1800" dirty="0"/>
              <a:t>5. Style Resources:</a:t>
            </a:r>
          </a:p>
          <a:p>
            <a:pPr>
              <a:buNone/>
            </a:pPr>
            <a:r>
              <a:rPr lang="en-US" sz="1800" dirty="0"/>
              <a:t>➢ Example: res/values/styles.xml</a:t>
            </a:r>
          </a:p>
          <a:p>
            <a:pPr>
              <a:buNone/>
            </a:pPr>
            <a:r>
              <a:rPr lang="en-US" sz="1800" dirty="0"/>
              <a:t>➢ Style resources define sets of properties that can be applied to UI elements,</a:t>
            </a:r>
          </a:p>
          <a:p>
            <a:pPr>
              <a:buNone/>
            </a:pPr>
            <a:r>
              <a:rPr lang="en-US" sz="1800" dirty="0"/>
              <a:t>providing a consistent look and feel across the </a:t>
            </a:r>
            <a:r>
              <a:rPr lang="en-US" sz="1800" dirty="0" err="1"/>
              <a:t>app,it</a:t>
            </a:r>
            <a:r>
              <a:rPr lang="en-US" sz="1800" dirty="0"/>
              <a:t> define the look and</a:t>
            </a:r>
          </a:p>
          <a:p>
            <a:pPr>
              <a:buNone/>
            </a:pPr>
            <a:r>
              <a:rPr lang="en-US" sz="1800" dirty="0"/>
              <a:t>format for UI elements.</a:t>
            </a:r>
          </a:p>
          <a:p>
            <a:pPr>
              <a:buNone/>
            </a:pPr>
            <a:r>
              <a:rPr lang="en-US" sz="1800" dirty="0"/>
              <a:t>➢ Saved in res/values/ and accessed from the </a:t>
            </a:r>
            <a:r>
              <a:rPr lang="en-US" sz="1800" dirty="0" err="1"/>
              <a:t>R.style</a:t>
            </a:r>
            <a:r>
              <a:rPr lang="en-US" sz="1800" dirty="0"/>
              <a:t> class.</a:t>
            </a:r>
            <a:r>
              <a:rPr lang="en-US" sz="2400" dirty="0"/>
              <a:t>	</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endParaRPr lang="en-IN" b="1" dirty="0"/>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192337976"/>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2400" dirty="0"/>
              <a:t>	</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dirty="0"/>
              <a:t>                                           </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81818329"/>
              </p:ext>
            </p:extLst>
          </p:nvPr>
        </p:nvGraphicFramePr>
        <p:xfrm>
          <a:off x="685800" y="2737527"/>
          <a:ext cx="7620000" cy="3587072"/>
        </p:xfrm>
        <a:graphic>
          <a:graphicData uri="http://schemas.openxmlformats.org/drawingml/2006/table">
            <a:tbl>
              <a:tblPr/>
              <a:tblGrid>
                <a:gridCol w="1847850">
                  <a:extLst>
                    <a:ext uri="{9D8B030D-6E8A-4147-A177-3AD203B41FA5}">
                      <a16:colId xmlns:a16="http://schemas.microsoft.com/office/drawing/2014/main" val="945184947"/>
                    </a:ext>
                  </a:extLst>
                </a:gridCol>
                <a:gridCol w="1924050">
                  <a:extLst>
                    <a:ext uri="{9D8B030D-6E8A-4147-A177-3AD203B41FA5}">
                      <a16:colId xmlns:a16="http://schemas.microsoft.com/office/drawing/2014/main" val="1451314078"/>
                    </a:ext>
                  </a:extLst>
                </a:gridCol>
                <a:gridCol w="1924050">
                  <a:extLst>
                    <a:ext uri="{9D8B030D-6E8A-4147-A177-3AD203B41FA5}">
                      <a16:colId xmlns:a16="http://schemas.microsoft.com/office/drawing/2014/main" val="856198339"/>
                    </a:ext>
                  </a:extLst>
                </a:gridCol>
                <a:gridCol w="1924050">
                  <a:extLst>
                    <a:ext uri="{9D8B030D-6E8A-4147-A177-3AD203B41FA5}">
                      <a16:colId xmlns:a16="http://schemas.microsoft.com/office/drawing/2014/main" val="4028134674"/>
                    </a:ext>
                  </a:extLst>
                </a:gridCol>
              </a:tblGrid>
              <a:tr h="770312">
                <a:tc>
                  <a:txBody>
                    <a:bodyPr/>
                    <a:lstStyle/>
                    <a:p>
                      <a:pPr algn="l"/>
                      <a:endParaRPr lang="en-IN" sz="1200" b="1" dirty="0">
                        <a:effectLst/>
                        <a:latin typeface="inherit"/>
                      </a:endParaRPr>
                    </a:p>
                  </a:txBody>
                  <a:tcPr marL="50704" marR="50704" marT="50704" marB="50704" anchor="ctr">
                    <a:lnL>
                      <a:noFill/>
                    </a:lnL>
                    <a:lnR>
                      <a:noFill/>
                    </a:lnR>
                    <a:lnT>
                      <a:noFill/>
                    </a:lnT>
                    <a:lnB>
                      <a:noFill/>
                    </a:lnB>
                  </a:tcPr>
                </a:tc>
                <a:tc>
                  <a:txBody>
                    <a:bodyPr/>
                    <a:lstStyle/>
                    <a:p>
                      <a:pPr algn="l"/>
                      <a:endParaRPr lang="en-IN" sz="1200" b="1" dirty="0">
                        <a:effectLst/>
                        <a:latin typeface="inherit"/>
                      </a:endParaRPr>
                    </a:p>
                  </a:txBody>
                  <a:tcPr marL="50704" marR="50704" marT="50704" marB="50704" anchor="ctr">
                    <a:lnL>
                      <a:noFill/>
                    </a:lnL>
                    <a:lnR>
                      <a:noFill/>
                    </a:lnR>
                    <a:lnT>
                      <a:noFill/>
                    </a:lnT>
                    <a:lnB>
                      <a:noFill/>
                    </a:lnB>
                  </a:tcPr>
                </a:tc>
                <a:tc>
                  <a:txBody>
                    <a:bodyPr/>
                    <a:lstStyle/>
                    <a:p>
                      <a:pPr algn="l"/>
                      <a:endParaRPr lang="en-IN" sz="1200" b="1">
                        <a:effectLst/>
                        <a:latin typeface="inherit"/>
                      </a:endParaRPr>
                    </a:p>
                  </a:txBody>
                  <a:tcPr marL="50704" marR="50704" marT="50704" marB="50704" anchor="ctr">
                    <a:lnL>
                      <a:noFill/>
                    </a:lnL>
                    <a:lnR>
                      <a:noFill/>
                    </a:lnR>
                    <a:lnT>
                      <a:noFill/>
                    </a:lnT>
                    <a:lnB>
                      <a:noFill/>
                    </a:lnB>
                  </a:tcPr>
                </a:tc>
                <a:tc>
                  <a:txBody>
                    <a:bodyPr/>
                    <a:lstStyle/>
                    <a:p>
                      <a:pPr algn="l"/>
                      <a:endParaRPr lang="en-IN" sz="1200" b="1" dirty="0">
                        <a:effectLst/>
                        <a:latin typeface="inherit"/>
                      </a:endParaRPr>
                    </a:p>
                  </a:txBody>
                  <a:tcPr marL="50704" marR="50704" marT="50704" marB="50704" anchor="ctr">
                    <a:lnL>
                      <a:noFill/>
                    </a:lnL>
                    <a:lnR>
                      <a:noFill/>
                    </a:lnR>
                    <a:lnT>
                      <a:noFill/>
                    </a:lnT>
                    <a:lnB>
                      <a:noFill/>
                    </a:lnB>
                  </a:tcPr>
                </a:tc>
                <a:extLst>
                  <a:ext uri="{0D108BD9-81ED-4DB2-BD59-A6C34878D82A}">
                    <a16:rowId xmlns:a16="http://schemas.microsoft.com/office/drawing/2014/main" val="1919309375"/>
                  </a:ext>
                </a:extLst>
              </a:tr>
              <a:tr h="469460">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extLst>
                  <a:ext uri="{0D108BD9-81ED-4DB2-BD59-A6C34878D82A}">
                    <a16:rowId xmlns:a16="http://schemas.microsoft.com/office/drawing/2014/main" val="778175061"/>
                  </a:ext>
                </a:extLst>
              </a:tr>
              <a:tr h="469460">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extLst>
                  <a:ext uri="{0D108BD9-81ED-4DB2-BD59-A6C34878D82A}">
                    <a16:rowId xmlns:a16="http://schemas.microsoft.com/office/drawing/2014/main" val="1386810658"/>
                  </a:ext>
                </a:extLst>
              </a:tr>
              <a:tr h="469460">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extLst>
                  <a:ext uri="{0D108BD9-81ED-4DB2-BD59-A6C34878D82A}">
                    <a16:rowId xmlns:a16="http://schemas.microsoft.com/office/drawing/2014/main" val="3832106538"/>
                  </a:ext>
                </a:extLst>
              </a:tr>
              <a:tr h="469460">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extLst>
                  <a:ext uri="{0D108BD9-81ED-4DB2-BD59-A6C34878D82A}">
                    <a16:rowId xmlns:a16="http://schemas.microsoft.com/office/drawing/2014/main" val="1016301485"/>
                  </a:ext>
                </a:extLst>
              </a:tr>
              <a:tr h="469460">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extLst>
                  <a:ext uri="{0D108BD9-81ED-4DB2-BD59-A6C34878D82A}">
                    <a16:rowId xmlns:a16="http://schemas.microsoft.com/office/drawing/2014/main" val="2064370646"/>
                  </a:ext>
                </a:extLst>
              </a:tr>
              <a:tr h="469460">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a:effectLst/>
                      </a:endParaRPr>
                    </a:p>
                  </a:txBody>
                  <a:tcPr marL="50704" marR="50704" marT="50704" marB="50704" anchor="ctr">
                    <a:lnL>
                      <a:noFill/>
                    </a:lnL>
                    <a:lnR>
                      <a:noFill/>
                    </a:lnR>
                    <a:lnT>
                      <a:noFill/>
                    </a:lnT>
                    <a:lnB>
                      <a:noFill/>
                    </a:lnB>
                  </a:tcPr>
                </a:tc>
                <a:tc>
                  <a:txBody>
                    <a:bodyPr/>
                    <a:lstStyle/>
                    <a:p>
                      <a:pPr algn="l"/>
                      <a:endParaRPr lang="en-IN" sz="1200" dirty="0">
                        <a:effectLst/>
                      </a:endParaRPr>
                    </a:p>
                  </a:txBody>
                  <a:tcPr marL="50704" marR="50704" marT="50704" marB="50704" anchor="ctr">
                    <a:lnL>
                      <a:noFill/>
                    </a:lnL>
                    <a:lnR>
                      <a:noFill/>
                    </a:lnR>
                    <a:lnT>
                      <a:noFill/>
                    </a:lnT>
                    <a:lnB>
                      <a:noFill/>
                    </a:lnB>
                  </a:tcPr>
                </a:tc>
                <a:extLst>
                  <a:ext uri="{0D108BD9-81ED-4DB2-BD59-A6C34878D82A}">
                    <a16:rowId xmlns:a16="http://schemas.microsoft.com/office/drawing/2014/main" val="599730551"/>
                  </a:ext>
                </a:extLst>
              </a:tr>
            </a:tbl>
          </a:graphicData>
        </a:graphic>
      </p:graphicFrame>
      <p:sp>
        <p:nvSpPr>
          <p:cNvPr id="4" name="TextBox 3">
            <a:extLst>
              <a:ext uri="{FF2B5EF4-FFF2-40B4-BE49-F238E27FC236}">
                <a16:creationId xmlns:a16="http://schemas.microsoft.com/office/drawing/2014/main" id="{6E784ED2-EA54-F5A4-68C1-CC55CF4F82DA}"/>
              </a:ext>
            </a:extLst>
          </p:cNvPr>
          <p:cNvSpPr txBox="1"/>
          <p:nvPr/>
        </p:nvSpPr>
        <p:spPr>
          <a:xfrm>
            <a:off x="76200" y="2366294"/>
            <a:ext cx="8899765" cy="3970318"/>
          </a:xfrm>
          <a:prstGeom prst="rect">
            <a:avLst/>
          </a:prstGeom>
          <a:noFill/>
        </p:spPr>
        <p:txBody>
          <a:bodyPr wrap="square">
            <a:spAutoFit/>
          </a:bodyPr>
          <a:lstStyle/>
          <a:p>
            <a:r>
              <a:rPr lang="en-US" b="1" dirty="0" err="1"/>
              <a:t>Dimen</a:t>
            </a:r>
            <a:r>
              <a:rPr lang="en-US" b="1" dirty="0"/>
              <a:t> Resources</a:t>
            </a:r>
            <a:r>
              <a:rPr lang="en-US" dirty="0"/>
              <a:t>:</a:t>
            </a:r>
          </a:p>
          <a:p>
            <a:r>
              <a:rPr lang="en-US" dirty="0"/>
              <a:t>➢ Example: res/values/dimens.xml</a:t>
            </a:r>
          </a:p>
          <a:p>
            <a:r>
              <a:rPr lang="en-US" dirty="0"/>
              <a:t>➢ </a:t>
            </a:r>
            <a:r>
              <a:rPr lang="en-US" dirty="0" err="1"/>
              <a:t>Dimen</a:t>
            </a:r>
            <a:r>
              <a:rPr lang="en-US" dirty="0"/>
              <a:t> resources store dimension values such as widths, heights, and</a:t>
            </a:r>
          </a:p>
          <a:p>
            <a:r>
              <a:rPr lang="en-US" dirty="0"/>
              <a:t>margins. This allows for easy adjustments and scaling across different</a:t>
            </a:r>
          </a:p>
          <a:p>
            <a:r>
              <a:rPr lang="en-US" dirty="0"/>
              <a:t>screen sizes and densities.</a:t>
            </a:r>
          </a:p>
          <a:p>
            <a:r>
              <a:rPr lang="en-US" dirty="0"/>
              <a:t>➢ Saved in res/values/ and accessed from the </a:t>
            </a:r>
            <a:r>
              <a:rPr lang="en-US" dirty="0" err="1"/>
              <a:t>R.style</a:t>
            </a:r>
            <a:r>
              <a:rPr lang="en-US" dirty="0"/>
              <a:t> class</a:t>
            </a:r>
          </a:p>
          <a:p>
            <a:endParaRPr lang="en-US" dirty="0"/>
          </a:p>
          <a:p>
            <a:r>
              <a:rPr lang="en-US" b="1" dirty="0"/>
              <a:t>Raw Resources</a:t>
            </a:r>
            <a:r>
              <a:rPr lang="en-US" dirty="0"/>
              <a:t>:</a:t>
            </a:r>
          </a:p>
          <a:p>
            <a:r>
              <a:rPr lang="en-US" dirty="0"/>
              <a:t>➢ Example: res/raw/</a:t>
            </a:r>
            <a:r>
              <a:rPr lang="en-US" dirty="0" err="1"/>
              <a:t>sample_data.json</a:t>
            </a:r>
            <a:endParaRPr lang="en-US" dirty="0"/>
          </a:p>
          <a:p>
            <a:r>
              <a:rPr lang="en-US" dirty="0"/>
              <a:t>➢ Raw resources store arbitrary files, such as JSON, XML, or media files, that</a:t>
            </a:r>
          </a:p>
          <a:p>
            <a:r>
              <a:rPr lang="en-US" dirty="0"/>
              <a:t>can be accessed directly through the </a:t>
            </a:r>
            <a:r>
              <a:rPr lang="en-US" dirty="0" err="1"/>
              <a:t>R.raw</a:t>
            </a:r>
            <a:r>
              <a:rPr lang="en-US" dirty="0"/>
              <a:t> class.</a:t>
            </a:r>
          </a:p>
          <a:p>
            <a:r>
              <a:rPr lang="en-US" b="1" dirty="0"/>
              <a:t>Menu Resources</a:t>
            </a:r>
          </a:p>
          <a:p>
            <a:r>
              <a:rPr lang="en-US" dirty="0"/>
              <a:t>➢ Define the contents of your application menus.</a:t>
            </a:r>
          </a:p>
          <a:p>
            <a:r>
              <a:rPr lang="en-US" dirty="0"/>
              <a:t>➢ Saved in res/menu/ and accessed from the </a:t>
            </a:r>
            <a:r>
              <a:rPr lang="en-US" dirty="0" err="1"/>
              <a:t>R.menu</a:t>
            </a:r>
            <a:r>
              <a:rPr lang="en-US" dirty="0"/>
              <a:t> class.</a:t>
            </a:r>
            <a:endParaRPr lang="en-IN" dirty="0"/>
          </a:p>
        </p:txBody>
      </p:sp>
    </p:spTree>
    <p:extLst>
      <p:ext uri="{BB962C8B-B14F-4D97-AF65-F5344CB8AC3E}">
        <p14:creationId xmlns:p14="http://schemas.microsoft.com/office/powerpoint/2010/main" val="4058566350"/>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2000" dirty="0"/>
              <a:t>R.java</a:t>
            </a:r>
          </a:p>
          <a:p>
            <a:pPr>
              <a:buNone/>
            </a:pPr>
            <a:r>
              <a:rPr lang="en-US" sz="2000" dirty="0"/>
              <a:t>In Android development, the `R.java` file is an automatically generated resource</a:t>
            </a:r>
          </a:p>
          <a:p>
            <a:pPr>
              <a:buNone/>
            </a:pPr>
            <a:r>
              <a:rPr lang="en-US" sz="2000" dirty="0"/>
              <a:t>file that serves as a bridge between your source code and the resources (such as</a:t>
            </a:r>
          </a:p>
          <a:p>
            <a:pPr>
              <a:buNone/>
            </a:pPr>
            <a:r>
              <a:rPr lang="en-US" sz="2000" dirty="0"/>
              <a:t>layouts, </a:t>
            </a:r>
            <a:r>
              <a:rPr lang="en-US" sz="2000" dirty="0" err="1"/>
              <a:t>drawables</a:t>
            </a:r>
            <a:r>
              <a:rPr lang="en-US" sz="2000" dirty="0"/>
              <a:t>, strings, and IDs) that are part of your Android application. The</a:t>
            </a:r>
          </a:p>
          <a:p>
            <a:pPr>
              <a:buNone/>
            </a:pPr>
            <a:r>
              <a:rPr lang="en-US" sz="2000" dirty="0"/>
              <a:t>`R.java` file is generated by the Android build system during the compilation</a:t>
            </a:r>
          </a:p>
          <a:p>
            <a:pPr>
              <a:buNone/>
            </a:pPr>
            <a:r>
              <a:rPr lang="en-US" sz="2000" dirty="0"/>
              <a:t>process, and it contains unique identifiers for each resource defined in your</a:t>
            </a:r>
          </a:p>
          <a:p>
            <a:pPr>
              <a:buNone/>
            </a:pPr>
            <a:r>
              <a:rPr lang="en-US" sz="2000" dirty="0"/>
              <a:t>project.</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dirty="0"/>
              <a:t>                                                R.java</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p:cNvSpPr txBox="1"/>
          <p:nvPr/>
        </p:nvSpPr>
        <p:spPr>
          <a:xfrm>
            <a:off x="3048000" y="5875338"/>
            <a:ext cx="3429000"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4146231062"/>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294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dirty="0">
                <a:latin typeface="Times New Roman" panose="02020603050405020304" pitchFamily="18" charset="0"/>
                <a:cs typeface="Times New Roman" panose="02020603050405020304" pitchFamily="18" charset="0"/>
              </a:rPr>
              <a:t>There are four types of app components:</a:t>
            </a:r>
          </a:p>
          <a:p>
            <a:r>
              <a:rPr lang="en-US" dirty="0">
                <a:latin typeface="Times New Roman" panose="02020603050405020304" pitchFamily="18" charset="0"/>
                <a:cs typeface="Times New Roman" panose="02020603050405020304" pitchFamily="18" charset="0"/>
              </a:rPr>
              <a:t>Activities</a:t>
            </a:r>
          </a:p>
          <a:p>
            <a:r>
              <a:rPr lang="en-US" dirty="0">
                <a:latin typeface="Times New Roman" panose="02020603050405020304" pitchFamily="18" charset="0"/>
                <a:cs typeface="Times New Roman" panose="02020603050405020304" pitchFamily="18" charset="0"/>
              </a:rPr>
              <a:t>Services</a:t>
            </a:r>
          </a:p>
          <a:p>
            <a:r>
              <a:rPr lang="en-US" dirty="0">
                <a:latin typeface="Times New Roman" panose="02020603050405020304" pitchFamily="18" charset="0"/>
                <a:cs typeface="Times New Roman" panose="02020603050405020304" pitchFamily="18" charset="0"/>
              </a:rPr>
              <a:t>Broadcast receivers</a:t>
            </a:r>
          </a:p>
          <a:p>
            <a:r>
              <a:rPr lang="en-US" dirty="0">
                <a:latin typeface="Times New Roman" panose="02020603050405020304" pitchFamily="18" charset="0"/>
                <a:cs typeface="Times New Roman" panose="02020603050405020304" pitchFamily="18" charset="0"/>
              </a:rPr>
              <a:t>Content providers</a:t>
            </a:r>
          </a:p>
        </p:txBody>
      </p:sp>
      <p:sp>
        <p:nvSpPr>
          <p:cNvPr id="16389" name="Rectangle 7"/>
          <p:cNvSpPr>
            <a:spLocks noChangeArrowheads="1"/>
          </p:cNvSpPr>
          <p:nvPr>
            <p:custDataLst>
              <p:tags r:id="rId4"/>
            </p:custDataLst>
          </p:nvPr>
        </p:nvSpPr>
        <p:spPr bwMode="auto">
          <a:xfrm>
            <a:off x="0" y="1447800"/>
            <a:ext cx="9144000" cy="884183"/>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buNone/>
            </a:pPr>
            <a:r>
              <a:rPr lang="en-IN" b="1" dirty="0"/>
              <a:t>				    </a:t>
            </a:r>
          </a:p>
          <a:p>
            <a:pPr algn="ctr">
              <a:buNone/>
            </a:pPr>
            <a:r>
              <a:rPr lang="en-IN" b="1" i="0" dirty="0">
                <a:solidFill>
                  <a:srgbClr val="000000"/>
                </a:solidFill>
                <a:effectLst/>
                <a:latin typeface="var(--ff-lato)"/>
              </a:rPr>
              <a:t>Android - Application Components</a:t>
            </a:r>
          </a:p>
          <a:p>
            <a:pPr>
              <a:buNone/>
            </a:pPr>
            <a:endParaRPr lang="en-IN" b="1" dirty="0"/>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698169682"/>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402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1800" b="1" dirty="0"/>
              <a:t>What `R.java` does</a:t>
            </a:r>
            <a:r>
              <a:rPr lang="en-US" sz="1800" dirty="0"/>
              <a:t>:</a:t>
            </a:r>
          </a:p>
          <a:p>
            <a:pPr>
              <a:buNone/>
            </a:pPr>
            <a:r>
              <a:rPr lang="en-US" sz="1800" dirty="0"/>
              <a:t>1</a:t>
            </a:r>
            <a:r>
              <a:rPr lang="en-US" sz="1800" dirty="0">
                <a:latin typeface="Times New Roman" panose="02020603050405020304" pitchFamily="18" charset="0"/>
                <a:cs typeface="Times New Roman" panose="02020603050405020304" pitchFamily="18" charset="0"/>
              </a:rPr>
              <a:t>. Resource IDs: The primary purpose of `R.java` is to assign unique integer</a:t>
            </a:r>
          </a:p>
          <a:p>
            <a:pPr>
              <a:buNone/>
            </a:pPr>
            <a:r>
              <a:rPr lang="en-US" sz="1800" dirty="0">
                <a:latin typeface="Times New Roman" panose="02020603050405020304" pitchFamily="18" charset="0"/>
                <a:cs typeface="Times New Roman" panose="02020603050405020304" pitchFamily="18" charset="0"/>
              </a:rPr>
              <a:t>identifiers (IDs) to each resource you define in your project. For example, if you</a:t>
            </a:r>
          </a:p>
          <a:p>
            <a:pPr>
              <a:buNone/>
            </a:pPr>
            <a:r>
              <a:rPr lang="en-US" sz="1800" dirty="0">
                <a:latin typeface="Times New Roman" panose="02020603050405020304" pitchFamily="18" charset="0"/>
                <a:cs typeface="Times New Roman" panose="02020603050405020304" pitchFamily="18" charset="0"/>
              </a:rPr>
              <a:t>have a layout file named `activity_main.xml` in the `res/layout` directory, the</a:t>
            </a:r>
          </a:p>
          <a:p>
            <a:pPr>
              <a:buNone/>
            </a:pPr>
            <a:r>
              <a:rPr lang="en-US" sz="1800" dirty="0">
                <a:latin typeface="Times New Roman" panose="02020603050405020304" pitchFamily="18" charset="0"/>
                <a:cs typeface="Times New Roman" panose="02020603050405020304" pitchFamily="18" charset="0"/>
              </a:rPr>
              <a:t>`R.java` file will have a corresponding ID that you can use in your Java or Kotlin</a:t>
            </a:r>
          </a:p>
          <a:p>
            <a:pPr>
              <a:buNone/>
            </a:pPr>
            <a:r>
              <a:rPr lang="en-US" sz="1800" dirty="0">
                <a:latin typeface="Times New Roman" panose="02020603050405020304" pitchFamily="18" charset="0"/>
                <a:cs typeface="Times New Roman" panose="02020603050405020304" pitchFamily="18" charset="0"/>
              </a:rPr>
              <a:t>code to reference that layout.</a:t>
            </a:r>
          </a:p>
          <a:p>
            <a:pPr>
              <a:buNone/>
            </a:pPr>
            <a:r>
              <a:rPr lang="en-US" sz="1800" dirty="0">
                <a:latin typeface="Times New Roman" panose="02020603050405020304" pitchFamily="18" charset="0"/>
                <a:cs typeface="Times New Roman" panose="02020603050405020304" pitchFamily="18" charset="0"/>
              </a:rPr>
              <a:t>2. Package Structure: The `R.java` file is organized in a package structure that</a:t>
            </a:r>
          </a:p>
          <a:p>
            <a:pPr>
              <a:buNone/>
            </a:pPr>
            <a:r>
              <a:rPr lang="en-US" sz="1800" dirty="0">
                <a:latin typeface="Times New Roman" panose="02020603050405020304" pitchFamily="18" charset="0"/>
                <a:cs typeface="Times New Roman" panose="02020603050405020304" pitchFamily="18" charset="0"/>
              </a:rPr>
              <a:t>mirrors the structure of your project's resources. For instance, if you have</a:t>
            </a:r>
          </a:p>
          <a:p>
            <a:pPr>
              <a:buNone/>
            </a:pPr>
            <a:r>
              <a:rPr lang="en-US" sz="1800" dirty="0">
                <a:latin typeface="Times New Roman" panose="02020603050405020304" pitchFamily="18" charset="0"/>
                <a:cs typeface="Times New Roman" panose="02020603050405020304" pitchFamily="18" charset="0"/>
              </a:rPr>
              <a:t>drawable resources, string resources, and layout resources, you will find separate</a:t>
            </a:r>
          </a:p>
          <a:p>
            <a:pPr>
              <a:buNone/>
            </a:pPr>
            <a:r>
              <a:rPr lang="en-US" sz="1800" dirty="0">
                <a:latin typeface="Times New Roman" panose="02020603050405020304" pitchFamily="18" charset="0"/>
                <a:cs typeface="Times New Roman" panose="02020603050405020304" pitchFamily="18" charset="0"/>
              </a:rPr>
              <a:t>inner classes within `R.java` for each resource type.</a:t>
            </a:r>
          </a:p>
          <a:p>
            <a:pPr>
              <a:buNone/>
            </a:pPr>
            <a:r>
              <a:rPr lang="en-US" sz="1800" dirty="0">
                <a:latin typeface="Times New Roman" panose="02020603050405020304" pitchFamily="18" charset="0"/>
                <a:cs typeface="Times New Roman" panose="02020603050405020304" pitchFamily="18" charset="0"/>
              </a:rPr>
              <a:t>3. Auto-generated: You should never modify the `R.java` file manually because it</a:t>
            </a:r>
          </a:p>
          <a:p>
            <a:pPr>
              <a:buNone/>
            </a:pPr>
            <a:r>
              <a:rPr lang="en-US" sz="1800" dirty="0">
                <a:latin typeface="Times New Roman" panose="02020603050405020304" pitchFamily="18" charset="0"/>
                <a:cs typeface="Times New Roman" panose="02020603050405020304" pitchFamily="18" charset="0"/>
              </a:rPr>
              <a:t>is automatically generated by the Android build tools. Any changes you make to</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933974941"/>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402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buNone/>
            </a:pPr>
            <a:r>
              <a:rPr lang="en-US" sz="1800" dirty="0"/>
              <a:t>resources in your project will be reflected in the regenerated `R.java` file during</a:t>
            </a:r>
          </a:p>
          <a:p>
            <a:pPr marL="0" indent="0">
              <a:buNone/>
            </a:pPr>
            <a:r>
              <a:rPr lang="en-US" sz="1800" dirty="0"/>
              <a:t>the next build.</a:t>
            </a:r>
          </a:p>
          <a:p>
            <a:pPr marL="0" indent="0">
              <a:buNone/>
            </a:pPr>
            <a:r>
              <a:rPr lang="en-US" sz="1800" dirty="0"/>
              <a:t>4. Usage in Code: You reference resources in your code using the IDs generated in</a:t>
            </a:r>
          </a:p>
          <a:p>
            <a:pPr marL="0" indent="0">
              <a:buNone/>
            </a:pPr>
            <a:r>
              <a:rPr lang="en-US" sz="1800" dirty="0"/>
              <a:t>`R.java`. For example, if you want to reference a string resource with the name</a:t>
            </a:r>
          </a:p>
          <a:p>
            <a:pPr marL="0" indent="0">
              <a:buNone/>
            </a:pPr>
            <a:r>
              <a:rPr lang="en-US" sz="1800" dirty="0"/>
              <a:t>`</a:t>
            </a:r>
            <a:r>
              <a:rPr lang="en-US" sz="1800" dirty="0" err="1"/>
              <a:t>app_name</a:t>
            </a:r>
            <a:r>
              <a:rPr lang="en-US" sz="1800" dirty="0"/>
              <a:t>`, you can use `</a:t>
            </a:r>
            <a:r>
              <a:rPr lang="en-US" sz="1800" dirty="0" err="1"/>
              <a:t>R.string.app_name</a:t>
            </a:r>
            <a:r>
              <a:rPr lang="en-US" sz="1800" dirty="0"/>
              <a:t>` in your code. This ensures that</a:t>
            </a:r>
          </a:p>
          <a:p>
            <a:pPr marL="0" indent="0">
              <a:buNone/>
            </a:pPr>
            <a:r>
              <a:rPr lang="en-US" sz="1800" dirty="0"/>
              <a:t>your code is dynamically linked to the resources at runtime.</a:t>
            </a:r>
          </a:p>
          <a:p>
            <a:pPr marL="0" indent="0">
              <a:buNone/>
            </a:pPr>
            <a:endParaRPr lang="en-US" sz="1800" dirty="0"/>
          </a:p>
          <a:p>
            <a:pPr marL="0" indent="0">
              <a:buNone/>
            </a:pPr>
            <a:r>
              <a:rPr lang="en-US" sz="1800" dirty="0"/>
              <a:t>How you might use `R.java` in an Android activity:</a:t>
            </a:r>
          </a:p>
          <a:p>
            <a:pPr marL="0" indent="0">
              <a:buNone/>
            </a:pPr>
            <a:r>
              <a:rPr lang="en-US" sz="1800" dirty="0"/>
              <a:t>// Assuming you have a layout file named activity_main.xml</a:t>
            </a:r>
          </a:p>
          <a:p>
            <a:pPr marL="0" indent="0">
              <a:buNone/>
            </a:pPr>
            <a:r>
              <a:rPr lang="en-US" sz="1800" dirty="0" err="1"/>
              <a:t>setContentView</a:t>
            </a:r>
            <a:r>
              <a:rPr lang="en-US" sz="1800" dirty="0"/>
              <a:t>(</a:t>
            </a:r>
            <a:r>
              <a:rPr lang="en-US" sz="1800" dirty="0" err="1"/>
              <a:t>R.layout.activity_main</a:t>
            </a:r>
            <a:r>
              <a:rPr lang="en-US" sz="1800" dirty="0"/>
              <a:t>);</a:t>
            </a:r>
          </a:p>
          <a:p>
            <a:pPr marL="0" indent="0">
              <a:buNone/>
            </a:pPr>
            <a:r>
              <a:rPr lang="en-US" sz="1800" dirty="0"/>
              <a:t>// Assuming you have a string resource named </a:t>
            </a:r>
            <a:r>
              <a:rPr lang="en-US" sz="1800" dirty="0" err="1"/>
              <a:t>app_name</a:t>
            </a:r>
            <a:endParaRPr lang="en-US" sz="1800" dirty="0"/>
          </a:p>
          <a:p>
            <a:pPr marL="0" indent="0">
              <a:buNone/>
            </a:pPr>
            <a:r>
              <a:rPr lang="en-US" sz="1800" dirty="0"/>
              <a:t>String </a:t>
            </a:r>
            <a:r>
              <a:rPr lang="en-US" sz="1800" dirty="0" err="1"/>
              <a:t>appName</a:t>
            </a:r>
            <a:r>
              <a:rPr lang="en-US" sz="1800" dirty="0"/>
              <a:t> = </a:t>
            </a:r>
            <a:r>
              <a:rPr lang="en-US" sz="1800" dirty="0" err="1"/>
              <a:t>getString</a:t>
            </a:r>
            <a:r>
              <a:rPr lang="en-US" sz="1800" dirty="0"/>
              <a:t>(</a:t>
            </a:r>
            <a:r>
              <a:rPr lang="en-US" sz="1800" dirty="0" err="1"/>
              <a:t>R.string.app_name</a:t>
            </a:r>
            <a:r>
              <a:rPr lang="en-US" sz="1800" dirty="0"/>
              <a:t>);</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2836314277"/>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524000"/>
            <a:ext cx="9144000" cy="807983"/>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buNone/>
            </a:pPr>
            <a:endParaRPr lang="en-IN" b="1" i="0" dirty="0">
              <a:solidFill>
                <a:srgbClr val="000000"/>
              </a:solidFill>
              <a:effectLst/>
              <a:latin typeface="var(--ff-lato)"/>
            </a:endParaRPr>
          </a:p>
          <a:p>
            <a:pPr algn="ctr">
              <a:buNone/>
            </a:pPr>
            <a:r>
              <a:rPr lang="en-IN" b="1" i="0" dirty="0">
                <a:solidFill>
                  <a:srgbClr val="000000"/>
                </a:solidFill>
                <a:effectLst/>
                <a:latin typeface="var(--ff-lato)"/>
              </a:rPr>
              <a:t>Android - Localization</a:t>
            </a:r>
          </a:p>
          <a:p>
            <a:pPr>
              <a:buNone/>
            </a:pPr>
            <a:endParaRPr lang="en-IN" b="1" dirty="0"/>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C7087327-0958-82B1-B448-61AD1CC6BC22}"/>
              </a:ext>
            </a:extLst>
          </p:cNvPr>
          <p:cNvSpPr txBox="1"/>
          <p:nvPr/>
        </p:nvSpPr>
        <p:spPr>
          <a:xfrm>
            <a:off x="190500" y="2674128"/>
            <a:ext cx="8763000" cy="2767424"/>
          </a:xfrm>
          <a:prstGeom prst="rect">
            <a:avLst/>
          </a:prstGeom>
          <a:noFill/>
        </p:spPr>
        <p:txBody>
          <a:bodyPr wrap="square">
            <a:spAutoFit/>
          </a:bodyPr>
          <a:lstStyle/>
          <a:p>
            <a:r>
              <a:rPr lang="en-US" sz="2000" b="0" i="1" dirty="0">
                <a:solidFill>
                  <a:srgbClr val="000000"/>
                </a:solidFill>
                <a:effectLst/>
                <a:latin typeface="Times New Roman" panose="02020603050405020304" pitchFamily="18" charset="0"/>
                <a:cs typeface="Times New Roman" panose="02020603050405020304" pitchFamily="18" charset="0"/>
              </a:rPr>
              <a:t>The way of changing string into different languages is called as localization</a:t>
            </a:r>
          </a:p>
          <a:p>
            <a:endParaRPr lang="en-US" sz="2000" i="1" dirty="0">
              <a:solidFill>
                <a:srgbClr val="000000"/>
              </a:solidFill>
              <a:latin typeface="Times New Roman" panose="02020603050405020304" pitchFamily="18" charset="0"/>
              <a:cs typeface="Times New Roman" panose="02020603050405020304" pitchFamily="18" charset="0"/>
            </a:endParaRPr>
          </a:p>
          <a:p>
            <a:pPr algn="l">
              <a:lnSpc>
                <a:spcPts val="1875"/>
              </a:lnSpc>
            </a:pPr>
            <a:r>
              <a:rPr lang="en-US" sz="2000" b="1" i="0" dirty="0">
                <a:solidFill>
                  <a:srgbClr val="000000"/>
                </a:solidFill>
                <a:effectLst/>
                <a:latin typeface="Times New Roman" panose="02020603050405020304" pitchFamily="18" charset="0"/>
                <a:cs typeface="Times New Roman" panose="02020603050405020304" pitchFamily="18" charset="0"/>
              </a:rPr>
              <a:t>Localizing Strings</a:t>
            </a:r>
          </a:p>
          <a:p>
            <a:pPr algn="l"/>
            <a:r>
              <a:rPr lang="en-US" sz="2000" b="0" i="0" dirty="0">
                <a:solidFill>
                  <a:srgbClr val="000000"/>
                </a:solidFill>
                <a:effectLst/>
                <a:latin typeface="Times New Roman" panose="02020603050405020304" pitchFamily="18" charset="0"/>
                <a:cs typeface="Times New Roman" panose="02020603050405020304" pitchFamily="18" charset="0"/>
              </a:rPr>
              <a:t>In order to localize the strings used in your application , make a new folder under </a:t>
            </a:r>
            <a:r>
              <a:rPr lang="en-US" sz="2000" b="1" i="0" dirty="0">
                <a:solidFill>
                  <a:srgbClr val="000000"/>
                </a:solidFill>
                <a:effectLst/>
                <a:latin typeface="Times New Roman" panose="02020603050405020304" pitchFamily="18" charset="0"/>
                <a:cs typeface="Times New Roman" panose="02020603050405020304" pitchFamily="18" charset="0"/>
              </a:rPr>
              <a:t>res</a:t>
            </a:r>
            <a:r>
              <a:rPr lang="en-US" sz="2000" b="0" i="0" dirty="0">
                <a:solidFill>
                  <a:srgbClr val="000000"/>
                </a:solidFill>
                <a:effectLst/>
                <a:latin typeface="Times New Roman" panose="02020603050405020304" pitchFamily="18" charset="0"/>
                <a:cs typeface="Times New Roman" panose="02020603050405020304" pitchFamily="18" charset="0"/>
              </a:rPr>
              <a:t> with name of </a:t>
            </a:r>
            <a:r>
              <a:rPr lang="en-US" sz="2000" b="1" i="0" dirty="0">
                <a:solidFill>
                  <a:srgbClr val="000000"/>
                </a:solidFill>
                <a:effectLst/>
                <a:latin typeface="Times New Roman" panose="02020603050405020304" pitchFamily="18" charset="0"/>
                <a:cs typeface="Times New Roman" panose="02020603050405020304" pitchFamily="18" charset="0"/>
              </a:rPr>
              <a:t>values-local</a:t>
            </a:r>
            <a:r>
              <a:rPr lang="en-US" sz="2000" b="0" i="0" dirty="0">
                <a:solidFill>
                  <a:srgbClr val="000000"/>
                </a:solidFill>
                <a:effectLst/>
                <a:latin typeface="Times New Roman" panose="02020603050405020304" pitchFamily="18" charset="0"/>
                <a:cs typeface="Times New Roman" panose="02020603050405020304" pitchFamily="18" charset="0"/>
              </a:rPr>
              <a:t> where local would be the replaced with the region.</a:t>
            </a:r>
          </a:p>
          <a:p>
            <a:pPr algn="l"/>
            <a:r>
              <a:rPr lang="en-US" sz="2000" b="0" i="0" dirty="0">
                <a:solidFill>
                  <a:srgbClr val="000000"/>
                </a:solidFill>
                <a:effectLst/>
                <a:latin typeface="Times New Roman" panose="02020603050405020304" pitchFamily="18" charset="0"/>
                <a:cs typeface="Times New Roman" panose="02020603050405020304" pitchFamily="18" charset="0"/>
              </a:rPr>
              <a:t>For example, in the case of </a:t>
            </a:r>
            <a:r>
              <a:rPr lang="en-US" sz="2000" b="0" i="0" dirty="0" err="1">
                <a:solidFill>
                  <a:srgbClr val="000000"/>
                </a:solidFill>
                <a:effectLst/>
                <a:latin typeface="Times New Roman" panose="02020603050405020304" pitchFamily="18" charset="0"/>
                <a:cs typeface="Times New Roman" panose="02020603050405020304" pitchFamily="18" charset="0"/>
              </a:rPr>
              <a:t>italy</a:t>
            </a:r>
            <a:r>
              <a:rPr lang="en-US" sz="2000" b="0" i="0" dirty="0">
                <a:solidFill>
                  <a:srgbClr val="000000"/>
                </a:solidFill>
                <a:effectLst/>
                <a:latin typeface="Times New Roman" panose="02020603050405020304" pitchFamily="18" charset="0"/>
                <a:cs typeface="Times New Roman" panose="02020603050405020304" pitchFamily="18" charset="0"/>
              </a:rPr>
              <a:t>, the </a:t>
            </a:r>
            <a:r>
              <a:rPr lang="en-US" sz="2000" b="1" i="0" dirty="0">
                <a:solidFill>
                  <a:srgbClr val="000000"/>
                </a:solidFill>
                <a:effectLst/>
                <a:latin typeface="Times New Roman" panose="02020603050405020304" pitchFamily="18" charset="0"/>
                <a:cs typeface="Times New Roman" panose="02020603050405020304" pitchFamily="18" charset="0"/>
              </a:rPr>
              <a:t>values-it</a:t>
            </a:r>
            <a:r>
              <a:rPr lang="en-US" sz="2000" b="0" i="0" dirty="0">
                <a:solidFill>
                  <a:srgbClr val="000000"/>
                </a:solidFill>
                <a:effectLst/>
                <a:latin typeface="Times New Roman" panose="02020603050405020304" pitchFamily="18" charset="0"/>
                <a:cs typeface="Times New Roman" panose="02020603050405020304" pitchFamily="18" charset="0"/>
              </a:rPr>
              <a:t> folder would be made under res. It is shown in the image below −</a:t>
            </a:r>
          </a:p>
          <a:p>
            <a:endParaRPr lang="en-IN" dirty="0"/>
          </a:p>
        </p:txBody>
      </p:sp>
    </p:spTree>
    <p:extLst>
      <p:ext uri="{BB962C8B-B14F-4D97-AF65-F5344CB8AC3E}">
        <p14:creationId xmlns:p14="http://schemas.microsoft.com/office/powerpoint/2010/main" val="719057338"/>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7"/>
          <p:cNvSpPr>
            <a:spLocks noChangeArrowheads="1"/>
          </p:cNvSpPr>
          <p:nvPr>
            <p:custDataLst>
              <p:tags r:id="rId1"/>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2"/>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pic>
        <p:nvPicPr>
          <p:cNvPr id="7174" name="Picture 6" descr="Anroid Localization Tutorial">
            <a:extLst>
              <a:ext uri="{FF2B5EF4-FFF2-40B4-BE49-F238E27FC236}">
                <a16:creationId xmlns:a16="http://schemas.microsoft.com/office/drawing/2014/main" id="{0EA71AFB-CE02-8B2C-B486-166A95DF1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14600"/>
            <a:ext cx="4724401" cy="304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06489"/>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92893" y="2867245"/>
            <a:ext cx="8272939" cy="37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1400" b="0" i="0" dirty="0">
                <a:solidFill>
                  <a:srgbClr val="000000"/>
                </a:solidFill>
                <a:effectLst/>
                <a:latin typeface="Verdana" panose="020B0604030504040204" pitchFamily="34" charset="0"/>
              </a:rPr>
              <a:t>Once that folder is made, copy the </a:t>
            </a:r>
            <a:r>
              <a:rPr lang="en-US" sz="1400" b="1" i="0" dirty="0" err="1">
                <a:solidFill>
                  <a:srgbClr val="000000"/>
                </a:solidFill>
                <a:effectLst/>
                <a:latin typeface="Verdana" panose="020B0604030504040204" pitchFamily="34" charset="0"/>
              </a:rPr>
              <a:t>strings.xml</a:t>
            </a:r>
            <a:r>
              <a:rPr lang="en-US" sz="1400" b="0" i="0" dirty="0" err="1">
                <a:solidFill>
                  <a:srgbClr val="000000"/>
                </a:solidFill>
                <a:effectLst/>
                <a:latin typeface="Verdana" panose="020B0604030504040204" pitchFamily="34" charset="0"/>
              </a:rPr>
              <a:t>from</a:t>
            </a:r>
            <a:r>
              <a:rPr lang="en-US" sz="1400" b="0" i="0" dirty="0">
                <a:solidFill>
                  <a:srgbClr val="000000"/>
                </a:solidFill>
                <a:effectLst/>
                <a:latin typeface="Verdana" panose="020B0604030504040204" pitchFamily="34" charset="0"/>
              </a:rPr>
              <a:t> default folder to the folder you have created. And change its contents. For example, </a:t>
            </a:r>
            <a:r>
              <a:rPr lang="en-US" sz="1400" b="0" i="0" dirty="0" err="1">
                <a:solidFill>
                  <a:srgbClr val="000000"/>
                </a:solidFill>
                <a:effectLst/>
                <a:latin typeface="Verdana" panose="020B0604030504040204" pitchFamily="34" charset="0"/>
              </a:rPr>
              <a:t>i</a:t>
            </a:r>
            <a:r>
              <a:rPr lang="en-US" sz="1400" b="0" i="0" dirty="0">
                <a:solidFill>
                  <a:srgbClr val="000000"/>
                </a:solidFill>
                <a:effectLst/>
                <a:latin typeface="Verdana" panose="020B0604030504040204" pitchFamily="34" charset="0"/>
              </a:rPr>
              <a:t> have changed the value of </a:t>
            </a:r>
            <a:r>
              <a:rPr lang="en-US" sz="1400" b="0" i="0" dirty="0" err="1">
                <a:solidFill>
                  <a:srgbClr val="000000"/>
                </a:solidFill>
                <a:effectLst/>
                <a:latin typeface="Verdana" panose="020B0604030504040204" pitchFamily="34" charset="0"/>
              </a:rPr>
              <a:t>hello_world</a:t>
            </a:r>
            <a:r>
              <a:rPr lang="en-US" sz="1400" b="0" i="0" dirty="0">
                <a:solidFill>
                  <a:srgbClr val="000000"/>
                </a:solidFill>
                <a:effectLst/>
                <a:latin typeface="Verdana" panose="020B0604030504040204" pitchFamily="34" charset="0"/>
              </a:rPr>
              <a:t> string.</a:t>
            </a:r>
          </a:p>
          <a:p>
            <a:pPr>
              <a:buNone/>
            </a:pPr>
            <a:endParaRPr lang="en-US" sz="1400" dirty="0">
              <a:solidFill>
                <a:srgbClr val="000000"/>
              </a:solidFill>
              <a:latin typeface="Verdana" panose="020B0604030504040204" pitchFamily="34" charset="0"/>
            </a:endParaRPr>
          </a:p>
          <a:p>
            <a:pPr algn="l">
              <a:buNone/>
            </a:pPr>
            <a:r>
              <a:rPr lang="en-US" sz="1400" b="0" i="0" dirty="0">
                <a:effectLst/>
                <a:latin typeface="Verdana" panose="020B0604030504040204" pitchFamily="34" charset="0"/>
              </a:rPr>
              <a:t>Italy, res/values-it/strings.xml</a:t>
            </a:r>
          </a:p>
          <a:p>
            <a:pPr algn="l" rtl="0">
              <a:buNone/>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&lt;;?xml version="1.0" encoding="utf-8"</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&lt;resources&gt;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&lt;string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hello_world</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Ciao mondo!</a:t>
            </a: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&lt;/string&gt;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&lt;/resources&gt;</a:t>
            </a:r>
            <a:r>
              <a:rPr kumimoji="0" lang="en-US" altLang="en-US" sz="700" b="0" i="0" u="none" strike="noStrike" cap="none" normalizeH="0" baseline="0" dirty="0">
                <a:ln>
                  <a:noFill/>
                </a:ln>
                <a:solidFill>
                  <a:schemeClr val="tx1"/>
                </a:solidFill>
                <a:effectLst/>
              </a:rPr>
              <a:t> </a:t>
            </a:r>
          </a:p>
          <a:p>
            <a:pPr algn="l" rtl="0">
              <a:buNone/>
            </a:pPr>
            <a:endParaRPr lang="en-US" altLang="en-US" sz="700" dirty="0">
              <a:latin typeface="Arial" panose="020B0604020202020204" pitchFamily="34" charset="0"/>
            </a:endParaRPr>
          </a:p>
          <a:p>
            <a:pPr algn="l" rtl="0">
              <a:buNone/>
            </a:pPr>
            <a:r>
              <a:rPr lang="en-US" sz="1200" b="0" i="0" dirty="0">
                <a:effectLst/>
                <a:latin typeface="Verdana" panose="020B0604030504040204" pitchFamily="34" charset="0"/>
              </a:rPr>
              <a:t>Spanish, res/values-it/strings.xml</a:t>
            </a:r>
          </a:p>
          <a:p>
            <a:pPr algn="l" rtl="0">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&lt;;?xml version="1.0" encoding="utf-8"</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&lt;resources&gt;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&lt;string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hello_world</a:t>
            </a:r>
            <a:r>
              <a:rPr kumimoji="0" lang="en-US" altLang="en-US" sz="12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Hola Mundo!</a:t>
            </a:r>
            <a:r>
              <a:rPr kumimoji="0" lang="en-US" altLang="en-US" sz="12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&lt;/string&gt;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&lt;/resources&gt;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rtl="0">
              <a:buNone/>
            </a:pPr>
            <a:endParaRPr lang="en-US" sz="1200" b="0" i="0" dirty="0">
              <a:effectLst/>
              <a:latin typeface="Verdana" panose="020B0604030504040204" pitchFamily="34" charset="0"/>
            </a:endParaRPr>
          </a:p>
          <a:p>
            <a:pPr algn="l" rtl="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l">
              <a:buNone/>
            </a:pPr>
            <a:endParaRPr lang="en-US" sz="1400" b="0" i="0" dirty="0">
              <a:effectLst/>
              <a:latin typeface="Verdana" panose="020B0604030504040204" pitchFamily="34" charset="0"/>
            </a:endParaRPr>
          </a:p>
          <a:p>
            <a:pPr>
              <a:buNone/>
            </a:pPr>
            <a:endParaRPr lang="en-US" sz="2400" dirty="0"/>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EXAMPLE	</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309636390"/>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4" name="TextBox 3">
            <a:extLst>
              <a:ext uri="{FF2B5EF4-FFF2-40B4-BE49-F238E27FC236}">
                <a16:creationId xmlns:a16="http://schemas.microsoft.com/office/drawing/2014/main" id="{D260D199-0182-A419-91F6-DD73EF2D4E10}"/>
              </a:ext>
            </a:extLst>
          </p:cNvPr>
          <p:cNvSpPr txBox="1"/>
          <p:nvPr/>
        </p:nvSpPr>
        <p:spPr>
          <a:xfrm>
            <a:off x="76200" y="2644170"/>
            <a:ext cx="8877300"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erdana" panose="020B0604030504040204" pitchFamily="34" charset="0"/>
              </a:rPr>
              <a:t>French, res/values-it/strings.xml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&lt;;?xml version="1.0" encoding="utf-8"</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&lt;resources&gt;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&lt;string</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hello_world</a:t>
            </a:r>
            <a:r>
              <a:rPr kumimoji="0" lang="en-US" altLang="en-US" sz="18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Bonjour le monde !</a:t>
            </a:r>
            <a:r>
              <a:rPr kumimoji="0" lang="en-US" altLang="en-US" sz="18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&lt;/string&gt;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&lt;/resources</a:t>
            </a:r>
            <a:r>
              <a:rPr kumimoji="0" lang="en-US" altLang="en-US" sz="800" b="0" i="0" u="none" strike="noStrike" cap="none" normalizeH="0" baseline="0" dirty="0">
                <a:ln>
                  <a:noFill/>
                </a:ln>
                <a:solidFill>
                  <a:schemeClr val="tx1"/>
                </a:solidFill>
                <a:effectLst/>
              </a:rPr>
              <a:t> </a:t>
            </a:r>
            <a:endParaRPr lang="en-IN" dirty="0"/>
          </a:p>
        </p:txBody>
      </p:sp>
    </p:spTree>
    <p:extLst>
      <p:ext uri="{BB962C8B-B14F-4D97-AF65-F5344CB8AC3E}">
        <p14:creationId xmlns:p14="http://schemas.microsoft.com/office/powerpoint/2010/main" val="1084200364"/>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689047"/>
            <a:ext cx="9144000" cy="444554"/>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Continue..</a:t>
            </a:r>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1D660C0-4A72-597A-72A5-0FE158CD8CCC}"/>
              </a:ext>
            </a:extLst>
          </p:cNvPr>
          <p:cNvGraphicFramePr>
            <a:graphicFrameLocks noGrp="1"/>
          </p:cNvGraphicFramePr>
          <p:nvPr>
            <p:extLst>
              <p:ext uri="{D42A27DB-BD31-4B8C-83A1-F6EECF244321}">
                <p14:modId xmlns:p14="http://schemas.microsoft.com/office/powerpoint/2010/main" val="140989689"/>
              </p:ext>
            </p:extLst>
          </p:nvPr>
        </p:nvGraphicFramePr>
        <p:xfrm>
          <a:off x="0" y="2133601"/>
          <a:ext cx="9144000" cy="4648199"/>
        </p:xfrm>
        <a:graphic>
          <a:graphicData uri="http://schemas.openxmlformats.org/drawingml/2006/table">
            <a:tbl>
              <a:tblPr/>
              <a:tblGrid>
                <a:gridCol w="4572000">
                  <a:extLst>
                    <a:ext uri="{9D8B030D-6E8A-4147-A177-3AD203B41FA5}">
                      <a16:colId xmlns:a16="http://schemas.microsoft.com/office/drawing/2014/main" val="1381880415"/>
                    </a:ext>
                  </a:extLst>
                </a:gridCol>
                <a:gridCol w="4572000">
                  <a:extLst>
                    <a:ext uri="{9D8B030D-6E8A-4147-A177-3AD203B41FA5}">
                      <a16:colId xmlns:a16="http://schemas.microsoft.com/office/drawing/2014/main" val="1446966058"/>
                    </a:ext>
                  </a:extLst>
                </a:gridCol>
              </a:tblGrid>
              <a:tr h="289791">
                <a:tc>
                  <a:txBody>
                    <a:bodyPr/>
                    <a:lstStyle/>
                    <a:p>
                      <a:pPr algn="ctr"/>
                      <a:r>
                        <a:rPr lang="en-IN" sz="1600" b="1" dirty="0">
                          <a:effectLst/>
                          <a:latin typeface="inherit"/>
                        </a:rPr>
                        <a:t>Language &amp; code</a:t>
                      </a:r>
                    </a:p>
                  </a:txBody>
                  <a:tcPr marL="16629" marR="16629" marT="16629" marB="16629" anchor="ctr">
                    <a:lnL>
                      <a:noFill/>
                    </a:lnL>
                    <a:lnR>
                      <a:noFill/>
                    </a:lnR>
                    <a:lnT>
                      <a:noFill/>
                    </a:lnT>
                    <a:lnB>
                      <a:noFill/>
                    </a:lnB>
                    <a:solidFill>
                      <a:srgbClr val="FFFFFF"/>
                    </a:solidFill>
                  </a:tcPr>
                </a:tc>
                <a:tc>
                  <a:txBody>
                    <a:bodyPr/>
                    <a:lstStyle/>
                    <a:p>
                      <a:endParaRPr lang="en-IN" sz="1600"/>
                    </a:p>
                  </a:txBody>
                  <a:tcPr marL="24944" marR="24944" marT="12472" marB="12472">
                    <a:lnL>
                      <a:noFill/>
                    </a:lnL>
                  </a:tcPr>
                </a:tc>
                <a:extLst>
                  <a:ext uri="{0D108BD9-81ED-4DB2-BD59-A6C34878D82A}">
                    <a16:rowId xmlns:a16="http://schemas.microsoft.com/office/drawing/2014/main" val="3194578315"/>
                  </a:ext>
                </a:extLst>
              </a:tr>
              <a:tr h="544801">
                <a:tc>
                  <a:txBody>
                    <a:bodyPr/>
                    <a:lstStyle/>
                    <a:p>
                      <a:pPr algn="ctr" fontAlgn="ctr"/>
                      <a:r>
                        <a:rPr lang="en-IN" sz="1600" dirty="0">
                          <a:effectLst/>
                        </a:rPr>
                        <a:t>1</a:t>
                      </a:r>
                    </a:p>
                  </a:txBody>
                  <a:tcPr marL="16629" marR="16629" marT="16629" marB="16629" anchor="ctr">
                    <a:lnL>
                      <a:noFill/>
                    </a:lnL>
                    <a:lnR>
                      <a:noFill/>
                    </a:lnR>
                    <a:lnT>
                      <a:noFill/>
                    </a:lnT>
                    <a:lnB>
                      <a:noFill/>
                    </a:lnB>
                    <a:solidFill>
                      <a:srgbClr val="FFFFFF"/>
                    </a:solidFill>
                  </a:tcPr>
                </a:tc>
                <a:tc>
                  <a:txBody>
                    <a:bodyPr/>
                    <a:lstStyle/>
                    <a:p>
                      <a:pPr algn="l"/>
                      <a:r>
                        <a:rPr lang="da-DK" sz="1600" b="1">
                          <a:effectLst/>
                          <a:latin typeface="inherit"/>
                        </a:rPr>
                        <a:t>Afrikanns</a:t>
                      </a:r>
                      <a:endParaRPr lang="da-DK" sz="1600">
                        <a:effectLst/>
                      </a:endParaRPr>
                    </a:p>
                    <a:p>
                      <a:pPr algn="l"/>
                      <a:r>
                        <a:rPr lang="da-DK" sz="1600">
                          <a:effectLst/>
                        </a:rPr>
                        <a:t>Code: af. Folder name: values-af</a:t>
                      </a:r>
                    </a:p>
                  </a:txBody>
                  <a:tcPr marL="16629" marR="16629" marT="16629" marB="16629" anchor="ctr">
                    <a:lnL>
                      <a:noFill/>
                    </a:lnL>
                    <a:lnR>
                      <a:noFill/>
                    </a:lnR>
                    <a:lnB>
                      <a:noFill/>
                    </a:lnB>
                    <a:solidFill>
                      <a:srgbClr val="FFFFFF"/>
                    </a:solidFill>
                  </a:tcPr>
                </a:tc>
                <a:extLst>
                  <a:ext uri="{0D108BD9-81ED-4DB2-BD59-A6C34878D82A}">
                    <a16:rowId xmlns:a16="http://schemas.microsoft.com/office/drawing/2014/main" val="1761347611"/>
                  </a:ext>
                </a:extLst>
              </a:tr>
              <a:tr h="544801">
                <a:tc>
                  <a:txBody>
                    <a:bodyPr/>
                    <a:lstStyle/>
                    <a:p>
                      <a:pPr algn="ctr" fontAlgn="ctr"/>
                      <a:r>
                        <a:rPr lang="en-IN" sz="1600" dirty="0">
                          <a:effectLst/>
                        </a:rPr>
                        <a:t>2</a:t>
                      </a:r>
                    </a:p>
                  </a:txBody>
                  <a:tcPr marL="16629" marR="16629" marT="16629" marB="16629" anchor="ctr">
                    <a:lnL>
                      <a:noFill/>
                    </a:lnL>
                    <a:lnR>
                      <a:noFill/>
                    </a:lnR>
                    <a:lnT>
                      <a:noFill/>
                    </a:lnT>
                    <a:lnB>
                      <a:noFill/>
                    </a:lnB>
                    <a:solidFill>
                      <a:srgbClr val="FFFFFF"/>
                    </a:solidFill>
                  </a:tcPr>
                </a:tc>
                <a:tc>
                  <a:txBody>
                    <a:bodyPr/>
                    <a:lstStyle/>
                    <a:p>
                      <a:pPr algn="l"/>
                      <a:r>
                        <a:rPr lang="pt-BR" sz="1600" b="1">
                          <a:effectLst/>
                          <a:latin typeface="inherit"/>
                        </a:rPr>
                        <a:t>Arabic</a:t>
                      </a:r>
                      <a:endParaRPr lang="pt-BR" sz="1600">
                        <a:effectLst/>
                      </a:endParaRPr>
                    </a:p>
                    <a:p>
                      <a:pPr algn="l"/>
                      <a:r>
                        <a:rPr lang="pt-BR" sz="1600">
                          <a:effectLst/>
                        </a:rPr>
                        <a:t>Code: ar. Folder name: values-ar</a:t>
                      </a:r>
                    </a:p>
                  </a:txBody>
                  <a:tcPr marL="16629" marR="16629" marT="16629" marB="16629" anchor="ctr">
                    <a:lnL>
                      <a:noFill/>
                    </a:lnL>
                    <a:lnR>
                      <a:noFill/>
                    </a:lnR>
                    <a:lnT>
                      <a:noFill/>
                    </a:lnT>
                    <a:lnB>
                      <a:noFill/>
                    </a:lnB>
                    <a:solidFill>
                      <a:srgbClr val="FFFFFF"/>
                    </a:solidFill>
                  </a:tcPr>
                </a:tc>
                <a:extLst>
                  <a:ext uri="{0D108BD9-81ED-4DB2-BD59-A6C34878D82A}">
                    <a16:rowId xmlns:a16="http://schemas.microsoft.com/office/drawing/2014/main" val="3397723523"/>
                  </a:ext>
                </a:extLst>
              </a:tr>
              <a:tr h="544801">
                <a:tc>
                  <a:txBody>
                    <a:bodyPr/>
                    <a:lstStyle/>
                    <a:p>
                      <a:pPr algn="ctr" fontAlgn="ctr"/>
                      <a:r>
                        <a:rPr lang="en-IN" sz="1600" dirty="0">
                          <a:effectLst/>
                        </a:rPr>
                        <a:t>3</a:t>
                      </a:r>
                    </a:p>
                  </a:txBody>
                  <a:tcPr marL="16629" marR="16629" marT="16629" marB="16629" anchor="ctr">
                    <a:lnL>
                      <a:noFill/>
                    </a:lnL>
                    <a:lnR>
                      <a:noFill/>
                    </a:lnR>
                    <a:lnT>
                      <a:noFill/>
                    </a:lnT>
                    <a:lnB>
                      <a:noFill/>
                    </a:lnB>
                    <a:solidFill>
                      <a:srgbClr val="FFFFFF"/>
                    </a:solidFill>
                  </a:tcPr>
                </a:tc>
                <a:tc>
                  <a:txBody>
                    <a:bodyPr/>
                    <a:lstStyle/>
                    <a:p>
                      <a:pPr algn="l"/>
                      <a:r>
                        <a:rPr lang="en-IN" sz="1600" b="1">
                          <a:effectLst/>
                          <a:latin typeface="inherit"/>
                        </a:rPr>
                        <a:t>Bengali</a:t>
                      </a:r>
                      <a:endParaRPr lang="en-IN" sz="1600">
                        <a:effectLst/>
                      </a:endParaRPr>
                    </a:p>
                    <a:p>
                      <a:pPr algn="l"/>
                      <a:r>
                        <a:rPr lang="en-IN" sz="1600">
                          <a:effectLst/>
                        </a:rPr>
                        <a:t>Code: bn. Folder name: values-bn</a:t>
                      </a:r>
                    </a:p>
                  </a:txBody>
                  <a:tcPr marL="16629" marR="16629" marT="16629" marB="16629" anchor="ctr">
                    <a:lnL>
                      <a:noFill/>
                    </a:lnL>
                    <a:lnR>
                      <a:noFill/>
                    </a:lnR>
                    <a:lnT>
                      <a:noFill/>
                    </a:lnT>
                    <a:lnB>
                      <a:noFill/>
                    </a:lnB>
                    <a:solidFill>
                      <a:srgbClr val="FFFFFF"/>
                    </a:solidFill>
                  </a:tcPr>
                </a:tc>
                <a:extLst>
                  <a:ext uri="{0D108BD9-81ED-4DB2-BD59-A6C34878D82A}">
                    <a16:rowId xmlns:a16="http://schemas.microsoft.com/office/drawing/2014/main" val="3499051966"/>
                  </a:ext>
                </a:extLst>
              </a:tr>
              <a:tr h="544801">
                <a:tc>
                  <a:txBody>
                    <a:bodyPr/>
                    <a:lstStyle/>
                    <a:p>
                      <a:pPr algn="ctr" fontAlgn="ctr"/>
                      <a:r>
                        <a:rPr lang="en-IN" sz="1600" dirty="0">
                          <a:effectLst/>
                        </a:rPr>
                        <a:t>4</a:t>
                      </a:r>
                    </a:p>
                  </a:txBody>
                  <a:tcPr marL="16629" marR="16629" marT="16629" marB="16629" anchor="ctr">
                    <a:lnL>
                      <a:noFill/>
                    </a:lnL>
                    <a:lnR>
                      <a:noFill/>
                    </a:lnR>
                    <a:lnT>
                      <a:noFill/>
                    </a:lnT>
                    <a:lnB>
                      <a:noFill/>
                    </a:lnB>
                    <a:solidFill>
                      <a:srgbClr val="FFFFFF"/>
                    </a:solidFill>
                  </a:tcPr>
                </a:tc>
                <a:tc>
                  <a:txBody>
                    <a:bodyPr/>
                    <a:lstStyle/>
                    <a:p>
                      <a:pPr algn="l"/>
                      <a:r>
                        <a:rPr lang="en-US" sz="1600" b="1">
                          <a:effectLst/>
                          <a:latin typeface="inherit"/>
                        </a:rPr>
                        <a:t>Czech</a:t>
                      </a:r>
                      <a:endParaRPr lang="en-US" sz="1600">
                        <a:effectLst/>
                      </a:endParaRPr>
                    </a:p>
                    <a:p>
                      <a:pPr algn="l"/>
                      <a:r>
                        <a:rPr lang="en-US" sz="1600">
                          <a:effectLst/>
                        </a:rPr>
                        <a:t>Code: cs. Folder name: values-cs</a:t>
                      </a:r>
                    </a:p>
                  </a:txBody>
                  <a:tcPr marL="16629" marR="16629" marT="16629" marB="16629" anchor="ctr">
                    <a:lnL>
                      <a:noFill/>
                    </a:lnL>
                    <a:lnR>
                      <a:noFill/>
                    </a:lnR>
                    <a:lnT>
                      <a:noFill/>
                    </a:lnT>
                    <a:lnB>
                      <a:noFill/>
                    </a:lnB>
                    <a:solidFill>
                      <a:srgbClr val="FFFFFF"/>
                    </a:solidFill>
                  </a:tcPr>
                </a:tc>
                <a:extLst>
                  <a:ext uri="{0D108BD9-81ED-4DB2-BD59-A6C34878D82A}">
                    <a16:rowId xmlns:a16="http://schemas.microsoft.com/office/drawing/2014/main" val="2267384295"/>
                  </a:ext>
                </a:extLst>
              </a:tr>
              <a:tr h="544801">
                <a:tc>
                  <a:txBody>
                    <a:bodyPr/>
                    <a:lstStyle/>
                    <a:p>
                      <a:pPr algn="ctr" fontAlgn="ctr"/>
                      <a:r>
                        <a:rPr lang="en-IN" sz="1600" dirty="0">
                          <a:effectLst/>
                        </a:rPr>
                        <a:t>5</a:t>
                      </a:r>
                    </a:p>
                  </a:txBody>
                  <a:tcPr marL="16629" marR="16629" marT="16629" marB="16629" anchor="ctr">
                    <a:lnL>
                      <a:noFill/>
                    </a:lnL>
                    <a:lnR>
                      <a:noFill/>
                    </a:lnR>
                    <a:lnT>
                      <a:noFill/>
                    </a:lnT>
                    <a:lnB>
                      <a:noFill/>
                    </a:lnB>
                    <a:solidFill>
                      <a:srgbClr val="FFFFFF"/>
                    </a:solidFill>
                  </a:tcPr>
                </a:tc>
                <a:tc>
                  <a:txBody>
                    <a:bodyPr/>
                    <a:lstStyle/>
                    <a:p>
                      <a:pPr algn="l"/>
                      <a:r>
                        <a:rPr lang="nl-NL" sz="1600" b="1" dirty="0">
                          <a:effectLst/>
                          <a:latin typeface="inherit"/>
                        </a:rPr>
                        <a:t>Chinese</a:t>
                      </a:r>
                      <a:endParaRPr lang="nl-NL" sz="1600" dirty="0">
                        <a:effectLst/>
                      </a:endParaRPr>
                    </a:p>
                    <a:p>
                      <a:pPr algn="l"/>
                      <a:r>
                        <a:rPr lang="nl-NL" sz="1600" dirty="0">
                          <a:effectLst/>
                        </a:rPr>
                        <a:t>Code: zh. Folder name: values-zh</a:t>
                      </a:r>
                    </a:p>
                  </a:txBody>
                  <a:tcPr marL="16629" marR="16629" marT="16629" marB="16629" anchor="ctr">
                    <a:lnL>
                      <a:noFill/>
                    </a:lnL>
                    <a:lnR>
                      <a:noFill/>
                    </a:lnR>
                    <a:lnT>
                      <a:noFill/>
                    </a:lnT>
                    <a:lnB>
                      <a:noFill/>
                    </a:lnB>
                    <a:solidFill>
                      <a:srgbClr val="FFFFFF"/>
                    </a:solidFill>
                  </a:tcPr>
                </a:tc>
                <a:extLst>
                  <a:ext uri="{0D108BD9-81ED-4DB2-BD59-A6C34878D82A}">
                    <a16:rowId xmlns:a16="http://schemas.microsoft.com/office/drawing/2014/main" val="814106141"/>
                  </a:ext>
                </a:extLst>
              </a:tr>
              <a:tr h="544801">
                <a:tc>
                  <a:txBody>
                    <a:bodyPr/>
                    <a:lstStyle/>
                    <a:p>
                      <a:pPr algn="ctr" fontAlgn="ctr"/>
                      <a:r>
                        <a:rPr lang="en-IN" sz="1600">
                          <a:effectLst/>
                        </a:rPr>
                        <a:t>6</a:t>
                      </a:r>
                    </a:p>
                  </a:txBody>
                  <a:tcPr marL="16629" marR="16629" marT="16629" marB="16629" anchor="ctr">
                    <a:lnL>
                      <a:noFill/>
                    </a:lnL>
                    <a:lnR>
                      <a:noFill/>
                    </a:lnR>
                    <a:lnT>
                      <a:noFill/>
                    </a:lnT>
                    <a:lnB>
                      <a:noFill/>
                    </a:lnB>
                    <a:solidFill>
                      <a:srgbClr val="FFFFFF"/>
                    </a:solidFill>
                  </a:tcPr>
                </a:tc>
                <a:tc>
                  <a:txBody>
                    <a:bodyPr/>
                    <a:lstStyle/>
                    <a:p>
                      <a:pPr algn="l"/>
                      <a:r>
                        <a:rPr lang="en-IN" sz="1600" b="1" dirty="0">
                          <a:effectLst/>
                          <a:latin typeface="inherit"/>
                        </a:rPr>
                        <a:t>German</a:t>
                      </a:r>
                      <a:endParaRPr lang="en-IN" sz="1600" dirty="0">
                        <a:effectLst/>
                      </a:endParaRPr>
                    </a:p>
                    <a:p>
                      <a:pPr algn="l"/>
                      <a:r>
                        <a:rPr lang="en-IN" sz="1600" dirty="0">
                          <a:effectLst/>
                        </a:rPr>
                        <a:t>Code: de. Folder name: values-de</a:t>
                      </a:r>
                    </a:p>
                  </a:txBody>
                  <a:tcPr marL="16629" marR="16629" marT="16629" marB="16629" anchor="ctr">
                    <a:lnL>
                      <a:noFill/>
                    </a:lnL>
                    <a:lnR>
                      <a:noFill/>
                    </a:lnR>
                    <a:lnT>
                      <a:noFill/>
                    </a:lnT>
                    <a:lnB>
                      <a:noFill/>
                    </a:lnB>
                    <a:solidFill>
                      <a:srgbClr val="FFFFFF"/>
                    </a:solidFill>
                  </a:tcPr>
                </a:tc>
                <a:extLst>
                  <a:ext uri="{0D108BD9-81ED-4DB2-BD59-A6C34878D82A}">
                    <a16:rowId xmlns:a16="http://schemas.microsoft.com/office/drawing/2014/main" val="573123792"/>
                  </a:ext>
                </a:extLst>
              </a:tr>
              <a:tr h="544801">
                <a:tc>
                  <a:txBody>
                    <a:bodyPr/>
                    <a:lstStyle/>
                    <a:p>
                      <a:pPr algn="ctr" fontAlgn="ctr"/>
                      <a:r>
                        <a:rPr lang="en-IN" sz="1600">
                          <a:effectLst/>
                        </a:rPr>
                        <a:t>7</a:t>
                      </a:r>
                    </a:p>
                  </a:txBody>
                  <a:tcPr marL="16629" marR="16629" marT="16629" marB="16629" anchor="ctr">
                    <a:lnL>
                      <a:noFill/>
                    </a:lnL>
                    <a:lnR>
                      <a:noFill/>
                    </a:lnR>
                    <a:lnT>
                      <a:noFill/>
                    </a:lnT>
                    <a:lnB>
                      <a:noFill/>
                    </a:lnB>
                    <a:solidFill>
                      <a:srgbClr val="FFFFFF"/>
                    </a:solidFill>
                  </a:tcPr>
                </a:tc>
                <a:tc>
                  <a:txBody>
                    <a:bodyPr/>
                    <a:lstStyle/>
                    <a:p>
                      <a:pPr algn="l"/>
                      <a:r>
                        <a:rPr lang="en-US" sz="1600" b="1" dirty="0">
                          <a:effectLst/>
                          <a:latin typeface="inherit"/>
                        </a:rPr>
                        <a:t>French</a:t>
                      </a:r>
                      <a:endParaRPr lang="en-US" sz="1600" dirty="0">
                        <a:effectLst/>
                      </a:endParaRPr>
                    </a:p>
                    <a:p>
                      <a:pPr algn="l"/>
                      <a:r>
                        <a:rPr lang="en-US" sz="1600" dirty="0">
                          <a:effectLst/>
                        </a:rPr>
                        <a:t>Code: fr. Folder name: values-</a:t>
                      </a:r>
                      <a:r>
                        <a:rPr lang="en-US" sz="1600" dirty="0" err="1">
                          <a:effectLst/>
                        </a:rPr>
                        <a:t>fr</a:t>
                      </a:r>
                      <a:endParaRPr lang="en-US" sz="1600" dirty="0">
                        <a:effectLst/>
                      </a:endParaRPr>
                    </a:p>
                  </a:txBody>
                  <a:tcPr marL="16629" marR="16629" marT="16629" marB="16629" anchor="ctr">
                    <a:lnL>
                      <a:noFill/>
                    </a:lnL>
                    <a:lnR>
                      <a:noFill/>
                    </a:lnR>
                    <a:lnT>
                      <a:noFill/>
                    </a:lnT>
                    <a:lnB>
                      <a:noFill/>
                    </a:lnB>
                    <a:solidFill>
                      <a:srgbClr val="FFFFFF"/>
                    </a:solidFill>
                  </a:tcPr>
                </a:tc>
                <a:extLst>
                  <a:ext uri="{0D108BD9-81ED-4DB2-BD59-A6C34878D82A}">
                    <a16:rowId xmlns:a16="http://schemas.microsoft.com/office/drawing/2014/main" val="464605363"/>
                  </a:ext>
                </a:extLst>
              </a:tr>
              <a:tr h="544801">
                <a:tc>
                  <a:txBody>
                    <a:bodyPr/>
                    <a:lstStyle/>
                    <a:p>
                      <a:pPr algn="ctr" fontAlgn="ctr"/>
                      <a:r>
                        <a:rPr lang="en-IN" sz="1600">
                          <a:effectLst/>
                        </a:rPr>
                        <a:t>8</a:t>
                      </a:r>
                    </a:p>
                  </a:txBody>
                  <a:tcPr marL="16629" marR="16629" marT="16629" marB="16629" anchor="ctr">
                    <a:lnL>
                      <a:noFill/>
                    </a:lnL>
                    <a:lnR>
                      <a:noFill/>
                    </a:lnR>
                    <a:lnT>
                      <a:noFill/>
                    </a:lnT>
                    <a:lnB>
                      <a:noFill/>
                    </a:lnB>
                    <a:solidFill>
                      <a:srgbClr val="FFFFFF"/>
                    </a:solidFill>
                  </a:tcPr>
                </a:tc>
                <a:tc>
                  <a:txBody>
                    <a:bodyPr/>
                    <a:lstStyle/>
                    <a:p>
                      <a:pPr algn="l"/>
                      <a:r>
                        <a:rPr lang="en-IN" sz="1600" b="1" dirty="0">
                          <a:effectLst/>
                          <a:latin typeface="inherit"/>
                        </a:rPr>
                        <a:t>Japanese</a:t>
                      </a:r>
                      <a:endParaRPr lang="en-IN" sz="1600" dirty="0">
                        <a:effectLst/>
                      </a:endParaRPr>
                    </a:p>
                    <a:p>
                      <a:pPr algn="l"/>
                      <a:r>
                        <a:rPr lang="en-IN" sz="1600" dirty="0">
                          <a:effectLst/>
                        </a:rPr>
                        <a:t>Code: </a:t>
                      </a:r>
                      <a:r>
                        <a:rPr lang="en-IN" sz="1600" dirty="0" err="1">
                          <a:effectLst/>
                        </a:rPr>
                        <a:t>ja</a:t>
                      </a:r>
                      <a:r>
                        <a:rPr lang="en-IN" sz="1600" dirty="0">
                          <a:effectLst/>
                        </a:rPr>
                        <a:t>. Folder name: values-</a:t>
                      </a:r>
                      <a:r>
                        <a:rPr lang="en-IN" sz="1600" dirty="0" err="1">
                          <a:effectLst/>
                        </a:rPr>
                        <a:t>ja</a:t>
                      </a:r>
                      <a:endParaRPr lang="en-IN" sz="1600" dirty="0">
                        <a:effectLst/>
                      </a:endParaRPr>
                    </a:p>
                  </a:txBody>
                  <a:tcPr marL="16629" marR="16629" marT="16629" marB="16629" anchor="ctr">
                    <a:lnL>
                      <a:noFill/>
                    </a:lnL>
                    <a:lnR>
                      <a:noFill/>
                    </a:lnR>
                    <a:lnT>
                      <a:noFill/>
                    </a:lnT>
                    <a:lnB>
                      <a:noFill/>
                    </a:lnB>
                    <a:solidFill>
                      <a:srgbClr val="FFFFFF"/>
                    </a:solidFill>
                  </a:tcPr>
                </a:tc>
                <a:extLst>
                  <a:ext uri="{0D108BD9-81ED-4DB2-BD59-A6C34878D82A}">
                    <a16:rowId xmlns:a16="http://schemas.microsoft.com/office/drawing/2014/main" val="29026730"/>
                  </a:ext>
                </a:extLst>
              </a:tr>
            </a:tbl>
          </a:graphicData>
        </a:graphic>
      </p:graphicFrame>
    </p:spTree>
    <p:extLst>
      <p:ext uri="{BB962C8B-B14F-4D97-AF65-F5344CB8AC3E}">
        <p14:creationId xmlns:p14="http://schemas.microsoft.com/office/powerpoint/2010/main" val="2400085086"/>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42004" y="6019800"/>
            <a:ext cx="244856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487C"/>
                </a:solidFill>
                <a:latin typeface="Calibri"/>
                <a:cs typeface="Calibri"/>
                <a:hlinkClick r:id="rId2"/>
              </a:rPr>
              <a:t>www.paruluniversity.ac.in</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776489" y="3610912"/>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400" b="1" dirty="0"/>
              <a:t>Activities</a:t>
            </a:r>
          </a:p>
          <a:p>
            <a:r>
              <a:rPr lang="en-US" sz="2400" dirty="0"/>
              <a:t>An activity represents a single screen with a user </a:t>
            </a:r>
            <a:r>
              <a:rPr lang="en-US" sz="2400" dirty="0" err="1"/>
              <a:t>interface,in</a:t>
            </a:r>
            <a:r>
              <a:rPr lang="en-US" sz="2400" dirty="0"/>
              <a:t>-short Activity performs actions on the screen. For example, an email application might have one activity that shows a list of new emails, another activity to compose an email, and another activity for reading emails. If an application has more than one activity, then one of them should be marked as the activity that is presented when the application is launched.</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ACTIVITIES</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2" name="TextBox 1"/>
          <p:cNvSpPr txBox="1"/>
          <p:nvPr/>
        </p:nvSpPr>
        <p:spPr>
          <a:xfrm>
            <a:off x="2286000" y="6015335"/>
            <a:ext cx="3733800" cy="461665"/>
          </a:xfrm>
          <a:prstGeom prst="rect">
            <a:avLst/>
          </a:prstGeom>
          <a:noFill/>
        </p:spPr>
        <p:txBody>
          <a:bodyPr wrap="square" rtlCol="0">
            <a:spAutoFit/>
          </a:bodyPr>
          <a:lstStyle/>
          <a:p>
            <a:r>
              <a:rPr lang="en-US" dirty="0"/>
              <a:t>	           </a:t>
            </a:r>
            <a:endParaRPr lang="en-IN" sz="2400" b="1" dirty="0"/>
          </a:p>
        </p:txBody>
      </p:sp>
    </p:spTree>
    <p:extLst>
      <p:ext uri="{BB962C8B-B14F-4D97-AF65-F5344CB8AC3E}">
        <p14:creationId xmlns:p14="http://schemas.microsoft.com/office/powerpoint/2010/main" val="2170085192"/>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244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57200" indent="-457200" algn="l" fontAlgn="base"/>
            <a:r>
              <a:rPr lang="en-IN" sz="2800" b="1" i="0" dirty="0">
                <a:solidFill>
                  <a:srgbClr val="000000"/>
                </a:solidFill>
                <a:effectLst/>
                <a:latin typeface="var(--ff-lato)"/>
              </a:rPr>
              <a:t>Services</a:t>
            </a:r>
            <a:endParaRPr lang="en-US" sz="2400" dirty="0"/>
          </a:p>
          <a:p>
            <a:pPr fontAlgn="base">
              <a:buNone/>
            </a:pPr>
            <a:r>
              <a:rPr lang="en-US" sz="2400" b="0" i="0" dirty="0">
                <a:solidFill>
                  <a:srgbClr val="000000"/>
                </a:solidFill>
                <a:effectLst/>
                <a:latin typeface="Times New Roman" panose="02020603050405020304" pitchFamily="18" charset="0"/>
                <a:cs typeface="Times New Roman" panose="02020603050405020304" pitchFamily="18" charset="0"/>
              </a:rPr>
              <a:t>A service is a component that runs in the background to perform long-running operations. For example, a service might play music in the background while the user is in a different application, or it might fetch data over the network without blocking user interaction with an activity</a:t>
            </a:r>
            <a:r>
              <a:rPr lang="en-US" sz="1400" b="0" i="0" dirty="0">
                <a:solidFill>
                  <a:srgbClr val="000000"/>
                </a:solidFill>
                <a:effectLst/>
                <a:latin typeface="Verdana" panose="020B0604030504040204" pitchFamily="34" charset="0"/>
              </a:rPr>
              <a:t>.</a:t>
            </a:r>
            <a:endParaRPr lang="en-US" sz="2400" dirty="0"/>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Continue….</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2557683172"/>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400" b="1" dirty="0">
                <a:latin typeface="Times New Roman" panose="02020603050405020304" pitchFamily="18" charset="0"/>
                <a:cs typeface="Times New Roman" panose="02020603050405020304" pitchFamily="18" charset="0"/>
              </a:rPr>
              <a:t>Broadcast Receivers</a:t>
            </a:r>
          </a:p>
          <a:p>
            <a:r>
              <a:rPr lang="en-US" sz="2400" dirty="0">
                <a:latin typeface="Times New Roman" panose="02020603050405020304" pitchFamily="18" charset="0"/>
                <a:cs typeface="Times New Roman" panose="02020603050405020304" pitchFamily="18" charset="0"/>
              </a:rPr>
              <a:t>Broadcast Receivers simply respond to broadcast messages from other applications or from the system. 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a:p>
            <a:r>
              <a:rPr lang="en-US" sz="2400" dirty="0">
                <a:latin typeface="Times New Roman" panose="02020603050405020304" pitchFamily="18" charset="0"/>
                <a:cs typeface="Times New Roman" panose="02020603050405020304" pitchFamily="18" charset="0"/>
              </a:rPr>
              <a:t>A broadcast receiver is implemented as a subclass of </a:t>
            </a:r>
            <a:r>
              <a:rPr lang="en-US" sz="2400" b="1" dirty="0" err="1">
                <a:latin typeface="Times New Roman" panose="02020603050405020304" pitchFamily="18" charset="0"/>
                <a:cs typeface="Times New Roman" panose="02020603050405020304" pitchFamily="18" charset="0"/>
              </a:rPr>
              <a:t>BroadcastReceiver</a:t>
            </a:r>
            <a:r>
              <a:rPr lang="en-US" sz="2400" dirty="0">
                <a:latin typeface="Times New Roman" panose="02020603050405020304" pitchFamily="18" charset="0"/>
                <a:cs typeface="Times New Roman" panose="02020603050405020304" pitchFamily="18" charset="0"/>
              </a:rPr>
              <a:t> class and each message is broadcaster as an </a:t>
            </a:r>
            <a:r>
              <a:rPr lang="en-US" sz="2400" b="1" dirty="0">
                <a:latin typeface="Times New Roman" panose="02020603050405020304" pitchFamily="18" charset="0"/>
                <a:cs typeface="Times New Roman" panose="02020603050405020304" pitchFamily="18" charset="0"/>
              </a:rPr>
              <a:t>Intent</a:t>
            </a:r>
            <a:r>
              <a:rPr lang="en-US" sz="2400" dirty="0">
                <a:latin typeface="Times New Roman" panose="02020603050405020304" pitchFamily="18" charset="0"/>
                <a:cs typeface="Times New Roman" panose="02020603050405020304" pitchFamily="18" charset="0"/>
              </a:rPr>
              <a:t> object.</a:t>
            </a:r>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478390931"/>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212802" y="2275861"/>
            <a:ext cx="8558213" cy="349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fontAlgn="base"/>
            <a:endParaRPr lang="en-US" sz="2400" b="1" dirty="0"/>
          </a:p>
          <a:p>
            <a:pPr algn="l">
              <a:lnSpc>
                <a:spcPts val="1875"/>
              </a:lnSpc>
            </a:pPr>
            <a:r>
              <a:rPr lang="en-US" sz="2400" b="1" i="0" dirty="0">
                <a:solidFill>
                  <a:srgbClr val="000000"/>
                </a:solidFill>
                <a:effectLst/>
                <a:latin typeface="Times New Roman" panose="02020603050405020304" pitchFamily="18" charset="0"/>
                <a:cs typeface="Times New Roman" panose="02020603050405020304" pitchFamily="18" charset="0"/>
              </a:rPr>
              <a:t>Content Providers</a:t>
            </a:r>
          </a:p>
          <a:p>
            <a:pPr algn="l"/>
            <a:r>
              <a:rPr lang="en-US" sz="2000" b="0" i="0" dirty="0">
                <a:solidFill>
                  <a:srgbClr val="000000"/>
                </a:solidFill>
                <a:effectLst/>
                <a:latin typeface="Times New Roman" panose="02020603050405020304" pitchFamily="18" charset="0"/>
                <a:cs typeface="Times New Roman" panose="02020603050405020304" pitchFamily="18" charset="0"/>
              </a:rPr>
              <a:t>A content provider component supplies data from one application to others on request. Such requests are handled by the methods of the </a:t>
            </a:r>
            <a:r>
              <a:rPr lang="en-US" sz="2000" b="0" i="1" dirty="0" err="1">
                <a:solidFill>
                  <a:srgbClr val="000000"/>
                </a:solidFill>
                <a:effectLst/>
                <a:latin typeface="Times New Roman" panose="02020603050405020304" pitchFamily="18" charset="0"/>
                <a:cs typeface="Times New Roman" panose="02020603050405020304" pitchFamily="18" charset="0"/>
              </a:rPr>
              <a:t>ContentResolver</a:t>
            </a:r>
            <a:r>
              <a:rPr lang="en-US" sz="2000" b="0" i="0" dirty="0">
                <a:solidFill>
                  <a:srgbClr val="000000"/>
                </a:solidFill>
                <a:effectLst/>
                <a:latin typeface="Times New Roman" panose="02020603050405020304" pitchFamily="18" charset="0"/>
                <a:cs typeface="Times New Roman" panose="02020603050405020304" pitchFamily="18" charset="0"/>
              </a:rPr>
              <a:t> class. The data may be stored in the file system, the database or somewhere else entirely.</a:t>
            </a:r>
          </a:p>
          <a:p>
            <a:pPr algn="l"/>
            <a:r>
              <a:rPr lang="en-US" sz="2000" b="0" i="0" dirty="0">
                <a:solidFill>
                  <a:srgbClr val="000000"/>
                </a:solidFill>
                <a:effectLst/>
                <a:latin typeface="Times New Roman" panose="02020603050405020304" pitchFamily="18" charset="0"/>
                <a:cs typeface="Times New Roman" panose="02020603050405020304" pitchFamily="18" charset="0"/>
              </a:rPr>
              <a:t>A content provider is implemented as a subclass of </a:t>
            </a:r>
            <a:r>
              <a:rPr lang="en-US" sz="2000" b="1" i="0" dirty="0" err="1">
                <a:solidFill>
                  <a:srgbClr val="000000"/>
                </a:solidFill>
                <a:effectLst/>
                <a:latin typeface="Times New Roman" panose="02020603050405020304" pitchFamily="18" charset="0"/>
                <a:cs typeface="Times New Roman" panose="02020603050405020304" pitchFamily="18" charset="0"/>
              </a:rPr>
              <a:t>ContentProvider</a:t>
            </a:r>
            <a:r>
              <a:rPr lang="en-US" sz="2000" b="0" i="0" dirty="0">
                <a:solidFill>
                  <a:srgbClr val="000000"/>
                </a:solidFill>
                <a:effectLst/>
                <a:latin typeface="Times New Roman" panose="02020603050405020304" pitchFamily="18" charset="0"/>
                <a:cs typeface="Times New Roman" panose="02020603050405020304" pitchFamily="18" charset="0"/>
              </a:rPr>
              <a:t> class and must implement a standard set of APIs that enable other applications to perform transactions.</a:t>
            </a:r>
          </a:p>
          <a:p>
            <a:pPr fontAlgn="base">
              <a:buNone/>
            </a:pPr>
            <a:endParaRPr lang="en-US" sz="2400" b="1" dirty="0"/>
          </a:p>
        </p:txBody>
      </p:sp>
      <p:sp>
        <p:nvSpPr>
          <p:cNvPr id="16389" name="Rectangle 7"/>
          <p:cNvSpPr>
            <a:spLocks noChangeArrowheads="1"/>
          </p:cNvSpPr>
          <p:nvPr>
            <p:custDataLst>
              <p:tags r:id="rId4"/>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b="1" dirty="0"/>
              <a:t>			</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98278148"/>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16079" y="3984350"/>
            <a:ext cx="7771249" cy="18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buNone/>
            </a:pPr>
            <a:r>
              <a:rPr lang="en-IN" b="1" dirty="0"/>
              <a:t>	</a:t>
            </a:r>
          </a:p>
          <a:p>
            <a:pPr algn="l">
              <a:buNone/>
            </a:pPr>
            <a:r>
              <a:rPr lang="en-IN" b="1" i="0" dirty="0">
                <a:solidFill>
                  <a:srgbClr val="273239"/>
                </a:solidFill>
                <a:effectLst/>
                <a:latin typeface="Source Sans 3"/>
              </a:rPr>
              <a:t>                  Activity Lifecycle in Android</a:t>
            </a:r>
          </a:p>
          <a:p>
            <a:pPr>
              <a:buNone/>
            </a:pPr>
            <a:endParaRPr lang="en-IN" b="1" dirty="0"/>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pic>
        <p:nvPicPr>
          <p:cNvPr id="4100" name="Picture 4" descr="Android App Lifecycle: Part 1. In this tutorial, I will teach you… | by  Birbal Jaat | Stackademic">
            <a:extLst>
              <a:ext uri="{FF2B5EF4-FFF2-40B4-BE49-F238E27FC236}">
                <a16:creationId xmlns:a16="http://schemas.microsoft.com/office/drawing/2014/main" id="{914913DE-F250-AA53-24D5-6521FD7332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2438400"/>
            <a:ext cx="90678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578798"/>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689046"/>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endParaRPr lang="en-IN" b="1" dirty="0"/>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12A6E791-DA1C-69EB-AF02-391CAA265FDD}"/>
              </a:ext>
            </a:extLst>
          </p:cNvPr>
          <p:cNvSpPr txBox="1"/>
          <p:nvPr/>
        </p:nvSpPr>
        <p:spPr>
          <a:xfrm>
            <a:off x="212803" y="2771837"/>
            <a:ext cx="8771014" cy="4078039"/>
          </a:xfrm>
          <a:prstGeom prst="rect">
            <a:avLst/>
          </a:prstGeom>
          <a:noFill/>
        </p:spPr>
        <p:txBody>
          <a:bodyPr wrap="square">
            <a:spAutoFit/>
          </a:bodyPr>
          <a:lstStyle/>
          <a:p>
            <a:pPr algn="l" fontAlgn="base">
              <a:spcBef>
                <a:spcPts val="1800"/>
              </a:spcBef>
              <a:spcAft>
                <a:spcPts val="1800"/>
              </a:spcAft>
            </a:pPr>
            <a:r>
              <a:rPr lang="en-US" sz="2000" b="1" i="0" dirty="0">
                <a:solidFill>
                  <a:srgbClr val="273239"/>
                </a:solidFill>
                <a:effectLst/>
                <a:latin typeface="Nunito" pitchFamily="2" charset="0"/>
              </a:rPr>
              <a:t>1</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1" dirty="0" err="1">
                <a:solidFill>
                  <a:srgbClr val="273239"/>
                </a:solidFill>
                <a:latin typeface="Times New Roman" panose="02020603050405020304" pitchFamily="18" charset="0"/>
                <a:cs typeface="Times New Roman" panose="02020603050405020304" pitchFamily="18" charset="0"/>
              </a:rPr>
              <a:t>O</a:t>
            </a:r>
            <a:r>
              <a:rPr lang="en-US" sz="2000" b="1" i="0" dirty="0" err="1">
                <a:solidFill>
                  <a:srgbClr val="273239"/>
                </a:solidFill>
                <a:effectLst/>
                <a:latin typeface="Times New Roman" panose="02020603050405020304" pitchFamily="18" charset="0"/>
                <a:cs typeface="Times New Roman" panose="02020603050405020304" pitchFamily="18" charset="0"/>
              </a:rPr>
              <a:t>nCreate</a:t>
            </a:r>
            <a:r>
              <a:rPr lang="en-US" sz="2000" b="1" i="0" dirty="0">
                <a:solidFill>
                  <a:srgbClr val="273239"/>
                </a:solidFill>
                <a:effectLst/>
                <a:latin typeface="Times New Roman" panose="02020603050405020304" pitchFamily="18" charset="0"/>
                <a:cs typeface="Times New Roman" panose="02020603050405020304" pitchFamily="18" charset="0"/>
              </a:rPr>
              <a:t>()</a:t>
            </a:r>
          </a:p>
          <a:p>
            <a:pPr algn="l" rtl="0" fontAlgn="base">
              <a:spcAft>
                <a:spcPts val="750"/>
              </a:spcAft>
            </a:pPr>
            <a:r>
              <a:rPr lang="en-US" sz="2000" b="0" i="0" dirty="0">
                <a:solidFill>
                  <a:srgbClr val="273239"/>
                </a:solidFill>
                <a:effectLst/>
                <a:latin typeface="Times New Roman" panose="02020603050405020304" pitchFamily="18" charset="0"/>
                <a:cs typeface="Times New Roman" panose="02020603050405020304" pitchFamily="18" charset="0"/>
              </a:rPr>
              <a:t>It is called when the activity is first created. This is where all the static work is done like creating views, binding data to lists, etc. This method also provides a Bundle containing its previous frozen state, if there was one. </a:t>
            </a:r>
          </a:p>
          <a:p>
            <a:pPr algn="l" rtl="0" fontAlgn="base">
              <a:spcAft>
                <a:spcPts val="750"/>
              </a:spcAft>
            </a:pPr>
            <a:r>
              <a:rPr lang="en-US" sz="2000" b="0" i="0" dirty="0">
                <a:solidFill>
                  <a:srgbClr val="273239"/>
                </a:solidFill>
                <a:effectLst/>
                <a:latin typeface="Times New Roman" panose="02020603050405020304" pitchFamily="18" charset="0"/>
                <a:cs typeface="Times New Roman" panose="02020603050405020304" pitchFamily="18" charset="0"/>
              </a:rPr>
              <a:t>@Override</a:t>
            </a:r>
          </a:p>
          <a:p>
            <a:pPr algn="l" rtl="0" fontAlgn="base">
              <a:spcAft>
                <a:spcPts val="750"/>
              </a:spcAft>
            </a:pPr>
            <a:r>
              <a:rPr lang="en-US" sz="2000" b="0" i="0" dirty="0">
                <a:solidFill>
                  <a:srgbClr val="273239"/>
                </a:solidFill>
                <a:effectLst/>
                <a:latin typeface="Times New Roman" panose="02020603050405020304" pitchFamily="18" charset="0"/>
                <a:cs typeface="Times New Roman" panose="02020603050405020304" pitchFamily="18" charset="0"/>
              </a:rPr>
              <a:t>protected void </a:t>
            </a:r>
            <a:r>
              <a:rPr lang="en-US" sz="2000" b="0" i="0" dirty="0" err="1">
                <a:solidFill>
                  <a:srgbClr val="273239"/>
                </a:solidFill>
                <a:effectLst/>
                <a:latin typeface="Times New Roman" panose="02020603050405020304" pitchFamily="18" charset="0"/>
                <a:cs typeface="Times New Roman" panose="02020603050405020304" pitchFamily="18" charset="0"/>
              </a:rPr>
              <a:t>onCreate</a:t>
            </a:r>
            <a:r>
              <a:rPr lang="en-US" sz="2000" b="0" i="0" dirty="0">
                <a:solidFill>
                  <a:srgbClr val="273239"/>
                </a:solidFill>
                <a:effectLst/>
                <a:latin typeface="Times New Roman" panose="02020603050405020304" pitchFamily="18" charset="0"/>
                <a:cs typeface="Times New Roman" panose="02020603050405020304" pitchFamily="18" charset="0"/>
              </a:rPr>
              <a:t>(Bundle </a:t>
            </a:r>
            <a:r>
              <a:rPr lang="en-US" sz="2000" b="0" i="0" dirty="0" err="1">
                <a:solidFill>
                  <a:srgbClr val="273239"/>
                </a:solidFill>
                <a:effectLst/>
                <a:latin typeface="Times New Roman" panose="02020603050405020304" pitchFamily="18" charset="0"/>
                <a:cs typeface="Times New Roman" panose="02020603050405020304" pitchFamily="18" charset="0"/>
              </a:rPr>
              <a:t>savedInstanceState</a:t>
            </a:r>
            <a:r>
              <a:rPr lang="en-US" sz="2000" b="0" i="0" dirty="0">
                <a:solidFill>
                  <a:srgbClr val="273239"/>
                </a:solidFill>
                <a:effectLst/>
                <a:latin typeface="Times New Roman" panose="02020603050405020304" pitchFamily="18" charset="0"/>
                <a:cs typeface="Times New Roman" panose="02020603050405020304" pitchFamily="18" charset="0"/>
              </a:rPr>
              <a:t>) {</a:t>
            </a:r>
          </a:p>
          <a:p>
            <a:pPr algn="l" rtl="0" fontAlgn="base">
              <a:spcAft>
                <a:spcPts val="750"/>
              </a:spcAft>
            </a:pP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0" i="0" dirty="0" err="1">
                <a:solidFill>
                  <a:srgbClr val="273239"/>
                </a:solidFill>
                <a:effectLst/>
                <a:latin typeface="Times New Roman" panose="02020603050405020304" pitchFamily="18" charset="0"/>
                <a:cs typeface="Times New Roman" panose="02020603050405020304" pitchFamily="18" charset="0"/>
              </a:rPr>
              <a:t>super.onCreate</a:t>
            </a:r>
            <a:r>
              <a:rPr lang="en-US" sz="2000" b="0" i="0" dirty="0">
                <a:solidFill>
                  <a:srgbClr val="273239"/>
                </a:solidFill>
                <a:effectLst/>
                <a:latin typeface="Times New Roman" panose="02020603050405020304" pitchFamily="18" charset="0"/>
                <a:cs typeface="Times New Roman" panose="02020603050405020304" pitchFamily="18" charset="0"/>
              </a:rPr>
              <a:t>(</a:t>
            </a:r>
            <a:r>
              <a:rPr lang="en-US" sz="2000" b="0" i="0" dirty="0" err="1">
                <a:solidFill>
                  <a:srgbClr val="273239"/>
                </a:solidFill>
                <a:effectLst/>
                <a:latin typeface="Times New Roman" panose="02020603050405020304" pitchFamily="18" charset="0"/>
                <a:cs typeface="Times New Roman" panose="02020603050405020304" pitchFamily="18" charset="0"/>
              </a:rPr>
              <a:t>savedInstanceState</a:t>
            </a:r>
            <a:r>
              <a:rPr lang="en-US" sz="2000" b="0" i="0" dirty="0">
                <a:solidFill>
                  <a:srgbClr val="273239"/>
                </a:solidFill>
                <a:effectLst/>
                <a:latin typeface="Times New Roman" panose="02020603050405020304" pitchFamily="18" charset="0"/>
                <a:cs typeface="Times New Roman" panose="02020603050405020304" pitchFamily="18" charset="0"/>
              </a:rPr>
              <a:t>);</a:t>
            </a:r>
          </a:p>
          <a:p>
            <a:pPr algn="l" rtl="0" fontAlgn="base">
              <a:spcAft>
                <a:spcPts val="750"/>
              </a:spcAft>
            </a:pP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0" i="0" dirty="0" err="1">
                <a:solidFill>
                  <a:srgbClr val="273239"/>
                </a:solidFill>
                <a:effectLst/>
                <a:latin typeface="Times New Roman" panose="02020603050405020304" pitchFamily="18" charset="0"/>
                <a:cs typeface="Times New Roman" panose="02020603050405020304" pitchFamily="18" charset="0"/>
              </a:rPr>
              <a:t>setContentView</a:t>
            </a:r>
            <a:r>
              <a:rPr lang="en-US" sz="2000" b="0" i="0" dirty="0">
                <a:solidFill>
                  <a:srgbClr val="273239"/>
                </a:solidFill>
                <a:effectLst/>
                <a:latin typeface="Times New Roman" panose="02020603050405020304" pitchFamily="18" charset="0"/>
                <a:cs typeface="Times New Roman" panose="02020603050405020304" pitchFamily="18" charset="0"/>
              </a:rPr>
              <a:t>(</a:t>
            </a:r>
            <a:r>
              <a:rPr lang="en-US" sz="2000" b="0" i="0" dirty="0" err="1">
                <a:solidFill>
                  <a:srgbClr val="273239"/>
                </a:solidFill>
                <a:effectLst/>
                <a:latin typeface="Times New Roman" panose="02020603050405020304" pitchFamily="18" charset="0"/>
                <a:cs typeface="Times New Roman" panose="02020603050405020304" pitchFamily="18" charset="0"/>
              </a:rPr>
              <a:t>R.layout.activity_main</a:t>
            </a:r>
            <a:r>
              <a:rPr lang="en-US" sz="2000" b="0" i="0" dirty="0">
                <a:solidFill>
                  <a:srgbClr val="273239"/>
                </a:solidFill>
                <a:effectLst/>
                <a:latin typeface="Times New Roman" panose="02020603050405020304" pitchFamily="18" charset="0"/>
                <a:cs typeface="Times New Roman" panose="02020603050405020304" pitchFamily="18" charset="0"/>
              </a:rPr>
              <a:t>);</a:t>
            </a:r>
          </a:p>
          <a:p>
            <a:pPr algn="l" rtl="0" fontAlgn="base">
              <a:spcAft>
                <a:spcPts val="750"/>
              </a:spcAft>
            </a:pPr>
            <a:r>
              <a:rPr lang="en-US" sz="2000" b="0" i="0" dirty="0">
                <a:solidFill>
                  <a:srgbClr val="273239"/>
                </a:solidFill>
                <a:effectLst/>
                <a:latin typeface="Times New Roman" panose="02020603050405020304" pitchFamily="18" charset="0"/>
                <a:cs typeface="Times New Roman" panose="02020603050405020304" pitchFamily="18" charset="0"/>
              </a:rPr>
              <a:t>}</a:t>
            </a:r>
          </a:p>
          <a:p>
            <a:pPr algn="l" rtl="0" fontAlgn="base">
              <a:spcAft>
                <a:spcPts val="750"/>
              </a:spcAft>
            </a:pPr>
            <a:endParaRPr lang="en-US" sz="2400" b="0" i="0" dirty="0">
              <a:solidFill>
                <a:srgbClr val="273239"/>
              </a:solidFill>
              <a:effectLst/>
              <a:latin typeface="Nunito" pitchFamily="2" charset="0"/>
            </a:endParaRPr>
          </a:p>
        </p:txBody>
      </p:sp>
    </p:spTree>
    <p:extLst>
      <p:ext uri="{BB962C8B-B14F-4D97-AF65-F5344CB8AC3E}">
        <p14:creationId xmlns:p14="http://schemas.microsoft.com/office/powerpoint/2010/main" val="392926753"/>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49"/>
</p:tagLst>
</file>

<file path=ppt/tags/tag10.xml><?xml version="1.0" encoding="utf-8"?>
<p:tagLst xmlns:a="http://schemas.openxmlformats.org/drawingml/2006/main" xmlns:r="http://schemas.openxmlformats.org/officeDocument/2006/relationships" xmlns:p="http://schemas.openxmlformats.org/presentationml/2006/main">
  <p:tag name="AS_UNIQUEID" val="53"/>
</p:tagLst>
</file>

<file path=ppt/tags/tag100.xml><?xml version="1.0" encoding="utf-8"?>
<p:tagLst xmlns:a="http://schemas.openxmlformats.org/drawingml/2006/main" xmlns:r="http://schemas.openxmlformats.org/officeDocument/2006/relationships" xmlns:p="http://schemas.openxmlformats.org/presentationml/2006/main">
  <p:tag name="AS_UNIQUEID" val="53"/>
</p:tagLst>
</file>

<file path=ppt/tags/tag101.xml><?xml version="1.0" encoding="utf-8"?>
<p:tagLst xmlns:a="http://schemas.openxmlformats.org/drawingml/2006/main" xmlns:r="http://schemas.openxmlformats.org/officeDocument/2006/relationships" xmlns:p="http://schemas.openxmlformats.org/presentationml/2006/main">
  <p:tag name="AS_UNIQUEID" val="49"/>
</p:tagLst>
</file>

<file path=ppt/tags/tag102.xml><?xml version="1.0" encoding="utf-8"?>
<p:tagLst xmlns:a="http://schemas.openxmlformats.org/drawingml/2006/main" xmlns:r="http://schemas.openxmlformats.org/officeDocument/2006/relationships" xmlns:p="http://schemas.openxmlformats.org/presentationml/2006/main">
  <p:tag name="AS_UNIQUEID" val="50"/>
</p:tagLst>
</file>

<file path=ppt/tags/tag103.xml><?xml version="1.0" encoding="utf-8"?>
<p:tagLst xmlns:a="http://schemas.openxmlformats.org/drawingml/2006/main" xmlns:r="http://schemas.openxmlformats.org/officeDocument/2006/relationships" xmlns:p="http://schemas.openxmlformats.org/presentationml/2006/main">
  <p:tag name="AS_UNIQUEID" val="52"/>
</p:tagLst>
</file>

<file path=ppt/tags/tag104.xml><?xml version="1.0" encoding="utf-8"?>
<p:tagLst xmlns:a="http://schemas.openxmlformats.org/drawingml/2006/main" xmlns:r="http://schemas.openxmlformats.org/officeDocument/2006/relationships" xmlns:p="http://schemas.openxmlformats.org/presentationml/2006/main">
  <p:tag name="AS_UNIQUEID" val="53"/>
</p:tagLst>
</file>

<file path=ppt/tags/tag11.xml><?xml version="1.0" encoding="utf-8"?>
<p:tagLst xmlns:a="http://schemas.openxmlformats.org/drawingml/2006/main" xmlns:r="http://schemas.openxmlformats.org/officeDocument/2006/relationships" xmlns:p="http://schemas.openxmlformats.org/presentationml/2006/main">
  <p:tag name="AS_UNIQUEID" val="49"/>
</p:tagLst>
</file>

<file path=ppt/tags/tag12.xml><?xml version="1.0" encoding="utf-8"?>
<p:tagLst xmlns:a="http://schemas.openxmlformats.org/drawingml/2006/main" xmlns:r="http://schemas.openxmlformats.org/officeDocument/2006/relationships" xmlns:p="http://schemas.openxmlformats.org/presentationml/2006/main">
  <p:tag name="AS_UNIQUEID" val="50"/>
</p:tagLst>
</file>

<file path=ppt/tags/tag13.xml><?xml version="1.0" encoding="utf-8"?>
<p:tagLst xmlns:a="http://schemas.openxmlformats.org/drawingml/2006/main" xmlns:r="http://schemas.openxmlformats.org/officeDocument/2006/relationships" xmlns:p="http://schemas.openxmlformats.org/presentationml/2006/main">
  <p:tag name="AS_UNIQUEID" val="51"/>
</p:tagLst>
</file>

<file path=ppt/tags/tag14.xml><?xml version="1.0" encoding="utf-8"?>
<p:tagLst xmlns:a="http://schemas.openxmlformats.org/drawingml/2006/main" xmlns:r="http://schemas.openxmlformats.org/officeDocument/2006/relationships" xmlns:p="http://schemas.openxmlformats.org/presentationml/2006/main">
  <p:tag name="AS_UNIQUEID" val="52"/>
</p:tagLst>
</file>

<file path=ppt/tags/tag15.xml><?xml version="1.0" encoding="utf-8"?>
<p:tagLst xmlns:a="http://schemas.openxmlformats.org/drawingml/2006/main" xmlns:r="http://schemas.openxmlformats.org/officeDocument/2006/relationships" xmlns:p="http://schemas.openxmlformats.org/presentationml/2006/main">
  <p:tag name="AS_UNIQUEID" val="53"/>
</p:tagLst>
</file>

<file path=ppt/tags/tag16.xml><?xml version="1.0" encoding="utf-8"?>
<p:tagLst xmlns:a="http://schemas.openxmlformats.org/drawingml/2006/main" xmlns:r="http://schemas.openxmlformats.org/officeDocument/2006/relationships" xmlns:p="http://schemas.openxmlformats.org/presentationml/2006/main">
  <p:tag name="AS_UNIQUEID" val="49"/>
</p:tagLst>
</file>

<file path=ppt/tags/tag17.xml><?xml version="1.0" encoding="utf-8"?>
<p:tagLst xmlns:a="http://schemas.openxmlformats.org/drawingml/2006/main" xmlns:r="http://schemas.openxmlformats.org/officeDocument/2006/relationships" xmlns:p="http://schemas.openxmlformats.org/presentationml/2006/main">
  <p:tag name="AS_UNIQUEID" val="50"/>
</p:tagLst>
</file>

<file path=ppt/tags/tag18.xml><?xml version="1.0" encoding="utf-8"?>
<p:tagLst xmlns:a="http://schemas.openxmlformats.org/drawingml/2006/main" xmlns:r="http://schemas.openxmlformats.org/officeDocument/2006/relationships" xmlns:p="http://schemas.openxmlformats.org/presentationml/2006/main">
  <p:tag name="AS_UNIQUEID" val="51"/>
</p:tagLst>
</file>

<file path=ppt/tags/tag1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50"/>
</p:tagLst>
</file>

<file path=ppt/tags/tag20.xml><?xml version="1.0" encoding="utf-8"?>
<p:tagLst xmlns:a="http://schemas.openxmlformats.org/drawingml/2006/main" xmlns:r="http://schemas.openxmlformats.org/officeDocument/2006/relationships" xmlns:p="http://schemas.openxmlformats.org/presentationml/2006/main">
  <p:tag name="AS_UNIQUEID" val="53"/>
</p:tagLst>
</file>

<file path=ppt/tags/tag21.xml><?xml version="1.0" encoding="utf-8"?>
<p:tagLst xmlns:a="http://schemas.openxmlformats.org/drawingml/2006/main" xmlns:r="http://schemas.openxmlformats.org/officeDocument/2006/relationships" xmlns:p="http://schemas.openxmlformats.org/presentationml/2006/main">
  <p:tag name="AS_UNIQUEID" val="49"/>
</p:tagLst>
</file>

<file path=ppt/tags/tag22.xml><?xml version="1.0" encoding="utf-8"?>
<p:tagLst xmlns:a="http://schemas.openxmlformats.org/drawingml/2006/main" xmlns:r="http://schemas.openxmlformats.org/officeDocument/2006/relationships" xmlns:p="http://schemas.openxmlformats.org/presentationml/2006/main">
  <p:tag name="AS_UNIQUEID" val="50"/>
</p:tagLst>
</file>

<file path=ppt/tags/tag23.xml><?xml version="1.0" encoding="utf-8"?>
<p:tagLst xmlns:a="http://schemas.openxmlformats.org/drawingml/2006/main" xmlns:r="http://schemas.openxmlformats.org/officeDocument/2006/relationships" xmlns:p="http://schemas.openxmlformats.org/presentationml/2006/main">
  <p:tag name="AS_UNIQUEID" val="51"/>
</p:tagLst>
</file>

<file path=ppt/tags/tag24.xml><?xml version="1.0" encoding="utf-8"?>
<p:tagLst xmlns:a="http://schemas.openxmlformats.org/drawingml/2006/main" xmlns:r="http://schemas.openxmlformats.org/officeDocument/2006/relationships" xmlns:p="http://schemas.openxmlformats.org/presentationml/2006/main">
  <p:tag name="AS_UNIQUEID" val="52"/>
</p:tagLst>
</file>

<file path=ppt/tags/tag25.xml><?xml version="1.0" encoding="utf-8"?>
<p:tagLst xmlns:a="http://schemas.openxmlformats.org/drawingml/2006/main" xmlns:r="http://schemas.openxmlformats.org/officeDocument/2006/relationships" xmlns:p="http://schemas.openxmlformats.org/presentationml/2006/main">
  <p:tag name="AS_UNIQUEID" val="53"/>
</p:tagLst>
</file>

<file path=ppt/tags/tag26.xml><?xml version="1.0" encoding="utf-8"?>
<p:tagLst xmlns:a="http://schemas.openxmlformats.org/drawingml/2006/main" xmlns:r="http://schemas.openxmlformats.org/officeDocument/2006/relationships" xmlns:p="http://schemas.openxmlformats.org/presentationml/2006/main">
  <p:tag name="AS_UNIQUEID" val="49"/>
</p:tagLst>
</file>

<file path=ppt/tags/tag27.xml><?xml version="1.0" encoding="utf-8"?>
<p:tagLst xmlns:a="http://schemas.openxmlformats.org/drawingml/2006/main" xmlns:r="http://schemas.openxmlformats.org/officeDocument/2006/relationships" xmlns:p="http://schemas.openxmlformats.org/presentationml/2006/main">
  <p:tag name="AS_UNIQUEID" val="50"/>
</p:tagLst>
</file>

<file path=ppt/tags/tag28.xml><?xml version="1.0" encoding="utf-8"?>
<p:tagLst xmlns:a="http://schemas.openxmlformats.org/drawingml/2006/main" xmlns:r="http://schemas.openxmlformats.org/officeDocument/2006/relationships" xmlns:p="http://schemas.openxmlformats.org/presentationml/2006/main">
  <p:tag name="AS_UNIQUEID" val="52"/>
</p:tagLst>
</file>

<file path=ppt/tags/tag29.xml><?xml version="1.0" encoding="utf-8"?>
<p:tagLst xmlns:a="http://schemas.openxmlformats.org/drawingml/2006/main" xmlns:r="http://schemas.openxmlformats.org/officeDocument/2006/relationships" xmlns:p="http://schemas.openxmlformats.org/presentationml/2006/main">
  <p:tag name="AS_UNIQUEID" val="53"/>
</p:tagLst>
</file>

<file path=ppt/tags/tag3.xml><?xml version="1.0" encoding="utf-8"?>
<p:tagLst xmlns:a="http://schemas.openxmlformats.org/drawingml/2006/main" xmlns:r="http://schemas.openxmlformats.org/officeDocument/2006/relationships" xmlns:p="http://schemas.openxmlformats.org/presentationml/2006/main">
  <p:tag name="AS_UNIQUEID" val="51"/>
</p:tagLst>
</file>

<file path=ppt/tags/tag30.xml><?xml version="1.0" encoding="utf-8"?>
<p:tagLst xmlns:a="http://schemas.openxmlformats.org/drawingml/2006/main" xmlns:r="http://schemas.openxmlformats.org/officeDocument/2006/relationships" xmlns:p="http://schemas.openxmlformats.org/presentationml/2006/main">
  <p:tag name="AS_UNIQUEID" val="49"/>
</p:tagLst>
</file>

<file path=ppt/tags/tag31.xml><?xml version="1.0" encoding="utf-8"?>
<p:tagLst xmlns:a="http://schemas.openxmlformats.org/drawingml/2006/main" xmlns:r="http://schemas.openxmlformats.org/officeDocument/2006/relationships" xmlns:p="http://schemas.openxmlformats.org/presentationml/2006/main">
  <p:tag name="AS_UNIQUEID" val="50"/>
</p:tagLst>
</file>

<file path=ppt/tags/tag32.xml><?xml version="1.0" encoding="utf-8"?>
<p:tagLst xmlns:a="http://schemas.openxmlformats.org/drawingml/2006/main" xmlns:r="http://schemas.openxmlformats.org/officeDocument/2006/relationships" xmlns:p="http://schemas.openxmlformats.org/presentationml/2006/main">
  <p:tag name="AS_UNIQUEID" val="52"/>
</p:tagLst>
</file>

<file path=ppt/tags/tag33.xml><?xml version="1.0" encoding="utf-8"?>
<p:tagLst xmlns:a="http://schemas.openxmlformats.org/drawingml/2006/main" xmlns:r="http://schemas.openxmlformats.org/officeDocument/2006/relationships" xmlns:p="http://schemas.openxmlformats.org/presentationml/2006/main">
  <p:tag name="AS_UNIQUEID" val="53"/>
</p:tagLst>
</file>

<file path=ppt/tags/tag34.xml><?xml version="1.0" encoding="utf-8"?>
<p:tagLst xmlns:a="http://schemas.openxmlformats.org/drawingml/2006/main" xmlns:r="http://schemas.openxmlformats.org/officeDocument/2006/relationships" xmlns:p="http://schemas.openxmlformats.org/presentationml/2006/main">
  <p:tag name="AS_UNIQUEID" val="49"/>
</p:tagLst>
</file>

<file path=ppt/tags/tag35.xml><?xml version="1.0" encoding="utf-8"?>
<p:tagLst xmlns:a="http://schemas.openxmlformats.org/drawingml/2006/main" xmlns:r="http://schemas.openxmlformats.org/officeDocument/2006/relationships" xmlns:p="http://schemas.openxmlformats.org/presentationml/2006/main">
  <p:tag name="AS_UNIQUEID" val="50"/>
</p:tagLst>
</file>

<file path=ppt/tags/tag36.xml><?xml version="1.0" encoding="utf-8"?>
<p:tagLst xmlns:a="http://schemas.openxmlformats.org/drawingml/2006/main" xmlns:r="http://schemas.openxmlformats.org/officeDocument/2006/relationships" xmlns:p="http://schemas.openxmlformats.org/presentationml/2006/main">
  <p:tag name="AS_UNIQUEID" val="51"/>
</p:tagLst>
</file>

<file path=ppt/tags/tag37.xml><?xml version="1.0" encoding="utf-8"?>
<p:tagLst xmlns:a="http://schemas.openxmlformats.org/drawingml/2006/main" xmlns:r="http://schemas.openxmlformats.org/officeDocument/2006/relationships" xmlns:p="http://schemas.openxmlformats.org/presentationml/2006/main">
  <p:tag name="AS_UNIQUEID" val="52"/>
</p:tagLst>
</file>

<file path=ppt/tags/tag38.xml><?xml version="1.0" encoding="utf-8"?>
<p:tagLst xmlns:a="http://schemas.openxmlformats.org/drawingml/2006/main" xmlns:r="http://schemas.openxmlformats.org/officeDocument/2006/relationships" xmlns:p="http://schemas.openxmlformats.org/presentationml/2006/main">
  <p:tag name="AS_UNIQUEID" val="53"/>
</p:tagLst>
</file>

<file path=ppt/tags/tag39.xml><?xml version="1.0" encoding="utf-8"?>
<p:tagLst xmlns:a="http://schemas.openxmlformats.org/drawingml/2006/main" xmlns:r="http://schemas.openxmlformats.org/officeDocument/2006/relationships" xmlns:p="http://schemas.openxmlformats.org/presentationml/2006/main">
  <p:tag name="AS_UNIQUEID" val="49"/>
</p:tagLst>
</file>

<file path=ppt/tags/tag4.xml><?xml version="1.0" encoding="utf-8"?>
<p:tagLst xmlns:a="http://schemas.openxmlformats.org/drawingml/2006/main" xmlns:r="http://schemas.openxmlformats.org/officeDocument/2006/relationships" xmlns:p="http://schemas.openxmlformats.org/presentationml/2006/main">
  <p:tag name="AS_UNIQUEID" val="52"/>
</p:tagLst>
</file>

<file path=ppt/tags/tag40.xml><?xml version="1.0" encoding="utf-8"?>
<p:tagLst xmlns:a="http://schemas.openxmlformats.org/drawingml/2006/main" xmlns:r="http://schemas.openxmlformats.org/officeDocument/2006/relationships" xmlns:p="http://schemas.openxmlformats.org/presentationml/2006/main">
  <p:tag name="AS_UNIQUEID" val="50"/>
</p:tagLst>
</file>

<file path=ppt/tags/tag41.xml><?xml version="1.0" encoding="utf-8"?>
<p:tagLst xmlns:a="http://schemas.openxmlformats.org/drawingml/2006/main" xmlns:r="http://schemas.openxmlformats.org/officeDocument/2006/relationships" xmlns:p="http://schemas.openxmlformats.org/presentationml/2006/main">
  <p:tag name="AS_UNIQUEID" val="52"/>
</p:tagLst>
</file>

<file path=ppt/tags/tag42.xml><?xml version="1.0" encoding="utf-8"?>
<p:tagLst xmlns:a="http://schemas.openxmlformats.org/drawingml/2006/main" xmlns:r="http://schemas.openxmlformats.org/officeDocument/2006/relationships" xmlns:p="http://schemas.openxmlformats.org/presentationml/2006/main">
  <p:tag name="AS_UNIQUEID" val="53"/>
</p:tagLst>
</file>

<file path=ppt/tags/tag43.xml><?xml version="1.0" encoding="utf-8"?>
<p:tagLst xmlns:a="http://schemas.openxmlformats.org/drawingml/2006/main" xmlns:r="http://schemas.openxmlformats.org/officeDocument/2006/relationships" xmlns:p="http://schemas.openxmlformats.org/presentationml/2006/main">
  <p:tag name="AS_UNIQUEID" val="49"/>
</p:tagLst>
</file>

<file path=ppt/tags/tag44.xml><?xml version="1.0" encoding="utf-8"?>
<p:tagLst xmlns:a="http://schemas.openxmlformats.org/drawingml/2006/main" xmlns:r="http://schemas.openxmlformats.org/officeDocument/2006/relationships" xmlns:p="http://schemas.openxmlformats.org/presentationml/2006/main">
  <p:tag name="AS_UNIQUEID" val="50"/>
</p:tagLst>
</file>

<file path=ppt/tags/tag45.xml><?xml version="1.0" encoding="utf-8"?>
<p:tagLst xmlns:a="http://schemas.openxmlformats.org/drawingml/2006/main" xmlns:r="http://schemas.openxmlformats.org/officeDocument/2006/relationships" xmlns:p="http://schemas.openxmlformats.org/presentationml/2006/main">
  <p:tag name="AS_UNIQUEID" val="52"/>
</p:tagLst>
</file>

<file path=ppt/tags/tag46.xml><?xml version="1.0" encoding="utf-8"?>
<p:tagLst xmlns:a="http://schemas.openxmlformats.org/drawingml/2006/main" xmlns:r="http://schemas.openxmlformats.org/officeDocument/2006/relationships" xmlns:p="http://schemas.openxmlformats.org/presentationml/2006/main">
  <p:tag name="AS_UNIQUEID" val="53"/>
</p:tagLst>
</file>

<file path=ppt/tags/tag47.xml><?xml version="1.0" encoding="utf-8"?>
<p:tagLst xmlns:a="http://schemas.openxmlformats.org/drawingml/2006/main" xmlns:r="http://schemas.openxmlformats.org/officeDocument/2006/relationships" xmlns:p="http://schemas.openxmlformats.org/presentationml/2006/main">
  <p:tag name="AS_UNIQUEID" val="49"/>
</p:tagLst>
</file>

<file path=ppt/tags/tag48.xml><?xml version="1.0" encoding="utf-8"?>
<p:tagLst xmlns:a="http://schemas.openxmlformats.org/drawingml/2006/main" xmlns:r="http://schemas.openxmlformats.org/officeDocument/2006/relationships" xmlns:p="http://schemas.openxmlformats.org/presentationml/2006/main">
  <p:tag name="AS_UNIQUEID" val="50"/>
</p:tagLst>
</file>

<file path=ppt/tags/tag49.xml><?xml version="1.0" encoding="utf-8"?>
<p:tagLst xmlns:a="http://schemas.openxmlformats.org/drawingml/2006/main" xmlns:r="http://schemas.openxmlformats.org/officeDocument/2006/relationships" xmlns:p="http://schemas.openxmlformats.org/presentationml/2006/main">
  <p:tag name="AS_UNIQUEID" val="51"/>
</p:tagLst>
</file>

<file path=ppt/tags/tag5.xml><?xml version="1.0" encoding="utf-8"?>
<p:tagLst xmlns:a="http://schemas.openxmlformats.org/drawingml/2006/main" xmlns:r="http://schemas.openxmlformats.org/officeDocument/2006/relationships" xmlns:p="http://schemas.openxmlformats.org/presentationml/2006/main">
  <p:tag name="AS_UNIQUEID" val="53"/>
</p:tagLst>
</file>

<file path=ppt/tags/tag50.xml><?xml version="1.0" encoding="utf-8"?>
<p:tagLst xmlns:a="http://schemas.openxmlformats.org/drawingml/2006/main" xmlns:r="http://schemas.openxmlformats.org/officeDocument/2006/relationships" xmlns:p="http://schemas.openxmlformats.org/presentationml/2006/main">
  <p:tag name="AS_UNIQUEID" val="52"/>
</p:tagLst>
</file>

<file path=ppt/tags/tag51.xml><?xml version="1.0" encoding="utf-8"?>
<p:tagLst xmlns:a="http://schemas.openxmlformats.org/drawingml/2006/main" xmlns:r="http://schemas.openxmlformats.org/officeDocument/2006/relationships" xmlns:p="http://schemas.openxmlformats.org/presentationml/2006/main">
  <p:tag name="AS_UNIQUEID" val="53"/>
</p:tagLst>
</file>

<file path=ppt/tags/tag52.xml><?xml version="1.0" encoding="utf-8"?>
<p:tagLst xmlns:a="http://schemas.openxmlformats.org/drawingml/2006/main" xmlns:r="http://schemas.openxmlformats.org/officeDocument/2006/relationships" xmlns:p="http://schemas.openxmlformats.org/presentationml/2006/main">
  <p:tag name="AS_UNIQUEID" val="49"/>
</p:tagLst>
</file>

<file path=ppt/tags/tag53.xml><?xml version="1.0" encoding="utf-8"?>
<p:tagLst xmlns:a="http://schemas.openxmlformats.org/drawingml/2006/main" xmlns:r="http://schemas.openxmlformats.org/officeDocument/2006/relationships" xmlns:p="http://schemas.openxmlformats.org/presentationml/2006/main">
  <p:tag name="AS_UNIQUEID" val="50"/>
</p:tagLst>
</file>

<file path=ppt/tags/tag54.xml><?xml version="1.0" encoding="utf-8"?>
<p:tagLst xmlns:a="http://schemas.openxmlformats.org/drawingml/2006/main" xmlns:r="http://schemas.openxmlformats.org/officeDocument/2006/relationships" xmlns:p="http://schemas.openxmlformats.org/presentationml/2006/main">
  <p:tag name="AS_UNIQUEID" val="51"/>
</p:tagLst>
</file>

<file path=ppt/tags/tag55.xml><?xml version="1.0" encoding="utf-8"?>
<p:tagLst xmlns:a="http://schemas.openxmlformats.org/drawingml/2006/main" xmlns:r="http://schemas.openxmlformats.org/officeDocument/2006/relationships" xmlns:p="http://schemas.openxmlformats.org/presentationml/2006/main">
  <p:tag name="AS_UNIQUEID" val="52"/>
</p:tagLst>
</file>

<file path=ppt/tags/tag56.xml><?xml version="1.0" encoding="utf-8"?>
<p:tagLst xmlns:a="http://schemas.openxmlformats.org/drawingml/2006/main" xmlns:r="http://schemas.openxmlformats.org/officeDocument/2006/relationships" xmlns:p="http://schemas.openxmlformats.org/presentationml/2006/main">
  <p:tag name="AS_UNIQUEID" val="53"/>
</p:tagLst>
</file>

<file path=ppt/tags/tag57.xml><?xml version="1.0" encoding="utf-8"?>
<p:tagLst xmlns:a="http://schemas.openxmlformats.org/drawingml/2006/main" xmlns:r="http://schemas.openxmlformats.org/officeDocument/2006/relationships" xmlns:p="http://schemas.openxmlformats.org/presentationml/2006/main">
  <p:tag name="AS_UNIQUEID" val="49"/>
</p:tagLst>
</file>

<file path=ppt/tags/tag58.xml><?xml version="1.0" encoding="utf-8"?>
<p:tagLst xmlns:a="http://schemas.openxmlformats.org/drawingml/2006/main" xmlns:r="http://schemas.openxmlformats.org/officeDocument/2006/relationships" xmlns:p="http://schemas.openxmlformats.org/presentationml/2006/main">
  <p:tag name="AS_UNIQUEID" val="50"/>
</p:tagLst>
</file>

<file path=ppt/tags/tag59.xml><?xml version="1.0" encoding="utf-8"?>
<p:tagLst xmlns:a="http://schemas.openxmlformats.org/drawingml/2006/main" xmlns:r="http://schemas.openxmlformats.org/officeDocument/2006/relationships" xmlns:p="http://schemas.openxmlformats.org/presentationml/2006/main">
  <p:tag name="AS_UNIQUEID" val="52"/>
</p:tagLst>
</file>

<file path=ppt/tags/tag6.xml><?xml version="1.0" encoding="utf-8"?>
<p:tagLst xmlns:a="http://schemas.openxmlformats.org/drawingml/2006/main" xmlns:r="http://schemas.openxmlformats.org/officeDocument/2006/relationships" xmlns:p="http://schemas.openxmlformats.org/presentationml/2006/main">
  <p:tag name="AS_UNIQUEID" val="49"/>
</p:tagLst>
</file>

<file path=ppt/tags/tag60.xml><?xml version="1.0" encoding="utf-8"?>
<p:tagLst xmlns:a="http://schemas.openxmlformats.org/drawingml/2006/main" xmlns:r="http://schemas.openxmlformats.org/officeDocument/2006/relationships" xmlns:p="http://schemas.openxmlformats.org/presentationml/2006/main">
  <p:tag name="AS_UNIQUEID" val="53"/>
</p:tagLst>
</file>

<file path=ppt/tags/tag61.xml><?xml version="1.0" encoding="utf-8"?>
<p:tagLst xmlns:a="http://schemas.openxmlformats.org/drawingml/2006/main" xmlns:r="http://schemas.openxmlformats.org/officeDocument/2006/relationships" xmlns:p="http://schemas.openxmlformats.org/presentationml/2006/main">
  <p:tag name="AS_UNIQUEID" val="49"/>
</p:tagLst>
</file>

<file path=ppt/tags/tag62.xml><?xml version="1.0" encoding="utf-8"?>
<p:tagLst xmlns:a="http://schemas.openxmlformats.org/drawingml/2006/main" xmlns:r="http://schemas.openxmlformats.org/officeDocument/2006/relationships" xmlns:p="http://schemas.openxmlformats.org/presentationml/2006/main">
  <p:tag name="AS_UNIQUEID" val="50"/>
</p:tagLst>
</file>

<file path=ppt/tags/tag63.xml><?xml version="1.0" encoding="utf-8"?>
<p:tagLst xmlns:a="http://schemas.openxmlformats.org/drawingml/2006/main" xmlns:r="http://schemas.openxmlformats.org/officeDocument/2006/relationships" xmlns:p="http://schemas.openxmlformats.org/presentationml/2006/main">
  <p:tag name="AS_UNIQUEID" val="51"/>
</p:tagLst>
</file>

<file path=ppt/tags/tag64.xml><?xml version="1.0" encoding="utf-8"?>
<p:tagLst xmlns:a="http://schemas.openxmlformats.org/drawingml/2006/main" xmlns:r="http://schemas.openxmlformats.org/officeDocument/2006/relationships" xmlns:p="http://schemas.openxmlformats.org/presentationml/2006/main">
  <p:tag name="AS_UNIQUEID" val="52"/>
</p:tagLst>
</file>

<file path=ppt/tags/tag65.xml><?xml version="1.0" encoding="utf-8"?>
<p:tagLst xmlns:a="http://schemas.openxmlformats.org/drawingml/2006/main" xmlns:r="http://schemas.openxmlformats.org/officeDocument/2006/relationships" xmlns:p="http://schemas.openxmlformats.org/presentationml/2006/main">
  <p:tag name="AS_UNIQUEID" val="53"/>
</p:tagLst>
</file>

<file path=ppt/tags/tag66.xml><?xml version="1.0" encoding="utf-8"?>
<p:tagLst xmlns:a="http://schemas.openxmlformats.org/drawingml/2006/main" xmlns:r="http://schemas.openxmlformats.org/officeDocument/2006/relationships" xmlns:p="http://schemas.openxmlformats.org/presentationml/2006/main">
  <p:tag name="AS_UNIQUEID" val="49"/>
</p:tagLst>
</file>

<file path=ppt/tags/tag67.xml><?xml version="1.0" encoding="utf-8"?>
<p:tagLst xmlns:a="http://schemas.openxmlformats.org/drawingml/2006/main" xmlns:r="http://schemas.openxmlformats.org/officeDocument/2006/relationships" xmlns:p="http://schemas.openxmlformats.org/presentationml/2006/main">
  <p:tag name="AS_UNIQUEID" val="50"/>
</p:tagLst>
</file>

<file path=ppt/tags/tag68.xml><?xml version="1.0" encoding="utf-8"?>
<p:tagLst xmlns:a="http://schemas.openxmlformats.org/drawingml/2006/main" xmlns:r="http://schemas.openxmlformats.org/officeDocument/2006/relationships" xmlns:p="http://schemas.openxmlformats.org/presentationml/2006/main">
  <p:tag name="AS_UNIQUEID" val="51"/>
</p:tagLst>
</file>

<file path=ppt/tags/tag69.xml><?xml version="1.0" encoding="utf-8"?>
<p:tagLst xmlns:a="http://schemas.openxmlformats.org/drawingml/2006/main" xmlns:r="http://schemas.openxmlformats.org/officeDocument/2006/relationships" xmlns:p="http://schemas.openxmlformats.org/presentationml/2006/main">
  <p:tag name="AS_UNIQUEID" val="52"/>
</p:tagLst>
</file>

<file path=ppt/tags/tag7.xml><?xml version="1.0" encoding="utf-8"?>
<p:tagLst xmlns:a="http://schemas.openxmlformats.org/drawingml/2006/main" xmlns:r="http://schemas.openxmlformats.org/officeDocument/2006/relationships" xmlns:p="http://schemas.openxmlformats.org/presentationml/2006/main">
  <p:tag name="AS_UNIQUEID" val="50"/>
</p:tagLst>
</file>

<file path=ppt/tags/tag70.xml><?xml version="1.0" encoding="utf-8"?>
<p:tagLst xmlns:a="http://schemas.openxmlformats.org/drawingml/2006/main" xmlns:r="http://schemas.openxmlformats.org/officeDocument/2006/relationships" xmlns:p="http://schemas.openxmlformats.org/presentationml/2006/main">
  <p:tag name="AS_UNIQUEID" val="53"/>
</p:tagLst>
</file>

<file path=ppt/tags/tag71.xml><?xml version="1.0" encoding="utf-8"?>
<p:tagLst xmlns:a="http://schemas.openxmlformats.org/drawingml/2006/main" xmlns:r="http://schemas.openxmlformats.org/officeDocument/2006/relationships" xmlns:p="http://schemas.openxmlformats.org/presentationml/2006/main">
  <p:tag name="AS_UNIQUEID" val="49"/>
</p:tagLst>
</file>

<file path=ppt/tags/tag72.xml><?xml version="1.0" encoding="utf-8"?>
<p:tagLst xmlns:a="http://schemas.openxmlformats.org/drawingml/2006/main" xmlns:r="http://schemas.openxmlformats.org/officeDocument/2006/relationships" xmlns:p="http://schemas.openxmlformats.org/presentationml/2006/main">
  <p:tag name="AS_UNIQUEID" val="50"/>
</p:tagLst>
</file>

<file path=ppt/tags/tag73.xml><?xml version="1.0" encoding="utf-8"?>
<p:tagLst xmlns:a="http://schemas.openxmlformats.org/drawingml/2006/main" xmlns:r="http://schemas.openxmlformats.org/officeDocument/2006/relationships" xmlns:p="http://schemas.openxmlformats.org/presentationml/2006/main">
  <p:tag name="AS_UNIQUEID" val="51"/>
</p:tagLst>
</file>

<file path=ppt/tags/tag74.xml><?xml version="1.0" encoding="utf-8"?>
<p:tagLst xmlns:a="http://schemas.openxmlformats.org/drawingml/2006/main" xmlns:r="http://schemas.openxmlformats.org/officeDocument/2006/relationships" xmlns:p="http://schemas.openxmlformats.org/presentationml/2006/main">
  <p:tag name="AS_UNIQUEID" val="52"/>
</p:tagLst>
</file>

<file path=ppt/tags/tag75.xml><?xml version="1.0" encoding="utf-8"?>
<p:tagLst xmlns:a="http://schemas.openxmlformats.org/drawingml/2006/main" xmlns:r="http://schemas.openxmlformats.org/officeDocument/2006/relationships" xmlns:p="http://schemas.openxmlformats.org/presentationml/2006/main">
  <p:tag name="AS_UNIQUEID" val="53"/>
</p:tagLst>
</file>

<file path=ppt/tags/tag76.xml><?xml version="1.0" encoding="utf-8"?>
<p:tagLst xmlns:a="http://schemas.openxmlformats.org/drawingml/2006/main" xmlns:r="http://schemas.openxmlformats.org/officeDocument/2006/relationships" xmlns:p="http://schemas.openxmlformats.org/presentationml/2006/main">
  <p:tag name="AS_UNIQUEID" val="49"/>
</p:tagLst>
</file>

<file path=ppt/tags/tag77.xml><?xml version="1.0" encoding="utf-8"?>
<p:tagLst xmlns:a="http://schemas.openxmlformats.org/drawingml/2006/main" xmlns:r="http://schemas.openxmlformats.org/officeDocument/2006/relationships" xmlns:p="http://schemas.openxmlformats.org/presentationml/2006/main">
  <p:tag name="AS_UNIQUEID" val="50"/>
</p:tagLst>
</file>

<file path=ppt/tags/tag78.xml><?xml version="1.0" encoding="utf-8"?>
<p:tagLst xmlns:a="http://schemas.openxmlformats.org/drawingml/2006/main" xmlns:r="http://schemas.openxmlformats.org/officeDocument/2006/relationships" xmlns:p="http://schemas.openxmlformats.org/presentationml/2006/main">
  <p:tag name="AS_UNIQUEID" val="51"/>
</p:tagLst>
</file>

<file path=ppt/tags/tag79.xml><?xml version="1.0" encoding="utf-8"?>
<p:tagLst xmlns:a="http://schemas.openxmlformats.org/drawingml/2006/main" xmlns:r="http://schemas.openxmlformats.org/officeDocument/2006/relationships" xmlns:p="http://schemas.openxmlformats.org/presentationml/2006/main">
  <p:tag name="AS_UNIQUEID" val="52"/>
</p:tagLst>
</file>

<file path=ppt/tags/tag8.xml><?xml version="1.0" encoding="utf-8"?>
<p:tagLst xmlns:a="http://schemas.openxmlformats.org/drawingml/2006/main" xmlns:r="http://schemas.openxmlformats.org/officeDocument/2006/relationships" xmlns:p="http://schemas.openxmlformats.org/presentationml/2006/main">
  <p:tag name="AS_UNIQUEID" val="51"/>
</p:tagLst>
</file>

<file path=ppt/tags/tag80.xml><?xml version="1.0" encoding="utf-8"?>
<p:tagLst xmlns:a="http://schemas.openxmlformats.org/drawingml/2006/main" xmlns:r="http://schemas.openxmlformats.org/officeDocument/2006/relationships" xmlns:p="http://schemas.openxmlformats.org/presentationml/2006/main">
  <p:tag name="AS_UNIQUEID" val="53"/>
</p:tagLst>
</file>

<file path=ppt/tags/tag81.xml><?xml version="1.0" encoding="utf-8"?>
<p:tagLst xmlns:a="http://schemas.openxmlformats.org/drawingml/2006/main" xmlns:r="http://schemas.openxmlformats.org/officeDocument/2006/relationships" xmlns:p="http://schemas.openxmlformats.org/presentationml/2006/main">
  <p:tag name="AS_UNIQUEID" val="49"/>
</p:tagLst>
</file>

<file path=ppt/tags/tag82.xml><?xml version="1.0" encoding="utf-8"?>
<p:tagLst xmlns:a="http://schemas.openxmlformats.org/drawingml/2006/main" xmlns:r="http://schemas.openxmlformats.org/officeDocument/2006/relationships" xmlns:p="http://schemas.openxmlformats.org/presentationml/2006/main">
  <p:tag name="AS_UNIQUEID" val="50"/>
</p:tagLst>
</file>

<file path=ppt/tags/tag83.xml><?xml version="1.0" encoding="utf-8"?>
<p:tagLst xmlns:a="http://schemas.openxmlformats.org/drawingml/2006/main" xmlns:r="http://schemas.openxmlformats.org/officeDocument/2006/relationships" xmlns:p="http://schemas.openxmlformats.org/presentationml/2006/main">
  <p:tag name="AS_UNIQUEID" val="51"/>
</p:tagLst>
</file>

<file path=ppt/tags/tag84.xml><?xml version="1.0" encoding="utf-8"?>
<p:tagLst xmlns:a="http://schemas.openxmlformats.org/drawingml/2006/main" xmlns:r="http://schemas.openxmlformats.org/officeDocument/2006/relationships" xmlns:p="http://schemas.openxmlformats.org/presentationml/2006/main">
  <p:tag name="AS_UNIQUEID" val="52"/>
</p:tagLst>
</file>

<file path=ppt/tags/tag85.xml><?xml version="1.0" encoding="utf-8"?>
<p:tagLst xmlns:a="http://schemas.openxmlformats.org/drawingml/2006/main" xmlns:r="http://schemas.openxmlformats.org/officeDocument/2006/relationships" xmlns:p="http://schemas.openxmlformats.org/presentationml/2006/main">
  <p:tag name="AS_UNIQUEID" val="53"/>
</p:tagLst>
</file>

<file path=ppt/tags/tag86.xml><?xml version="1.0" encoding="utf-8"?>
<p:tagLst xmlns:a="http://schemas.openxmlformats.org/drawingml/2006/main" xmlns:r="http://schemas.openxmlformats.org/officeDocument/2006/relationships" xmlns:p="http://schemas.openxmlformats.org/presentationml/2006/main">
  <p:tag name="AS_UNIQUEID" val="49"/>
</p:tagLst>
</file>

<file path=ppt/tags/tag87.xml><?xml version="1.0" encoding="utf-8"?>
<p:tagLst xmlns:a="http://schemas.openxmlformats.org/drawingml/2006/main" xmlns:r="http://schemas.openxmlformats.org/officeDocument/2006/relationships" xmlns:p="http://schemas.openxmlformats.org/presentationml/2006/main">
  <p:tag name="AS_UNIQUEID" val="50"/>
</p:tagLst>
</file>

<file path=ppt/tags/tag88.xml><?xml version="1.0" encoding="utf-8"?>
<p:tagLst xmlns:a="http://schemas.openxmlformats.org/drawingml/2006/main" xmlns:r="http://schemas.openxmlformats.org/officeDocument/2006/relationships" xmlns:p="http://schemas.openxmlformats.org/presentationml/2006/main">
  <p:tag name="AS_UNIQUEID" val="52"/>
</p:tagLst>
</file>

<file path=ppt/tags/tag89.xml><?xml version="1.0" encoding="utf-8"?>
<p:tagLst xmlns:a="http://schemas.openxmlformats.org/drawingml/2006/main" xmlns:r="http://schemas.openxmlformats.org/officeDocument/2006/relationships" xmlns:p="http://schemas.openxmlformats.org/presentationml/2006/main">
  <p:tag name="AS_UNIQUEID" val="53"/>
</p:tagLst>
</file>

<file path=ppt/tags/tag9.xml><?xml version="1.0" encoding="utf-8"?>
<p:tagLst xmlns:a="http://schemas.openxmlformats.org/drawingml/2006/main" xmlns:r="http://schemas.openxmlformats.org/officeDocument/2006/relationships" xmlns:p="http://schemas.openxmlformats.org/presentationml/2006/main">
  <p:tag name="AS_UNIQUEID" val="52"/>
</p:tagLst>
</file>

<file path=ppt/tags/tag90.xml><?xml version="1.0" encoding="utf-8"?>
<p:tagLst xmlns:a="http://schemas.openxmlformats.org/drawingml/2006/main" xmlns:r="http://schemas.openxmlformats.org/officeDocument/2006/relationships" xmlns:p="http://schemas.openxmlformats.org/presentationml/2006/main">
  <p:tag name="AS_UNIQUEID" val="52"/>
</p:tagLst>
</file>

<file path=ppt/tags/tag91.xml><?xml version="1.0" encoding="utf-8"?>
<p:tagLst xmlns:a="http://schemas.openxmlformats.org/drawingml/2006/main" xmlns:r="http://schemas.openxmlformats.org/officeDocument/2006/relationships" xmlns:p="http://schemas.openxmlformats.org/presentationml/2006/main">
  <p:tag name="AS_UNIQUEID" val="53"/>
</p:tagLst>
</file>

<file path=ppt/tags/tag92.xml><?xml version="1.0" encoding="utf-8"?>
<p:tagLst xmlns:a="http://schemas.openxmlformats.org/drawingml/2006/main" xmlns:r="http://schemas.openxmlformats.org/officeDocument/2006/relationships" xmlns:p="http://schemas.openxmlformats.org/presentationml/2006/main">
  <p:tag name="AS_UNIQUEID" val="49"/>
</p:tagLst>
</file>

<file path=ppt/tags/tag93.xml><?xml version="1.0" encoding="utf-8"?>
<p:tagLst xmlns:a="http://schemas.openxmlformats.org/drawingml/2006/main" xmlns:r="http://schemas.openxmlformats.org/officeDocument/2006/relationships" xmlns:p="http://schemas.openxmlformats.org/presentationml/2006/main">
  <p:tag name="AS_UNIQUEID" val="50"/>
</p:tagLst>
</file>

<file path=ppt/tags/tag94.xml><?xml version="1.0" encoding="utf-8"?>
<p:tagLst xmlns:a="http://schemas.openxmlformats.org/drawingml/2006/main" xmlns:r="http://schemas.openxmlformats.org/officeDocument/2006/relationships" xmlns:p="http://schemas.openxmlformats.org/presentationml/2006/main">
  <p:tag name="AS_UNIQUEID" val="51"/>
</p:tagLst>
</file>

<file path=ppt/tags/tag95.xml><?xml version="1.0" encoding="utf-8"?>
<p:tagLst xmlns:a="http://schemas.openxmlformats.org/drawingml/2006/main" xmlns:r="http://schemas.openxmlformats.org/officeDocument/2006/relationships" xmlns:p="http://schemas.openxmlformats.org/presentationml/2006/main">
  <p:tag name="AS_UNIQUEID" val="52"/>
</p:tagLst>
</file>

<file path=ppt/tags/tag96.xml><?xml version="1.0" encoding="utf-8"?>
<p:tagLst xmlns:a="http://schemas.openxmlformats.org/drawingml/2006/main" xmlns:r="http://schemas.openxmlformats.org/officeDocument/2006/relationships" xmlns:p="http://schemas.openxmlformats.org/presentationml/2006/main">
  <p:tag name="AS_UNIQUEID" val="53"/>
</p:tagLst>
</file>

<file path=ppt/tags/tag97.xml><?xml version="1.0" encoding="utf-8"?>
<p:tagLst xmlns:a="http://schemas.openxmlformats.org/drawingml/2006/main" xmlns:r="http://schemas.openxmlformats.org/officeDocument/2006/relationships" xmlns:p="http://schemas.openxmlformats.org/presentationml/2006/main">
  <p:tag name="AS_UNIQUEID" val="49"/>
</p:tagLst>
</file>

<file path=ppt/tags/tag98.xml><?xml version="1.0" encoding="utf-8"?>
<p:tagLst xmlns:a="http://schemas.openxmlformats.org/drawingml/2006/main" xmlns:r="http://schemas.openxmlformats.org/officeDocument/2006/relationships" xmlns:p="http://schemas.openxmlformats.org/presentationml/2006/main">
  <p:tag name="AS_UNIQUEID" val="50"/>
</p:tagLst>
</file>

<file path=ppt/tags/tag99.xml><?xml version="1.0" encoding="utf-8"?>
<p:tagLst xmlns:a="http://schemas.openxmlformats.org/drawingml/2006/main" xmlns:r="http://schemas.openxmlformats.org/officeDocument/2006/relationships" xmlns:p="http://schemas.openxmlformats.org/presentationml/2006/main">
  <p:tag name="AS_UNIQUEID" val="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2541</Words>
  <Application>Microsoft Office PowerPoint</Application>
  <PresentationFormat>On-screen Show (4:3)</PresentationFormat>
  <Paragraphs>229</Paragraphs>
  <Slides>37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Courier New</vt:lpstr>
      <vt:lpstr>inherit</vt:lpstr>
      <vt:lpstr>Montserrat</vt:lpstr>
      <vt:lpstr>Nunito</vt:lpstr>
      <vt:lpstr>Source Sans 3</vt:lpstr>
      <vt:lpstr>Times New Roman</vt:lpstr>
      <vt:lpstr>var(--ff-lato)</vt:lpstr>
      <vt:lpstr>Verdana</vt:lpstr>
      <vt:lpstr>Office Theme</vt:lpstr>
      <vt:lpstr>PowerPoint Presentation</vt:lpstr>
      <vt:lpstr>Unit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Broadcast receivers </vt:lpstr>
      <vt:lpstr>PowerPoint Presentation</vt:lpstr>
      <vt:lpstr>Continue…</vt:lpstr>
      <vt:lpstr>PowerPoint Presentation</vt:lpstr>
      <vt:lpstr>PowerPoint Presentation</vt:lpstr>
      <vt:lpstr>PowerPoint Presentation</vt:lpstr>
      <vt:lpstr>Event and Description</vt:lpstr>
      <vt:lpstr>Content Providers </vt:lpstr>
      <vt:lpstr>PowerPoint Presentation</vt:lpstr>
      <vt:lpstr>PowerPoint Presentation</vt:lpstr>
      <vt:lpstr>Operations in Content Provider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kuntasuthar123@gmail.com</cp:lastModifiedBy>
  <cp:revision>268</cp:revision>
  <dcterms:created xsi:type="dcterms:W3CDTF">2024-05-25T07:49:06Z</dcterms:created>
  <dcterms:modified xsi:type="dcterms:W3CDTF">2024-12-29T07:49:22Z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2022-07-21T00:00:00Z</vt:filetime>
  </property>
  <property fmtid="{D5CDD505-2E9C-101B-9397-08002B2CF9AE}" pid="3" name="LastSaved">
    <vt:filetime>2024-05-25T00:00:00Z</vt:filetime>
  </property>
</Properties>
</file>