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9144000"/>
  <p:notesSz cx="9144000" cy="6858000"/>
  <p:embeddedFontLst>
    <p:embeddedFont>
      <p:font typeface="Nunito"/>
      <p:regular r:id="rId38"/>
      <p:bold r:id="rId39"/>
      <p:italic r:id="rId40"/>
      <p:boldItalic r:id="rId41"/>
    </p:embeddedFont>
    <p:embeddedFont>
      <p:font typeface="Montserra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46" roundtripDataSignature="AMtx7miQDn5Se+cUP+qnbZabBV0JN7L4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2" Type="http://schemas.openxmlformats.org/officeDocument/2006/relationships/font" Target="fonts/Montserrat-regular.fntdata"/><Relationship Id="rId41" Type="http://schemas.openxmlformats.org/officeDocument/2006/relationships/font" Target="fonts/Nunito-boldItalic.fntdata"/><Relationship Id="rId22" Type="http://schemas.openxmlformats.org/officeDocument/2006/relationships/slide" Target="slides/slide17.xml"/><Relationship Id="rId44" Type="http://schemas.openxmlformats.org/officeDocument/2006/relationships/font" Target="fonts/Montserrat-italic.fntdata"/><Relationship Id="rId21" Type="http://schemas.openxmlformats.org/officeDocument/2006/relationships/slide" Target="slides/slide16.xml"/><Relationship Id="rId43" Type="http://schemas.openxmlformats.org/officeDocument/2006/relationships/font" Target="fonts/Montserrat-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4" name="Shape 14"/>
        <p:cNvGrpSpPr/>
        <p:nvPr/>
      </p:nvGrpSpPr>
      <p:grpSpPr>
        <a:xfrm>
          <a:off x="0" y="0"/>
          <a:ext cx="0" cy="0"/>
          <a:chOff x="0" y="0"/>
          <a:chExt cx="0" cy="0"/>
        </a:xfrm>
      </p:grpSpPr>
      <p:pic>
        <p:nvPicPr>
          <p:cNvPr id="15" name="Google Shape;15;p34"/>
          <p:cNvPicPr preferRelativeResize="0"/>
          <p:nvPr/>
        </p:nvPicPr>
        <p:blipFill rotWithShape="1">
          <a:blip r:embed="rId2">
            <a:alphaModFix/>
          </a:blip>
          <a:srcRect b="0" l="0" r="0" t="0"/>
          <a:stretch/>
        </p:blipFill>
        <p:spPr>
          <a:xfrm>
            <a:off x="0" y="0"/>
            <a:ext cx="9143999" cy="6857998"/>
          </a:xfrm>
          <a:prstGeom prst="rect">
            <a:avLst/>
          </a:prstGeom>
          <a:noFill/>
          <a:ln>
            <a:noFill/>
          </a:ln>
        </p:spPr>
      </p:pic>
      <p:pic>
        <p:nvPicPr>
          <p:cNvPr id="16" name="Google Shape;16;p34"/>
          <p:cNvPicPr preferRelativeResize="0"/>
          <p:nvPr/>
        </p:nvPicPr>
        <p:blipFill rotWithShape="1">
          <a:blip r:embed="rId3">
            <a:alphaModFix/>
          </a:blip>
          <a:srcRect b="0" l="0" r="0" t="0"/>
          <a:stretch/>
        </p:blipFill>
        <p:spPr>
          <a:xfrm>
            <a:off x="1857375" y="2571750"/>
            <a:ext cx="5429250" cy="2800350"/>
          </a:xfrm>
          <a:prstGeom prst="rect">
            <a:avLst/>
          </a:prstGeom>
          <a:noFill/>
          <a:ln>
            <a:noFill/>
          </a:ln>
        </p:spPr>
      </p:pic>
      <p:sp>
        <p:nvSpPr>
          <p:cNvPr id="17" name="Google Shape;17;p34"/>
          <p:cNvSpPr/>
          <p:nvPr/>
        </p:nvSpPr>
        <p:spPr>
          <a:xfrm>
            <a:off x="0" y="3714750"/>
            <a:ext cx="9144000" cy="714375"/>
          </a:xfrm>
          <a:custGeom>
            <a:rect b="b" l="l" r="r" t="t"/>
            <a:pathLst>
              <a:path extrusionOk="0" h="714375" w="9144000">
                <a:moveTo>
                  <a:pt x="9144000" y="0"/>
                </a:moveTo>
                <a:lnTo>
                  <a:pt x="0" y="0"/>
                </a:lnTo>
                <a:lnTo>
                  <a:pt x="0" y="714375"/>
                </a:lnTo>
                <a:lnTo>
                  <a:pt x="9144000" y="714375"/>
                </a:lnTo>
                <a:lnTo>
                  <a:pt x="9144000" y="0"/>
                </a:lnTo>
                <a:close/>
              </a:path>
            </a:pathLst>
          </a:custGeom>
          <a:solidFill>
            <a:srgbClr val="1F487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 name="Google Shape;18;p34"/>
          <p:cNvSpPr txBox="1"/>
          <p:nvPr>
            <p:ph type="ctrTitle"/>
          </p:nvPr>
        </p:nvSpPr>
        <p:spPr>
          <a:xfrm>
            <a:off x="3891534" y="3080385"/>
            <a:ext cx="1360931" cy="56387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15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35"/>
          <p:cNvSpPr txBox="1"/>
          <p:nvPr>
            <p:ph type="title"/>
          </p:nvPr>
        </p:nvSpPr>
        <p:spPr>
          <a:xfrm>
            <a:off x="269557" y="1703705"/>
            <a:ext cx="8549005" cy="4495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5"/>
          <p:cNvSpPr txBox="1"/>
          <p:nvPr>
            <p:ph idx="1" type="body"/>
          </p:nvPr>
        </p:nvSpPr>
        <p:spPr>
          <a:xfrm>
            <a:off x="458787" y="2485961"/>
            <a:ext cx="8420735" cy="21697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150">
                <a:solidFill>
                  <a:schemeClr val="dk1"/>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3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29" name="Shape 29"/>
        <p:cNvGrpSpPr/>
        <p:nvPr/>
      </p:nvGrpSpPr>
      <p:grpSpPr>
        <a:xfrm>
          <a:off x="0" y="0"/>
          <a:ext cx="0" cy="0"/>
          <a:chOff x="0" y="0"/>
          <a:chExt cx="0" cy="0"/>
        </a:xfrm>
      </p:grpSpPr>
      <p:sp>
        <p:nvSpPr>
          <p:cNvPr id="30" name="Google Shape;30;p36"/>
          <p:cNvSpPr/>
          <p:nvPr/>
        </p:nvSpPr>
        <p:spPr>
          <a:xfrm>
            <a:off x="0" y="6362700"/>
            <a:ext cx="9144000" cy="495300"/>
          </a:xfrm>
          <a:custGeom>
            <a:rect b="b" l="l" r="r" t="t"/>
            <a:pathLst>
              <a:path extrusionOk="0" h="495300" w="9144000">
                <a:moveTo>
                  <a:pt x="0" y="495300"/>
                </a:moveTo>
                <a:lnTo>
                  <a:pt x="9144000" y="495300"/>
                </a:lnTo>
                <a:lnTo>
                  <a:pt x="9144000" y="0"/>
                </a:lnTo>
                <a:lnTo>
                  <a:pt x="0" y="0"/>
                </a:lnTo>
                <a:lnTo>
                  <a:pt x="0" y="495300"/>
                </a:lnTo>
                <a:close/>
              </a:path>
            </a:pathLst>
          </a:custGeom>
          <a:solidFill>
            <a:srgbClr val="1F487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 name="Google Shape;31;p36"/>
          <p:cNvSpPr/>
          <p:nvPr/>
        </p:nvSpPr>
        <p:spPr>
          <a:xfrm>
            <a:off x="0" y="3219450"/>
            <a:ext cx="9144000" cy="2781300"/>
          </a:xfrm>
          <a:custGeom>
            <a:rect b="b" l="l" r="r" t="t"/>
            <a:pathLst>
              <a:path extrusionOk="0" h="2781300" w="9144000">
                <a:moveTo>
                  <a:pt x="0" y="2781300"/>
                </a:moveTo>
                <a:lnTo>
                  <a:pt x="9144000" y="2781300"/>
                </a:lnTo>
                <a:lnTo>
                  <a:pt x="9144000" y="0"/>
                </a:lnTo>
                <a:lnTo>
                  <a:pt x="0" y="0"/>
                </a:lnTo>
                <a:lnTo>
                  <a:pt x="0" y="2781300"/>
                </a:lnTo>
                <a:close/>
              </a:path>
            </a:pathLst>
          </a:custGeom>
          <a:solidFill>
            <a:srgbClr val="1F487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2" name="Google Shape;32;p36"/>
          <p:cNvPicPr preferRelativeResize="0"/>
          <p:nvPr/>
        </p:nvPicPr>
        <p:blipFill rotWithShape="1">
          <a:blip r:embed="rId2">
            <a:alphaModFix/>
          </a:blip>
          <a:srcRect b="0" l="0" r="0" t="0"/>
          <a:stretch/>
        </p:blipFill>
        <p:spPr>
          <a:xfrm>
            <a:off x="1219200" y="361950"/>
            <a:ext cx="6705600" cy="2857500"/>
          </a:xfrm>
          <a:prstGeom prst="rect">
            <a:avLst/>
          </a:prstGeom>
          <a:noFill/>
          <a:ln>
            <a:noFill/>
          </a:ln>
        </p:spPr>
      </p:pic>
      <p:pic>
        <p:nvPicPr>
          <p:cNvPr id="33" name="Google Shape;33;p36"/>
          <p:cNvPicPr preferRelativeResize="0"/>
          <p:nvPr/>
        </p:nvPicPr>
        <p:blipFill rotWithShape="1">
          <a:blip r:embed="rId3">
            <a:alphaModFix/>
          </a:blip>
          <a:srcRect b="0" l="0" r="0" t="0"/>
          <a:stretch/>
        </p:blipFill>
        <p:spPr>
          <a:xfrm>
            <a:off x="2438400" y="4000500"/>
            <a:ext cx="4276725" cy="571500"/>
          </a:xfrm>
          <a:prstGeom prst="rect">
            <a:avLst/>
          </a:prstGeom>
          <a:noFill/>
          <a:ln>
            <a:noFill/>
          </a:ln>
        </p:spPr>
      </p:pic>
      <p:pic>
        <p:nvPicPr>
          <p:cNvPr id="34" name="Google Shape;34;p36"/>
          <p:cNvPicPr preferRelativeResize="0"/>
          <p:nvPr/>
        </p:nvPicPr>
        <p:blipFill rotWithShape="1">
          <a:blip r:embed="rId4">
            <a:alphaModFix/>
          </a:blip>
          <a:srcRect b="0" l="0" r="0" t="0"/>
          <a:stretch/>
        </p:blipFill>
        <p:spPr>
          <a:xfrm>
            <a:off x="3038475" y="4943475"/>
            <a:ext cx="3067050" cy="266700"/>
          </a:xfrm>
          <a:prstGeom prst="rect">
            <a:avLst/>
          </a:prstGeom>
          <a:noFill/>
          <a:ln>
            <a:noFill/>
          </a:ln>
        </p:spPr>
      </p:pic>
      <p:sp>
        <p:nvSpPr>
          <p:cNvPr id="35" name="Google Shape;35;p36"/>
          <p:cNvSpPr/>
          <p:nvPr/>
        </p:nvSpPr>
        <p:spPr>
          <a:xfrm>
            <a:off x="0" y="6000750"/>
            <a:ext cx="9144000" cy="361950"/>
          </a:xfrm>
          <a:custGeom>
            <a:rect b="b" l="l" r="r" t="t"/>
            <a:pathLst>
              <a:path extrusionOk="0" h="361950" w="9144000">
                <a:moveTo>
                  <a:pt x="9144000" y="0"/>
                </a:moveTo>
                <a:lnTo>
                  <a:pt x="0" y="0"/>
                </a:lnTo>
                <a:lnTo>
                  <a:pt x="0" y="361950"/>
                </a:lnTo>
                <a:lnTo>
                  <a:pt x="9144000" y="361950"/>
                </a:lnTo>
                <a:lnTo>
                  <a:pt x="91440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6" name="Google Shape;36;p3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9" name="Shape 39"/>
        <p:cNvGrpSpPr/>
        <p:nvPr/>
      </p:nvGrpSpPr>
      <p:grpSpPr>
        <a:xfrm>
          <a:off x="0" y="0"/>
          <a:ext cx="0" cy="0"/>
          <a:chOff x="0" y="0"/>
          <a:chExt cx="0" cy="0"/>
        </a:xfrm>
      </p:grpSpPr>
      <p:sp>
        <p:nvSpPr>
          <p:cNvPr id="40" name="Google Shape;40;p37"/>
          <p:cNvSpPr txBox="1"/>
          <p:nvPr>
            <p:ph type="title"/>
          </p:nvPr>
        </p:nvSpPr>
        <p:spPr>
          <a:xfrm>
            <a:off x="269557" y="1703705"/>
            <a:ext cx="8549005" cy="4495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7"/>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37"/>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3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6" name="Shape 46"/>
        <p:cNvGrpSpPr/>
        <p:nvPr/>
      </p:nvGrpSpPr>
      <p:grpSpPr>
        <a:xfrm>
          <a:off x="0" y="0"/>
          <a:ext cx="0" cy="0"/>
          <a:chOff x="0" y="0"/>
          <a:chExt cx="0" cy="0"/>
        </a:xfrm>
      </p:grpSpPr>
      <p:sp>
        <p:nvSpPr>
          <p:cNvPr id="47" name="Google Shape;47;p38"/>
          <p:cNvSpPr txBox="1"/>
          <p:nvPr>
            <p:ph type="title"/>
          </p:nvPr>
        </p:nvSpPr>
        <p:spPr>
          <a:xfrm>
            <a:off x="269557" y="1703705"/>
            <a:ext cx="8549005" cy="4495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8"/>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8"/>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33"/>
          <p:cNvPicPr preferRelativeResize="0"/>
          <p:nvPr/>
        </p:nvPicPr>
        <p:blipFill rotWithShape="1">
          <a:blip r:embed="rId1">
            <a:alphaModFix/>
          </a:blip>
          <a:srcRect b="0" l="0" r="0" t="0"/>
          <a:stretch/>
        </p:blipFill>
        <p:spPr>
          <a:xfrm>
            <a:off x="0" y="0"/>
            <a:ext cx="9143999" cy="6857998"/>
          </a:xfrm>
          <a:prstGeom prst="rect">
            <a:avLst/>
          </a:prstGeom>
          <a:noFill/>
          <a:ln>
            <a:noFill/>
          </a:ln>
        </p:spPr>
      </p:pic>
      <p:pic>
        <p:nvPicPr>
          <p:cNvPr id="7" name="Google Shape;7;p33"/>
          <p:cNvPicPr preferRelativeResize="0"/>
          <p:nvPr/>
        </p:nvPicPr>
        <p:blipFill rotWithShape="1">
          <a:blip r:embed="rId2">
            <a:alphaModFix/>
          </a:blip>
          <a:srcRect b="0" l="0" r="0" t="0"/>
          <a:stretch/>
        </p:blipFill>
        <p:spPr>
          <a:xfrm>
            <a:off x="1857375" y="3076575"/>
            <a:ext cx="5429250" cy="2800350"/>
          </a:xfrm>
          <a:prstGeom prst="rect">
            <a:avLst/>
          </a:prstGeom>
          <a:noFill/>
          <a:ln>
            <a:noFill/>
          </a:ln>
        </p:spPr>
      </p:pic>
      <p:sp>
        <p:nvSpPr>
          <p:cNvPr id="8" name="Google Shape;8;p33"/>
          <p:cNvSpPr/>
          <p:nvPr/>
        </p:nvSpPr>
        <p:spPr>
          <a:xfrm>
            <a:off x="0" y="1647825"/>
            <a:ext cx="9144000" cy="638175"/>
          </a:xfrm>
          <a:custGeom>
            <a:rect b="b" l="l" r="r" t="t"/>
            <a:pathLst>
              <a:path extrusionOk="0" h="638175" w="9144000">
                <a:moveTo>
                  <a:pt x="9144000" y="0"/>
                </a:moveTo>
                <a:lnTo>
                  <a:pt x="0" y="0"/>
                </a:lnTo>
                <a:lnTo>
                  <a:pt x="0" y="638175"/>
                </a:lnTo>
                <a:lnTo>
                  <a:pt x="9144000" y="638175"/>
                </a:lnTo>
                <a:lnTo>
                  <a:pt x="9144000" y="0"/>
                </a:lnTo>
                <a:close/>
              </a:path>
            </a:pathLst>
          </a:custGeom>
          <a:solidFill>
            <a:srgbClr val="1F487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33"/>
          <p:cNvSpPr txBox="1"/>
          <p:nvPr>
            <p:ph type="title"/>
          </p:nvPr>
        </p:nvSpPr>
        <p:spPr>
          <a:xfrm>
            <a:off x="269557" y="1703705"/>
            <a:ext cx="8549005" cy="44958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33"/>
          <p:cNvSpPr txBox="1"/>
          <p:nvPr>
            <p:ph idx="1" type="body"/>
          </p:nvPr>
        </p:nvSpPr>
        <p:spPr>
          <a:xfrm>
            <a:off x="458787" y="2485961"/>
            <a:ext cx="8420735" cy="216979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15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1" name="Google Shape;11;p3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2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www.paruluniversity.ac.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 name="Shape 54"/>
        <p:cNvGrpSpPr/>
        <p:nvPr/>
      </p:nvGrpSpPr>
      <p:grpSpPr>
        <a:xfrm>
          <a:off x="0" y="0"/>
          <a:ext cx="0" cy="0"/>
          <a:chOff x="0" y="0"/>
          <a:chExt cx="0" cy="0"/>
        </a:xfrm>
      </p:grpSpPr>
      <p:pic>
        <p:nvPicPr>
          <p:cNvPr id="55" name="Google Shape;55;p1"/>
          <p:cNvPicPr preferRelativeResize="0"/>
          <p:nvPr/>
        </p:nvPicPr>
        <p:blipFill rotWithShape="1">
          <a:blip r:embed="rId3">
            <a:alphaModFix/>
          </a:blip>
          <a:srcRect b="0" l="0" r="0" t="0"/>
          <a:stretch/>
        </p:blipFill>
        <p:spPr>
          <a:xfrm>
            <a:off x="0" y="0"/>
            <a:ext cx="9143999" cy="6857998"/>
          </a:xfrm>
          <a:prstGeom prst="rect">
            <a:avLst/>
          </a:prstGeom>
          <a:noFill/>
          <a:ln>
            <a:noFill/>
          </a:ln>
        </p:spPr>
      </p:pic>
      <p:sp>
        <p:nvSpPr>
          <p:cNvPr id="56" name="Google Shape;56;p1"/>
          <p:cNvSpPr txBox="1"/>
          <p:nvPr/>
        </p:nvSpPr>
        <p:spPr>
          <a:xfrm>
            <a:off x="2743201" y="1518030"/>
            <a:ext cx="4419600" cy="1063112"/>
          </a:xfrm>
          <a:prstGeom prst="rect">
            <a:avLst/>
          </a:prstGeom>
          <a:noFill/>
          <a:ln>
            <a:noFill/>
          </a:ln>
        </p:spPr>
        <p:txBody>
          <a:bodyPr anchorCtr="0" anchor="t" bIns="0" lIns="0" spcFirstLastPara="1" rIns="0" wrap="square" tIns="16500">
            <a:spAutoFit/>
          </a:bodyPr>
          <a:lstStyle/>
          <a:p>
            <a:pPr indent="1935479" lvl="0" marL="12700" marR="5080" rtl="0" algn="l">
              <a:lnSpc>
                <a:spcPct val="100000"/>
              </a:lnSpc>
              <a:spcBef>
                <a:spcPts val="0"/>
              </a:spcBef>
              <a:spcAft>
                <a:spcPts val="0"/>
              </a:spcAft>
              <a:buNone/>
            </a:pPr>
            <a:r>
              <a:rPr b="1" lang="en-US" sz="2800">
                <a:latin typeface="Calibri"/>
                <a:ea typeface="Calibri"/>
                <a:cs typeface="Calibri"/>
                <a:sym typeface="Calibri"/>
              </a:rPr>
              <a:t>Unit 1    </a:t>
            </a:r>
            <a:r>
              <a:rPr b="1" lang="en-US" sz="2000">
                <a:latin typeface="Calibri"/>
                <a:ea typeface="Calibri"/>
                <a:cs typeface="Calibri"/>
                <a:sym typeface="Calibri"/>
              </a:rPr>
              <a:t>	</a:t>
            </a:r>
            <a:r>
              <a:rPr b="1" lang="en-US" sz="2000"/>
              <a:t>Android Operating System and Development Environment</a:t>
            </a:r>
            <a:endParaRPr b="1" sz="2000">
              <a:latin typeface="Calibri"/>
              <a:ea typeface="Calibri"/>
              <a:cs typeface="Calibri"/>
              <a:sym typeface="Calibri"/>
            </a:endParaRPr>
          </a:p>
        </p:txBody>
      </p:sp>
      <p:sp>
        <p:nvSpPr>
          <p:cNvPr id="57" name="Google Shape;57;p1"/>
          <p:cNvSpPr txBox="1"/>
          <p:nvPr/>
        </p:nvSpPr>
        <p:spPr>
          <a:xfrm>
            <a:off x="2600070" y="2872422"/>
            <a:ext cx="4257930" cy="1034257"/>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2150">
                <a:latin typeface="Calibri"/>
                <a:ea typeface="Calibri"/>
                <a:cs typeface="Calibri"/>
                <a:sym typeface="Calibri"/>
              </a:rPr>
              <a:t>Kunta Suthar, Assistant Professor</a:t>
            </a:r>
            <a:endParaRPr/>
          </a:p>
          <a:p>
            <a:pPr indent="0" lvl="0" marL="12700" rtl="0" algn="l">
              <a:spcBef>
                <a:spcPts val="125"/>
              </a:spcBef>
              <a:spcAft>
                <a:spcPts val="0"/>
              </a:spcAft>
              <a:buNone/>
            </a:pPr>
            <a:r>
              <a:rPr lang="en-US" sz="2150">
                <a:latin typeface="Calibri"/>
                <a:ea typeface="Calibri"/>
                <a:cs typeface="Calibri"/>
                <a:sym typeface="Calibri"/>
              </a:rPr>
              <a:t>  Computer Science and Engineering</a:t>
            </a:r>
            <a:endParaRPr/>
          </a:p>
          <a:p>
            <a:pPr indent="0" lvl="0" marL="12700" rtl="0" algn="l">
              <a:lnSpc>
                <a:spcPct val="100000"/>
              </a:lnSpc>
              <a:spcBef>
                <a:spcPts val="125"/>
              </a:spcBef>
              <a:spcAft>
                <a:spcPts val="0"/>
              </a:spcAft>
              <a:buNone/>
            </a:pPr>
            <a:r>
              <a:t/>
            </a:r>
            <a:endParaRPr sz="2150">
              <a:latin typeface="Calibri"/>
              <a:ea typeface="Calibri"/>
              <a:cs typeface="Calibri"/>
              <a:sym typeface="Calibri"/>
            </a:endParaRPr>
          </a:p>
        </p:txBody>
      </p:sp>
      <p:grpSp>
        <p:nvGrpSpPr>
          <p:cNvPr id="58" name="Google Shape;58;p1"/>
          <p:cNvGrpSpPr/>
          <p:nvPr/>
        </p:nvGrpSpPr>
        <p:grpSpPr>
          <a:xfrm>
            <a:off x="1419225" y="504825"/>
            <a:ext cx="7505700" cy="6134100"/>
            <a:chOff x="1419225" y="504825"/>
            <a:chExt cx="7505700" cy="6134100"/>
          </a:xfrm>
        </p:grpSpPr>
        <p:pic>
          <p:nvPicPr>
            <p:cNvPr id="59" name="Google Shape;59;p1"/>
            <p:cNvPicPr preferRelativeResize="0"/>
            <p:nvPr/>
          </p:nvPicPr>
          <p:blipFill rotWithShape="1">
            <a:blip r:embed="rId4">
              <a:alphaModFix/>
            </a:blip>
            <a:srcRect b="0" l="0" r="0" t="0"/>
            <a:stretch/>
          </p:blipFill>
          <p:spPr>
            <a:xfrm>
              <a:off x="3381375" y="504825"/>
              <a:ext cx="2381250" cy="628650"/>
            </a:xfrm>
            <a:prstGeom prst="rect">
              <a:avLst/>
            </a:prstGeom>
            <a:noFill/>
            <a:ln>
              <a:noFill/>
            </a:ln>
          </p:spPr>
        </p:pic>
        <p:sp>
          <p:nvSpPr>
            <p:cNvPr id="60" name="Google Shape;60;p1"/>
            <p:cNvSpPr/>
            <p:nvPr/>
          </p:nvSpPr>
          <p:spPr>
            <a:xfrm>
              <a:off x="1424050" y="2748026"/>
              <a:ext cx="6286500" cy="9525"/>
            </a:xfrm>
            <a:custGeom>
              <a:rect b="b" l="l" r="r" t="t"/>
              <a:pathLst>
                <a:path extrusionOk="0" h="9525" w="6286500">
                  <a:moveTo>
                    <a:pt x="0" y="0"/>
                  </a:moveTo>
                  <a:lnTo>
                    <a:pt x="6286500" y="9525"/>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1" name="Google Shape;61;p1"/>
            <p:cNvPicPr preferRelativeResize="0"/>
            <p:nvPr/>
          </p:nvPicPr>
          <p:blipFill rotWithShape="1">
            <a:blip r:embed="rId5">
              <a:alphaModFix/>
            </a:blip>
            <a:srcRect b="0" l="0" r="0" t="0"/>
            <a:stretch/>
          </p:blipFill>
          <p:spPr>
            <a:xfrm>
              <a:off x="1419225" y="2695575"/>
              <a:ext cx="95250" cy="95250"/>
            </a:xfrm>
            <a:prstGeom prst="rect">
              <a:avLst/>
            </a:prstGeom>
            <a:noFill/>
            <a:ln>
              <a:noFill/>
            </a:ln>
          </p:spPr>
        </p:pic>
        <p:pic>
          <p:nvPicPr>
            <p:cNvPr id="62" name="Google Shape;62;p1"/>
            <p:cNvPicPr preferRelativeResize="0"/>
            <p:nvPr/>
          </p:nvPicPr>
          <p:blipFill rotWithShape="1">
            <a:blip r:embed="rId5">
              <a:alphaModFix/>
            </a:blip>
            <a:srcRect b="0" l="0" r="0" t="0"/>
            <a:stretch/>
          </p:blipFill>
          <p:spPr>
            <a:xfrm>
              <a:off x="7629525" y="2695575"/>
              <a:ext cx="95250" cy="95250"/>
            </a:xfrm>
            <a:prstGeom prst="rect">
              <a:avLst/>
            </a:prstGeom>
            <a:noFill/>
            <a:ln>
              <a:noFill/>
            </a:ln>
          </p:spPr>
        </p:pic>
        <p:pic>
          <p:nvPicPr>
            <p:cNvPr id="63" name="Google Shape;63;p1"/>
            <p:cNvPicPr preferRelativeResize="0"/>
            <p:nvPr/>
          </p:nvPicPr>
          <p:blipFill rotWithShape="1">
            <a:blip r:embed="rId6">
              <a:alphaModFix/>
            </a:blip>
            <a:srcRect b="0" l="0" r="0" t="0"/>
            <a:stretch/>
          </p:blipFill>
          <p:spPr>
            <a:xfrm>
              <a:off x="8315325" y="6029325"/>
              <a:ext cx="609600" cy="60960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C:\Users\parul\Desktop\Digital Learning Content.png" id="137" name="Google Shape;137;p10"/>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138" name="Google Shape;138;p10"/>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139" name="Google Shape;139;p10"/>
          <p:cNvSpPr txBox="1"/>
          <p:nvPr/>
        </p:nvSpPr>
        <p:spPr>
          <a:xfrm>
            <a:off x="190500" y="2286000"/>
            <a:ext cx="8558213" cy="289925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Android named on the name of Andy Rubin’s nick name which was given by his colleagues because of his love for robots. </a:t>
            </a:r>
            <a:endParaRPr/>
          </a:p>
          <a:p>
            <a:pPr indent="0" lvl="0" marL="0" rtl="0" algn="l">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By Google, in 2007 it was officially announced that they are working on the development of Android OS for mobile phones. </a:t>
            </a:r>
            <a:endParaRPr/>
          </a:p>
          <a:p>
            <a:pPr indent="0" lvl="0" marL="0" rtl="0" algn="l">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 Finally, in 2008 HTC introduced and launched first Android based OS phone</a:t>
            </a:r>
            <a:endParaRPr/>
          </a:p>
        </p:txBody>
      </p:sp>
      <p:sp>
        <p:nvSpPr>
          <p:cNvPr id="140" name="Google Shape;140;p10"/>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t/>
            </a:r>
            <a:endParaRPr b="1" sz="2800">
              <a:solidFill>
                <a:schemeClr val="dk1"/>
              </a:solidFill>
              <a:latin typeface="Arial"/>
              <a:ea typeface="Arial"/>
              <a:cs typeface="Arial"/>
              <a:sym typeface="Arial"/>
            </a:endParaRPr>
          </a:p>
        </p:txBody>
      </p:sp>
      <p:sp>
        <p:nvSpPr>
          <p:cNvPr id="141" name="Google Shape;141;p10"/>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C:\Users\parul\Desktop\Digital Learning Content.png" id="146" name="Google Shape;146;p11"/>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147" name="Google Shape;147;p11"/>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148" name="Google Shape;148;p11"/>
          <p:cNvSpPr txBox="1"/>
          <p:nvPr/>
        </p:nvSpPr>
        <p:spPr>
          <a:xfrm>
            <a:off x="190500" y="3026632"/>
            <a:ext cx="7744882" cy="9048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149" name="Google Shape;149;p11"/>
          <p:cNvSpPr/>
          <p:nvPr/>
        </p:nvSpPr>
        <p:spPr>
          <a:xfrm>
            <a:off x="0" y="1524001"/>
            <a:ext cx="9144000" cy="762000"/>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D27"/>
              </a:buClr>
              <a:buSzPts val="2800"/>
              <a:buFont typeface="Arial"/>
              <a:buNone/>
            </a:pPr>
            <a:r>
              <a:rPr b="1" i="0" lang="en-US" sz="2800">
                <a:solidFill>
                  <a:srgbClr val="1D1D27"/>
                </a:solidFill>
                <a:latin typeface="Montserrat"/>
                <a:ea typeface="Montserrat"/>
                <a:cs typeface="Montserrat"/>
                <a:sym typeface="Montserrat"/>
              </a:rPr>
              <a:t>Android Versions</a:t>
            </a:r>
            <a:endParaRPr/>
          </a:p>
          <a:p>
            <a:pPr indent="0" lvl="0" marL="0" rtl="0" algn="ctr">
              <a:spcBef>
                <a:spcPts val="0"/>
              </a:spcBef>
              <a:spcAft>
                <a:spcPts val="0"/>
              </a:spcAft>
              <a:buClr>
                <a:schemeClr val="dk1"/>
              </a:buClr>
              <a:buSzPts val="2800"/>
              <a:buFont typeface="Arial"/>
              <a:buNone/>
            </a:pPr>
            <a:r>
              <a:t/>
            </a:r>
            <a:endParaRPr b="1" sz="2800">
              <a:solidFill>
                <a:schemeClr val="dk1"/>
              </a:solidFill>
              <a:latin typeface="Arial"/>
              <a:ea typeface="Arial"/>
              <a:cs typeface="Arial"/>
              <a:sym typeface="Arial"/>
            </a:endParaRPr>
          </a:p>
        </p:txBody>
      </p:sp>
      <p:sp>
        <p:nvSpPr>
          <p:cNvPr id="150" name="Google Shape;150;p11"/>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pic>
        <p:nvPicPr>
          <p:cNvPr descr="Android Versions List: A Complete Journey From Android 1.0 to 12" id="151" name="Google Shape;151;p11"/>
          <p:cNvPicPr preferRelativeResize="0"/>
          <p:nvPr/>
        </p:nvPicPr>
        <p:blipFill rotWithShape="1">
          <a:blip r:embed="rId5">
            <a:alphaModFix/>
          </a:blip>
          <a:srcRect b="0" l="0" r="0" t="0"/>
          <a:stretch/>
        </p:blipFill>
        <p:spPr>
          <a:xfrm>
            <a:off x="0" y="2083640"/>
            <a:ext cx="9144000" cy="44695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C:\Users\parul\Desktop\Digital Learning Content.png" id="156" name="Google Shape;156;p12"/>
          <p:cNvPicPr preferRelativeResize="0"/>
          <p:nvPr/>
        </p:nvPicPr>
        <p:blipFill rotWithShape="1">
          <a:blip r:embed="rId3">
            <a:alphaModFix/>
          </a:blip>
          <a:srcRect b="0" l="0" r="0" t="0"/>
          <a:stretch/>
        </p:blipFill>
        <p:spPr>
          <a:xfrm>
            <a:off x="-1" y="1912750"/>
            <a:ext cx="9067801" cy="6154998"/>
          </a:xfrm>
          <a:prstGeom prst="rect">
            <a:avLst/>
          </a:prstGeom>
          <a:noFill/>
          <a:ln>
            <a:noFill/>
          </a:ln>
        </p:spPr>
      </p:pic>
      <p:sp>
        <p:nvSpPr>
          <p:cNvPr id="157" name="Google Shape;157;p12"/>
          <p:cNvSpPr txBox="1"/>
          <p:nvPr/>
        </p:nvSpPr>
        <p:spPr>
          <a:xfrm>
            <a:off x="190500" y="2286000"/>
            <a:ext cx="8558213" cy="9048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158" name="Google Shape;158;p12"/>
          <p:cNvSpPr/>
          <p:nvPr/>
        </p:nvSpPr>
        <p:spPr>
          <a:xfrm>
            <a:off x="0" y="1447801"/>
            <a:ext cx="9144000" cy="838200"/>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D27"/>
              </a:buClr>
              <a:buSzPts val="2800"/>
              <a:buFont typeface="Arial"/>
              <a:buNone/>
            </a:pPr>
            <a:r>
              <a:rPr b="1" i="0" lang="en-US" sz="2800">
                <a:solidFill>
                  <a:srgbClr val="1D1D27"/>
                </a:solidFill>
                <a:latin typeface="Montserrat"/>
                <a:ea typeface="Montserrat"/>
                <a:cs typeface="Montserrat"/>
                <a:sym typeface="Montserrat"/>
              </a:rPr>
              <a:t>Android versions, name, and API level</a:t>
            </a:r>
            <a:endParaRPr/>
          </a:p>
          <a:p>
            <a:pPr indent="0" lvl="0" marL="0" rtl="0" algn="ctr">
              <a:spcBef>
                <a:spcPts val="0"/>
              </a:spcBef>
              <a:spcAft>
                <a:spcPts val="0"/>
              </a:spcAft>
              <a:buClr>
                <a:schemeClr val="dk1"/>
              </a:buClr>
              <a:buSzPts val="2800"/>
              <a:buFont typeface="Arial"/>
              <a:buNone/>
            </a:pPr>
            <a:r>
              <a:t/>
            </a:r>
            <a:endParaRPr b="1" sz="2800">
              <a:solidFill>
                <a:schemeClr val="dk1"/>
              </a:solidFill>
              <a:latin typeface="Arial"/>
              <a:ea typeface="Arial"/>
              <a:cs typeface="Arial"/>
              <a:sym typeface="Arial"/>
            </a:endParaRPr>
          </a:p>
        </p:txBody>
      </p:sp>
      <p:sp>
        <p:nvSpPr>
          <p:cNvPr id="159" name="Google Shape;159;p12"/>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pic>
        <p:nvPicPr>
          <p:cNvPr descr="Android Versions - презентация онлайн" id="160" name="Google Shape;160;p12"/>
          <p:cNvPicPr preferRelativeResize="0"/>
          <p:nvPr/>
        </p:nvPicPr>
        <p:blipFill rotWithShape="1">
          <a:blip r:embed="rId4">
            <a:alphaModFix/>
          </a:blip>
          <a:srcRect b="0" l="0" r="0" t="0"/>
          <a:stretch/>
        </p:blipFill>
        <p:spPr>
          <a:xfrm>
            <a:off x="-1" y="2286000"/>
            <a:ext cx="9067801" cy="457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descr="C:\Users\parul\Desktop\Digital Learning Content.png" id="165" name="Google Shape;165;p13"/>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166" name="Google Shape;166;p13"/>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167" name="Google Shape;167;p13"/>
          <p:cNvSpPr txBox="1"/>
          <p:nvPr/>
        </p:nvSpPr>
        <p:spPr>
          <a:xfrm>
            <a:off x="190500" y="2286000"/>
            <a:ext cx="8558213" cy="9048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168" name="Google Shape;168;p13"/>
          <p:cNvSpPr/>
          <p:nvPr/>
        </p:nvSpPr>
        <p:spPr>
          <a:xfrm>
            <a:off x="0" y="1524001"/>
            <a:ext cx="9144000" cy="762000"/>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D27"/>
              </a:buClr>
              <a:buSzPts val="2800"/>
              <a:buFont typeface="Arial"/>
              <a:buNone/>
            </a:pPr>
            <a:r>
              <a:rPr b="1" i="0" lang="en-US" sz="2800">
                <a:solidFill>
                  <a:srgbClr val="1D1D27"/>
                </a:solidFill>
                <a:latin typeface="Montserrat"/>
                <a:ea typeface="Montserrat"/>
                <a:cs typeface="Montserrat"/>
                <a:sym typeface="Montserrat"/>
              </a:rPr>
              <a:t>Categories of Android applications</a:t>
            </a:r>
            <a:endParaRPr/>
          </a:p>
          <a:p>
            <a:pPr indent="0" lvl="0" marL="0" rtl="0" algn="ctr">
              <a:spcBef>
                <a:spcPts val="0"/>
              </a:spcBef>
              <a:spcAft>
                <a:spcPts val="0"/>
              </a:spcAft>
              <a:buClr>
                <a:schemeClr val="dk1"/>
              </a:buClr>
              <a:buSzPts val="2800"/>
              <a:buFont typeface="Arial"/>
              <a:buNone/>
            </a:pPr>
            <a:r>
              <a:t/>
            </a:r>
            <a:endParaRPr b="1" sz="2800">
              <a:solidFill>
                <a:schemeClr val="dk1"/>
              </a:solidFill>
              <a:latin typeface="Arial"/>
              <a:ea typeface="Arial"/>
              <a:cs typeface="Arial"/>
              <a:sym typeface="Arial"/>
            </a:endParaRPr>
          </a:p>
        </p:txBody>
      </p:sp>
      <p:sp>
        <p:nvSpPr>
          <p:cNvPr id="169" name="Google Shape;169;p13"/>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
        <p:nvSpPr>
          <p:cNvPr id="170" name="Google Shape;170;p13"/>
          <p:cNvSpPr txBox="1"/>
          <p:nvPr/>
        </p:nvSpPr>
        <p:spPr>
          <a:xfrm>
            <a:off x="-35560" y="2241550"/>
            <a:ext cx="8953500" cy="4154984"/>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0" lang="en-US" sz="2400">
                <a:solidFill>
                  <a:srgbClr val="2B2A29"/>
                </a:solidFill>
                <a:latin typeface="Calibri"/>
                <a:ea typeface="Calibri"/>
                <a:cs typeface="Calibri"/>
                <a:sym typeface="Calibri"/>
              </a:rPr>
              <a:t>There are many android applications in the market. </a:t>
            </a:r>
            <a:endParaRPr/>
          </a:p>
          <a:p>
            <a:pPr indent="0" lvl="0" marL="0" rtl="0" algn="just">
              <a:spcBef>
                <a:spcPts val="0"/>
              </a:spcBef>
              <a:spcAft>
                <a:spcPts val="0"/>
              </a:spcAft>
              <a:buNone/>
            </a:pPr>
            <a:r>
              <a:rPr b="1" i="0" lang="en-US" sz="2400">
                <a:solidFill>
                  <a:srgbClr val="2B2A29"/>
                </a:solidFill>
                <a:latin typeface="Calibri"/>
                <a:ea typeface="Calibri"/>
                <a:cs typeface="Calibri"/>
                <a:sym typeface="Calibri"/>
              </a:rPr>
              <a:t>The top categories are</a:t>
            </a:r>
            <a:r>
              <a:rPr b="0" i="0" lang="en-US" sz="2400">
                <a:solidFill>
                  <a:srgbClr val="2B2A29"/>
                </a:solidFill>
                <a:latin typeface="Calibri"/>
                <a:ea typeface="Calibri"/>
                <a:cs typeface="Calibri"/>
                <a:sym typeface="Calibri"/>
              </a:rPr>
              <a:t>:</a:t>
            </a:r>
            <a:endParaRPr/>
          </a:p>
          <a:p>
            <a:pPr indent="-152400" lvl="0" marL="0" rtl="0" algn="l">
              <a:spcBef>
                <a:spcPts val="0"/>
              </a:spcBef>
              <a:spcAft>
                <a:spcPts val="0"/>
              </a:spcAft>
              <a:buClr>
                <a:srgbClr val="2B2A29"/>
              </a:buClr>
              <a:buSzPts val="2400"/>
              <a:buFont typeface="Arial"/>
              <a:buChar char="•"/>
            </a:pPr>
            <a:r>
              <a:rPr b="0" i="0" lang="en-US" sz="2400">
                <a:solidFill>
                  <a:srgbClr val="2B2A29"/>
                </a:solidFill>
                <a:latin typeface="Calibri"/>
                <a:ea typeface="Calibri"/>
                <a:cs typeface="Calibri"/>
                <a:sym typeface="Calibri"/>
              </a:rPr>
              <a:t>Entertainment</a:t>
            </a:r>
            <a:endParaRPr/>
          </a:p>
          <a:p>
            <a:pPr indent="-152400" lvl="0" marL="0" rtl="0" algn="l">
              <a:spcBef>
                <a:spcPts val="0"/>
              </a:spcBef>
              <a:spcAft>
                <a:spcPts val="0"/>
              </a:spcAft>
              <a:buClr>
                <a:srgbClr val="2B2A29"/>
              </a:buClr>
              <a:buSzPts val="2400"/>
              <a:buFont typeface="Arial"/>
              <a:buChar char="•"/>
            </a:pPr>
            <a:r>
              <a:rPr b="0" i="0" lang="en-US" sz="2400">
                <a:solidFill>
                  <a:srgbClr val="2B2A29"/>
                </a:solidFill>
                <a:latin typeface="Calibri"/>
                <a:ea typeface="Calibri"/>
                <a:cs typeface="Calibri"/>
                <a:sym typeface="Calibri"/>
              </a:rPr>
              <a:t>Tools</a:t>
            </a:r>
            <a:endParaRPr/>
          </a:p>
          <a:p>
            <a:pPr indent="-152400" lvl="0" marL="0" rtl="0" algn="l">
              <a:spcBef>
                <a:spcPts val="0"/>
              </a:spcBef>
              <a:spcAft>
                <a:spcPts val="0"/>
              </a:spcAft>
              <a:buClr>
                <a:srgbClr val="2B2A29"/>
              </a:buClr>
              <a:buSzPts val="2400"/>
              <a:buFont typeface="Arial"/>
              <a:buChar char="•"/>
            </a:pPr>
            <a:r>
              <a:rPr b="0" i="0" lang="en-US" sz="2400">
                <a:solidFill>
                  <a:srgbClr val="2B2A29"/>
                </a:solidFill>
                <a:latin typeface="Calibri"/>
                <a:ea typeface="Calibri"/>
                <a:cs typeface="Calibri"/>
                <a:sym typeface="Calibri"/>
              </a:rPr>
              <a:t>Communication</a:t>
            </a:r>
            <a:endParaRPr/>
          </a:p>
          <a:p>
            <a:pPr indent="-152400" lvl="0" marL="0" rtl="0" algn="l">
              <a:spcBef>
                <a:spcPts val="0"/>
              </a:spcBef>
              <a:spcAft>
                <a:spcPts val="0"/>
              </a:spcAft>
              <a:buClr>
                <a:srgbClr val="2B2A29"/>
              </a:buClr>
              <a:buSzPts val="2400"/>
              <a:buFont typeface="Arial"/>
              <a:buChar char="•"/>
            </a:pPr>
            <a:r>
              <a:rPr b="0" i="0" lang="en-US" sz="2400">
                <a:solidFill>
                  <a:srgbClr val="2B2A29"/>
                </a:solidFill>
                <a:latin typeface="Calibri"/>
                <a:ea typeface="Calibri"/>
                <a:cs typeface="Calibri"/>
                <a:sym typeface="Calibri"/>
              </a:rPr>
              <a:t>Productivity</a:t>
            </a:r>
            <a:endParaRPr/>
          </a:p>
          <a:p>
            <a:pPr indent="-152400" lvl="0" marL="0" rtl="0" algn="l">
              <a:spcBef>
                <a:spcPts val="0"/>
              </a:spcBef>
              <a:spcAft>
                <a:spcPts val="0"/>
              </a:spcAft>
              <a:buClr>
                <a:srgbClr val="2B2A29"/>
              </a:buClr>
              <a:buSzPts val="2400"/>
              <a:buFont typeface="Arial"/>
              <a:buChar char="•"/>
            </a:pPr>
            <a:r>
              <a:rPr b="0" i="0" lang="en-US" sz="2400">
                <a:solidFill>
                  <a:srgbClr val="2B2A29"/>
                </a:solidFill>
                <a:latin typeface="Calibri"/>
                <a:ea typeface="Calibri"/>
                <a:cs typeface="Calibri"/>
                <a:sym typeface="Calibri"/>
              </a:rPr>
              <a:t>Personalization</a:t>
            </a:r>
            <a:endParaRPr/>
          </a:p>
          <a:p>
            <a:pPr indent="-152400" lvl="0" marL="0" rtl="0" algn="l">
              <a:spcBef>
                <a:spcPts val="0"/>
              </a:spcBef>
              <a:spcAft>
                <a:spcPts val="0"/>
              </a:spcAft>
              <a:buClr>
                <a:srgbClr val="2B2A29"/>
              </a:buClr>
              <a:buSzPts val="2400"/>
              <a:buFont typeface="Arial"/>
              <a:buChar char="•"/>
            </a:pPr>
            <a:r>
              <a:rPr b="0" i="0" lang="en-US" sz="2400">
                <a:solidFill>
                  <a:srgbClr val="2B2A29"/>
                </a:solidFill>
                <a:latin typeface="Calibri"/>
                <a:ea typeface="Calibri"/>
                <a:cs typeface="Calibri"/>
                <a:sym typeface="Calibri"/>
              </a:rPr>
              <a:t>Music and Audio</a:t>
            </a:r>
            <a:endParaRPr/>
          </a:p>
          <a:p>
            <a:pPr indent="-152400" lvl="0" marL="0" rtl="0" algn="l">
              <a:spcBef>
                <a:spcPts val="0"/>
              </a:spcBef>
              <a:spcAft>
                <a:spcPts val="0"/>
              </a:spcAft>
              <a:buClr>
                <a:srgbClr val="2B2A29"/>
              </a:buClr>
              <a:buSzPts val="2400"/>
              <a:buFont typeface="Arial"/>
              <a:buChar char="•"/>
            </a:pPr>
            <a:r>
              <a:rPr b="0" i="0" lang="en-US" sz="2400">
                <a:solidFill>
                  <a:srgbClr val="2B2A29"/>
                </a:solidFill>
                <a:latin typeface="Calibri"/>
                <a:ea typeface="Calibri"/>
                <a:cs typeface="Calibri"/>
                <a:sym typeface="Calibri"/>
              </a:rPr>
              <a:t>Social</a:t>
            </a:r>
            <a:endParaRPr/>
          </a:p>
          <a:p>
            <a:pPr indent="-152400" lvl="0" marL="0" rtl="0" algn="l">
              <a:spcBef>
                <a:spcPts val="0"/>
              </a:spcBef>
              <a:spcAft>
                <a:spcPts val="0"/>
              </a:spcAft>
              <a:buClr>
                <a:srgbClr val="2B2A29"/>
              </a:buClr>
              <a:buSzPts val="2400"/>
              <a:buFont typeface="Arial"/>
              <a:buChar char="•"/>
            </a:pPr>
            <a:r>
              <a:rPr b="0" i="0" lang="en-US" sz="2400">
                <a:solidFill>
                  <a:srgbClr val="2B2A29"/>
                </a:solidFill>
                <a:latin typeface="Calibri"/>
                <a:ea typeface="Calibri"/>
                <a:cs typeface="Calibri"/>
                <a:sym typeface="Calibri"/>
              </a:rPr>
              <a:t>Media and Video</a:t>
            </a:r>
            <a:endParaRPr/>
          </a:p>
          <a:p>
            <a:pPr indent="-152400" lvl="0" marL="0" rtl="0" algn="l">
              <a:spcBef>
                <a:spcPts val="0"/>
              </a:spcBef>
              <a:spcAft>
                <a:spcPts val="0"/>
              </a:spcAft>
              <a:buClr>
                <a:srgbClr val="2B2A29"/>
              </a:buClr>
              <a:buSzPts val="2400"/>
              <a:buFont typeface="Arial"/>
              <a:buChar char="•"/>
            </a:pPr>
            <a:r>
              <a:rPr b="0" i="0" lang="en-US" sz="2400">
                <a:solidFill>
                  <a:srgbClr val="2B2A29"/>
                </a:solidFill>
                <a:latin typeface="Calibri"/>
                <a:ea typeface="Calibri"/>
                <a:cs typeface="Calibri"/>
                <a:sym typeface="Calibri"/>
              </a:rPr>
              <a:t>Travel and Local etc</a:t>
            </a:r>
            <a:endParaRPr b="0" i="0" sz="2400">
              <a:solidFill>
                <a:srgbClr val="2B2A29"/>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C:\Users\parul\Desktop\Digital Learning Content.png" id="175" name="Google Shape;175;p14"/>
          <p:cNvPicPr preferRelativeResize="0"/>
          <p:nvPr/>
        </p:nvPicPr>
        <p:blipFill rotWithShape="1">
          <a:blip r:embed="rId3">
            <a:alphaModFix/>
          </a:blip>
          <a:srcRect b="0" l="0" r="0" t="0"/>
          <a:stretch/>
        </p:blipFill>
        <p:spPr>
          <a:xfrm>
            <a:off x="0" y="1857271"/>
            <a:ext cx="9144000" cy="5989266"/>
          </a:xfrm>
          <a:prstGeom prst="rect">
            <a:avLst/>
          </a:prstGeom>
          <a:noFill/>
          <a:ln>
            <a:noFill/>
          </a:ln>
        </p:spPr>
      </p:pic>
      <p:pic>
        <p:nvPicPr>
          <p:cNvPr descr="C:\Users\parul\Desktop\Untitled-1.png" id="176" name="Google Shape;176;p14"/>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177" name="Google Shape;177;p14"/>
          <p:cNvSpPr txBox="1"/>
          <p:nvPr/>
        </p:nvSpPr>
        <p:spPr>
          <a:xfrm>
            <a:off x="190500" y="2286000"/>
            <a:ext cx="8558213" cy="9048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178" name="Google Shape;178;p14"/>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t/>
            </a:r>
            <a:endParaRPr b="1" sz="2800">
              <a:solidFill>
                <a:schemeClr val="dk1"/>
              </a:solidFill>
              <a:latin typeface="Arial"/>
              <a:ea typeface="Arial"/>
              <a:cs typeface="Arial"/>
              <a:sym typeface="Arial"/>
            </a:endParaRPr>
          </a:p>
        </p:txBody>
      </p:sp>
      <p:sp>
        <p:nvSpPr>
          <p:cNvPr id="179" name="Google Shape;179;p14"/>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pic>
        <p:nvPicPr>
          <p:cNvPr descr="Android app - FineProxy Glossary" id="180" name="Google Shape;180;p14"/>
          <p:cNvPicPr preferRelativeResize="0"/>
          <p:nvPr/>
        </p:nvPicPr>
        <p:blipFill rotWithShape="1">
          <a:blip r:embed="rId5">
            <a:alphaModFix/>
          </a:blip>
          <a:srcRect b="0" l="0" r="0" t="0"/>
          <a:stretch/>
        </p:blipFill>
        <p:spPr>
          <a:xfrm>
            <a:off x="0" y="2241550"/>
            <a:ext cx="9144000" cy="4997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C:\Users\parul\Desktop\Digital Learning Content.png" id="185" name="Google Shape;185;p15"/>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186" name="Google Shape;186;p15"/>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187" name="Google Shape;187;p15"/>
          <p:cNvSpPr txBox="1"/>
          <p:nvPr/>
        </p:nvSpPr>
        <p:spPr>
          <a:xfrm>
            <a:off x="204787" y="2293203"/>
            <a:ext cx="8558213" cy="3046988"/>
          </a:xfrm>
          <a:prstGeom prst="rect">
            <a:avLst/>
          </a:prstGeom>
          <a:noFill/>
          <a:ln>
            <a:noFill/>
          </a:ln>
        </p:spPr>
        <p:txBody>
          <a:bodyPr anchorCtr="0" anchor="t" bIns="45700" lIns="91425" spcFirstLastPara="1" rIns="91425" wrap="square" tIns="45700">
            <a:spAutoFit/>
          </a:bodyPr>
          <a:lstStyle/>
          <a:p>
            <a:pPr indent="-152400" lvl="0" marL="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android architecture</a:t>
            </a:r>
            <a:r>
              <a:rPr lang="en-US" sz="2400">
                <a:solidFill>
                  <a:schemeClr val="dk1"/>
                </a:solidFill>
                <a:latin typeface="Calibri"/>
                <a:ea typeface="Calibri"/>
                <a:cs typeface="Calibri"/>
                <a:sym typeface="Calibri"/>
              </a:rPr>
              <a:t> or </a:t>
            </a:r>
            <a:r>
              <a:rPr b="1" lang="en-US" sz="2400">
                <a:solidFill>
                  <a:schemeClr val="dk1"/>
                </a:solidFill>
                <a:latin typeface="Calibri"/>
                <a:ea typeface="Calibri"/>
                <a:cs typeface="Calibri"/>
                <a:sym typeface="Calibri"/>
              </a:rPr>
              <a:t>Android software stack</a:t>
            </a:r>
            <a:r>
              <a:rPr lang="en-US" sz="2400">
                <a:solidFill>
                  <a:schemeClr val="dk1"/>
                </a:solidFill>
                <a:latin typeface="Calibri"/>
                <a:ea typeface="Calibri"/>
                <a:cs typeface="Calibri"/>
                <a:sym typeface="Calibri"/>
              </a:rPr>
              <a:t> is categorized into five parts:</a:t>
            </a:r>
            <a:endParaRPr/>
          </a:p>
          <a:p>
            <a:pPr indent="-152400" lvl="0" marL="0" rtl="0" algn="l">
              <a:spcBef>
                <a:spcPts val="48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linux kernel</a:t>
            </a:r>
            <a:endParaRPr/>
          </a:p>
          <a:p>
            <a:pPr indent="-152400" lvl="0" marL="0" rtl="0" algn="l">
              <a:spcBef>
                <a:spcPts val="48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native libraries (middleware),</a:t>
            </a:r>
            <a:endParaRPr/>
          </a:p>
          <a:p>
            <a:pPr indent="-152400" lvl="0" marL="0" rtl="0" algn="l">
              <a:spcBef>
                <a:spcPts val="48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Android Runtime</a:t>
            </a:r>
            <a:endParaRPr/>
          </a:p>
          <a:p>
            <a:pPr indent="-152400" lvl="0" marL="0" rtl="0" algn="l">
              <a:spcBef>
                <a:spcPts val="48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Application Framework</a:t>
            </a:r>
            <a:endParaRPr/>
          </a:p>
          <a:p>
            <a:pPr indent="-152400" lvl="0" marL="0" rtl="0" algn="l">
              <a:spcBef>
                <a:spcPts val="48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Applications</a:t>
            </a:r>
            <a:endParaRPr/>
          </a:p>
        </p:txBody>
      </p:sp>
      <p:sp>
        <p:nvSpPr>
          <p:cNvPr id="188" name="Google Shape;188;p15"/>
          <p:cNvSpPr/>
          <p:nvPr/>
        </p:nvSpPr>
        <p:spPr>
          <a:xfrm>
            <a:off x="10160" y="1539508"/>
            <a:ext cx="9144000" cy="762000"/>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D27"/>
              </a:buClr>
              <a:buSzPts val="2800"/>
              <a:buFont typeface="Arial"/>
              <a:buNone/>
            </a:pPr>
            <a:r>
              <a:rPr b="1" i="0" lang="en-US" sz="2800">
                <a:solidFill>
                  <a:srgbClr val="1D1D27"/>
                </a:solidFill>
                <a:latin typeface="Montserrat"/>
                <a:ea typeface="Montserrat"/>
                <a:cs typeface="Montserrat"/>
                <a:sym typeface="Montserrat"/>
              </a:rPr>
              <a:t>Android Architecture</a:t>
            </a:r>
            <a:endParaRPr/>
          </a:p>
          <a:p>
            <a:pPr indent="0" lvl="0" marL="0" rtl="0" algn="ctr">
              <a:spcBef>
                <a:spcPts val="0"/>
              </a:spcBef>
              <a:spcAft>
                <a:spcPts val="0"/>
              </a:spcAft>
              <a:buClr>
                <a:schemeClr val="dk1"/>
              </a:buClr>
              <a:buSzPts val="2800"/>
              <a:buFont typeface="Arial"/>
              <a:buNone/>
            </a:pPr>
            <a:r>
              <a:t/>
            </a:r>
            <a:endParaRPr b="1" sz="2800">
              <a:solidFill>
                <a:schemeClr val="dk1"/>
              </a:solidFill>
              <a:latin typeface="Arial"/>
              <a:ea typeface="Arial"/>
              <a:cs typeface="Arial"/>
              <a:sym typeface="Arial"/>
            </a:endParaRPr>
          </a:p>
        </p:txBody>
      </p:sp>
      <p:sp>
        <p:nvSpPr>
          <p:cNvPr id="189" name="Google Shape;189;p15"/>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C:\Users\parul\Desktop\Digital Learning Content.png" id="194" name="Google Shape;194;p16"/>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195" name="Google Shape;195;p16"/>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196" name="Google Shape;196;p16"/>
          <p:cNvSpPr txBox="1"/>
          <p:nvPr/>
        </p:nvSpPr>
        <p:spPr>
          <a:xfrm>
            <a:off x="-2443869" y="3200401"/>
            <a:ext cx="12273669" cy="1348061"/>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197" name="Google Shape;197;p16"/>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D27"/>
              </a:buClr>
              <a:buSzPts val="2800"/>
              <a:buFont typeface="Arial"/>
              <a:buNone/>
            </a:pPr>
            <a:r>
              <a:rPr b="1" i="0" lang="en-US" sz="2800">
                <a:solidFill>
                  <a:srgbClr val="1D1D27"/>
                </a:solidFill>
                <a:latin typeface="Montserrat"/>
                <a:ea typeface="Montserrat"/>
                <a:cs typeface="Montserrat"/>
                <a:sym typeface="Montserrat"/>
              </a:rPr>
              <a:t>Architecture</a:t>
            </a:r>
            <a:endParaRPr b="1" sz="2800">
              <a:solidFill>
                <a:schemeClr val="dk1"/>
              </a:solidFill>
              <a:latin typeface="Arial"/>
              <a:ea typeface="Arial"/>
              <a:cs typeface="Arial"/>
              <a:sym typeface="Arial"/>
            </a:endParaRPr>
          </a:p>
        </p:txBody>
      </p:sp>
      <p:sp>
        <p:nvSpPr>
          <p:cNvPr id="198" name="Google Shape;198;p16"/>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pic>
        <p:nvPicPr>
          <p:cNvPr descr="android software stack, architecture" id="199" name="Google Shape;199;p16"/>
          <p:cNvPicPr preferRelativeResize="0"/>
          <p:nvPr/>
        </p:nvPicPr>
        <p:blipFill rotWithShape="1">
          <a:blip r:embed="rId5">
            <a:alphaModFix/>
          </a:blip>
          <a:srcRect b="0" l="0" r="0" t="0"/>
          <a:stretch/>
        </p:blipFill>
        <p:spPr>
          <a:xfrm>
            <a:off x="-152400" y="2436008"/>
            <a:ext cx="9296400" cy="42695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C:\Users\parul\Desktop\Digital Learning Content.png" id="204" name="Google Shape;204;p17"/>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205" name="Google Shape;205;p17"/>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206" name="Google Shape;206;p17"/>
          <p:cNvSpPr txBox="1"/>
          <p:nvPr/>
        </p:nvSpPr>
        <p:spPr>
          <a:xfrm>
            <a:off x="137160" y="2438400"/>
            <a:ext cx="8558213" cy="3490186"/>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a:t>
            </a:r>
            <a:r>
              <a:rPr lang="en-US" sz="1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LInux Kernel</a:t>
            </a:r>
            <a:r>
              <a:rPr lang="en-US" sz="2400">
                <a:solidFill>
                  <a:schemeClr val="dk1"/>
                </a:solidFill>
                <a:latin typeface="Calibri"/>
                <a:ea typeface="Calibri"/>
                <a:cs typeface="Calibri"/>
                <a:sym typeface="Calibri"/>
              </a:rPr>
              <a:t>: It is called as a “Heart of Android Architecture”. It controls all of the drivers that are needed during runtime, including those for displays, cameras, Bluetooth devices, audio devices, memory cards, and more.  </a:t>
            </a:r>
            <a:endParaRPr/>
          </a:p>
          <a:p>
            <a:pPr indent="0" lvl="0" marL="0" rtl="0" algn="l">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An abstraction layer between the hardware of the device and the other elements of the Android architecture will be provided by the Linux Kernel. Memory, power, device management, and other things fall under its purview. Listed down are the features of Kernel:</a:t>
            </a:r>
            <a:endParaRPr/>
          </a:p>
        </p:txBody>
      </p:sp>
      <p:sp>
        <p:nvSpPr>
          <p:cNvPr id="207" name="Google Shape;207;p17"/>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t/>
            </a:r>
            <a:endParaRPr b="1" sz="2800">
              <a:solidFill>
                <a:schemeClr val="dk1"/>
              </a:solidFill>
              <a:latin typeface="Arial"/>
              <a:ea typeface="Arial"/>
              <a:cs typeface="Arial"/>
              <a:sym typeface="Arial"/>
            </a:endParaRPr>
          </a:p>
        </p:txBody>
      </p:sp>
      <p:sp>
        <p:nvSpPr>
          <p:cNvPr id="208" name="Google Shape;208;p17"/>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descr="C:\Users\parul\Desktop\Digital Learning Content.png" id="213" name="Google Shape;213;p18"/>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214" name="Google Shape;214;p18"/>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215" name="Google Shape;215;p18"/>
          <p:cNvSpPr txBox="1"/>
          <p:nvPr/>
        </p:nvSpPr>
        <p:spPr>
          <a:xfrm>
            <a:off x="190500" y="2286000"/>
            <a:ext cx="8558213" cy="371178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457200" lvl="0" marL="457200" rtl="0" algn="l">
              <a:spcBef>
                <a:spcPts val="48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Security: The security between an application and the system is managed by the Linux kernel. </a:t>
            </a:r>
            <a:endParaRPr/>
          </a:p>
          <a:p>
            <a:pPr indent="-457200" lvl="0" marL="457200" rtl="0" algn="l">
              <a:spcBef>
                <a:spcPts val="48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 Memory Management: It effectively manages the memory, giving us the flexibility to create our apps. </a:t>
            </a:r>
            <a:endParaRPr/>
          </a:p>
          <a:p>
            <a:pPr indent="-457200" lvl="0" marL="457200" rtl="0" algn="l">
              <a:spcBef>
                <a:spcPts val="48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 Process Management: It does a good job of process management, allocating resources to processes as needed.</a:t>
            </a:r>
            <a:endParaRPr/>
          </a:p>
          <a:p>
            <a:pPr indent="-457200" lvl="0" marL="457200" rtl="0" algn="l">
              <a:spcBef>
                <a:spcPts val="48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 Network Stack: It manages network communication efficiently..</a:t>
            </a:r>
            <a:endParaRPr/>
          </a:p>
        </p:txBody>
      </p:sp>
      <p:sp>
        <p:nvSpPr>
          <p:cNvPr id="216" name="Google Shape;216;p18"/>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Continue…</a:t>
            </a:r>
            <a:endParaRPr/>
          </a:p>
        </p:txBody>
      </p:sp>
      <p:sp>
        <p:nvSpPr>
          <p:cNvPr id="217" name="Google Shape;217;p18"/>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descr="C:\Users\parul\Desktop\Digital Learning Content.png" id="222" name="Google Shape;222;p19"/>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223" name="Google Shape;223;p19"/>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224" name="Google Shape;224;p19"/>
          <p:cNvSpPr txBox="1"/>
          <p:nvPr/>
        </p:nvSpPr>
        <p:spPr>
          <a:xfrm>
            <a:off x="190500" y="2286000"/>
            <a:ext cx="8558213" cy="164352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Driver Model: It guarantees that the program functions correctly on the hardware and that the manufacturers of the devices are accountable for integrating their drivers into the Linux build.</a:t>
            </a:r>
            <a:endParaRPr/>
          </a:p>
        </p:txBody>
      </p:sp>
      <p:sp>
        <p:nvSpPr>
          <p:cNvPr id="225" name="Google Shape;225;p19"/>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t/>
            </a:r>
            <a:endParaRPr b="1" sz="2800">
              <a:solidFill>
                <a:schemeClr val="dk1"/>
              </a:solidFill>
              <a:latin typeface="Arial"/>
              <a:ea typeface="Arial"/>
              <a:cs typeface="Arial"/>
              <a:sym typeface="Arial"/>
            </a:endParaRPr>
          </a:p>
        </p:txBody>
      </p:sp>
      <p:sp>
        <p:nvSpPr>
          <p:cNvPr id="226" name="Google Shape;226;p19"/>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ctrTitle"/>
          </p:nvPr>
        </p:nvSpPr>
        <p:spPr>
          <a:xfrm>
            <a:off x="3891534" y="3080385"/>
            <a:ext cx="1360931" cy="563879"/>
          </a:xfrm>
          <a:prstGeom prst="rect">
            <a:avLst/>
          </a:prstGeom>
          <a:noFill/>
          <a:ln>
            <a:noFill/>
          </a:ln>
        </p:spPr>
        <p:txBody>
          <a:bodyPr anchorCtr="0" anchor="t" bIns="0" lIns="0" spcFirstLastPara="1" rIns="0" wrap="square" tIns="16500">
            <a:spAutoFit/>
          </a:bodyPr>
          <a:lstStyle/>
          <a:p>
            <a:pPr indent="0" lvl="0" marL="24130" rtl="0" algn="l">
              <a:lnSpc>
                <a:spcPct val="100000"/>
              </a:lnSpc>
              <a:spcBef>
                <a:spcPts val="0"/>
              </a:spcBef>
              <a:spcAft>
                <a:spcPts val="0"/>
              </a:spcAft>
              <a:buNone/>
            </a:pPr>
            <a:r>
              <a:rPr lang="en-US" sz="3500">
                <a:solidFill>
                  <a:srgbClr val="000000"/>
                </a:solidFill>
              </a:rPr>
              <a:t>Unit - 1</a:t>
            </a:r>
            <a:endParaRPr sz="3500"/>
          </a:p>
        </p:txBody>
      </p:sp>
      <p:sp>
        <p:nvSpPr>
          <p:cNvPr id="69" name="Google Shape;69;p2"/>
          <p:cNvSpPr txBox="1"/>
          <p:nvPr/>
        </p:nvSpPr>
        <p:spPr>
          <a:xfrm>
            <a:off x="216725" y="3644275"/>
            <a:ext cx="84693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t>Android Oper</a:t>
            </a:r>
            <a:r>
              <a:rPr b="1" lang="en-US" sz="2000"/>
              <a:t>a</a:t>
            </a:r>
            <a:r>
              <a:rPr b="1" lang="en-US" sz="2000"/>
              <a:t>ting System and Development Environment</a:t>
            </a:r>
            <a:endParaRPr b="1"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descr="C:\Users\parul\Desktop\Digital Learning Content.png" id="231" name="Google Shape;231;p20"/>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232" name="Google Shape;232;p20"/>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233" name="Google Shape;233;p20"/>
          <p:cNvSpPr txBox="1"/>
          <p:nvPr/>
        </p:nvSpPr>
        <p:spPr>
          <a:xfrm>
            <a:off x="190500" y="2286000"/>
            <a:ext cx="8558213" cy="408111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Platform Libraries: To enable Android development, the Platform Libraries comprise a number of Java-based and C/C++ essential libraries, including Media, Graphics, Surface Manager, OpenGL, and others. Some of common libraries we use are: </a:t>
            </a:r>
            <a:endParaRPr/>
          </a:p>
          <a:p>
            <a:pPr indent="-457200" lvl="0" marL="457200" rtl="0" algn="l">
              <a:spcBef>
                <a:spcPts val="48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Media library supports to play and record an audio and video formats.</a:t>
            </a:r>
            <a:endParaRPr/>
          </a:p>
          <a:p>
            <a:pPr indent="-457200" lvl="0" marL="457200" rtl="0" algn="l">
              <a:spcBef>
                <a:spcPts val="48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 2. Graphics library supports image formats. </a:t>
            </a:r>
            <a:endParaRPr/>
          </a:p>
          <a:p>
            <a:pPr indent="-457200" lvl="0" marL="457200" rtl="0" algn="l">
              <a:spcBef>
                <a:spcPts val="48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3. Surface Manager is responsible of controlling display subsystem access (APIs). </a:t>
            </a:r>
            <a:endParaRPr/>
          </a:p>
        </p:txBody>
      </p:sp>
      <p:sp>
        <p:nvSpPr>
          <p:cNvPr id="234" name="Google Shape;234;p20"/>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Continue…</a:t>
            </a:r>
            <a:endParaRPr/>
          </a:p>
        </p:txBody>
      </p:sp>
      <p:sp>
        <p:nvSpPr>
          <p:cNvPr id="235" name="Google Shape;235;p20"/>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descr="C:\Users\parul\Desktop\Digital Learning Content.png" id="240" name="Google Shape;240;p21"/>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241" name="Google Shape;241;p21"/>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242" name="Google Shape;242;p21"/>
          <p:cNvSpPr txBox="1"/>
          <p:nvPr/>
        </p:nvSpPr>
        <p:spPr>
          <a:xfrm>
            <a:off x="190500" y="2286000"/>
            <a:ext cx="8558213" cy="326858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SGL and OpenGL for 2D and 3D computer graphics, there exist cross-language and cross-platform application program interfaces (APIs). </a:t>
            </a:r>
            <a:endParaRPr/>
          </a:p>
          <a:p>
            <a:pPr indent="0" lvl="0" marL="0" rtl="0" algn="l">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5. SQLite provides support for database. </a:t>
            </a:r>
            <a:endParaRPr/>
          </a:p>
          <a:p>
            <a:pPr indent="0" lvl="0" marL="0" rtl="0" algn="l">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6. Web-Kit the entire feature set for displaying web content and streamlining page loading is provided by this open source web browser engine</a:t>
            </a:r>
            <a:endParaRPr/>
          </a:p>
        </p:txBody>
      </p:sp>
      <p:sp>
        <p:nvSpPr>
          <p:cNvPr id="243" name="Google Shape;243;p21"/>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t/>
            </a:r>
            <a:endParaRPr b="1" sz="2800">
              <a:solidFill>
                <a:schemeClr val="dk1"/>
              </a:solidFill>
              <a:latin typeface="Arial"/>
              <a:ea typeface="Arial"/>
              <a:cs typeface="Arial"/>
              <a:sym typeface="Arial"/>
            </a:endParaRPr>
          </a:p>
        </p:txBody>
      </p:sp>
      <p:sp>
        <p:nvSpPr>
          <p:cNvPr id="244" name="Google Shape;244;p21"/>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descr="C:\Users\parul\Desktop\Digital Learning Content.png" id="249" name="Google Shape;249;p22"/>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250" name="Google Shape;250;p22"/>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251" name="Google Shape;251;p22"/>
          <p:cNvSpPr txBox="1"/>
          <p:nvPr/>
        </p:nvSpPr>
        <p:spPr>
          <a:xfrm>
            <a:off x="190500" y="2286000"/>
            <a:ext cx="8558213" cy="3600986"/>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rtl="0" algn="l">
              <a:spcBef>
                <a:spcPts val="400"/>
              </a:spcBef>
              <a:spcAft>
                <a:spcPts val="0"/>
              </a:spcAft>
              <a:buClr>
                <a:schemeClr val="dk1"/>
              </a:buClr>
              <a:buSzPts val="2000"/>
              <a:buFont typeface="Arial"/>
              <a:buNone/>
            </a:pPr>
            <a:r>
              <a:rPr b="1" lang="en-US" sz="2000">
                <a:solidFill>
                  <a:schemeClr val="dk1"/>
                </a:solidFill>
                <a:latin typeface="Calibri"/>
                <a:ea typeface="Calibri"/>
                <a:cs typeface="Calibri"/>
                <a:sym typeface="Calibri"/>
              </a:rPr>
              <a:t>Application Runtime</a:t>
            </a:r>
            <a:r>
              <a:rPr lang="en-US" sz="2000">
                <a:solidFill>
                  <a:schemeClr val="dk1"/>
                </a:solidFill>
                <a:latin typeface="Calibri"/>
                <a:ea typeface="Calibri"/>
                <a:cs typeface="Calibri"/>
                <a:sym typeface="Calibri"/>
              </a:rPr>
              <a:t>: This is one of the most important part of Android Architecture. It includes elements such as the Dalvik virtual machine (DVM) and core libraries. It primarily serves as the foundation for the application framework and, with the aid of the core libraries, powers our application. Dalvik Virtual Machine (DVM), like Java Virtual Machine (JVM), is a register-based virtual machine that was created especially for Android and tuned to execute multiple instances of the software on a device in an efficient manner. Low-level memory management and threading are handled by the Linux kernel layer. We can use the conventional Java or Kotlin programming languages to develop Android applications thanks to the core libraries</a:t>
            </a:r>
            <a:endParaRPr/>
          </a:p>
        </p:txBody>
      </p:sp>
      <p:sp>
        <p:nvSpPr>
          <p:cNvPr id="252" name="Google Shape;252;p22"/>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Application Runtime</a:t>
            </a:r>
            <a:endParaRPr b="1" sz="2800">
              <a:solidFill>
                <a:schemeClr val="dk1"/>
              </a:solidFill>
              <a:latin typeface="Arial"/>
              <a:ea typeface="Arial"/>
              <a:cs typeface="Arial"/>
              <a:sym typeface="Arial"/>
            </a:endParaRPr>
          </a:p>
        </p:txBody>
      </p:sp>
      <p:sp>
        <p:nvSpPr>
          <p:cNvPr id="253" name="Google Shape;253;p22"/>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descr="C:\Users\parul\Desktop\Digital Learning Content.png" id="258" name="Google Shape;258;p23"/>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259" name="Google Shape;259;p23"/>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260" name="Google Shape;260;p23"/>
          <p:cNvSpPr txBox="1"/>
          <p:nvPr/>
        </p:nvSpPr>
        <p:spPr>
          <a:xfrm>
            <a:off x="190500" y="2286000"/>
            <a:ext cx="8558213" cy="378565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Application Framework: A number of crucial classes are provided by the Application Framework and are needed to construct an Android application. It assists in controlling the user interface with application resources and offers a general abstraction for hardware access. Generally speaking, it offers the services that enable us to develop a certain class and make it useful for the building of applications. It contains a variety of services, such as package manager, view system, activity manager, notification manager, and others, that are useful for developing our application in accordance with the requirements</a:t>
            </a:r>
            <a:endParaRPr sz="2400">
              <a:solidFill>
                <a:schemeClr val="dk1"/>
              </a:solidFill>
              <a:latin typeface="Calibri"/>
              <a:ea typeface="Calibri"/>
              <a:cs typeface="Calibri"/>
              <a:sym typeface="Calibri"/>
            </a:endParaRPr>
          </a:p>
        </p:txBody>
      </p:sp>
      <p:sp>
        <p:nvSpPr>
          <p:cNvPr id="261" name="Google Shape;261;p23"/>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Continue..</a:t>
            </a:r>
            <a:endParaRPr/>
          </a:p>
        </p:txBody>
      </p:sp>
      <p:sp>
        <p:nvSpPr>
          <p:cNvPr id="262" name="Google Shape;262;p23"/>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descr="C:\Users\parul\Desktop\Digital Learning Content.png" id="267" name="Google Shape;267;p24"/>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268" name="Google Shape;268;p24"/>
          <p:cNvPicPr preferRelativeResize="0"/>
          <p:nvPr/>
        </p:nvPicPr>
        <p:blipFill rotWithShape="1">
          <a:blip r:embed="rId4">
            <a:alphaModFix/>
          </a:blip>
          <a:srcRect b="0" l="0" r="0" t="0"/>
          <a:stretch/>
        </p:blipFill>
        <p:spPr>
          <a:xfrm>
            <a:off x="1828800" y="3048000"/>
            <a:ext cx="5430838" cy="2803525"/>
          </a:xfrm>
          <a:prstGeom prst="rect">
            <a:avLst/>
          </a:prstGeom>
          <a:noFill/>
          <a:ln>
            <a:noFill/>
          </a:ln>
        </p:spPr>
      </p:pic>
      <p:sp>
        <p:nvSpPr>
          <p:cNvPr id="269" name="Google Shape;269;p24"/>
          <p:cNvSpPr txBox="1"/>
          <p:nvPr/>
        </p:nvSpPr>
        <p:spPr>
          <a:xfrm>
            <a:off x="190500" y="2286000"/>
            <a:ext cx="8558213" cy="2308324"/>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b="1" lang="en-US" sz="2400">
                <a:solidFill>
                  <a:schemeClr val="dk1"/>
                </a:solidFill>
                <a:latin typeface="Calibri"/>
                <a:ea typeface="Calibri"/>
                <a:cs typeface="Calibri"/>
                <a:sym typeface="Calibri"/>
              </a:rPr>
              <a:t>Applications</a:t>
            </a:r>
            <a:r>
              <a:rPr lang="en-US" sz="2400">
                <a:solidFill>
                  <a:schemeClr val="dk1"/>
                </a:solidFill>
                <a:latin typeface="Calibri"/>
                <a:ea typeface="Calibri"/>
                <a:cs typeface="Calibri"/>
                <a:sym typeface="Calibri"/>
              </a:rPr>
              <a:t>: The top layer of the Android architecture is called Applications. Only this layer will have the pre-installed apps (such home, contacts, camera, gallery, etc.) and third-party apps (like games, chat apps, etc.) that were downloaded from the play store. With the aid of the classes and services the application framework offers, it operates inside the Android run time</a:t>
            </a:r>
            <a:r>
              <a:rPr lang="en-US" sz="1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270" name="Google Shape;270;p24"/>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Applications</a:t>
            </a:r>
            <a:endParaRPr b="1" sz="2800">
              <a:solidFill>
                <a:schemeClr val="dk1"/>
              </a:solidFill>
              <a:latin typeface="Arial"/>
              <a:ea typeface="Arial"/>
              <a:cs typeface="Arial"/>
              <a:sym typeface="Arial"/>
            </a:endParaRPr>
          </a:p>
        </p:txBody>
      </p:sp>
      <p:sp>
        <p:nvSpPr>
          <p:cNvPr id="271" name="Google Shape;271;p24"/>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descr="C:\Users\parul\Desktop\Digital Learning Content.png" id="276" name="Google Shape;276;p25"/>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277" name="Google Shape;277;p25"/>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278" name="Google Shape;278;p25"/>
          <p:cNvSpPr txBox="1"/>
          <p:nvPr/>
        </p:nvSpPr>
        <p:spPr>
          <a:xfrm>
            <a:off x="190500" y="2286000"/>
            <a:ext cx="8558213" cy="3120854"/>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The official IDE (Integrated Development Environment) for creating Android apps, created by the JetBrains community and made available by Google without charge, is called Android Studio. We may use the studio to construct an Android application once the Android Architecture configuration is complete. For every sample application, we must make a new project and learn the folder structure. It looks like:</a:t>
            </a:r>
            <a:endParaRPr/>
          </a:p>
        </p:txBody>
      </p:sp>
      <p:sp>
        <p:nvSpPr>
          <p:cNvPr id="279" name="Google Shape;279;p25"/>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Android Studio Folder Structure</a:t>
            </a:r>
            <a:r>
              <a:rPr lang="en-US" sz="1600">
                <a:solidFill>
                  <a:schemeClr val="dk1"/>
                </a:solidFill>
                <a:latin typeface="Calibri"/>
                <a:ea typeface="Calibri"/>
                <a:cs typeface="Calibri"/>
                <a:sym typeface="Calibri"/>
              </a:rPr>
              <a:t>:</a:t>
            </a:r>
            <a:endParaRPr b="1" sz="2800">
              <a:solidFill>
                <a:schemeClr val="dk1"/>
              </a:solidFill>
              <a:latin typeface="Arial"/>
              <a:ea typeface="Arial"/>
              <a:cs typeface="Arial"/>
              <a:sym typeface="Arial"/>
            </a:endParaRPr>
          </a:p>
        </p:txBody>
      </p:sp>
      <p:sp>
        <p:nvSpPr>
          <p:cNvPr id="280" name="Google Shape;280;p25"/>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descr="C:\Users\parul\Desktop\Digital Learning Content.png" id="285" name="Google Shape;285;p26"/>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286" name="Google Shape;286;p26"/>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287" name="Google Shape;287;p26"/>
          <p:cNvSpPr/>
          <p:nvPr/>
        </p:nvSpPr>
        <p:spPr>
          <a:xfrm>
            <a:off x="76200" y="1620838"/>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t/>
            </a:r>
            <a:endParaRPr b="1" sz="2800">
              <a:solidFill>
                <a:schemeClr val="dk1"/>
              </a:solidFill>
              <a:latin typeface="Arial"/>
              <a:ea typeface="Arial"/>
              <a:cs typeface="Arial"/>
              <a:sym typeface="Arial"/>
            </a:endParaRPr>
          </a:p>
        </p:txBody>
      </p:sp>
      <p:sp>
        <p:nvSpPr>
          <p:cNvPr id="288" name="Google Shape;288;p26"/>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pic>
        <p:nvPicPr>
          <p:cNvPr id="289" name="Google Shape;289;p26"/>
          <p:cNvPicPr preferRelativeResize="0"/>
          <p:nvPr/>
        </p:nvPicPr>
        <p:blipFill rotWithShape="1">
          <a:blip r:embed="rId5">
            <a:alphaModFix/>
          </a:blip>
          <a:srcRect b="0" l="0" r="0" t="0"/>
          <a:stretch/>
        </p:blipFill>
        <p:spPr>
          <a:xfrm>
            <a:off x="914400" y="2699323"/>
            <a:ext cx="3657600" cy="385387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descr="C:\Users\parul\Desktop\Digital Learning Content.png" id="294" name="Google Shape;294;p27"/>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295" name="Google Shape;295;p27"/>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296" name="Google Shape;296;p27"/>
          <p:cNvSpPr txBox="1"/>
          <p:nvPr/>
        </p:nvSpPr>
        <p:spPr>
          <a:xfrm>
            <a:off x="190500" y="2286000"/>
            <a:ext cx="8558213" cy="275152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Manifests Folder: AndroidManifest.xml is found in the Manifests folder and is used to create our Android application. </a:t>
            </a:r>
            <a:endParaRPr/>
          </a:p>
          <a:p>
            <a:pPr indent="0" lvl="0" marL="0" rtl="0" algn="l">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This file includes details about our program, including the version for Android, metadata, the Kotlin file's states package, and other application components. It serves as a bridge between our application and the Android OS. Below is the manifests folder structure:</a:t>
            </a:r>
            <a:endParaRPr/>
          </a:p>
        </p:txBody>
      </p:sp>
      <p:sp>
        <p:nvSpPr>
          <p:cNvPr id="297" name="Google Shape;297;p27"/>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b="1" lang="en-US" sz="3200">
                <a:solidFill>
                  <a:schemeClr val="dk1"/>
                </a:solidFill>
                <a:latin typeface="Calibri"/>
                <a:ea typeface="Calibri"/>
                <a:cs typeface="Calibri"/>
                <a:sym typeface="Calibri"/>
              </a:rPr>
              <a:t>			 Manifests Folder</a:t>
            </a:r>
            <a:endParaRPr b="1" sz="3200">
              <a:solidFill>
                <a:schemeClr val="dk1"/>
              </a:solidFill>
              <a:latin typeface="Calibri"/>
              <a:ea typeface="Calibri"/>
              <a:cs typeface="Calibri"/>
              <a:sym typeface="Calibri"/>
            </a:endParaRPr>
          </a:p>
        </p:txBody>
      </p:sp>
      <p:sp>
        <p:nvSpPr>
          <p:cNvPr id="298" name="Google Shape;298;p27"/>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descr="C:\Users\parul\Desktop\Digital Learning Content.png" id="303" name="Google Shape;303;p28"/>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304" name="Google Shape;304;p28"/>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305" name="Google Shape;305;p28"/>
          <p:cNvSpPr txBox="1"/>
          <p:nvPr/>
        </p:nvSpPr>
        <p:spPr>
          <a:xfrm>
            <a:off x="190500" y="2286000"/>
            <a:ext cx="8558213" cy="9048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306" name="Google Shape;306;p28"/>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t/>
            </a:r>
            <a:endParaRPr b="1" sz="2800">
              <a:solidFill>
                <a:schemeClr val="dk1"/>
              </a:solidFill>
              <a:latin typeface="Arial"/>
              <a:ea typeface="Arial"/>
              <a:cs typeface="Arial"/>
              <a:sym typeface="Arial"/>
            </a:endParaRPr>
          </a:p>
        </p:txBody>
      </p:sp>
      <p:sp>
        <p:nvSpPr>
          <p:cNvPr id="307" name="Google Shape;307;p28"/>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pic>
        <p:nvPicPr>
          <p:cNvPr id="308" name="Google Shape;308;p28"/>
          <p:cNvPicPr preferRelativeResize="0"/>
          <p:nvPr/>
        </p:nvPicPr>
        <p:blipFill rotWithShape="1">
          <a:blip r:embed="rId5">
            <a:alphaModFix/>
          </a:blip>
          <a:srcRect b="0" l="0" r="0" t="0"/>
          <a:stretch/>
        </p:blipFill>
        <p:spPr>
          <a:xfrm>
            <a:off x="395287" y="2578607"/>
            <a:ext cx="7834313" cy="15163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descr="C:\Users\parul\Desktop\Digital Learning Content.png" id="313" name="Google Shape;313;p29"/>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314" name="Google Shape;314;p29"/>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315" name="Google Shape;315;p29"/>
          <p:cNvSpPr txBox="1"/>
          <p:nvPr/>
        </p:nvSpPr>
        <p:spPr>
          <a:xfrm>
            <a:off x="190500" y="2286000"/>
            <a:ext cx="8558213" cy="196977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rtl="0" algn="l">
              <a:spcBef>
                <a:spcPts val="400"/>
              </a:spcBef>
              <a:spcAft>
                <a:spcPts val="0"/>
              </a:spcAft>
              <a:buClr>
                <a:schemeClr val="dk1"/>
              </a:buClr>
              <a:buSzPts val="2000"/>
              <a:buFont typeface="Arial"/>
              <a:buNone/>
            </a:pPr>
            <a:r>
              <a:rPr lang="en-US" sz="2000">
                <a:solidFill>
                  <a:schemeClr val="dk1"/>
                </a:solidFill>
                <a:latin typeface="Calibri"/>
                <a:ea typeface="Calibri"/>
                <a:cs typeface="Calibri"/>
                <a:sym typeface="Calibri"/>
              </a:rPr>
              <a:t>Java Folder: All of the Java and Kotlin source code (.java) files that we generate while developing the app are located in the Java folder, along with additional Test files. The class file MainActivity.java will by default generate automatically under the package name "com.example.myapplication" whenever we start a new Java project, as demonstrated below</a:t>
            </a:r>
            <a:endParaRPr/>
          </a:p>
        </p:txBody>
      </p:sp>
      <p:sp>
        <p:nvSpPr>
          <p:cNvPr id="316" name="Google Shape;316;p29"/>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a:t>
            </a:r>
            <a:endParaRPr/>
          </a:p>
        </p:txBody>
      </p:sp>
      <p:sp>
        <p:nvSpPr>
          <p:cNvPr id="317" name="Google Shape;317;p29"/>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grpSp>
        <p:nvGrpSpPr>
          <p:cNvPr id="318" name="Google Shape;318;p29"/>
          <p:cNvGrpSpPr/>
          <p:nvPr/>
        </p:nvGrpSpPr>
        <p:grpSpPr>
          <a:xfrm>
            <a:off x="457200" y="4354830"/>
            <a:ext cx="8153102" cy="1969522"/>
            <a:chOff x="413004" y="5612891"/>
            <a:chExt cx="6940296" cy="2025395"/>
          </a:xfrm>
        </p:grpSpPr>
        <p:pic>
          <p:nvPicPr>
            <p:cNvPr id="319" name="Google Shape;319;p29"/>
            <p:cNvPicPr preferRelativeResize="0"/>
            <p:nvPr/>
          </p:nvPicPr>
          <p:blipFill rotWithShape="1">
            <a:blip r:embed="rId5">
              <a:alphaModFix/>
            </a:blip>
            <a:srcRect b="0" l="0" r="0" t="0"/>
            <a:stretch/>
          </p:blipFill>
          <p:spPr>
            <a:xfrm>
              <a:off x="413004" y="5612891"/>
              <a:ext cx="6940296" cy="2025395"/>
            </a:xfrm>
            <a:prstGeom prst="rect">
              <a:avLst/>
            </a:prstGeom>
            <a:noFill/>
            <a:ln>
              <a:noFill/>
            </a:ln>
          </p:spPr>
        </p:pic>
        <p:sp>
          <p:nvSpPr>
            <p:cNvPr id="320" name="Google Shape;320;p29"/>
            <p:cNvSpPr/>
            <p:nvPr/>
          </p:nvSpPr>
          <p:spPr>
            <a:xfrm>
              <a:off x="566166" y="6198869"/>
              <a:ext cx="2533015" cy="927100"/>
            </a:xfrm>
            <a:custGeom>
              <a:rect b="b" l="l" r="r" t="t"/>
              <a:pathLst>
                <a:path extrusionOk="0" h="927100" w="2533015">
                  <a:moveTo>
                    <a:pt x="0" y="926591"/>
                  </a:moveTo>
                  <a:lnTo>
                    <a:pt x="2532888" y="926591"/>
                  </a:lnTo>
                  <a:lnTo>
                    <a:pt x="2532888" y="0"/>
                  </a:lnTo>
                  <a:lnTo>
                    <a:pt x="0" y="0"/>
                  </a:lnTo>
                  <a:lnTo>
                    <a:pt x="0" y="926591"/>
                  </a:lnTo>
                  <a:close/>
                </a:path>
              </a:pathLst>
            </a:custGeom>
            <a:noFill/>
            <a:ln cap="flat" cmpd="sng" w="28950">
              <a:solidFill>
                <a:srgbClr val="FFC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descr="C:\Users\parul\Desktop\Digital Learning Content.png" id="74" name="Google Shape;74;p3"/>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75" name="Google Shape;75;p3"/>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76" name="Google Shape;76;p3"/>
          <p:cNvSpPr txBox="1"/>
          <p:nvPr/>
        </p:nvSpPr>
        <p:spPr>
          <a:xfrm>
            <a:off x="52387" y="2133600"/>
            <a:ext cx="8558213" cy="3859518"/>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52400" lvl="0" marL="0" rtl="0" algn="l">
              <a:spcBef>
                <a:spcPts val="48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Basically, an application is a software which runs on mobile to perform some specific task. And the process of creating that application is known as application development. We make software for smartphones, tablets and digital assistants, most commonly for the Android and iOS operating systems. The software can be preinstalled on the device, downloaded from a mobile app store or accessed through a mobile web browser. The programming and markup languages are used to develop application include Java, Swift, C# and HTML5.</a:t>
            </a:r>
            <a:endParaRPr sz="2400">
              <a:solidFill>
                <a:schemeClr val="dk1"/>
              </a:solidFill>
              <a:latin typeface="Calibri"/>
              <a:ea typeface="Calibri"/>
              <a:cs typeface="Calibri"/>
              <a:sym typeface="Calibri"/>
            </a:endParaRPr>
          </a:p>
        </p:txBody>
      </p:sp>
      <p:sp>
        <p:nvSpPr>
          <p:cNvPr id="77" name="Google Shape;77;p3"/>
          <p:cNvSpPr/>
          <p:nvPr/>
        </p:nvSpPr>
        <p:spPr>
          <a:xfrm>
            <a:off x="0" y="1524001"/>
            <a:ext cx="9091613" cy="762000"/>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rPr b="1" lang="en-US" sz="3200">
                <a:solidFill>
                  <a:schemeClr val="dk1"/>
                </a:solidFill>
                <a:latin typeface="Calibri"/>
                <a:ea typeface="Calibri"/>
                <a:cs typeface="Calibri"/>
                <a:sym typeface="Calibri"/>
              </a:rPr>
              <a:t>Introduction to Mobile Application Development</a:t>
            </a:r>
            <a:endParaRPr sz="32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3200"/>
              <a:buFont typeface="Arial"/>
              <a:buNone/>
            </a:pPr>
            <a:r>
              <a:t/>
            </a:r>
            <a:endParaRPr b="1" sz="3200">
              <a:solidFill>
                <a:schemeClr val="dk1"/>
              </a:solidFill>
              <a:latin typeface="Arial"/>
              <a:ea typeface="Arial"/>
              <a:cs typeface="Arial"/>
              <a:sym typeface="Arial"/>
            </a:endParaRPr>
          </a:p>
        </p:txBody>
      </p:sp>
      <p:sp>
        <p:nvSpPr>
          <p:cNvPr id="78" name="Google Shape;78;p3"/>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descr="C:\Users\parul\Desktop\Digital Learning Content.png" id="325" name="Google Shape;325;p30"/>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326" name="Google Shape;326;p30"/>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327" name="Google Shape;327;p30"/>
          <p:cNvSpPr txBox="1"/>
          <p:nvPr/>
        </p:nvSpPr>
        <p:spPr>
          <a:xfrm>
            <a:off x="190500" y="2286000"/>
            <a:ext cx="8558213" cy="1887696"/>
          </a:xfrm>
          <a:prstGeom prst="rect">
            <a:avLst/>
          </a:prstGeom>
          <a:noFill/>
          <a:ln>
            <a:noFill/>
          </a:ln>
        </p:spPr>
        <p:txBody>
          <a:bodyPr anchorCtr="0" anchor="t" bIns="45700" lIns="91425" spcFirstLastPara="1" rIns="91425" wrap="square" tIns="45700">
            <a:spAutoFit/>
          </a:bodyPr>
          <a:lstStyle/>
          <a:p>
            <a:pPr indent="-127000" lvl="0" marL="12700" rtl="0" algn="l">
              <a:lnSpc>
                <a:spcPct val="100000"/>
              </a:lnSpc>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Resource (res) Folder:</a:t>
            </a:r>
            <a:endParaRPr sz="2000">
              <a:solidFill>
                <a:schemeClr val="dk1"/>
              </a:solidFill>
              <a:latin typeface="Calibri"/>
              <a:ea typeface="Calibri"/>
              <a:cs typeface="Calibri"/>
              <a:sym typeface="Calibri"/>
            </a:endParaRPr>
          </a:p>
          <a:p>
            <a:pPr indent="-127000" lvl="0" marL="12700" marR="5080" rtl="0" algn="l">
              <a:lnSpc>
                <a:spcPct val="110000"/>
              </a:lnSpc>
              <a:spcBef>
                <a:spcPts val="79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resource folder is the most crucial one since it holds all of the non-code resources for our Android application, such as XML layouts, photos, and UI strings.</a:t>
            </a:r>
            <a:endParaRPr sz="2000">
              <a:solidFill>
                <a:schemeClr val="dk1"/>
              </a:solidFill>
              <a:latin typeface="Calibri"/>
              <a:ea typeface="Calibri"/>
              <a:cs typeface="Calibri"/>
              <a:sym typeface="Calibri"/>
            </a:endParaRPr>
          </a:p>
          <a:p>
            <a:pPr indent="0" lvl="0" marL="0" rtl="0" algn="l">
              <a:spcBef>
                <a:spcPts val="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328" name="Google Shape;328;p30"/>
          <p:cNvSpPr/>
          <p:nvPr/>
        </p:nvSpPr>
        <p:spPr>
          <a:xfrm>
            <a:off x="0" y="1447801"/>
            <a:ext cx="9144000" cy="838200"/>
          </a:xfrm>
          <a:prstGeom prst="rect">
            <a:avLst/>
          </a:prstGeom>
          <a:solidFill>
            <a:srgbClr val="1F497D"/>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		Resource (res) Folder:</a:t>
            </a:r>
            <a:endParaRPr sz="2800">
              <a:solidFill>
                <a:schemeClr val="dk1"/>
              </a:solidFill>
              <a:latin typeface="Calibri"/>
              <a:ea typeface="Calibri"/>
              <a:cs typeface="Calibri"/>
              <a:sym typeface="Calibri"/>
            </a:endParaRPr>
          </a:p>
          <a:p>
            <a:pPr indent="0" lvl="0" marL="0" rtl="0" algn="l">
              <a:spcBef>
                <a:spcPts val="56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		</a:t>
            </a:r>
            <a:endParaRPr/>
          </a:p>
        </p:txBody>
      </p:sp>
      <p:sp>
        <p:nvSpPr>
          <p:cNvPr id="329" name="Google Shape;329;p30"/>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grpSp>
        <p:nvGrpSpPr>
          <p:cNvPr id="330" name="Google Shape;330;p30"/>
          <p:cNvGrpSpPr/>
          <p:nvPr/>
        </p:nvGrpSpPr>
        <p:grpSpPr>
          <a:xfrm>
            <a:off x="395287" y="3733801"/>
            <a:ext cx="8215313" cy="2618465"/>
            <a:chOff x="469391" y="362711"/>
            <a:chExt cx="6819900" cy="3435096"/>
          </a:xfrm>
        </p:grpSpPr>
        <p:pic>
          <p:nvPicPr>
            <p:cNvPr id="331" name="Google Shape;331;p30"/>
            <p:cNvPicPr preferRelativeResize="0"/>
            <p:nvPr/>
          </p:nvPicPr>
          <p:blipFill rotWithShape="1">
            <a:blip r:embed="rId5">
              <a:alphaModFix/>
            </a:blip>
            <a:srcRect b="0" l="0" r="0" t="0"/>
            <a:stretch/>
          </p:blipFill>
          <p:spPr>
            <a:xfrm>
              <a:off x="469391" y="362711"/>
              <a:ext cx="6819900" cy="3435096"/>
            </a:xfrm>
            <a:prstGeom prst="rect">
              <a:avLst/>
            </a:prstGeom>
            <a:noFill/>
            <a:ln>
              <a:noFill/>
            </a:ln>
          </p:spPr>
        </p:pic>
        <p:sp>
          <p:nvSpPr>
            <p:cNvPr id="332" name="Google Shape;332;p30"/>
            <p:cNvSpPr/>
            <p:nvPr/>
          </p:nvSpPr>
          <p:spPr>
            <a:xfrm>
              <a:off x="698753" y="1029461"/>
              <a:ext cx="1937385" cy="2382520"/>
            </a:xfrm>
            <a:custGeom>
              <a:rect b="b" l="l" r="r" t="t"/>
              <a:pathLst>
                <a:path extrusionOk="0" h="2382520" w="1937385">
                  <a:moveTo>
                    <a:pt x="0" y="2382012"/>
                  </a:moveTo>
                  <a:lnTo>
                    <a:pt x="1937004" y="2382012"/>
                  </a:lnTo>
                  <a:lnTo>
                    <a:pt x="1937004" y="0"/>
                  </a:lnTo>
                  <a:lnTo>
                    <a:pt x="0" y="0"/>
                  </a:lnTo>
                  <a:lnTo>
                    <a:pt x="0" y="2382012"/>
                  </a:lnTo>
                  <a:close/>
                </a:path>
              </a:pathLst>
            </a:custGeom>
            <a:noFill/>
            <a:ln cap="flat" cmpd="sng" w="28950">
              <a:solidFill>
                <a:srgbClr val="FFC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descr="C:\Users\parul\Desktop\Digital Learning Content.png" id="337" name="Google Shape;337;p31"/>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338" name="Google Shape;338;p31"/>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339" name="Google Shape;339;p31"/>
          <p:cNvSpPr txBox="1"/>
          <p:nvPr/>
        </p:nvSpPr>
        <p:spPr>
          <a:xfrm>
            <a:off x="190500" y="2286000"/>
            <a:ext cx="8558213" cy="3970318"/>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res (Drawable) Folder: It includes the many image formats that were employed in the application's development. </a:t>
            </a:r>
            <a:endParaRPr/>
          </a:p>
          <a:p>
            <a:pPr indent="0" lvl="0" marL="0" rtl="0" algn="l">
              <a:spcBef>
                <a:spcPts val="400"/>
              </a:spcBef>
              <a:spcAft>
                <a:spcPts val="0"/>
              </a:spcAft>
              <a:buClr>
                <a:schemeClr val="dk1"/>
              </a:buClr>
              <a:buSzPts val="2000"/>
              <a:buFont typeface="Arial"/>
              <a:buNone/>
            </a:pPr>
            <a:r>
              <a:rPr lang="en-US" sz="2000">
                <a:solidFill>
                  <a:schemeClr val="dk1"/>
                </a:solidFill>
                <a:latin typeface="Calibri"/>
                <a:ea typeface="Calibri"/>
                <a:cs typeface="Calibri"/>
                <a:sym typeface="Calibri"/>
              </a:rPr>
              <a:t>For the construction of the application, all of the images must be added to a drawable folder.  res (Layout) Folder: All of the XML layout files that we used to specify our application's user interface are contained in the layout folder. </a:t>
            </a:r>
            <a:endParaRPr/>
          </a:p>
          <a:p>
            <a:pPr indent="0" lvl="0" marL="0" rtl="0" algn="l">
              <a:spcBef>
                <a:spcPts val="400"/>
              </a:spcBef>
              <a:spcAft>
                <a:spcPts val="0"/>
              </a:spcAft>
              <a:buClr>
                <a:schemeClr val="dk1"/>
              </a:buClr>
              <a:buSzPts val="2000"/>
              <a:buFont typeface="Arial"/>
              <a:buNone/>
            </a:pPr>
            <a:r>
              <a:rPr lang="en-US" sz="2000">
                <a:solidFill>
                  <a:schemeClr val="dk1"/>
                </a:solidFill>
                <a:latin typeface="Calibri"/>
                <a:ea typeface="Calibri"/>
                <a:cs typeface="Calibri"/>
                <a:sym typeface="Calibri"/>
              </a:rPr>
              <a:t>The file activity_main.xml is contained in it.  res (mipmap) Folder: Launcher.xml files are contained in this folder and are used to specify the icons that appear on the home screen. </a:t>
            </a:r>
            <a:endParaRPr/>
          </a:p>
          <a:p>
            <a:pPr indent="0" lvl="0" marL="0" rtl="0" algn="l">
              <a:spcBef>
                <a:spcPts val="400"/>
              </a:spcBef>
              <a:spcAft>
                <a:spcPts val="0"/>
              </a:spcAft>
              <a:buClr>
                <a:schemeClr val="dk1"/>
              </a:buClr>
              <a:buSzPts val="2000"/>
              <a:buFont typeface="Arial"/>
              <a:buNone/>
            </a:pPr>
            <a:r>
              <a:rPr lang="en-US" sz="2000">
                <a:solidFill>
                  <a:schemeClr val="dk1"/>
                </a:solidFill>
                <a:latin typeface="Calibri"/>
                <a:ea typeface="Calibri"/>
                <a:cs typeface="Calibri"/>
                <a:sym typeface="Calibri"/>
              </a:rPr>
              <a:t>Depending on the device's size, it has icons with varying densities, such as hdpi, mdpi, and xhdpi.  res (values) Folder: A variety of XML files, including strings, dimensions, colors, and style definitions, are contained in the Values folder. The strings.xml file, which has the resources, is one of the most significant files.</a:t>
            </a:r>
            <a:endParaRPr/>
          </a:p>
        </p:txBody>
      </p:sp>
      <p:sp>
        <p:nvSpPr>
          <p:cNvPr id="340" name="Google Shape;340;p31"/>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			</a:t>
            </a:r>
            <a:endParaRPr/>
          </a:p>
        </p:txBody>
      </p:sp>
      <p:sp>
        <p:nvSpPr>
          <p:cNvPr id="341" name="Google Shape;341;p31"/>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2"/>
          <p:cNvSpPr txBox="1"/>
          <p:nvPr/>
        </p:nvSpPr>
        <p:spPr>
          <a:xfrm>
            <a:off x="3342004" y="6019800"/>
            <a:ext cx="2448560"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u="sng">
                <a:solidFill>
                  <a:srgbClr val="1F487C"/>
                </a:solidFill>
                <a:latin typeface="Calibri"/>
                <a:ea typeface="Calibri"/>
                <a:cs typeface="Calibri"/>
                <a:sym typeface="Calibri"/>
                <a:hlinkClick r:id="rId3">
                  <a:extLst>
                    <a:ext uri="{A12FA001-AC4F-418D-AE19-62706E023703}">
                      <ahyp:hlinkClr val="tx"/>
                    </a:ext>
                  </a:extLst>
                </a:hlinkClick>
              </a:rPr>
              <a:t>www.paruluniversity.ac.in</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descr="C:\Users\parul\Desktop\Digital Learning Content.png" id="83" name="Google Shape;83;p4"/>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84" name="Google Shape;84;p4"/>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85" name="Google Shape;85;p4"/>
          <p:cNvSpPr txBox="1"/>
          <p:nvPr/>
        </p:nvSpPr>
        <p:spPr>
          <a:xfrm>
            <a:off x="190500" y="2286000"/>
            <a:ext cx="8558213" cy="3711785"/>
          </a:xfrm>
          <a:prstGeom prst="rect">
            <a:avLst/>
          </a:prstGeom>
          <a:noFill/>
          <a:ln>
            <a:noFill/>
          </a:ln>
        </p:spPr>
        <p:txBody>
          <a:bodyPr anchorCtr="0" anchor="t" bIns="45700" lIns="91425" spcFirstLastPara="1" rIns="91425" wrap="square" tIns="45700">
            <a:spAutoFit/>
          </a:bodyPr>
          <a:lstStyle/>
          <a:p>
            <a:pPr indent="-152400" lvl="0" marL="0" rtl="0" algn="just">
              <a:spcBef>
                <a:spcPts val="0"/>
              </a:spcBef>
              <a:spcAft>
                <a:spcPts val="0"/>
              </a:spcAft>
              <a:buClr>
                <a:srgbClr val="2B2A29"/>
              </a:buClr>
              <a:buSzPts val="2400"/>
              <a:buFont typeface="Arial"/>
              <a:buChar char="•"/>
            </a:pPr>
            <a:r>
              <a:rPr b="1" i="0" lang="en-US" sz="2400">
                <a:solidFill>
                  <a:srgbClr val="2B2A29"/>
                </a:solidFill>
                <a:latin typeface="Calibri"/>
                <a:ea typeface="Calibri"/>
                <a:cs typeface="Calibri"/>
                <a:sym typeface="Calibri"/>
              </a:rPr>
              <a:t>Android</a:t>
            </a:r>
            <a:r>
              <a:rPr b="0" i="0" lang="en-US" sz="2400">
                <a:solidFill>
                  <a:srgbClr val="2B2A29"/>
                </a:solidFill>
                <a:latin typeface="Calibri"/>
                <a:ea typeface="Calibri"/>
                <a:cs typeface="Calibri"/>
                <a:sym typeface="Calibri"/>
              </a:rPr>
              <a:t> is a software package and linux based operating system for mobile devices such as tablet computers and smartphones.</a:t>
            </a:r>
            <a:endParaRPr/>
          </a:p>
          <a:p>
            <a:pPr indent="-152400" lvl="0" marL="0" rtl="0" algn="just">
              <a:spcBef>
                <a:spcPts val="480"/>
              </a:spcBef>
              <a:spcAft>
                <a:spcPts val="0"/>
              </a:spcAft>
              <a:buClr>
                <a:srgbClr val="2B2A29"/>
              </a:buClr>
              <a:buSzPts val="2400"/>
              <a:buFont typeface="Arial"/>
              <a:buChar char="•"/>
            </a:pPr>
            <a:r>
              <a:rPr b="0" i="0" lang="en-US" sz="2400">
                <a:solidFill>
                  <a:srgbClr val="2B2A29"/>
                </a:solidFill>
                <a:latin typeface="Calibri"/>
                <a:ea typeface="Calibri"/>
                <a:cs typeface="Calibri"/>
                <a:sym typeface="Calibri"/>
              </a:rPr>
              <a:t>It is developed by Google and later the OHA (Open Handset Alliance). Java language is mainly used to write the android code even though other languages can be used.</a:t>
            </a:r>
            <a:endParaRPr/>
          </a:p>
          <a:p>
            <a:pPr indent="-152400" lvl="0" marL="0" rtl="0" algn="just">
              <a:spcBef>
                <a:spcPts val="480"/>
              </a:spcBef>
              <a:spcAft>
                <a:spcPts val="0"/>
              </a:spcAft>
              <a:buClr>
                <a:srgbClr val="2B2A29"/>
              </a:buClr>
              <a:buSzPts val="2400"/>
              <a:buFont typeface="Arial"/>
              <a:buChar char="•"/>
            </a:pPr>
            <a:r>
              <a:rPr b="0" i="0" lang="en-US" sz="2400">
                <a:solidFill>
                  <a:srgbClr val="2B2A29"/>
                </a:solidFill>
                <a:latin typeface="Calibri"/>
                <a:ea typeface="Calibri"/>
                <a:cs typeface="Calibri"/>
                <a:sym typeface="Calibri"/>
              </a:rPr>
              <a:t>The goal of android project is to create a successful real-world product that improves the mobile experience for end use</a:t>
            </a:r>
            <a:endParaRPr/>
          </a:p>
          <a:p>
            <a:pPr indent="-190500" lvl="0" marL="342900" rtl="0" algn="just">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rtl="0" algn="just">
              <a:spcBef>
                <a:spcPts val="480"/>
              </a:spcBef>
              <a:spcAft>
                <a:spcPts val="0"/>
              </a:spcAft>
              <a:buClr>
                <a:schemeClr val="dk1"/>
              </a:buClr>
              <a:buSzPts val="2400"/>
              <a:buFont typeface="Arial"/>
              <a:buNone/>
            </a:pPr>
            <a:r>
              <a:t/>
            </a:r>
            <a:endParaRPr b="1" sz="2400">
              <a:solidFill>
                <a:schemeClr val="dk1"/>
              </a:solidFill>
              <a:latin typeface="Calibri"/>
              <a:ea typeface="Calibri"/>
              <a:cs typeface="Calibri"/>
              <a:sym typeface="Calibri"/>
            </a:endParaRPr>
          </a:p>
        </p:txBody>
      </p:sp>
      <p:sp>
        <p:nvSpPr>
          <p:cNvPr id="86" name="Google Shape;86;p4"/>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Introduction To Android </a:t>
            </a:r>
            <a:endParaRPr/>
          </a:p>
        </p:txBody>
      </p:sp>
      <p:sp>
        <p:nvSpPr>
          <p:cNvPr id="87" name="Google Shape;87;p4"/>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C:\Users\parul\Desktop\Digital Learning Content.png" id="92" name="Google Shape;92;p5"/>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93" name="Google Shape;93;p5"/>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94" name="Google Shape;94;p5"/>
          <p:cNvSpPr txBox="1"/>
          <p:nvPr/>
        </p:nvSpPr>
        <p:spPr>
          <a:xfrm>
            <a:off x="190500" y="2946892"/>
            <a:ext cx="8558213" cy="9048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95" name="Google Shape;95;p5"/>
          <p:cNvSpPr/>
          <p:nvPr/>
        </p:nvSpPr>
        <p:spPr>
          <a:xfrm>
            <a:off x="0" y="1451147"/>
            <a:ext cx="9144000" cy="834854"/>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73239"/>
              </a:buClr>
              <a:buSzPts val="2800"/>
              <a:buFont typeface="Arial"/>
              <a:buNone/>
            </a:pPr>
            <a:r>
              <a:rPr b="1" i="0" lang="en-US" sz="2800">
                <a:solidFill>
                  <a:srgbClr val="273239"/>
                </a:solidFill>
                <a:latin typeface="Nunito"/>
                <a:ea typeface="Nunito"/>
                <a:cs typeface="Nunito"/>
                <a:sym typeface="Nunito"/>
              </a:rPr>
              <a:t>Features of Android</a:t>
            </a:r>
            <a:endParaRPr/>
          </a:p>
          <a:p>
            <a:pPr indent="0" lvl="0" marL="0" rtl="0" algn="ctr">
              <a:spcBef>
                <a:spcPts val="0"/>
              </a:spcBef>
              <a:spcAft>
                <a:spcPts val="0"/>
              </a:spcAft>
              <a:buClr>
                <a:schemeClr val="dk1"/>
              </a:buClr>
              <a:buSzPts val="2800"/>
              <a:buFont typeface="Arial"/>
              <a:buNone/>
            </a:pPr>
            <a:r>
              <a:t/>
            </a:r>
            <a:endParaRPr b="1" sz="2800">
              <a:solidFill>
                <a:schemeClr val="dk1"/>
              </a:solidFill>
              <a:latin typeface="Arial"/>
              <a:ea typeface="Arial"/>
              <a:cs typeface="Arial"/>
              <a:sym typeface="Arial"/>
            </a:endParaRPr>
          </a:p>
        </p:txBody>
      </p:sp>
      <p:sp>
        <p:nvSpPr>
          <p:cNvPr id="96" name="Google Shape;96;p5"/>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pic>
        <p:nvPicPr>
          <p:cNvPr descr="Features of Android" id="97" name="Google Shape;97;p5"/>
          <p:cNvPicPr preferRelativeResize="0"/>
          <p:nvPr/>
        </p:nvPicPr>
        <p:blipFill rotWithShape="1">
          <a:blip r:embed="rId5">
            <a:alphaModFix/>
          </a:blip>
          <a:srcRect b="0" l="0" r="0" t="0"/>
          <a:stretch/>
        </p:blipFill>
        <p:spPr>
          <a:xfrm>
            <a:off x="0" y="2398130"/>
            <a:ext cx="9144000" cy="42312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descr="C:\Users\parul\Desktop\Digital Learning Content.png" id="102" name="Google Shape;102;p6"/>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103" name="Google Shape;103;p6"/>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104" name="Google Shape;104;p6"/>
          <p:cNvSpPr txBox="1"/>
          <p:nvPr/>
        </p:nvSpPr>
        <p:spPr>
          <a:xfrm>
            <a:off x="190500" y="2286000"/>
            <a:ext cx="8558213" cy="4708981"/>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52400" lvl="0" marL="0" rtl="0" algn="l">
              <a:spcBef>
                <a:spcPts val="48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a:t>
            </a:r>
            <a:r>
              <a:rPr b="0" i="0" lang="en-US" sz="2400">
                <a:solidFill>
                  <a:srgbClr val="273239"/>
                </a:solidFill>
                <a:latin typeface="Calibri"/>
                <a:ea typeface="Calibri"/>
                <a:cs typeface="Calibri"/>
                <a:sym typeface="Calibri"/>
              </a:rPr>
              <a:t>Android Open Source Project so we can customize the OS based on our requirements.</a:t>
            </a:r>
            <a:endParaRPr/>
          </a:p>
          <a:p>
            <a:pPr indent="-152400" lvl="0" marL="0" rtl="0" algn="l">
              <a:spcBef>
                <a:spcPts val="2280"/>
              </a:spcBef>
              <a:spcAft>
                <a:spcPts val="0"/>
              </a:spcAft>
              <a:buClr>
                <a:srgbClr val="273239"/>
              </a:buClr>
              <a:buSzPts val="2400"/>
              <a:buFont typeface="Arial"/>
              <a:buChar char="•"/>
            </a:pPr>
            <a:r>
              <a:rPr b="0" i="0" lang="en-US" sz="2400">
                <a:solidFill>
                  <a:srgbClr val="273239"/>
                </a:solidFill>
                <a:latin typeface="Calibri"/>
                <a:ea typeface="Calibri"/>
                <a:cs typeface="Calibri"/>
                <a:sym typeface="Calibri"/>
              </a:rPr>
              <a:t>Android supports different types of connectivity for GSM, CDMA, Wi-Fi, Bluetooth, etc. for telephonic conversation or data transfer.</a:t>
            </a:r>
            <a:endParaRPr/>
          </a:p>
          <a:p>
            <a:pPr indent="-152400" lvl="0" marL="0" rtl="0" algn="l">
              <a:spcBef>
                <a:spcPts val="2280"/>
              </a:spcBef>
              <a:spcAft>
                <a:spcPts val="0"/>
              </a:spcAft>
              <a:buClr>
                <a:srgbClr val="273239"/>
              </a:buClr>
              <a:buSzPts val="2400"/>
              <a:buFont typeface="Arial"/>
              <a:buChar char="•"/>
            </a:pPr>
            <a:r>
              <a:rPr b="0" i="0" lang="en-US" sz="2400">
                <a:solidFill>
                  <a:srgbClr val="273239"/>
                </a:solidFill>
                <a:latin typeface="Calibri"/>
                <a:ea typeface="Calibri"/>
                <a:cs typeface="Calibri"/>
                <a:sym typeface="Calibri"/>
              </a:rPr>
              <a:t>Using wifi technology we can pair with other devices while playing games or using other applications.</a:t>
            </a:r>
            <a:endParaRPr/>
          </a:p>
          <a:p>
            <a:pPr indent="0" lvl="0" marL="0" rtl="0" algn="l">
              <a:spcBef>
                <a:spcPts val="2280"/>
              </a:spcBef>
              <a:spcAft>
                <a:spcPts val="0"/>
              </a:spcAft>
              <a:buClr>
                <a:schemeClr val="dk1"/>
              </a:buClr>
              <a:buSzPts val="2400"/>
              <a:buFont typeface="Arial"/>
              <a:buNone/>
            </a:pPr>
            <a:r>
              <a:t/>
            </a:r>
            <a:endParaRPr b="0" i="0" sz="2400">
              <a:solidFill>
                <a:srgbClr val="273239"/>
              </a:solidFill>
              <a:latin typeface="Nunito"/>
              <a:ea typeface="Nunito"/>
              <a:cs typeface="Nunito"/>
              <a:sym typeface="Nunito"/>
            </a:endParaRPr>
          </a:p>
          <a:p>
            <a:pPr indent="0" lvl="0" marL="0" rtl="0" algn="l">
              <a:spcBef>
                <a:spcPts val="22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105" name="Google Shape;105;p6"/>
          <p:cNvSpPr/>
          <p:nvPr/>
        </p:nvSpPr>
        <p:spPr>
          <a:xfrm>
            <a:off x="0" y="1447801"/>
            <a:ext cx="9144000" cy="838200"/>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73239"/>
              </a:buClr>
              <a:buSzPts val="2800"/>
              <a:buFont typeface="Arial"/>
              <a:buNone/>
            </a:pPr>
            <a:r>
              <a:rPr b="1" i="0" lang="en-US" sz="2800">
                <a:solidFill>
                  <a:srgbClr val="273239"/>
                </a:solidFill>
                <a:latin typeface="Nunito"/>
                <a:ea typeface="Nunito"/>
                <a:cs typeface="Nunito"/>
                <a:sym typeface="Nunito"/>
              </a:rPr>
              <a:t>Features of Android</a:t>
            </a:r>
            <a:endParaRPr/>
          </a:p>
          <a:p>
            <a:pPr indent="0" lvl="0" marL="0" rtl="0" algn="ctr">
              <a:spcBef>
                <a:spcPts val="0"/>
              </a:spcBef>
              <a:spcAft>
                <a:spcPts val="0"/>
              </a:spcAft>
              <a:buClr>
                <a:schemeClr val="dk1"/>
              </a:buClr>
              <a:buSzPts val="2800"/>
              <a:buFont typeface="Arial"/>
              <a:buNone/>
            </a:pPr>
            <a:r>
              <a:t/>
            </a:r>
            <a:endParaRPr b="1" sz="2800">
              <a:solidFill>
                <a:schemeClr val="dk1"/>
              </a:solidFill>
              <a:latin typeface="Arial"/>
              <a:ea typeface="Arial"/>
              <a:cs typeface="Arial"/>
              <a:sym typeface="Arial"/>
            </a:endParaRPr>
          </a:p>
        </p:txBody>
      </p:sp>
      <p:sp>
        <p:nvSpPr>
          <p:cNvPr id="106" name="Google Shape;106;p6"/>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C:\Users\parul\Desktop\Untitled-1.png" id="111" name="Google Shape;111;p7"/>
          <p:cNvPicPr preferRelativeResize="0"/>
          <p:nvPr/>
        </p:nvPicPr>
        <p:blipFill rotWithShape="1">
          <a:blip r:embed="rId3">
            <a:alphaModFix/>
          </a:blip>
          <a:srcRect b="0" l="0" r="0" t="0"/>
          <a:stretch/>
        </p:blipFill>
        <p:spPr>
          <a:xfrm>
            <a:off x="1857375" y="3071813"/>
            <a:ext cx="5430838" cy="2803525"/>
          </a:xfrm>
          <a:prstGeom prst="rect">
            <a:avLst/>
          </a:prstGeom>
          <a:noFill/>
          <a:ln>
            <a:noFill/>
          </a:ln>
        </p:spPr>
      </p:pic>
      <p:sp>
        <p:nvSpPr>
          <p:cNvPr id="112" name="Google Shape;112;p7"/>
          <p:cNvSpPr txBox="1"/>
          <p:nvPr/>
        </p:nvSpPr>
        <p:spPr>
          <a:xfrm>
            <a:off x="190500" y="2286000"/>
            <a:ext cx="8558213" cy="4635115"/>
          </a:xfrm>
          <a:prstGeom prst="rect">
            <a:avLst/>
          </a:prstGeom>
          <a:noFill/>
          <a:ln>
            <a:noFill/>
          </a:ln>
        </p:spPr>
        <p:txBody>
          <a:bodyPr anchorCtr="0" anchor="t" bIns="45700" lIns="91425" spcFirstLastPara="1" rIns="91425" wrap="square" tIns="45700">
            <a:spAutoFit/>
          </a:bodyPr>
          <a:lstStyle/>
          <a:p>
            <a:pPr indent="-152400" lvl="0" marL="0" rtl="0" algn="l">
              <a:spcBef>
                <a:spcPts val="0"/>
              </a:spcBef>
              <a:spcAft>
                <a:spcPts val="0"/>
              </a:spcAft>
              <a:buClr>
                <a:srgbClr val="273239"/>
              </a:buClr>
              <a:buSzPts val="2400"/>
              <a:buFont typeface="Arial"/>
              <a:buChar char="•"/>
            </a:pPr>
            <a:r>
              <a:rPr b="0" i="0" lang="en-US" sz="2400">
                <a:solidFill>
                  <a:srgbClr val="273239"/>
                </a:solidFill>
                <a:latin typeface="Calibri"/>
                <a:ea typeface="Calibri"/>
                <a:cs typeface="Calibri"/>
                <a:sym typeface="Calibri"/>
              </a:rPr>
              <a:t>It contains multiple APIs to support location-tracking services such as GPS.</a:t>
            </a:r>
            <a:endParaRPr/>
          </a:p>
          <a:p>
            <a:pPr indent="-152400" lvl="0" marL="0" rtl="0" algn="l">
              <a:spcBef>
                <a:spcPts val="2280"/>
              </a:spcBef>
              <a:spcAft>
                <a:spcPts val="0"/>
              </a:spcAft>
              <a:buClr>
                <a:srgbClr val="273239"/>
              </a:buClr>
              <a:buSzPts val="2400"/>
              <a:buFont typeface="Arial"/>
              <a:buChar char="•"/>
            </a:pPr>
            <a:r>
              <a:rPr b="0" i="0" lang="en-US" sz="2400">
                <a:solidFill>
                  <a:srgbClr val="273239"/>
                </a:solidFill>
                <a:latin typeface="Calibri"/>
                <a:ea typeface="Calibri"/>
                <a:cs typeface="Calibri"/>
                <a:sym typeface="Calibri"/>
              </a:rPr>
              <a:t>We can manage all data storage-related activities by using the file manager.</a:t>
            </a:r>
            <a:endParaRPr/>
          </a:p>
          <a:p>
            <a:pPr indent="-152400" lvl="0" marL="0" rtl="0" algn="l">
              <a:spcBef>
                <a:spcPts val="2280"/>
              </a:spcBef>
              <a:spcAft>
                <a:spcPts val="0"/>
              </a:spcAft>
              <a:buClr>
                <a:srgbClr val="273239"/>
              </a:buClr>
              <a:buSzPts val="2400"/>
              <a:buFont typeface="Arial"/>
              <a:buChar char="•"/>
            </a:pPr>
            <a:r>
              <a:rPr b="0" i="0" lang="en-US" sz="2400">
                <a:solidFill>
                  <a:srgbClr val="273239"/>
                </a:solidFill>
                <a:latin typeface="Calibri"/>
                <a:ea typeface="Calibri"/>
                <a:cs typeface="Calibri"/>
                <a:sym typeface="Calibri"/>
              </a:rPr>
              <a:t>It contains a wide range of media supports like AVI, MKV, FLV, MPEG4, etc. to play or record a variety of audio/video.</a:t>
            </a:r>
            <a:endParaRPr/>
          </a:p>
          <a:p>
            <a:pPr indent="-152400" lvl="0" marL="0" rtl="0" algn="l">
              <a:spcBef>
                <a:spcPts val="2280"/>
              </a:spcBef>
              <a:spcAft>
                <a:spcPts val="0"/>
              </a:spcAft>
              <a:buClr>
                <a:srgbClr val="273239"/>
              </a:buClr>
              <a:buSzPts val="2400"/>
              <a:buFont typeface="Arial"/>
              <a:buChar char="•"/>
            </a:pPr>
            <a:r>
              <a:rPr b="0" i="0" lang="en-US" sz="2400">
                <a:solidFill>
                  <a:srgbClr val="273239"/>
                </a:solidFill>
                <a:latin typeface="Calibri"/>
                <a:ea typeface="Calibri"/>
                <a:cs typeface="Calibri"/>
                <a:sym typeface="Calibri"/>
              </a:rPr>
              <a:t>It also supports different image formats like JPEG, PNG, GIF, BMP, MP3, etc.</a:t>
            </a:r>
            <a:endParaRPr/>
          </a:p>
          <a:p>
            <a:pPr indent="0" lvl="0" marL="0" rtl="0" algn="l">
              <a:spcBef>
                <a:spcPts val="22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113" name="Google Shape;113;p7"/>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Continue..</a:t>
            </a:r>
            <a:endParaRPr/>
          </a:p>
        </p:txBody>
      </p:sp>
      <p:sp>
        <p:nvSpPr>
          <p:cNvPr id="114" name="Google Shape;114;p7"/>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C:\Users\parul\Desktop\Digital Learning Content.png" id="119" name="Google Shape;119;p8"/>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120" name="Google Shape;120;p8"/>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121" name="Google Shape;121;p8"/>
          <p:cNvSpPr txBox="1"/>
          <p:nvPr/>
        </p:nvSpPr>
        <p:spPr>
          <a:xfrm>
            <a:off x="190500" y="2286000"/>
            <a:ext cx="8558213" cy="4708981"/>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52400" lvl="0" marL="0" rtl="0" algn="l">
              <a:spcBef>
                <a:spcPts val="480"/>
              </a:spcBef>
              <a:spcAft>
                <a:spcPts val="0"/>
              </a:spcAft>
              <a:buClr>
                <a:srgbClr val="273239"/>
              </a:buClr>
              <a:buSzPts val="2400"/>
              <a:buFont typeface="Arial"/>
              <a:buChar char="•"/>
            </a:pPr>
            <a:r>
              <a:rPr b="0" i="0" lang="en-US" sz="2400">
                <a:solidFill>
                  <a:srgbClr val="273239"/>
                </a:solidFill>
                <a:latin typeface="Calibri"/>
                <a:ea typeface="Calibri"/>
                <a:cs typeface="Calibri"/>
                <a:sym typeface="Calibri"/>
              </a:rPr>
              <a:t>It supports multimedia hardware control to perform playback or recording using a camera and microphone.</a:t>
            </a:r>
            <a:endParaRPr/>
          </a:p>
          <a:p>
            <a:pPr indent="-152400" lvl="0" marL="0" rtl="0" algn="l">
              <a:spcBef>
                <a:spcPts val="2280"/>
              </a:spcBef>
              <a:spcAft>
                <a:spcPts val="0"/>
              </a:spcAft>
              <a:buClr>
                <a:srgbClr val="273239"/>
              </a:buClr>
              <a:buSzPts val="2400"/>
              <a:buFont typeface="Arial"/>
              <a:buChar char="•"/>
            </a:pPr>
            <a:r>
              <a:rPr b="0" i="0" lang="en-US" sz="2400">
                <a:solidFill>
                  <a:srgbClr val="273239"/>
                </a:solidFill>
                <a:latin typeface="Calibri"/>
                <a:ea typeface="Calibri"/>
                <a:cs typeface="Calibri"/>
                <a:sym typeface="Calibri"/>
              </a:rPr>
              <a:t>Android has an integrated open-source WebKit layout-based web browser to support User Interfaces like HTML5, and CSS3.</a:t>
            </a:r>
            <a:endParaRPr/>
          </a:p>
          <a:p>
            <a:pPr indent="-152400" lvl="0" marL="0" rtl="0" algn="l">
              <a:spcBef>
                <a:spcPts val="2280"/>
              </a:spcBef>
              <a:spcAft>
                <a:spcPts val="0"/>
              </a:spcAft>
              <a:buClr>
                <a:srgbClr val="273239"/>
              </a:buClr>
              <a:buSzPts val="2400"/>
              <a:buFont typeface="Arial"/>
              <a:buChar char="•"/>
            </a:pPr>
            <a:r>
              <a:rPr b="0" i="0" lang="en-US" sz="2400">
                <a:solidFill>
                  <a:srgbClr val="273239"/>
                </a:solidFill>
                <a:latin typeface="Calibri"/>
                <a:ea typeface="Calibri"/>
                <a:cs typeface="Calibri"/>
                <a:sym typeface="Calibri"/>
              </a:rPr>
              <a:t>Android supports multi-tasking means we can run multiple applications at a time and can switch between them.</a:t>
            </a:r>
            <a:endParaRPr/>
          </a:p>
          <a:p>
            <a:pPr indent="-152400" lvl="0" marL="0" rtl="0" algn="l">
              <a:spcBef>
                <a:spcPts val="2280"/>
              </a:spcBef>
              <a:spcAft>
                <a:spcPts val="0"/>
              </a:spcAft>
              <a:buClr>
                <a:srgbClr val="273239"/>
              </a:buClr>
              <a:buSzPts val="2400"/>
              <a:buFont typeface="Arial"/>
              <a:buChar char="•"/>
            </a:pPr>
            <a:r>
              <a:rPr b="0" i="0" lang="en-US" sz="2400">
                <a:solidFill>
                  <a:srgbClr val="273239"/>
                </a:solidFill>
                <a:latin typeface="Calibri"/>
                <a:ea typeface="Calibri"/>
                <a:cs typeface="Calibri"/>
                <a:sym typeface="Calibri"/>
              </a:rPr>
              <a:t>It provides support for virtual reality or 2D/3D Graphics.</a:t>
            </a:r>
            <a:endParaRPr/>
          </a:p>
          <a:p>
            <a:pPr indent="0" lvl="0" marL="0" rtl="0" algn="l">
              <a:spcBef>
                <a:spcPts val="22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122" name="Google Shape;122;p8"/>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t/>
            </a:r>
            <a:endParaRPr b="1" sz="2800">
              <a:solidFill>
                <a:schemeClr val="dk1"/>
              </a:solidFill>
              <a:latin typeface="Arial"/>
              <a:ea typeface="Arial"/>
              <a:cs typeface="Arial"/>
              <a:sym typeface="Arial"/>
            </a:endParaRPr>
          </a:p>
        </p:txBody>
      </p:sp>
      <p:sp>
        <p:nvSpPr>
          <p:cNvPr id="123" name="Google Shape;123;p8"/>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C:\Users\parul\Desktop\Digital Learning Content.png" id="128" name="Google Shape;128;p9"/>
          <p:cNvPicPr preferRelativeResize="0"/>
          <p:nvPr/>
        </p:nvPicPr>
        <p:blipFill rotWithShape="1">
          <a:blip r:embed="rId3">
            <a:alphaModFix/>
          </a:blip>
          <a:srcRect b="0" l="0" r="0" t="0"/>
          <a:stretch/>
        </p:blipFill>
        <p:spPr>
          <a:xfrm>
            <a:off x="0" y="0"/>
            <a:ext cx="9144000" cy="6900863"/>
          </a:xfrm>
          <a:prstGeom prst="rect">
            <a:avLst/>
          </a:prstGeom>
          <a:noFill/>
          <a:ln>
            <a:noFill/>
          </a:ln>
        </p:spPr>
      </p:pic>
      <p:pic>
        <p:nvPicPr>
          <p:cNvPr descr="C:\Users\parul\Desktop\Untitled-1.png" id="129" name="Google Shape;129;p9"/>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130" name="Google Shape;130;p9"/>
          <p:cNvSpPr txBox="1"/>
          <p:nvPr/>
        </p:nvSpPr>
        <p:spPr>
          <a:xfrm>
            <a:off x="190500" y="2286000"/>
            <a:ext cx="8558213" cy="3711785"/>
          </a:xfrm>
          <a:prstGeom prst="rect">
            <a:avLst/>
          </a:prstGeom>
          <a:noFill/>
          <a:ln>
            <a:noFill/>
          </a:ln>
        </p:spPr>
        <p:txBody>
          <a:bodyPr anchorCtr="0" anchor="t" bIns="45700" lIns="91425" spcFirstLastPara="1" rIns="91425" wrap="square" tIns="45700">
            <a:spAutoFit/>
          </a:bodyPr>
          <a:lstStyle/>
          <a:p>
            <a:pPr indent="-457200" lvl="0" marL="45720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 At first, Android was founded in Android Incorporation in Palo Alto, California, United States by Andy Rubin, in October, 2003. </a:t>
            </a:r>
            <a:endParaRPr/>
          </a:p>
          <a:p>
            <a:pPr indent="-457200" lvl="0" marL="457200" rtl="0" algn="l">
              <a:spcBef>
                <a:spcPts val="48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 Key employees of initial startup of Android were Andy Rubin, Rich Miner, Chris White and Nick Sears.</a:t>
            </a:r>
            <a:endParaRPr/>
          </a:p>
          <a:p>
            <a:pPr indent="-457200" lvl="0" marL="457200" rtl="0" algn="l">
              <a:spcBef>
                <a:spcPts val="48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  In August 2005, Android was acquired by Google Incorporation. </a:t>
            </a:r>
            <a:endParaRPr/>
          </a:p>
          <a:p>
            <a:pPr indent="-457200" lvl="0" marL="457200" rtl="0" algn="l">
              <a:spcBef>
                <a:spcPts val="48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Earliest Android was intended for camera, later shifted to smart phones due to low demand of camera in market.</a:t>
            </a:r>
            <a:endParaRPr/>
          </a:p>
          <a:p>
            <a:pPr indent="0" lvl="0" marL="0" rtl="0" algn="l">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131" name="Google Shape;131;p9"/>
          <p:cNvSpPr/>
          <p:nvPr/>
        </p:nvSpPr>
        <p:spPr>
          <a:xfrm>
            <a:off x="0" y="1643063"/>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History of Android</a:t>
            </a:r>
            <a:r>
              <a:rPr lang="en-US" sz="2800">
                <a:solidFill>
                  <a:schemeClr val="dk1"/>
                </a:solidFill>
                <a:latin typeface="Calibri"/>
                <a:ea typeface="Calibri"/>
                <a:cs typeface="Calibri"/>
                <a:sym typeface="Calibri"/>
              </a:rPr>
              <a:t>:</a:t>
            </a:r>
            <a:endParaRPr b="1" sz="2800">
              <a:solidFill>
                <a:schemeClr val="dk1"/>
              </a:solidFill>
              <a:latin typeface="Arial"/>
              <a:ea typeface="Arial"/>
              <a:cs typeface="Arial"/>
              <a:sym typeface="Arial"/>
            </a:endParaRPr>
          </a:p>
        </p:txBody>
      </p:sp>
      <p:sp>
        <p:nvSpPr>
          <p:cNvPr id="132" name="Google Shape;132;p9"/>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b="1" sz="30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2024-05-25T07:49:06Z</dcterms:created>
  <dc:creator>DELL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2022-07-21T00:00:00Z</vt:filetime>
  </property>
  <property fmtid="{D5CDD505-2E9C-101B-9397-08002B2CF9AE}" pid="3" name="LastSaved">
    <vt:filetime>2024-05-25T00:00:00Z</vt:filetime>
  </property>
</Properties>
</file>