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62" r:id="rId4"/>
    <p:sldId id="363" r:id="rId5"/>
    <p:sldId id="364" r:id="rId6"/>
    <p:sldId id="366" r:id="rId7"/>
    <p:sldId id="365" r:id="rId8"/>
    <p:sldId id="406" r:id="rId9"/>
    <p:sldId id="407" r:id="rId10"/>
    <p:sldId id="368" r:id="rId11"/>
    <p:sldId id="415" r:id="rId12"/>
    <p:sldId id="416" r:id="rId13"/>
    <p:sldId id="417" r:id="rId14"/>
    <p:sldId id="418" r:id="rId15"/>
    <p:sldId id="401" r:id="rId16"/>
    <p:sldId id="394" r:id="rId17"/>
    <p:sldId id="384" r:id="rId18"/>
    <p:sldId id="385" r:id="rId19"/>
    <p:sldId id="392" r:id="rId20"/>
    <p:sldId id="413" r:id="rId21"/>
    <p:sldId id="414" r:id="rId22"/>
    <p:sldId id="423" r:id="rId23"/>
    <p:sldId id="424" r:id="rId24"/>
    <p:sldId id="425" r:id="rId25"/>
    <p:sldId id="322" r:id="rId2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6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BB39-6227-46C9-955E-8511D119745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23C66-A8BA-4F54-BE0A-B2E528FEE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23C66-A8BA-4F54-BE0A-B2E528FEEC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3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2571750"/>
            <a:ext cx="5429250" cy="28003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714750"/>
            <a:ext cx="9144000" cy="714375"/>
          </a:xfrm>
          <a:custGeom>
            <a:avLst/>
            <a:gdLst/>
            <a:ahLst/>
            <a:cxnLst/>
            <a:rect l="l" t="t" r="r" b="b"/>
            <a:pathLst>
              <a:path w="9144000" h="714375">
                <a:moveTo>
                  <a:pt x="9144000" y="0"/>
                </a:moveTo>
                <a:lnTo>
                  <a:pt x="0" y="0"/>
                </a:lnTo>
                <a:lnTo>
                  <a:pt x="0" y="714375"/>
                </a:lnTo>
                <a:lnTo>
                  <a:pt x="9144000" y="714375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91534" y="3080385"/>
            <a:ext cx="1360931" cy="563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2700"/>
            <a:ext cx="9144000" cy="495300"/>
          </a:xfrm>
          <a:custGeom>
            <a:avLst/>
            <a:gdLst/>
            <a:ahLst/>
            <a:cxnLst/>
            <a:rect l="l" t="t" r="r" b="b"/>
            <a:pathLst>
              <a:path w="9144000" h="495300">
                <a:moveTo>
                  <a:pt x="0" y="495300"/>
                </a:moveTo>
                <a:lnTo>
                  <a:pt x="9144000" y="495300"/>
                </a:lnTo>
                <a:lnTo>
                  <a:pt x="9144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19450"/>
            <a:ext cx="9144000" cy="2781300"/>
          </a:xfrm>
          <a:custGeom>
            <a:avLst/>
            <a:gdLst/>
            <a:ahLst/>
            <a:cxnLst/>
            <a:rect l="l" t="t" r="r" b="b"/>
            <a:pathLst>
              <a:path w="9144000" h="2781300">
                <a:moveTo>
                  <a:pt x="0" y="2781300"/>
                </a:moveTo>
                <a:lnTo>
                  <a:pt x="9144000" y="2781300"/>
                </a:lnTo>
                <a:lnTo>
                  <a:pt x="9144000" y="0"/>
                </a:lnTo>
                <a:lnTo>
                  <a:pt x="0" y="0"/>
                </a:lnTo>
                <a:lnTo>
                  <a:pt x="0" y="27813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61950"/>
            <a:ext cx="6705600" cy="2857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400" y="4000500"/>
            <a:ext cx="4276725" cy="571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475" y="4943475"/>
            <a:ext cx="3067050" cy="2667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6000750"/>
            <a:ext cx="9144000" cy="361950"/>
          </a:xfrm>
          <a:custGeom>
            <a:avLst/>
            <a:gdLst/>
            <a:ahLst/>
            <a:cxnLst/>
            <a:rect l="l" t="t" r="r" b="b"/>
            <a:pathLst>
              <a:path w="9144000" h="361950">
                <a:moveTo>
                  <a:pt x="9144000" y="0"/>
                </a:moveTo>
                <a:lnTo>
                  <a:pt x="0" y="0"/>
                </a:lnTo>
                <a:lnTo>
                  <a:pt x="0" y="361950"/>
                </a:lnTo>
                <a:lnTo>
                  <a:pt x="9144000" y="3619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7375" y="3076575"/>
            <a:ext cx="5429250" cy="28003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7825"/>
            <a:ext cx="9144000" cy="638175"/>
          </a:xfrm>
          <a:custGeom>
            <a:avLst/>
            <a:gdLst/>
            <a:ahLst/>
            <a:cxnLst/>
            <a:rect l="l" t="t" r="r" b="b"/>
            <a:pathLst>
              <a:path w="9144000" h="638175">
                <a:moveTo>
                  <a:pt x="9144000" y="0"/>
                </a:moveTo>
                <a:lnTo>
                  <a:pt x="0" y="0"/>
                </a:lnTo>
                <a:lnTo>
                  <a:pt x="0" y="638175"/>
                </a:lnTo>
                <a:lnTo>
                  <a:pt x="9144000" y="638175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557" y="1703705"/>
            <a:ext cx="8549005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787" y="2485961"/>
            <a:ext cx="8420735" cy="216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8.jpe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1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0.jpe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extview-widget-in-android-using-java-with-exampl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1.xml"/><Relationship Id="rId7" Type="http://schemas.openxmlformats.org/officeDocument/2006/relationships/image" Target="../media/image1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6.xml"/><Relationship Id="rId7" Type="http://schemas.openxmlformats.org/officeDocument/2006/relationships/image" Target="../media/image10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65.xml"/><Relationship Id="rId7" Type="http://schemas.openxmlformats.org/officeDocument/2006/relationships/image" Target="../media/image10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11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android-toast-examp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android-rating-bar-example" TargetMode="External"/><Relationship Id="rId3" Type="http://schemas.openxmlformats.org/officeDocument/2006/relationships/hyperlink" Target="https://www.javatpoint.com/android-togglebutton-example" TargetMode="External"/><Relationship Id="rId7" Type="http://schemas.openxmlformats.org/officeDocument/2006/relationships/hyperlink" Target="https://www.javatpoint.com/android-autocompletetextview-example" TargetMode="External"/><Relationship Id="rId2" Type="http://schemas.openxmlformats.org/officeDocument/2006/relationships/hyperlink" Target="https://www.javatpoint.com/android-custom-toast-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android-spinner-example" TargetMode="External"/><Relationship Id="rId11" Type="http://schemas.openxmlformats.org/officeDocument/2006/relationships/hyperlink" Target="https://www.javatpoint.com/android-progressbar-example" TargetMode="External"/><Relationship Id="rId5" Type="http://schemas.openxmlformats.org/officeDocument/2006/relationships/hyperlink" Target="https://www.javatpoint.com/android-alert-dialog-example" TargetMode="External"/><Relationship Id="rId10" Type="http://schemas.openxmlformats.org/officeDocument/2006/relationships/hyperlink" Target="https://www.javatpoint.com/android-timepicker-example" TargetMode="External"/><Relationship Id="rId4" Type="http://schemas.openxmlformats.org/officeDocument/2006/relationships/hyperlink" Target="https://www.javatpoint.com/android-checkbox-example" TargetMode="External"/><Relationship Id="rId9" Type="http://schemas.openxmlformats.org/officeDocument/2006/relationships/hyperlink" Target="https://www.javatpoint.com/android-datepicker-exampl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uluniversity.ac.i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2.jpe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6800" y="1518031"/>
            <a:ext cx="7086600" cy="13683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935480" algn="just">
              <a:lnSpc>
                <a:spcPct val="100000"/>
              </a:lnSpc>
              <a:spcBef>
                <a:spcPts val="130"/>
              </a:spcBef>
            </a:pPr>
            <a:r>
              <a:rPr lang="en-US" sz="3200" b="1" dirty="0">
                <a:latin typeface="Calibri"/>
                <a:cs typeface="Calibri"/>
              </a:rPr>
              <a:t>          </a:t>
            </a:r>
            <a:r>
              <a:rPr sz="3200" b="1" dirty="0">
                <a:latin typeface="Calibri"/>
                <a:cs typeface="Calibri"/>
              </a:rPr>
              <a:t>Unit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lang="en-US" sz="3200" b="1" spc="-50" dirty="0">
                <a:latin typeface="Calibri"/>
                <a:cs typeface="Calibri"/>
              </a:rPr>
              <a:t>3</a:t>
            </a:r>
            <a:r>
              <a:rPr sz="3200" b="1" spc="-50" dirty="0">
                <a:latin typeface="Calibri"/>
                <a:cs typeface="Calibri"/>
              </a:rPr>
              <a:t> </a:t>
            </a:r>
            <a:endParaRPr lang="en-US" sz="3200" b="1" spc="-50" dirty="0">
              <a:latin typeface="Calibri"/>
              <a:cs typeface="Calibri"/>
            </a:endParaRPr>
          </a:p>
          <a:p>
            <a:pPr marL="12700" marR="5080" indent="1935480" algn="ctr">
              <a:lnSpc>
                <a:spcPct val="100000"/>
              </a:lnSpc>
              <a:spcBef>
                <a:spcPts val="130"/>
              </a:spcBef>
            </a:pPr>
            <a:r>
              <a:rPr lang="en-US" sz="2000" b="1" dirty="0"/>
              <a:t>Android User Interface Elements and Layouts</a:t>
            </a:r>
            <a:r>
              <a:rPr lang="en-US" sz="2000" b="1" spc="-10" dirty="0">
                <a:latin typeface="Calibri"/>
                <a:cs typeface="Calibri"/>
              </a:rPr>
              <a:t>	</a:t>
            </a:r>
            <a:r>
              <a:rPr lang="en-US" sz="3500" b="1" spc="-10" dirty="0">
                <a:latin typeface="Calibri"/>
                <a:cs typeface="Calibri"/>
              </a:rPr>
              <a:t>	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0069" y="2872422"/>
            <a:ext cx="4485895" cy="10342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150" spc="-10" dirty="0">
                <a:latin typeface="Calibri"/>
                <a:cs typeface="Calibri"/>
              </a:rPr>
              <a:t>Kunta Suthar, Assistant Professor</a:t>
            </a:r>
          </a:p>
          <a:p>
            <a:pPr marL="12700">
              <a:spcBef>
                <a:spcPts val="125"/>
              </a:spcBef>
            </a:pPr>
            <a:r>
              <a:rPr lang="en-IN" sz="2150" dirty="0">
                <a:latin typeface="Calibri"/>
                <a:cs typeface="Calibri"/>
              </a:rPr>
              <a:t>  Computer</a:t>
            </a:r>
            <a:r>
              <a:rPr lang="en-IN" sz="2150" spc="114" dirty="0">
                <a:latin typeface="Calibri"/>
                <a:cs typeface="Calibri"/>
              </a:rPr>
              <a:t> </a:t>
            </a:r>
            <a:r>
              <a:rPr lang="en-IN" sz="2150" dirty="0">
                <a:latin typeface="Calibri"/>
                <a:cs typeface="Calibri"/>
              </a:rPr>
              <a:t>Science</a:t>
            </a:r>
            <a:r>
              <a:rPr lang="en-IN" sz="2150" spc="165" dirty="0">
                <a:latin typeface="Calibri"/>
                <a:cs typeface="Calibri"/>
              </a:rPr>
              <a:t> </a:t>
            </a:r>
            <a:r>
              <a:rPr lang="en-IN" sz="2150" dirty="0">
                <a:latin typeface="Calibri"/>
                <a:cs typeface="Calibri"/>
              </a:rPr>
              <a:t>and</a:t>
            </a:r>
            <a:r>
              <a:rPr lang="en-IN" sz="2150" spc="-35" dirty="0">
                <a:latin typeface="Calibri"/>
                <a:cs typeface="Calibri"/>
              </a:rPr>
              <a:t> </a:t>
            </a:r>
            <a:r>
              <a:rPr lang="en-IN" sz="2150" spc="-10" dirty="0">
                <a:latin typeface="Calibri"/>
                <a:cs typeface="Calibri"/>
              </a:rPr>
              <a:t>Engineering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215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1600" y="723898"/>
            <a:ext cx="7505700" cy="6134100"/>
            <a:chOff x="1419225" y="504825"/>
            <a:chExt cx="7505700" cy="61341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375" y="504825"/>
              <a:ext cx="2381250" cy="6286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24050" y="2748026"/>
              <a:ext cx="6286500" cy="9525"/>
            </a:xfrm>
            <a:custGeom>
              <a:avLst/>
              <a:gdLst/>
              <a:ahLst/>
              <a:cxnLst/>
              <a:rect l="l" t="t" r="r" b="b"/>
              <a:pathLst>
                <a:path w="6286500" h="9525">
                  <a:moveTo>
                    <a:pt x="0" y="0"/>
                  </a:moveTo>
                  <a:lnTo>
                    <a:pt x="6286500" y="95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9225" y="2695575"/>
              <a:ext cx="95250" cy="95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9525" y="2695575"/>
              <a:ext cx="95250" cy="95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5325" y="6029325"/>
              <a:ext cx="609600" cy="60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1"/>
            <a:ext cx="8913124" cy="167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24000"/>
            <a:ext cx="9144000" cy="807983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b="1" dirty="0">
                <a:latin typeface="Montserrat" panose="00000500000000000000" pitchFamily="2" charset="0"/>
              </a:rPr>
              <a:t>Recycler View</a:t>
            </a:r>
            <a:endParaRPr lang="en-IN" b="1" dirty="0"/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6148" name="Picture 4" descr="RecyclerView in Android with Example - GeeksforGeeks">
            <a:extLst>
              <a:ext uri="{FF2B5EF4-FFF2-40B4-BE49-F238E27FC236}">
                <a16:creationId xmlns:a16="http://schemas.microsoft.com/office/drawing/2014/main" id="{97EE7A5A-0D48-DA9D-D139-6D38D37E9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12" y="2383368"/>
            <a:ext cx="2007288" cy="36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62D20-1C37-E6BF-12FE-53A545FCE44C}"/>
              </a:ext>
            </a:extLst>
          </p:cNvPr>
          <p:cNvSpPr txBox="1"/>
          <p:nvPr/>
        </p:nvSpPr>
        <p:spPr>
          <a:xfrm>
            <a:off x="101256" y="2428232"/>
            <a:ext cx="6934200" cy="3829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ViewGroup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added as a successor of the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GridView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ListView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mostly used to design the user interface with the fine-grain control over the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lists and grids of android application.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a basic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three sub-parts are needed.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The Card Layout : it is an XML layout which will be treated as an item for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list created by the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The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ViewHolder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it is a java class that stores the reference to the card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layout views that modified during the execution of list.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The Data Class: it is a custom java class (getter - setter) that acts as a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for holding the information for every item of the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		   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AA16-C8FE-47D8-922D-2BDE774F261A}"/>
              </a:ext>
            </a:extLst>
          </p:cNvPr>
          <p:cNvSpPr txBox="1"/>
          <p:nvPr/>
        </p:nvSpPr>
        <p:spPr>
          <a:xfrm>
            <a:off x="76200" y="2743200"/>
            <a:ext cx="8877300" cy="186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adapter is main part for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displaying the list.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onCreateViewHolder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which deals with the inflation of the card layout as an item.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onBindViewHolder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which deals with the setting of different data and methods related to clicks on particular items.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getItemCount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which Returns the length of the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7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IN" b="1" dirty="0"/>
              <a:t>Tab Layout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7172" name="Picture 4" descr="Android TabLayout with Gradient Indicator | by Leonardo Vinsen | Medium">
            <a:extLst>
              <a:ext uri="{FF2B5EF4-FFF2-40B4-BE49-F238E27FC236}">
                <a16:creationId xmlns:a16="http://schemas.microsoft.com/office/drawing/2014/main" id="{45CA3A7D-58FE-D36F-1862-A8F15A19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331983"/>
            <a:ext cx="1981200" cy="29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88471-2FFF-5346-CB88-C6AB68F2644E}"/>
              </a:ext>
            </a:extLst>
          </p:cNvPr>
          <p:cNvSpPr txBox="1"/>
          <p:nvPr/>
        </p:nvSpPr>
        <p:spPr>
          <a:xfrm>
            <a:off x="190500" y="2331983"/>
            <a:ext cx="6972300" cy="369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TabLayout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implement horizontal tabs.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of the tabs to display is done through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TabLayout.Tab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instances.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tabs via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newTab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From there we can change the tab's label or icon via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TabLayout.Tab.setText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(int).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TabLayout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be setup with a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ViewPager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Dynamically create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TabItems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the number of pages, their titles, etc.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Synchronize the selected tab and tab indicator position with page swipes.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types of tabs: Fixed tabs, Scrollable tabs.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Fixed tabs display all tabs on one screen, with each tab at a fixed width.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Scrollable tabs are displayed without fixed widths. They are scrollable, such that some tabs will remain off-screen until scrolled.</a:t>
            </a:r>
          </a:p>
        </p:txBody>
      </p:sp>
    </p:spTree>
    <p:extLst>
      <p:ext uri="{BB962C8B-B14F-4D97-AF65-F5344CB8AC3E}">
        <p14:creationId xmlns:p14="http://schemas.microsoft.com/office/powerpoint/2010/main" val="39908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IN" b="1" dirty="0"/>
              <a:t>Menus	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40483-0BBB-4D16-91CD-FDBEFD22CADC}"/>
              </a:ext>
            </a:extLst>
          </p:cNvPr>
          <p:cNvSpPr txBox="1"/>
          <p:nvPr/>
        </p:nvSpPr>
        <p:spPr>
          <a:xfrm>
            <a:off x="304800" y="2438399"/>
            <a:ext cx="8648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familiar and consistent user experience menus are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define in separate XML file and use that file in our application based on our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menu APIs to represent user actions and other options in our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Menus in android applications are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1) Options Menu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2) Context Menu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3) Popup Menu</a:t>
            </a:r>
          </a:p>
        </p:txBody>
      </p:sp>
    </p:spTree>
    <p:extLst>
      <p:ext uri="{BB962C8B-B14F-4D97-AF65-F5344CB8AC3E}">
        <p14:creationId xmlns:p14="http://schemas.microsoft.com/office/powerpoint/2010/main" val="8893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		Options Menu	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8196" name="Picture 4" descr="Options Menu In Android Studio. Hi everyone in this I will talk abaout… |  by Ali Talha Çoban | Medium">
            <a:extLst>
              <a:ext uri="{FF2B5EF4-FFF2-40B4-BE49-F238E27FC236}">
                <a16:creationId xmlns:a16="http://schemas.microsoft.com/office/drawing/2014/main" id="{F7788CBF-FEF6-9678-6226-40A00EE7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31984"/>
            <a:ext cx="1981200" cy="13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5CEF75-CCD0-35C6-6713-4254768BC1B6}"/>
              </a:ext>
            </a:extLst>
          </p:cNvPr>
          <p:cNvSpPr txBox="1"/>
          <p:nvPr/>
        </p:nvSpPr>
        <p:spPr>
          <a:xfrm>
            <a:off x="228600" y="2331983"/>
            <a:ext cx="7315200" cy="3427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options menu is the primary collection of menu items for an activity.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Options Menu Generally placed on action bar.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declare items for the options menu from either Activity or a Fragment.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Re-order the menu items with the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android:orderInCategory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attribute from xml file menu item.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specify the options menu for an activity, override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onCreateOptionsMenu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method, you can inflate your menu resource (defined in XML) into the Menu.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add menu items using add() and retrieve items with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findItem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user clicks a menu item from the options menu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onOptionsItemSelected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IN" sz="1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 is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get callback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92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			Context Menu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E3CED-24F5-5D03-FCBD-A528FD9CA01E}"/>
              </a:ext>
            </a:extLst>
          </p:cNvPr>
          <p:cNvSpPr txBox="1"/>
          <p:nvPr/>
        </p:nvSpPr>
        <p:spPr>
          <a:xfrm>
            <a:off x="76200" y="2433658"/>
            <a:ext cx="899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context menu appears when user press long click on the element.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floating menu.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affects the selected content while doing action on it.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doesn't support item shortcuts and icons</a:t>
            </a:r>
          </a:p>
        </p:txBody>
      </p:sp>
    </p:spTree>
    <p:extLst>
      <p:ext uri="{BB962C8B-B14F-4D97-AF65-F5344CB8AC3E}">
        <p14:creationId xmlns:p14="http://schemas.microsoft.com/office/powerpoint/2010/main" val="15978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57" y="1703704"/>
            <a:ext cx="8549005" cy="3693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" y="2485961"/>
            <a:ext cx="9143999" cy="1400239"/>
          </a:xfrm>
        </p:spPr>
        <p:txBody>
          <a:bodyPr/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Working with the XML Files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Open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res -&gt; Layout -&gt; activity_main.xml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 write the following code. In this file add only a </a:t>
            </a: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TextView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display a simple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54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16" y="2275861"/>
            <a:ext cx="8763000" cy="485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sz="1400" dirty="0"/>
              <a:t>&lt;?xml version="1.0" encoding="utf-8"?&gt;</a:t>
            </a:r>
          </a:p>
          <a:p>
            <a:pPr>
              <a:buNone/>
            </a:pPr>
            <a:r>
              <a:rPr lang="en-IN" sz="1400" i="1" dirty="0"/>
              <a:t>&lt;!-- Relative Layout to display all the details --&gt;</a:t>
            </a:r>
            <a:endParaRPr lang="en-IN" sz="1400" dirty="0"/>
          </a:p>
          <a:p>
            <a:pPr>
              <a:buNone/>
            </a:pPr>
            <a:r>
              <a:rPr lang="en-IN" sz="1400" b="1" dirty="0"/>
              <a:t>&lt;</a:t>
            </a:r>
            <a:r>
              <a:rPr lang="en-IN" sz="1400" b="1" dirty="0" err="1"/>
              <a:t>RelativeLayout</a:t>
            </a:r>
            <a:r>
              <a:rPr lang="en-IN" sz="1400" dirty="0"/>
              <a:t> </a:t>
            </a:r>
            <a:r>
              <a:rPr lang="en-IN" sz="1400" dirty="0" err="1"/>
              <a:t>xmlns:android</a:t>
            </a:r>
            <a:r>
              <a:rPr lang="en-IN" sz="1400" dirty="0"/>
              <a:t>="http://schemas.android.com/</a:t>
            </a:r>
            <a:r>
              <a:rPr lang="en-IN" sz="1400" dirty="0" err="1"/>
              <a:t>apk</a:t>
            </a:r>
            <a:r>
              <a:rPr lang="en-IN" sz="1400" dirty="0"/>
              <a:t>/res/android"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xmlns:tools</a:t>
            </a:r>
            <a:r>
              <a:rPr lang="en-IN" sz="1400" dirty="0"/>
              <a:t>="http://schemas.android.com/tools"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android:id</a:t>
            </a:r>
            <a:r>
              <a:rPr lang="en-IN" sz="1400" dirty="0"/>
              <a:t>="@+id/</a:t>
            </a:r>
            <a:r>
              <a:rPr lang="en-IN" sz="1400" dirty="0" err="1"/>
              <a:t>relLayout</a:t>
            </a:r>
            <a:r>
              <a:rPr lang="en-IN" sz="1400" dirty="0"/>
              <a:t>"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android:layout_width</a:t>
            </a:r>
            <a:r>
              <a:rPr lang="en-IN" sz="1400" dirty="0"/>
              <a:t>="</a:t>
            </a:r>
            <a:r>
              <a:rPr lang="en-IN" sz="1400" dirty="0" err="1"/>
              <a:t>match_parent</a:t>
            </a:r>
            <a:r>
              <a:rPr lang="en-IN" sz="1400" dirty="0"/>
              <a:t>"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android:layout_height</a:t>
            </a:r>
            <a:r>
              <a:rPr lang="en-IN" sz="1400" dirty="0"/>
              <a:t>="</a:t>
            </a:r>
            <a:r>
              <a:rPr lang="en-IN" sz="1400" dirty="0" err="1"/>
              <a:t>match_parent</a:t>
            </a:r>
            <a:r>
              <a:rPr lang="en-IN" sz="1400" dirty="0"/>
              <a:t>"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android:background</a:t>
            </a:r>
            <a:r>
              <a:rPr lang="en-IN" sz="1400" dirty="0"/>
              <a:t>="#</a:t>
            </a:r>
            <a:r>
              <a:rPr lang="en-IN" sz="1400" dirty="0" err="1"/>
              <a:t>fff</a:t>
            </a:r>
            <a:r>
              <a:rPr lang="en-IN" sz="1400" dirty="0"/>
              <a:t>"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android:padding</a:t>
            </a:r>
            <a:r>
              <a:rPr lang="en-IN" sz="1400" dirty="0"/>
              <a:t>="16dp"</a:t>
            </a:r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tools:context</a:t>
            </a:r>
            <a:r>
              <a:rPr lang="en-IN" sz="1400" dirty="0"/>
              <a:t>=".</a:t>
            </a:r>
            <a:r>
              <a:rPr lang="en-IN" sz="1400" dirty="0" err="1"/>
              <a:t>MainActivity</a:t>
            </a:r>
            <a:r>
              <a:rPr lang="en-IN" sz="1400" dirty="0"/>
              <a:t>"</a:t>
            </a:r>
            <a:r>
              <a:rPr lang="en-IN" sz="1400" b="1" dirty="0"/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TextView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="@+id/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textView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android:layout_width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wrap_content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android:layout_height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wrap_content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android:layout_centerHorizontal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="true"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IN" sz="1400" dirty="0"/>
          </a:p>
        </p:txBody>
      </p:sp>
      <p:sp>
        <p:nvSpPr>
          <p:cNvPr id="1638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		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2802" y="2275861"/>
            <a:ext cx="855821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638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		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F91D4-966A-205C-1827-09BD2E9EBD46}"/>
              </a:ext>
            </a:extLst>
          </p:cNvPr>
          <p:cNvSpPr txBox="1"/>
          <p:nvPr/>
        </p:nvSpPr>
        <p:spPr>
          <a:xfrm>
            <a:off x="212802" y="2981379"/>
            <a:ext cx="8771015" cy="236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android:layout_marginTop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="20dp"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android:text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="Long press me!"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android:textColor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="#000"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android:textSize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="20sp"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android:textStyle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="bold"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12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57" y="1703705"/>
            <a:ext cx="8549005" cy="49244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				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47D6D-DFDE-7F4A-9F61-A3DE9075CEDC}"/>
              </a:ext>
            </a:extLst>
          </p:cNvPr>
          <p:cNvSpPr txBox="1"/>
          <p:nvPr/>
        </p:nvSpPr>
        <p:spPr>
          <a:xfrm>
            <a:off x="269557" y="2819400"/>
            <a:ext cx="8112443" cy="370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android.graphics.Color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android.os.Bundle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android.view.ContextMenu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android.view.MenuItem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android.view.View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android.widget.RelativeLayout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android.widget.TextView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androidx.appcompat.app.AppCompatActivity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extends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AppCompatActivity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TextView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textView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72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765550"/>
            <a:ext cx="876300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spc="-10" dirty="0">
                <a:latin typeface="Calibri"/>
                <a:cs typeface="Calibri"/>
              </a:rPr>
              <a:t>             </a:t>
            </a:r>
            <a:r>
              <a:rPr lang="en-US" sz="2400" b="1" dirty="0"/>
              <a:t>Android User Interface Elements and Layouts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791416" y="3080385"/>
            <a:ext cx="1461050" cy="5638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30"/>
              </a:spcBef>
            </a:pPr>
            <a:r>
              <a:rPr lang="en-US" sz="3500" spc="-60" dirty="0">
                <a:solidFill>
                  <a:srgbClr val="000000"/>
                </a:solidFill>
              </a:rPr>
              <a:t>Unit </a:t>
            </a:r>
            <a:r>
              <a:rPr sz="3500" spc="-60" dirty="0">
                <a:solidFill>
                  <a:srgbClr val="000000"/>
                </a:solidFill>
              </a:rPr>
              <a:t>-</a:t>
            </a:r>
            <a:r>
              <a:rPr lang="en-US" sz="3500" spc="-60" dirty="0">
                <a:solidFill>
                  <a:srgbClr val="000000"/>
                </a:solidFill>
              </a:rPr>
              <a:t> </a:t>
            </a:r>
            <a:r>
              <a:rPr lang="en-US" sz="3500" spc="-50" dirty="0">
                <a:solidFill>
                  <a:srgbClr val="000000"/>
                </a:solidFill>
              </a:rPr>
              <a:t>3</a:t>
            </a:r>
            <a:endParaRPr sz="3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4423-9DE7-A3F7-8C3E-B3DD5781D349}"/>
              </a:ext>
            </a:extLst>
          </p:cNvPr>
          <p:cNvSpPr txBox="1"/>
          <p:nvPr/>
        </p:nvSpPr>
        <p:spPr>
          <a:xfrm>
            <a:off x="0" y="2590800"/>
            <a:ext cx="9067800" cy="396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protected void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(Bundle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savedInstanceState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super.onCreate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savedInstanceState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setContentView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R.layout.activity_main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Link those objects with their respective id's that we have given in .XML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textView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TextView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findViewById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R.id.textView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findViewById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R.id.relLayout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12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2802" y="2275861"/>
            <a:ext cx="8558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buNone/>
            </a:pPr>
            <a:r>
              <a:rPr lang="en-US" sz="2400" dirty="0"/>
              <a:t>.</a:t>
            </a:r>
          </a:p>
        </p:txBody>
      </p:sp>
      <p:sp>
        <p:nvSpPr>
          <p:cNvPr id="1638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E98DC-C5B1-1AB7-6ABA-913C70F6E755}"/>
              </a:ext>
            </a:extLst>
          </p:cNvPr>
          <p:cNvSpPr txBox="1"/>
          <p:nvPr/>
        </p:nvSpPr>
        <p:spPr>
          <a:xfrm>
            <a:off x="0" y="2366293"/>
            <a:ext cx="9144000" cy="4643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here you have to register a view for context menu you can register any view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// like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listview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image view,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textview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button etc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registerForContextMenu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textView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void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onCreateContextMenu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ContextMenu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menu, View v,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ContextMenu.ContextMenuInfo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menuInfo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super.onCreateContextMenu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(menu, v,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menuInfo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you can set menu header with title icon etc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menu.setHeaderTitle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("Choose a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add menu items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menu.add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v.getId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0, "Yellow");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menu.add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v.getId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0, "Gray");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menu.add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v.getId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0, "Cyan");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651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22A9F-7077-DC10-F8D7-906508E39D2B}"/>
              </a:ext>
            </a:extLst>
          </p:cNvPr>
          <p:cNvSpPr txBox="1"/>
          <p:nvPr/>
        </p:nvSpPr>
        <p:spPr>
          <a:xfrm>
            <a:off x="0" y="2331984"/>
            <a:ext cx="9144000" cy="437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menu item select listener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onContextItemSelected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MenuItem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item.getTitle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== "Yellow")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relativeLayout.setBackgroundColor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Color.YELLOW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else if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item.getTitle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== "Gray")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relativeLayout.setBackgroundColor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Color.GRAY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else if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item.getTitle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== "Cyan")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relativeLayout.setBackgroundColor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Color.CYAN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true;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287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4E22-72D5-1A7E-B1A1-72FCB12C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57" y="1703705"/>
            <a:ext cx="8549005" cy="36933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widgets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99B79-8081-EFA8-02B8-9CF558C80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1" y="2485961"/>
            <a:ext cx="8803322" cy="3123932"/>
          </a:xfrm>
        </p:spPr>
        <p:txBody>
          <a:bodyPr/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given a lot of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widgets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simplified examples such as Button,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AutoCompleteTextView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ToggleButton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DatePicker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TimePicker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ProgressBar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widgets are easy to learn. The widely used android widgets with examples are given below: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Button: Let's learn how to perform event handling on button click.</a:t>
            </a:r>
          </a:p>
          <a:p>
            <a:pPr algn="just"/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Toast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information for the short duration of time.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34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E0BB-F44A-566E-6781-5048C523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57" y="1703705"/>
            <a:ext cx="8549005" cy="36933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6F43-7BD6-9808-A2F5-63FA37FE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2362200"/>
            <a:ext cx="8727122" cy="4410053"/>
          </a:xfrm>
        </p:spPr>
        <p:txBody>
          <a:bodyPr/>
          <a:lstStyle/>
          <a:p>
            <a:pPr algn="just"/>
            <a:r>
              <a:rPr lang="en-US" sz="18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Custom Toast</a:t>
            </a:r>
            <a:r>
              <a:rPr lang="en-US" sz="18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able to customize the toast, such as we can display image on the toast</a:t>
            </a:r>
          </a:p>
          <a:p>
            <a:pPr algn="just"/>
            <a:r>
              <a:rPr lang="en-US" sz="1800" b="0" i="0" u="none" strike="noStrike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ToggleButton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 has two states ON/OFF.</a:t>
            </a:r>
          </a:p>
          <a:p>
            <a:pPr algn="just"/>
            <a:r>
              <a:rPr lang="en-US" sz="1800" b="0" i="0" u="none" strike="noStrike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CheckBox</a:t>
            </a:r>
            <a:r>
              <a:rPr lang="en-US" sz="18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see the application of simple food ordering.</a:t>
            </a:r>
          </a:p>
          <a:p>
            <a:pPr algn="just"/>
            <a:r>
              <a:rPr lang="en-US" sz="1800" b="0" i="0" u="none" strike="noStrike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AlertDialog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displays a alert dialog containing the message with OK and Cancel buttons.</a:t>
            </a:r>
          </a:p>
          <a:p>
            <a:pPr algn="just"/>
            <a:r>
              <a:rPr lang="en-US" sz="1800" b="0" i="0" u="none" strike="noStrike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Spinner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Spinner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displays the multiple options, but only one can be selected at a time.</a:t>
            </a:r>
          </a:p>
          <a:p>
            <a:pPr algn="just"/>
            <a:r>
              <a:rPr lang="en-US" sz="1800" b="0" i="0" u="none" strike="noStrike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AutoCompleteTextView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see the simple example of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AutoCompleteTextView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RatingBar</a:t>
            </a:r>
            <a:r>
              <a:rPr lang="en-IN" sz="1600" u="sng" kern="1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RatingBar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rating bar.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DatePicker</a:t>
            </a:r>
            <a:r>
              <a:rPr lang="en-IN" sz="1600" u="sng" kern="1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Datepicker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datepicker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dialog that can be used to pick the date.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TimePicker</a:t>
            </a:r>
            <a:r>
              <a:rPr lang="en-IN" sz="1600" u="sng" kern="1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TimePicker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timepicker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dialog that can be used to pick the time.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ProgressBar</a:t>
            </a:r>
            <a:r>
              <a:rPr lang="en-IN" sz="1600" u="sng" kern="1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ProgressBar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progress task.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sz="1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013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2004" y="6019800"/>
            <a:ext cx="2448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  <a:hlinkClick r:id="rId2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60381"/>
            <a:ext cx="5840413" cy="301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2802" y="2275861"/>
            <a:ext cx="8558213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000" dirty="0"/>
              <a:t>Android provides a variety of Pre-built UI components.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Layout objects and UI controls that allow you to build the graphical user interface for your</a:t>
            </a:r>
          </a:p>
          <a:p>
            <a:pPr>
              <a:buNone/>
            </a:pPr>
            <a:r>
              <a:rPr lang="en-US" sz="2000" dirty="0"/>
              <a:t>app.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Android also provides other UI modules for special interfaces such as dialogs, notifications,</a:t>
            </a:r>
          </a:p>
          <a:p>
            <a:pPr>
              <a:buNone/>
            </a:pPr>
            <a:r>
              <a:rPr lang="en-US" sz="2000" dirty="0"/>
              <a:t>and menus.</a:t>
            </a:r>
          </a:p>
        </p:txBody>
      </p:sp>
      <p:sp>
        <p:nvSpPr>
          <p:cNvPr id="1638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47800"/>
            <a:ext cx="9144000" cy="884183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IN" b="1" dirty="0"/>
              <a:t>		                  Android UI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78" y="3276600"/>
            <a:ext cx="6078449" cy="313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80" y="164306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buNone/>
            </a:pPr>
            <a:r>
              <a:rPr lang="en-IN" b="1" dirty="0"/>
              <a:t>What is Material Design?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587928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 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FC36A-591F-8B65-B191-F7C1C7AECC06}"/>
              </a:ext>
            </a:extLst>
          </p:cNvPr>
          <p:cNvSpPr txBox="1"/>
          <p:nvPr/>
        </p:nvSpPr>
        <p:spPr>
          <a:xfrm>
            <a:off x="5080" y="2328317"/>
            <a:ext cx="89484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design system is a combination of rules, standards, and components that can be combined together in order to design any application.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Therefore, material design is simply a design system by </a:t>
            </a:r>
            <a:r>
              <a:rPr lang="en-US" b="1" u="sng" dirty="0">
                <a:latin typeface="Nunito" pitchFamily="2" charset="0"/>
              </a:rPr>
              <a:t>Google.</a:t>
            </a:r>
          </a:p>
          <a:p>
            <a:endParaRPr lang="en-US" b="1" u="sng" dirty="0">
              <a:latin typeface="Nunito" pitchFamily="2" charset="0"/>
            </a:endParaRPr>
          </a:p>
          <a:p>
            <a:pPr marL="285750" indent="-285750" algn="just" rtl="0" fontAlgn="base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Material design was introduced by Google in 2014 and since then it has been a widely adopted design system by many companies. Material design not only helps companies but also is a great resource for individual UI/UX designers.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0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IN" b="1" dirty="0"/>
              <a:t>			          Layouts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1402C-1C6D-0532-E427-1F47566E30DC}"/>
              </a:ext>
            </a:extLst>
          </p:cNvPr>
          <p:cNvSpPr txBox="1"/>
          <p:nvPr/>
        </p:nvSpPr>
        <p:spPr>
          <a:xfrm>
            <a:off x="76200" y="2438401"/>
            <a:ext cx="8991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layout defines the structure for a user interface in your activity.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in the layout are built using a hierarchy of View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ViewGroup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usually draws something the user can see and interact with.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Layout(View Group) is an invisible container that defines the layout structure for View and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Layout(View Group) objects.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a different layout structure, such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ConstraintLayout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6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	          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32" name="Picture 8" descr="Android - UI Layouts">
            <a:extLst>
              <a:ext uri="{FF2B5EF4-FFF2-40B4-BE49-F238E27FC236}">
                <a16:creationId xmlns:a16="http://schemas.microsoft.com/office/drawing/2014/main" id="{16558162-39E0-D6D6-4D94-B1722AC6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8773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9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" y="29874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2422417"/>
            <a:ext cx="5819775" cy="402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42900" indent="-342900" fontAlgn="base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view group that aligns all children in a single direction, vertically or horizontally.</a:t>
            </a:r>
          </a:p>
          <a:p>
            <a:pPr marL="342900" indent="-342900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specify the layout direction with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android:orientation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 </a:t>
            </a:r>
          </a:p>
          <a:p>
            <a:pPr marL="342900" indent="-342900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Layout can be created in two direction: Horizontal      &amp; Vertical.</a:t>
            </a:r>
          </a:p>
          <a:p>
            <a:pPr marL="285750" indent="-285750" fontAlgn="base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supports assigning a weight to individual children with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android:layout_weight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</a:t>
            </a:r>
          </a:p>
          <a:p>
            <a:pPr marL="285750" indent="-285750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attribute assigns an important value to a view in terms of how much space it should occupy on the screen.</a:t>
            </a:r>
          </a:p>
          <a:p>
            <a:pPr marL="285750" indent="-285750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larger weight value allows it to expand to fill any</a:t>
            </a:r>
          </a:p>
          <a:p>
            <a:pPr marL="285750" indent="-285750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space in the parent view.</a:t>
            </a:r>
          </a:p>
        </p:txBody>
      </p:sp>
      <p:sp>
        <p:nvSpPr>
          <p:cNvPr id="1638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IN" b="1" dirty="0"/>
              <a:t>			Linear Layout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050" name="Picture 2" descr="RelativeLayout and LinearLayout in Android">
            <a:extLst>
              <a:ext uri="{FF2B5EF4-FFF2-40B4-BE49-F238E27FC236}">
                <a16:creationId xmlns:a16="http://schemas.microsoft.com/office/drawing/2014/main" id="{781BA1AE-412D-431B-98F3-015F8401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981379"/>
            <a:ext cx="2981325" cy="26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9" y="3984350"/>
            <a:ext cx="7771249" cy="18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IN" b="1" dirty="0"/>
              <a:t>Relative Layout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3076" name="Picture 4" descr="Relative Layout | Views | Android Developers">
            <a:extLst>
              <a:ext uri="{FF2B5EF4-FFF2-40B4-BE49-F238E27FC236}">
                <a16:creationId xmlns:a16="http://schemas.microsoft.com/office/drawing/2014/main" id="{883EBC54-D30C-6B5C-74F7-9A76D39E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1"/>
            <a:ext cx="221871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6C125-88A6-7195-7832-465B280C70C5}"/>
              </a:ext>
            </a:extLst>
          </p:cNvPr>
          <p:cNvSpPr txBox="1"/>
          <p:nvPr/>
        </p:nvSpPr>
        <p:spPr>
          <a:xfrm>
            <a:off x="76200" y="2514599"/>
            <a:ext cx="5943600" cy="424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view group that displays child views in relative positions.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position of each view can be specified as relative to sibling elements or in positions relative to the parent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RelativeLayout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area.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it allows us to position the component anywhere, it is considered as most flexible layout.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Relative layout is the most used layout after the Linear Layout in Android.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Relative Layout, you can use “above, below, left and right” to arrange the component’s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 in relation to other component.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7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654290"/>
            <a:ext cx="3440667" cy="177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89046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IN" b="1" dirty="0"/>
              <a:t>Frame Layout</a:t>
            </a:r>
          </a:p>
        </p:txBody>
      </p:sp>
      <p:sp>
        <p:nvSpPr>
          <p:cNvPr id="16390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6E791-DA1C-69EB-AF02-391CAA265FDD}"/>
              </a:ext>
            </a:extLst>
          </p:cNvPr>
          <p:cNvSpPr txBox="1"/>
          <p:nvPr/>
        </p:nvSpPr>
        <p:spPr>
          <a:xfrm>
            <a:off x="190501" y="2400259"/>
            <a:ext cx="6134100" cy="395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 Layout is designed to block out an area on the screen to display a single item.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specify the position of Views.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Views on the top of each other to display only single View inside the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FrameLayout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can, add multiple children to a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FrameLayout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control their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 by using gravity attribute.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the child views are added in a stack and the most recently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 child will show on the top.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ndroid FrameLayout with Examples - Tutlane">
            <a:extLst>
              <a:ext uri="{FF2B5EF4-FFF2-40B4-BE49-F238E27FC236}">
                <a16:creationId xmlns:a16="http://schemas.microsoft.com/office/drawing/2014/main" id="{F83F6523-F4CD-4173-AB72-D7E5929FB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00259"/>
            <a:ext cx="1544831" cy="27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6"/>
    </mc:Choice>
    <mc:Fallback xmlns="">
      <p:transition spd="slow" advTm="8156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1953</Words>
  <Application>Microsoft Office PowerPoint</Application>
  <PresentationFormat>On-screen Show (4:3)</PresentationFormat>
  <Paragraphs>203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Montserrat</vt:lpstr>
      <vt:lpstr>Nunito</vt:lpstr>
      <vt:lpstr>Times New Roman</vt:lpstr>
      <vt:lpstr>Office Theme</vt:lpstr>
      <vt:lpstr>PowerPoint Presentation</vt:lpstr>
      <vt:lpstr>Unit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    </vt:lpstr>
      <vt:lpstr>PowerPoint Presentation</vt:lpstr>
      <vt:lpstr>PowerPoint Presentation</vt:lpstr>
      <vt:lpstr>PowerPoint Presentation</vt:lpstr>
      <vt:lpstr>UI widgets</vt:lpstr>
      <vt:lpstr>Continue..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kuntasuthar123@gmail.com</cp:lastModifiedBy>
  <cp:revision>272</cp:revision>
  <dcterms:created xsi:type="dcterms:W3CDTF">2024-05-25T07:49:06Z</dcterms:created>
  <dcterms:modified xsi:type="dcterms:W3CDTF">2025-01-02T04:47:22Z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LastSaved">
    <vt:filetime>2024-05-25T00:00:00Z</vt:filetime>
  </property>
</Properties>
</file>