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304" r:id="rId4"/>
    <p:sldId id="259" r:id="rId5"/>
    <p:sldId id="305" r:id="rId6"/>
    <p:sldId id="307" r:id="rId7"/>
    <p:sldId id="308" r:id="rId8"/>
    <p:sldId id="306" r:id="rId9"/>
    <p:sldId id="356" r:id="rId10"/>
    <p:sldId id="310" r:id="rId11"/>
    <p:sldId id="309" r:id="rId12"/>
    <p:sldId id="311" r:id="rId13"/>
    <p:sldId id="357" r:id="rId14"/>
    <p:sldId id="313" r:id="rId15"/>
    <p:sldId id="330" r:id="rId16"/>
    <p:sldId id="358" r:id="rId17"/>
    <p:sldId id="359" r:id="rId18"/>
    <p:sldId id="360" r:id="rId19"/>
    <p:sldId id="361" r:id="rId20"/>
    <p:sldId id="362" r:id="rId21"/>
    <p:sldId id="363" r:id="rId22"/>
    <p:sldId id="364" r:id="rId23"/>
    <p:sldId id="365" r:id="rId24"/>
    <p:sldId id="274" r:id="rId25"/>
    <p:sldId id="27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66" roundtripDataSignature="AMtx7mjpZbYdCLnMjcBF9t6MCNsIRAcT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92B12-DDF3-6CF0-999C-6E8877FE9382}" v="37" dt="2023-11-26T14:30:30.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3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72"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67" Type="http://schemas.openxmlformats.org/officeDocument/2006/relationships/presProps" Target="presProps.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66"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6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i Gaur" userId="S::shakti.gaur@techdefence.com::bf3c040b-93f4-4d5c-b6d3-a0f13630895c" providerId="AD" clId="Web-{1A292B12-DDF3-6CF0-999C-6E8877FE9382}"/>
    <pc:docChg chg="modSld">
      <pc:chgData name="Shakti Gaur" userId="S::shakti.gaur@techdefence.com::bf3c040b-93f4-4d5c-b6d3-a0f13630895c" providerId="AD" clId="Web-{1A292B12-DDF3-6CF0-999C-6E8877FE9382}" dt="2023-11-26T14:30:30.963" v="24" actId="1076"/>
      <pc:docMkLst>
        <pc:docMk/>
      </pc:docMkLst>
      <pc:sldChg chg="modSp">
        <pc:chgData name="Shakti Gaur" userId="S::shakti.gaur@techdefence.com::bf3c040b-93f4-4d5c-b6d3-a0f13630895c" providerId="AD" clId="Web-{1A292B12-DDF3-6CF0-999C-6E8877FE9382}" dt="2023-11-26T14:30:30.963" v="24" actId="1076"/>
        <pc:sldMkLst>
          <pc:docMk/>
          <pc:sldMk cId="0" sldId="256"/>
        </pc:sldMkLst>
        <pc:spChg chg="mod">
          <ac:chgData name="Shakti Gaur" userId="S::shakti.gaur@techdefence.com::bf3c040b-93f4-4d5c-b6d3-a0f13630895c" providerId="AD" clId="Web-{1A292B12-DDF3-6CF0-999C-6E8877FE9382}" dt="2023-11-26T14:30:30.963" v="24" actId="1076"/>
          <ac:spMkLst>
            <pc:docMk/>
            <pc:sldMk cId="0" sldId="256"/>
            <ac:spMk id="85" creationId="{00000000-0000-0000-0000-000000000000}"/>
          </ac:spMkLst>
        </pc:spChg>
      </pc:sldChg>
      <pc:sldChg chg="modSp">
        <pc:chgData name="Shakti Gaur" userId="S::shakti.gaur@techdefence.com::bf3c040b-93f4-4d5c-b6d3-a0f13630895c" providerId="AD" clId="Web-{1A292B12-DDF3-6CF0-999C-6E8877FE9382}" dt="2023-11-26T14:28:44.351" v="9" actId="20577"/>
        <pc:sldMkLst>
          <pc:docMk/>
          <pc:sldMk cId="1153422164" sldId="277"/>
        </pc:sldMkLst>
        <pc:spChg chg="mod">
          <ac:chgData name="Shakti Gaur" userId="S::shakti.gaur@techdefence.com::bf3c040b-93f4-4d5c-b6d3-a0f13630895c" providerId="AD" clId="Web-{1A292B12-DDF3-6CF0-999C-6E8877FE9382}" dt="2023-11-26T14:28:44.351" v="9" actId="20577"/>
          <ac:spMkLst>
            <pc:docMk/>
            <pc:sldMk cId="1153422164" sldId="277"/>
            <ac:spMk id="119" creationId="{00000000-0000-0000-0000-000000000000}"/>
          </ac:spMkLst>
        </pc:spChg>
      </pc:sldChg>
      <pc:sldChg chg="modSp">
        <pc:chgData name="Shakti Gaur" userId="S::shakti.gaur@techdefence.com::bf3c040b-93f4-4d5c-b6d3-a0f13630895c" providerId="AD" clId="Web-{1A292B12-DDF3-6CF0-999C-6E8877FE9382}" dt="2023-11-26T14:28:53.507" v="17"/>
        <pc:sldMkLst>
          <pc:docMk/>
          <pc:sldMk cId="73703616" sldId="278"/>
        </pc:sldMkLst>
        <pc:graphicFrameChg chg="mod modGraphic">
          <ac:chgData name="Shakti Gaur" userId="S::shakti.gaur@techdefence.com::bf3c040b-93f4-4d5c-b6d3-a0f13630895c" providerId="AD" clId="Web-{1A292B12-DDF3-6CF0-999C-6E8877FE9382}" dt="2023-11-26T14:28:53.507" v="17"/>
          <ac:graphicFrameMkLst>
            <pc:docMk/>
            <pc:sldMk cId="73703616" sldId="278"/>
            <ac:graphicFrameMk id="2" creationId="{9DF4DB45-5FA3-A697-254A-4DB8990CA2C2}"/>
          </ac:graphicFrameMkLst>
        </pc:graphicFrameChg>
      </pc:sldChg>
      <pc:sldChg chg="modSp">
        <pc:chgData name="Shakti Gaur" userId="S::shakti.gaur@techdefence.com::bf3c040b-93f4-4d5c-b6d3-a0f13630895c" providerId="AD" clId="Web-{1A292B12-DDF3-6CF0-999C-6E8877FE9382}" dt="2023-11-26T14:29:45.556" v="23" actId="20577"/>
        <pc:sldMkLst>
          <pc:docMk/>
          <pc:sldMk cId="246635247" sldId="320"/>
        </pc:sldMkLst>
        <pc:spChg chg="mod">
          <ac:chgData name="Shakti Gaur" userId="S::shakti.gaur@techdefence.com::bf3c040b-93f4-4d5c-b6d3-a0f13630895c" providerId="AD" clId="Web-{1A292B12-DDF3-6CF0-999C-6E8877FE9382}" dt="2023-11-26T14:29:45.556" v="23" actId="20577"/>
          <ac:spMkLst>
            <pc:docMk/>
            <pc:sldMk cId="246635247" sldId="320"/>
            <ac:spMk id="128" creationId="{00000000-0000-0000-0000-000000000000}"/>
          </ac:spMkLst>
        </pc:spChg>
      </pc:sldChg>
      <pc:sldChg chg="modSp">
        <pc:chgData name="Shakti Gaur" userId="S::shakti.gaur@techdefence.com::bf3c040b-93f4-4d5c-b6d3-a0f13630895c" providerId="AD" clId="Web-{1A292B12-DDF3-6CF0-999C-6E8877FE9382}" dt="2023-11-26T14:27:52.380" v="2" actId="20577"/>
        <pc:sldMkLst>
          <pc:docMk/>
          <pc:sldMk cId="2945133780" sldId="334"/>
        </pc:sldMkLst>
        <pc:spChg chg="mod">
          <ac:chgData name="Shakti Gaur" userId="S::shakti.gaur@techdefence.com::bf3c040b-93f4-4d5c-b6d3-a0f13630895c" providerId="AD" clId="Web-{1A292B12-DDF3-6CF0-999C-6E8877FE9382}" dt="2023-11-26T14:27:52.380" v="2" actId="20577"/>
          <ac:spMkLst>
            <pc:docMk/>
            <pc:sldMk cId="2945133780" sldId="334"/>
            <ac:spMk id="1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075723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977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218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7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768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883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233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095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02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285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6542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06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211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1104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08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44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796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00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4316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08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85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62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7305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173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195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2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a:ea typeface="Calibri"/>
                <a:cs typeface="Calibri"/>
                <a:sym typeface="Calibri"/>
              </a:defRPr>
            </a:lvl1pPr>
            <a:lvl2pPr marL="0" lvl="1" indent="0" algn="r">
              <a:spcBef>
                <a:spcPts val="0"/>
              </a:spcBef>
              <a:spcAft>
                <a:spcPts val="0"/>
              </a:spcAft>
              <a:buNone/>
              <a:defRPr sz="1200" b="0" i="0" u="none" strike="noStrike" cap="none">
                <a:solidFill>
                  <a:schemeClr val="dk1"/>
                </a:solidFill>
                <a:latin typeface="Calibri"/>
                <a:ea typeface="Calibri"/>
                <a:cs typeface="Calibri"/>
                <a:sym typeface="Calibri"/>
              </a:defRPr>
            </a:lvl2pPr>
            <a:lvl3pPr marL="0" lvl="2" indent="0" algn="r">
              <a:spcBef>
                <a:spcPts val="0"/>
              </a:spcBef>
              <a:spcAft>
                <a:spcPts val="0"/>
              </a:spcAft>
              <a:buNone/>
              <a:defRPr sz="1200" b="0" i="0" u="none" strike="noStrike" cap="none">
                <a:solidFill>
                  <a:schemeClr val="dk1"/>
                </a:solidFill>
                <a:latin typeface="Calibri"/>
                <a:ea typeface="Calibri"/>
                <a:cs typeface="Calibri"/>
                <a:sym typeface="Calibri"/>
              </a:defRPr>
            </a:lvl3pPr>
            <a:lvl4pPr marL="0" lvl="3" indent="0" algn="r">
              <a:spcBef>
                <a:spcPts val="0"/>
              </a:spcBef>
              <a:spcAft>
                <a:spcPts val="0"/>
              </a:spcAft>
              <a:buNone/>
              <a:defRPr sz="1200" b="0" i="0" u="none" strike="noStrike" cap="none">
                <a:solidFill>
                  <a:schemeClr val="dk1"/>
                </a:solidFill>
                <a:latin typeface="Calibri"/>
                <a:ea typeface="Calibri"/>
                <a:cs typeface="Calibri"/>
                <a:sym typeface="Calibri"/>
              </a:defRPr>
            </a:lvl4pPr>
            <a:lvl5pPr marL="0" lvl="4" indent="0" algn="r">
              <a:spcBef>
                <a:spcPts val="0"/>
              </a:spcBef>
              <a:spcAft>
                <a:spcPts val="0"/>
              </a:spcAft>
              <a:buNone/>
              <a:defRPr sz="1200" b="0" i="0" u="none" strike="noStrike" cap="none">
                <a:solidFill>
                  <a:schemeClr val="dk1"/>
                </a:solidFill>
                <a:latin typeface="Calibri"/>
                <a:ea typeface="Calibri"/>
                <a:cs typeface="Calibri"/>
                <a:sym typeface="Calibri"/>
              </a:defRPr>
            </a:lvl5pPr>
            <a:lvl6pPr marL="0" lvl="5" indent="0" algn="r">
              <a:spcBef>
                <a:spcPts val="0"/>
              </a:spcBef>
              <a:spcAft>
                <a:spcPts val="0"/>
              </a:spcAft>
              <a:buNone/>
              <a:defRPr sz="1200" b="0" i="0" u="none" strike="noStrike" cap="none">
                <a:solidFill>
                  <a:schemeClr val="dk1"/>
                </a:solidFill>
                <a:latin typeface="Calibri"/>
                <a:ea typeface="Calibri"/>
                <a:cs typeface="Calibri"/>
                <a:sym typeface="Calibri"/>
              </a:defRPr>
            </a:lvl6pPr>
            <a:lvl7pPr marL="0" lvl="6" indent="0" algn="r">
              <a:spcBef>
                <a:spcPts val="0"/>
              </a:spcBef>
              <a:spcAft>
                <a:spcPts val="0"/>
              </a:spcAft>
              <a:buNone/>
              <a:defRPr sz="1200" b="0" i="0" u="none" strike="noStrike" cap="none">
                <a:solidFill>
                  <a:schemeClr val="dk1"/>
                </a:solidFill>
                <a:latin typeface="Calibri"/>
                <a:ea typeface="Calibri"/>
                <a:cs typeface="Calibri"/>
                <a:sym typeface="Calibri"/>
              </a:defRPr>
            </a:lvl7pPr>
            <a:lvl8pPr marL="0" lvl="7" indent="0" algn="r">
              <a:spcBef>
                <a:spcPts val="0"/>
              </a:spcBef>
              <a:spcAft>
                <a:spcPts val="0"/>
              </a:spcAft>
              <a:buNone/>
              <a:defRPr sz="1200" b="0" i="0" u="none" strike="noStrike" cap="none">
                <a:solidFill>
                  <a:schemeClr val="dk1"/>
                </a:solidFill>
                <a:latin typeface="Calibri"/>
                <a:ea typeface="Calibri"/>
                <a:cs typeface="Calibri"/>
                <a:sym typeface="Calibri"/>
              </a:defRPr>
            </a:lvl8pPr>
            <a:lvl9pPr marL="0" lvl="8" indent="0" algn="r">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a:ea typeface="Calibri"/>
                <a:cs typeface="Calibri"/>
                <a:sym typeface="Calibri"/>
              </a:defRPr>
            </a:lvl1pPr>
            <a:lvl2pPr marL="0" lvl="1" indent="0" algn="r">
              <a:spcBef>
                <a:spcPts val="0"/>
              </a:spcBef>
              <a:spcAft>
                <a:spcPts val="0"/>
              </a:spcAft>
              <a:buNone/>
              <a:defRPr sz="1200">
                <a:solidFill>
                  <a:schemeClr val="dk1"/>
                </a:solidFill>
                <a:latin typeface="Calibri"/>
                <a:ea typeface="Calibri"/>
                <a:cs typeface="Calibri"/>
                <a:sym typeface="Calibri"/>
              </a:defRPr>
            </a:lvl2pPr>
            <a:lvl3pPr marL="0" lvl="2" indent="0" algn="r">
              <a:spcBef>
                <a:spcPts val="0"/>
              </a:spcBef>
              <a:spcAft>
                <a:spcPts val="0"/>
              </a:spcAft>
              <a:buNone/>
              <a:defRPr sz="1200">
                <a:solidFill>
                  <a:schemeClr val="dk1"/>
                </a:solidFill>
                <a:latin typeface="Calibri"/>
                <a:ea typeface="Calibri"/>
                <a:cs typeface="Calibri"/>
                <a:sym typeface="Calibri"/>
              </a:defRPr>
            </a:lvl3pPr>
            <a:lvl4pPr marL="0" lvl="3" indent="0" algn="r">
              <a:spcBef>
                <a:spcPts val="0"/>
              </a:spcBef>
              <a:spcAft>
                <a:spcPts val="0"/>
              </a:spcAft>
              <a:buNone/>
              <a:defRPr sz="1200">
                <a:solidFill>
                  <a:schemeClr val="dk1"/>
                </a:solidFill>
                <a:latin typeface="Calibri"/>
                <a:ea typeface="Calibri"/>
                <a:cs typeface="Calibri"/>
                <a:sym typeface="Calibri"/>
              </a:defRPr>
            </a:lvl4pPr>
            <a:lvl5pPr marL="0" lvl="4" indent="0" algn="r">
              <a:spcBef>
                <a:spcPts val="0"/>
              </a:spcBef>
              <a:spcAft>
                <a:spcPts val="0"/>
              </a:spcAft>
              <a:buNone/>
              <a:defRPr sz="1200">
                <a:solidFill>
                  <a:schemeClr val="dk1"/>
                </a:solidFill>
                <a:latin typeface="Calibri"/>
                <a:ea typeface="Calibri"/>
                <a:cs typeface="Calibri"/>
                <a:sym typeface="Calibri"/>
              </a:defRPr>
            </a:lvl5pPr>
            <a:lvl6pPr marL="0" lvl="5" indent="0" algn="r">
              <a:spcBef>
                <a:spcPts val="0"/>
              </a:spcBef>
              <a:spcAft>
                <a:spcPts val="0"/>
              </a:spcAft>
              <a:buNone/>
              <a:defRPr sz="1200">
                <a:solidFill>
                  <a:schemeClr val="dk1"/>
                </a:solidFill>
                <a:latin typeface="Calibri"/>
                <a:ea typeface="Calibri"/>
                <a:cs typeface="Calibri"/>
                <a:sym typeface="Calibri"/>
              </a:defRPr>
            </a:lvl6pPr>
            <a:lvl7pPr marL="0" lvl="6" indent="0" algn="r">
              <a:spcBef>
                <a:spcPts val="0"/>
              </a:spcBef>
              <a:spcAft>
                <a:spcPts val="0"/>
              </a:spcAft>
              <a:buNone/>
              <a:defRPr sz="1200">
                <a:solidFill>
                  <a:schemeClr val="dk1"/>
                </a:solidFill>
                <a:latin typeface="Calibri"/>
                <a:ea typeface="Calibri"/>
                <a:cs typeface="Calibri"/>
                <a:sym typeface="Calibri"/>
              </a:defRPr>
            </a:lvl7pPr>
            <a:lvl8pPr marL="0" lvl="7" indent="0" algn="r">
              <a:spcBef>
                <a:spcPts val="0"/>
              </a:spcBef>
              <a:spcAft>
                <a:spcPts val="0"/>
              </a:spcAft>
              <a:buNone/>
              <a:defRPr sz="1200">
                <a:solidFill>
                  <a:schemeClr val="dk1"/>
                </a:solidFill>
                <a:latin typeface="Calibri"/>
                <a:ea typeface="Calibri"/>
                <a:cs typeface="Calibri"/>
                <a:sym typeface="Calibri"/>
              </a:defRPr>
            </a:lvl8pPr>
            <a:lvl9pPr marL="0" lvl="8" indent="0" algn="r">
              <a:spcBef>
                <a:spcPts val="0"/>
              </a:spcBef>
              <a:spcAft>
                <a:spcPts val="0"/>
              </a:spcAft>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mongodb.com/mern-stac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web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webp"/><Relationship Id="rId5" Type="http://schemas.openxmlformats.org/officeDocument/2006/relationships/image" Target="../media/image10.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4">
            <a:alphaModFix/>
          </a:blip>
          <a:srcRect/>
          <a:stretch/>
        </p:blipFill>
        <p:spPr>
          <a:xfrm>
            <a:off x="9625" y="19250"/>
            <a:ext cx="9144000" cy="6900863"/>
          </a:xfrm>
          <a:prstGeom prst="rect">
            <a:avLst/>
          </a:prstGeom>
          <a:noFill/>
          <a:ln>
            <a:noFill/>
          </a:ln>
        </p:spPr>
      </p:pic>
      <p:sp>
        <p:nvSpPr>
          <p:cNvPr id="85" name="Google Shape;85;p1"/>
          <p:cNvSpPr/>
          <p:nvPr/>
        </p:nvSpPr>
        <p:spPr>
          <a:xfrm>
            <a:off x="292788" y="1628347"/>
            <a:ext cx="9144000" cy="72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dirty="0" smtClean="0">
                <a:latin typeface="Calibri"/>
                <a:ea typeface="Calibri"/>
                <a:cs typeface="Calibri"/>
                <a:sym typeface="Calibri"/>
              </a:rPr>
              <a:t>MEAN Full Stack</a:t>
            </a:r>
            <a:r>
              <a:rPr lang="en-US" sz="3500" b="1" dirty="0">
                <a:latin typeface="Calibri"/>
                <a:ea typeface="Calibri"/>
                <a:cs typeface="Calibri"/>
                <a:sym typeface="Calibri"/>
              </a:rPr>
              <a:t>	</a:t>
            </a:r>
            <a:endParaRPr sz="3500" b="1" i="0" u="none" strike="noStrike" cap="none" dirty="0">
              <a:solidFill>
                <a:srgbClr val="000000"/>
              </a:solidFill>
              <a:latin typeface="Calibri"/>
              <a:ea typeface="Calibri"/>
              <a:cs typeface="Calibri"/>
              <a:sym typeface="Calibri"/>
            </a:endParaRPr>
          </a:p>
        </p:txBody>
      </p:sp>
      <p:pic>
        <p:nvPicPr>
          <p:cNvPr id="87" name="Google Shape;87;p1" descr="C:\Users\parul\Desktop\Registered Logosd.png"/>
          <p:cNvPicPr preferRelativeResize="0"/>
          <p:nvPr/>
        </p:nvPicPr>
        <p:blipFill rotWithShape="1">
          <a:blip r:embed="rId5">
            <a:alphaModFix/>
          </a:blip>
          <a:srcRect/>
          <a:stretch/>
        </p:blipFill>
        <p:spPr>
          <a:xfrm>
            <a:off x="3381375" y="500063"/>
            <a:ext cx="2381250" cy="628650"/>
          </a:xfrm>
          <a:prstGeom prst="rect">
            <a:avLst/>
          </a:prstGeom>
          <a:noFill/>
          <a:ln>
            <a:noFill/>
          </a:ln>
        </p:spPr>
      </p:pic>
      <p:grpSp>
        <p:nvGrpSpPr>
          <p:cNvPr id="88" name="Google Shape;88;p1"/>
          <p:cNvGrpSpPr/>
          <p:nvPr/>
        </p:nvGrpSpPr>
        <p:grpSpPr>
          <a:xfrm>
            <a:off x="1417638" y="2354647"/>
            <a:ext cx="6308725" cy="93663"/>
            <a:chOff x="1428728" y="2571744"/>
            <a:chExt cx="6309404" cy="94298"/>
          </a:xfrm>
        </p:grpSpPr>
        <p:cxnSp>
          <p:nvCxnSpPr>
            <p:cNvPr id="89" name="Google Shape;89;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0" name="Google Shape;90;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pic>
        <p:nvPicPr>
          <p:cNvPr id="92" name="Google Shape;92;p1"/>
          <p:cNvPicPr preferRelativeResize="0"/>
          <p:nvPr/>
        </p:nvPicPr>
        <p:blipFill rotWithShape="1">
          <a:blip r:embed="rId6">
            <a:alphaModFix/>
          </a:blip>
          <a:srcRect/>
          <a:stretch/>
        </p:blipFill>
        <p:spPr>
          <a:xfrm>
            <a:off x="8318500" y="6032500"/>
            <a:ext cx="609600" cy="609600"/>
          </a:xfrm>
          <a:prstGeom prst="rect">
            <a:avLst/>
          </a:prstGeom>
          <a:noFill/>
          <a:ln>
            <a:noFill/>
          </a:ln>
        </p:spPr>
      </p:pic>
      <p:sp>
        <p:nvSpPr>
          <p:cNvPr id="11" name="TextBox 5">
            <a:extLst>
              <a:ext uri="{FF2B5EF4-FFF2-40B4-BE49-F238E27FC236}">
                <a16:creationId xmlns:a16="http://schemas.microsoft.com/office/drawing/2014/main" xmlns="" id="{D3C48B22-4BD8-76C1-B094-0A83FD19B5CB}"/>
              </a:ext>
            </a:extLst>
          </p:cNvPr>
          <p:cNvSpPr>
            <a:spLocks noChangeArrowheads="1"/>
          </p:cNvSpPr>
          <p:nvPr>
            <p:custDataLst>
              <p:tags r:id="rId1"/>
            </p:custDataLst>
          </p:nvPr>
        </p:nvSpPr>
        <p:spPr bwMode="auto">
          <a:xfrm>
            <a:off x="527919" y="2464402"/>
            <a:ext cx="8065938" cy="1411014"/>
          </a:xfrm>
          <a:prstGeom prst="rect">
            <a:avLst/>
          </a:prstGeom>
          <a:noFill/>
          <a:ln w="9525" algn="ctr">
            <a:noFill/>
            <a:miter lim="800000"/>
            <a:headEnd/>
            <a:tailEnd/>
          </a:ln>
        </p:spPr>
        <p:txBody>
          <a:bodyPr/>
          <a:lstStyle/>
          <a:p>
            <a:pPr algn="ctr"/>
            <a:r>
              <a:rPr lang="en-US" altLang="en-US" sz="2200" b="1" dirty="0" smtClean="0">
                <a:latin typeface="Calibri"/>
                <a:cs typeface="Times New Roman" pitchFamily="18" charset="0"/>
              </a:rPr>
              <a:t>Amir </a:t>
            </a:r>
            <a:r>
              <a:rPr lang="en-US" altLang="en-US" sz="2200" b="1" dirty="0" smtClean="0">
                <a:latin typeface="Calibri"/>
                <a:cs typeface="Times New Roman" pitchFamily="18" charset="0"/>
              </a:rPr>
              <a:t>Hussain</a:t>
            </a:r>
            <a:endParaRPr lang="en-US" altLang="en-US" sz="2200" b="1" dirty="0">
              <a:latin typeface="Calibri"/>
              <a:cs typeface="Times New Roman" pitchFamily="18" charset="0"/>
            </a:endParaRPr>
          </a:p>
          <a:p>
            <a:pPr algn="ctr"/>
            <a:r>
              <a:rPr lang="en-US" altLang="en-US" sz="2200" b="1" dirty="0">
                <a:solidFill>
                  <a:srgbClr val="000000"/>
                </a:solidFill>
                <a:latin typeface="Calibri"/>
                <a:cs typeface="Times New Roman" pitchFamily="18" charset="0"/>
              </a:rPr>
              <a:t>Cyber security </a:t>
            </a:r>
            <a:r>
              <a:rPr lang="en-US" altLang="en-US" sz="2200" b="1" dirty="0" smtClean="0">
                <a:solidFill>
                  <a:srgbClr val="000000"/>
                </a:solidFill>
                <a:latin typeface="Calibri"/>
                <a:cs typeface="Times New Roman" pitchFamily="18" charset="0"/>
              </a:rPr>
              <a:t>trainer</a:t>
            </a:r>
          </a:p>
          <a:p>
            <a:pPr algn="ctr"/>
            <a:r>
              <a:rPr lang="en-US" altLang="en-US" sz="2200" b="1" dirty="0" smtClean="0">
                <a:latin typeface="Calibri"/>
                <a:cs typeface="Times New Roman" pitchFamily="18" charset="0"/>
              </a:rPr>
              <a:t>&amp;</a:t>
            </a:r>
          </a:p>
          <a:p>
            <a:pPr algn="ctr"/>
            <a:r>
              <a:rPr lang="en-US" altLang="en-US" sz="2200" b="1" dirty="0" smtClean="0">
                <a:solidFill>
                  <a:srgbClr val="000000"/>
                </a:solidFill>
                <a:latin typeface="Calibri"/>
                <a:cs typeface="Times New Roman" pitchFamily="18" charset="0"/>
              </a:rPr>
              <a:t>Full Stack Developer</a:t>
            </a:r>
            <a:endParaRPr lang="en-US" altLang="en-US" sz="2200" b="1" dirty="0">
              <a:solidFill>
                <a:srgbClr val="000000"/>
              </a:solidFill>
              <a:latin typeface="Calibri"/>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solidFill>
              </a:rPr>
              <a:t>Frontend Roadmap</a:t>
            </a:r>
            <a:endParaRPr lang="en-US" sz="3200" dirty="0">
              <a:solidFill>
                <a:schemeClr val="bg1"/>
              </a:solidFill>
              <a:effectLst/>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r>
              <a:rPr lang="en-US" sz="2400" b="1" dirty="0">
                <a:latin typeface="Times New Roman" pitchFamily="18" charset="0"/>
                <a:cs typeface="Times New Roman" pitchFamily="18" charset="0"/>
              </a:rPr>
              <a:t>Bootstrap</a:t>
            </a:r>
            <a:r>
              <a:rPr lang="en-US" sz="2400" dirty="0">
                <a:latin typeface="Times New Roman" pitchFamily="18" charset="0"/>
                <a:cs typeface="Times New Roman" pitchFamily="18" charset="0"/>
              </a:rPr>
              <a:t>: Bootstrap is a free and open-source tool collection for creating responsive websites and web applications. </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It is the most popular CSS framework for developing responsive, mobile-first websites. Nowadays, the websites are perfect for all the browsers (IE, Firefox, and Chrome) and for all sizes of screens (Desktop, Tablets, </a:t>
            </a:r>
            <a:r>
              <a:rPr lang="en-US" sz="2400" dirty="0" err="1">
                <a:latin typeface="Times New Roman" pitchFamily="18" charset="0"/>
                <a:cs typeface="Times New Roman" pitchFamily="18" charset="0"/>
              </a:rPr>
              <a:t>Phablets</a:t>
            </a:r>
            <a:r>
              <a:rPr lang="en-US" sz="2400" dirty="0">
                <a:latin typeface="Times New Roman" pitchFamily="18" charset="0"/>
                <a:cs typeface="Times New Roman" pitchFamily="18" charset="0"/>
              </a:rPr>
              <a:t>, and Phones</a:t>
            </a:r>
            <a:r>
              <a:rPr lang="en-US" sz="2400" dirty="0" smtClean="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Bootstrap 4</a:t>
            </a:r>
          </a:p>
          <a:p>
            <a:r>
              <a:rPr lang="en-US" sz="2400" dirty="0">
                <a:latin typeface="Times New Roman" pitchFamily="18" charset="0"/>
                <a:cs typeface="Times New Roman" pitchFamily="18" charset="0"/>
              </a:rPr>
              <a:t>Bootstrap 5</a:t>
            </a:r>
          </a:p>
          <a:p>
            <a:pPr marL="179388" indent="-179388" algn="just">
              <a:buFont typeface="Arial" panose="020B0604020202020204" pitchFamily="34" charset="0"/>
              <a:buChar char="•"/>
            </a:pPr>
            <a:endParaRPr lang="en-US" sz="20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3910597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348564"/>
            <a:ext cx="8645525" cy="4320480"/>
          </a:xfrm>
          <a:prstGeom prst="rect">
            <a:avLst/>
          </a:prstGeom>
          <a:noFill/>
          <a:ln>
            <a:noFill/>
          </a:ln>
        </p:spPr>
        <p:txBody>
          <a:bodyPr spcFirstLastPara="1" wrap="square" lIns="91425" tIns="45700" rIns="91425" bIns="45700" anchor="t" anchorCtr="0">
            <a:noAutofit/>
          </a:bodyPr>
          <a:lstStyle/>
          <a:p>
            <a:pPr>
              <a:buNone/>
            </a:pPr>
            <a:r>
              <a:rPr lang="en-US" sz="2400" b="1" dirty="0">
                <a:latin typeface="Times New Roman" pitchFamily="18" charset="0"/>
                <a:cs typeface="Times New Roman" pitchFamily="18" charset="0"/>
              </a:rPr>
              <a:t>Frontend Frameworks and Libraries</a:t>
            </a:r>
            <a:r>
              <a:rPr lang="en-US" sz="2400" b="1" dirty="0" smtClean="0">
                <a:latin typeface="Times New Roman" pitchFamily="18" charset="0"/>
                <a:cs typeface="Times New Roman" pitchFamily="18" charset="0"/>
              </a:rPr>
              <a:t>:</a:t>
            </a:r>
          </a:p>
          <a:p>
            <a:pPr>
              <a:buNone/>
            </a:pPr>
            <a:endParaRPr lang="en-US" sz="2400" b="1" dirty="0">
              <a:latin typeface="Times New Roman" pitchFamily="18" charset="0"/>
              <a:cs typeface="Times New Roman" pitchFamily="18" charset="0"/>
            </a:endParaRPr>
          </a:p>
          <a:p>
            <a:pPr lvl="2"/>
            <a:r>
              <a:rPr lang="en-US" sz="20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AngularJS</a:t>
            </a:r>
            <a:endParaRPr lang="en-US" sz="2400" dirty="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	React.js</a:t>
            </a:r>
            <a:endParaRPr lang="en-US" sz="2400" dirty="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VueJS</a:t>
            </a:r>
            <a:endParaRPr lang="en-US" sz="2400" dirty="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NextJS</a:t>
            </a:r>
            <a:endParaRPr lang="en-US" sz="2400" dirty="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	Bootstrap</a:t>
            </a:r>
            <a:endParaRPr lang="en-US" sz="2400" dirty="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	Material UI</a:t>
            </a:r>
          </a:p>
          <a:p>
            <a:pPr lvl="2"/>
            <a:endParaRPr lang="en-US" sz="2400" dirty="0">
              <a:latin typeface="Times New Roman" pitchFamily="18" charset="0"/>
              <a:cs typeface="Times New Roman" pitchFamily="18" charset="0"/>
            </a:endParaRPr>
          </a:p>
          <a:p>
            <a:pPr marL="179388" indent="-179388" algn="just">
              <a:buFont typeface="Arial" panose="020B0604020202020204" pitchFamily="34" charset="0"/>
              <a:buChar char="•"/>
            </a:pPr>
            <a:endParaRPr lang="en-US" sz="20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49188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a:solidFill>
                  <a:schemeClr val="tx2"/>
                </a:solidFill>
                <a:latin typeface="Times New Roman" pitchFamily="18" charset="0"/>
                <a:cs typeface="Times New Roman" pitchFamily="18" charset="0"/>
              </a:rPr>
              <a:t>Backend </a:t>
            </a:r>
            <a:r>
              <a:rPr lang="en-US" altLang="en-US" sz="3200" b="1" dirty="0" smtClean="0">
                <a:solidFill>
                  <a:schemeClr val="tx2"/>
                </a:solidFill>
                <a:latin typeface="Times New Roman" pitchFamily="18" charset="0"/>
                <a:cs typeface="Times New Roman" pitchFamily="18" charset="0"/>
              </a:rPr>
              <a:t>Development</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lvl="2" algn="just"/>
            <a:endParaRPr lang="en-US" sz="2000" dirty="0">
              <a:solidFill>
                <a:schemeClr val="dk1"/>
              </a:solidFill>
              <a:latin typeface="Times New Roman" pitchFamily="18" charset="0"/>
              <a:ea typeface="Calibri"/>
              <a:cs typeface="Times New Roman" pitchFamily="18" charset="0"/>
              <a:sym typeface="Calibri"/>
            </a:endParaRPr>
          </a:p>
        </p:txBody>
      </p:sp>
      <p:sp>
        <p:nvSpPr>
          <p:cNvPr id="2" name="Rectangle 1"/>
          <p:cNvSpPr/>
          <p:nvPr/>
        </p:nvSpPr>
        <p:spPr>
          <a:xfrm>
            <a:off x="452387" y="2584900"/>
            <a:ext cx="7661710" cy="3170099"/>
          </a:xfrm>
          <a:prstGeom prst="rect">
            <a:avLst/>
          </a:prstGeom>
        </p:spPr>
        <p:txBody>
          <a:bodyPr wrap="square">
            <a:spAutoFit/>
          </a:bodyPr>
          <a:lstStyle/>
          <a:p>
            <a:r>
              <a:rPr lang="en-US" sz="2000" dirty="0" smtClean="0"/>
              <a:t>Backend Development controls what going on behind the scene of the web application.</a:t>
            </a:r>
          </a:p>
          <a:p>
            <a:endParaRPr lang="en-US" sz="2000" dirty="0"/>
          </a:p>
          <a:p>
            <a:r>
              <a:rPr lang="en-US" sz="2000" dirty="0" smtClean="0"/>
              <a:t>Also Known as Server side development.</a:t>
            </a:r>
          </a:p>
          <a:p>
            <a:endParaRPr lang="en-US" sz="2000" dirty="0"/>
          </a:p>
          <a:p>
            <a:r>
              <a:rPr lang="en-US" sz="2000" dirty="0" smtClean="0"/>
              <a:t>Backend usually consist three part.</a:t>
            </a:r>
          </a:p>
          <a:p>
            <a:endParaRPr lang="en-US" sz="2000" dirty="0"/>
          </a:p>
          <a:p>
            <a:pPr marL="457200" indent="-457200">
              <a:buAutoNum type="arabicPeriod"/>
            </a:pPr>
            <a:r>
              <a:rPr lang="en-US" sz="2000" dirty="0" smtClean="0"/>
              <a:t>Server</a:t>
            </a:r>
          </a:p>
          <a:p>
            <a:pPr marL="457200" indent="-457200">
              <a:buAutoNum type="arabicPeriod"/>
            </a:pPr>
            <a:r>
              <a:rPr lang="en-US" sz="2000" dirty="0" smtClean="0"/>
              <a:t>An Application </a:t>
            </a:r>
          </a:p>
          <a:p>
            <a:pPr marL="457200" indent="-457200">
              <a:buAutoNum type="arabicPeriod"/>
            </a:pPr>
            <a:r>
              <a:rPr lang="en-US" sz="2000" dirty="0" smtClean="0"/>
              <a:t>Database</a:t>
            </a:r>
          </a:p>
        </p:txBody>
      </p:sp>
    </p:spTree>
    <p:extLst>
      <p:ext uri="{BB962C8B-B14F-4D97-AF65-F5344CB8AC3E}">
        <p14:creationId xmlns:p14="http://schemas.microsoft.com/office/powerpoint/2010/main" val="1377806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a:solidFill>
                  <a:schemeClr val="tx2"/>
                </a:solidFill>
                <a:latin typeface="Times New Roman" pitchFamily="18" charset="0"/>
                <a:cs typeface="Times New Roman" pitchFamily="18" charset="0"/>
              </a:rPr>
              <a:t>Backend </a:t>
            </a:r>
            <a:r>
              <a:rPr lang="en-US" altLang="en-US" sz="3200" b="1" dirty="0" smtClean="0">
                <a:solidFill>
                  <a:schemeClr val="tx2"/>
                </a:solidFill>
                <a:latin typeface="Times New Roman" pitchFamily="18" charset="0"/>
                <a:cs typeface="Times New Roman" pitchFamily="18" charset="0"/>
              </a:rPr>
              <a:t>Roadmap</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lvl="2" algn="just"/>
            <a:endParaRPr lang="en-US" sz="2000" dirty="0">
              <a:solidFill>
                <a:schemeClr val="dk1"/>
              </a:solidFill>
              <a:latin typeface="Times New Roman" pitchFamily="18" charset="0"/>
              <a:ea typeface="Calibri"/>
              <a:cs typeface="Times New Roman" pitchFamily="18" charset="0"/>
              <a:sym typeface="Calibri"/>
            </a:endParaRPr>
          </a:p>
        </p:txBody>
      </p:sp>
      <p:pic>
        <p:nvPicPr>
          <p:cNvPr id="8" name="Picture 7" descr="b.jpeg"/>
          <p:cNvPicPr>
            <a:picLocks noChangeAspect="1"/>
          </p:cNvPicPr>
          <p:nvPr/>
        </p:nvPicPr>
        <p:blipFill>
          <a:blip r:embed="rId5"/>
          <a:stretch>
            <a:fillRect/>
          </a:stretch>
        </p:blipFill>
        <p:spPr>
          <a:xfrm>
            <a:off x="551792" y="2464442"/>
            <a:ext cx="8040414" cy="3886200"/>
          </a:xfrm>
          <a:prstGeom prst="rect">
            <a:avLst/>
          </a:prstGeom>
        </p:spPr>
      </p:pic>
    </p:spTree>
    <p:extLst>
      <p:ext uri="{BB962C8B-B14F-4D97-AF65-F5344CB8AC3E}">
        <p14:creationId xmlns:p14="http://schemas.microsoft.com/office/powerpoint/2010/main" val="2298808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a:solidFill>
                  <a:schemeClr val="tx2"/>
                </a:solidFill>
                <a:latin typeface="Times New Roman" pitchFamily="18" charset="0"/>
                <a:cs typeface="Times New Roman" pitchFamily="18" charset="0"/>
              </a:rPr>
              <a:t>Backend Roadmap</a:t>
            </a:r>
            <a:endParaRPr lang="en-US" altLang="en-US" sz="28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398888"/>
            <a:ext cx="8645525" cy="4320480"/>
          </a:xfrm>
          <a:prstGeom prst="rect">
            <a:avLst/>
          </a:prstGeom>
          <a:noFill/>
          <a:ln>
            <a:noFill/>
          </a:ln>
        </p:spPr>
        <p:txBody>
          <a:bodyPr spcFirstLastPara="1" wrap="square" lIns="91425" tIns="45700" rIns="91425" bIns="45700" anchor="t" anchorCtr="0">
            <a:noAutofit/>
          </a:bodyPr>
          <a:lstStyle/>
          <a:p>
            <a:r>
              <a:rPr lang="en-US" sz="2000" b="1" dirty="0"/>
              <a:t>PHP</a:t>
            </a:r>
            <a:r>
              <a:rPr lang="en-US" sz="2000" dirty="0"/>
              <a:t>: PHP is a server-side scripting language designed specifically for web development</a:t>
            </a:r>
            <a:r>
              <a:rPr lang="en-US" sz="2000" dirty="0" smtClean="0"/>
              <a:t>.</a:t>
            </a:r>
          </a:p>
          <a:p>
            <a:endParaRPr lang="en-US" sz="2000" dirty="0"/>
          </a:p>
          <a:p>
            <a:r>
              <a:rPr lang="en-US" sz="2000" b="1" dirty="0"/>
              <a:t>Java</a:t>
            </a:r>
            <a:r>
              <a:rPr lang="en-US" sz="2000" dirty="0"/>
              <a:t>: Java is one of the most popular and widely used programming language. It is highly scalable</a:t>
            </a:r>
            <a:r>
              <a:rPr lang="en-US" sz="2000" dirty="0" smtClean="0"/>
              <a:t>.</a:t>
            </a:r>
          </a:p>
          <a:p>
            <a:endParaRPr lang="en-US" sz="2000" dirty="0"/>
          </a:p>
          <a:p>
            <a:r>
              <a:rPr lang="en-US" sz="2000" b="1" dirty="0"/>
              <a:t>Python</a:t>
            </a:r>
            <a:r>
              <a:rPr lang="en-US" sz="2000" dirty="0"/>
              <a:t>: Python is a programming language that lets you work quickly and integrate systems more efficiently</a:t>
            </a:r>
            <a:r>
              <a:rPr lang="en-US" sz="2000" dirty="0" smtClean="0"/>
              <a:t>.</a:t>
            </a:r>
          </a:p>
          <a:p>
            <a:endParaRPr lang="en-US" sz="2000" dirty="0"/>
          </a:p>
          <a:p>
            <a:r>
              <a:rPr lang="en-US" sz="2000" b="1" dirty="0"/>
              <a:t>Node.js</a:t>
            </a:r>
            <a:r>
              <a:rPr lang="en-US" sz="2000" dirty="0"/>
              <a:t>: Node.js is an open source and cross-platform runtime environment for executing JavaScript code outside a browser.</a:t>
            </a:r>
            <a:endParaRPr lang="en-US" sz="2000" dirty="0"/>
          </a:p>
          <a:p>
            <a:endParaRPr lang="en-US" sz="2000" dirty="0">
              <a:solidFill>
                <a:schemeClr val="dk1"/>
              </a:solidFill>
              <a:latin typeface="Times New Roman" pitchFamily="18" charset="0"/>
              <a:cs typeface="Times New Roman" pitchFamily="18" charset="0"/>
              <a:sym typeface="Calibri"/>
            </a:endParaRPr>
          </a:p>
        </p:txBody>
      </p:sp>
    </p:spTree>
    <p:extLst>
      <p:ext uri="{BB962C8B-B14F-4D97-AF65-F5344CB8AC3E}">
        <p14:creationId xmlns:p14="http://schemas.microsoft.com/office/powerpoint/2010/main" val="17598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a:solidFill>
                  <a:schemeClr val="tx2"/>
                </a:solidFill>
                <a:latin typeface="Times New Roman" pitchFamily="18" charset="0"/>
                <a:cs typeface="Times New Roman" pitchFamily="18" charset="0"/>
              </a:rPr>
              <a:t>Backend Roadmap</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4" name="Rectangle 3"/>
          <p:cNvSpPr/>
          <p:nvPr/>
        </p:nvSpPr>
        <p:spPr>
          <a:xfrm>
            <a:off x="731520" y="2536448"/>
            <a:ext cx="6477802" cy="2492990"/>
          </a:xfrm>
          <a:prstGeom prst="rect">
            <a:avLst/>
          </a:prstGeom>
        </p:spPr>
        <p:txBody>
          <a:bodyPr wrap="square">
            <a:spAutoFit/>
          </a:bodyPr>
          <a:lstStyle/>
          <a:p>
            <a:pPr marL="342900" indent="-342900" algn="just">
              <a:defRPr/>
            </a:pPr>
            <a:r>
              <a:rPr lang="en-US" sz="2400" b="1" dirty="0">
                <a:latin typeface="Times New Roman" pitchFamily="18" charset="0"/>
                <a:cs typeface="Times New Roman" pitchFamily="18" charset="0"/>
              </a:rPr>
              <a:t>Back End Frameworks</a:t>
            </a:r>
          </a:p>
          <a:p>
            <a:pPr marL="342900" indent="-342900" algn="just">
              <a:defRPr/>
            </a:pPr>
            <a:endParaRPr lang="en-US" sz="1200" b="1" dirty="0">
              <a:latin typeface="Times New Roman" pitchFamily="18" charset="0"/>
              <a:cs typeface="Times New Roman" pitchFamily="18" charset="0"/>
            </a:endParaRPr>
          </a:p>
          <a:p>
            <a:pPr marL="342900" indent="-342900" algn="just">
              <a:defRPr/>
            </a:pPr>
            <a:r>
              <a:rPr lang="en-US" sz="2000" dirty="0">
                <a:latin typeface="Times New Roman" pitchFamily="18" charset="0"/>
                <a:cs typeface="Times New Roman" pitchFamily="18" charset="0"/>
              </a:rPr>
              <a:t>The list of back end frameworks are: </a:t>
            </a:r>
          </a:p>
          <a:p>
            <a:pPr marL="342900" indent="-342900" algn="just">
              <a:defRPr/>
            </a:pPr>
            <a:r>
              <a:rPr lang="en-US" sz="2000" dirty="0">
                <a:latin typeface="Times New Roman" pitchFamily="18" charset="0"/>
                <a:cs typeface="Times New Roman" pitchFamily="18" charset="0"/>
              </a:rPr>
              <a:t>Express, </a:t>
            </a:r>
          </a:p>
          <a:p>
            <a:pPr marL="342900" indent="-342900" algn="just">
              <a:defRPr/>
            </a:pPr>
            <a:r>
              <a:rPr lang="en-US" sz="2000" dirty="0" err="1">
                <a:latin typeface="Times New Roman" pitchFamily="18" charset="0"/>
                <a:cs typeface="Times New Roman" pitchFamily="18" charset="0"/>
              </a:rPr>
              <a:t>Django</a:t>
            </a:r>
            <a:r>
              <a:rPr lang="en-US" sz="2000" dirty="0">
                <a:latin typeface="Times New Roman" pitchFamily="18" charset="0"/>
                <a:cs typeface="Times New Roman" pitchFamily="18" charset="0"/>
              </a:rPr>
              <a:t>, </a:t>
            </a:r>
          </a:p>
          <a:p>
            <a:pPr marL="342900" indent="-342900" algn="just">
              <a:defRPr/>
            </a:pPr>
            <a:r>
              <a:rPr lang="en-US" sz="2000" dirty="0" smtClean="0">
                <a:latin typeface="Times New Roman" pitchFamily="18" charset="0"/>
                <a:cs typeface="Times New Roman" pitchFamily="18" charset="0"/>
              </a:rPr>
              <a:t>NESTJs</a:t>
            </a:r>
            <a:r>
              <a:rPr lang="en-US" sz="2000" dirty="0">
                <a:latin typeface="Times New Roman" pitchFamily="18" charset="0"/>
                <a:cs typeface="Times New Roman" pitchFamily="18" charset="0"/>
              </a:rPr>
              <a:t> </a:t>
            </a:r>
          </a:p>
          <a:p>
            <a:pPr marL="342900" indent="-342900" algn="just">
              <a:defRPr/>
            </a:pPr>
            <a:r>
              <a:rPr lang="en-US" sz="2000" dirty="0" err="1">
                <a:latin typeface="Times New Roman" pitchFamily="18" charset="0"/>
                <a:cs typeface="Times New Roman" pitchFamily="18" charset="0"/>
              </a:rPr>
              <a:t>Laravel</a:t>
            </a:r>
            <a:r>
              <a:rPr lang="en-US" sz="2000" dirty="0">
                <a:latin typeface="Times New Roman" pitchFamily="18" charset="0"/>
                <a:cs typeface="Times New Roman" pitchFamily="18" charset="0"/>
              </a:rPr>
              <a:t>, </a:t>
            </a:r>
          </a:p>
          <a:p>
            <a:pPr marL="342900" indent="-342900" algn="just">
              <a:defRPr/>
            </a:pPr>
            <a:r>
              <a:rPr lang="en-US" sz="2000" dirty="0">
                <a:latin typeface="Times New Roman" pitchFamily="18" charset="0"/>
                <a:cs typeface="Times New Roman" pitchFamily="18" charset="0"/>
              </a:rPr>
              <a:t>Spring, etc.</a:t>
            </a:r>
          </a:p>
        </p:txBody>
      </p:sp>
    </p:spTree>
    <p:extLst>
      <p:ext uri="{BB962C8B-B14F-4D97-AF65-F5344CB8AC3E}">
        <p14:creationId xmlns:p14="http://schemas.microsoft.com/office/powerpoint/2010/main" val="445218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Databases</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4" name="Rectangle 3"/>
          <p:cNvSpPr/>
          <p:nvPr/>
        </p:nvSpPr>
        <p:spPr>
          <a:xfrm>
            <a:off x="731519" y="2536448"/>
            <a:ext cx="7902341" cy="3908762"/>
          </a:xfrm>
          <a:prstGeom prst="rect">
            <a:avLst/>
          </a:prstGeom>
        </p:spPr>
        <p:txBody>
          <a:bodyPr wrap="square">
            <a:spAutoFit/>
          </a:bodyPr>
          <a:lstStyle/>
          <a:p>
            <a:pPr marL="342900" indent="-342900" algn="just">
              <a:defRPr/>
            </a:pPr>
            <a:r>
              <a:rPr lang="en-US" sz="2000" b="1" dirty="0" smtClean="0">
                <a:latin typeface="Times New Roman" pitchFamily="18" charset="0"/>
                <a:cs typeface="Times New Roman" pitchFamily="18" charset="0"/>
              </a:rPr>
              <a:t>No SQL:</a:t>
            </a:r>
          </a:p>
          <a:p>
            <a:pPr marL="342900" indent="-342900"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1800" dirty="0" smtClean="0"/>
              <a:t>MongoDB</a:t>
            </a:r>
            <a:endParaRPr lang="en-US" sz="1800" dirty="0"/>
          </a:p>
          <a:p>
            <a:pPr marL="342900" indent="-342900" algn="just">
              <a:defRPr/>
            </a:pPr>
            <a:r>
              <a:rPr lang="en-US" sz="1800" dirty="0"/>
              <a:t>	</a:t>
            </a:r>
            <a:r>
              <a:rPr lang="en-US" sz="1800" dirty="0" smtClean="0"/>
              <a:t>	</a:t>
            </a:r>
            <a:r>
              <a:rPr lang="en-US" sz="1800" dirty="0" err="1" smtClean="0"/>
              <a:t>BigTable</a:t>
            </a:r>
            <a:endParaRPr lang="en-US" sz="1800" dirty="0" smtClean="0"/>
          </a:p>
          <a:p>
            <a:pPr marL="342900" indent="-342900" algn="just">
              <a:defRPr/>
            </a:pPr>
            <a:r>
              <a:rPr lang="en-US" sz="1800" dirty="0"/>
              <a:t>	</a:t>
            </a:r>
            <a:r>
              <a:rPr lang="en-US" sz="1800" dirty="0" smtClean="0"/>
              <a:t>	</a:t>
            </a:r>
            <a:r>
              <a:rPr lang="en-US" sz="1800" dirty="0" err="1" smtClean="0"/>
              <a:t>Redis</a:t>
            </a:r>
            <a:endParaRPr lang="en-US" sz="1800" dirty="0" smtClean="0"/>
          </a:p>
          <a:p>
            <a:pPr marL="342900" indent="-342900" algn="just">
              <a:defRPr/>
            </a:pPr>
            <a:r>
              <a:rPr lang="en-US" sz="1800" dirty="0"/>
              <a:t>	</a:t>
            </a:r>
            <a:r>
              <a:rPr lang="en-US" sz="1800" dirty="0" smtClean="0"/>
              <a:t>	Cassandra</a:t>
            </a:r>
          </a:p>
          <a:p>
            <a:pPr marL="342900" indent="-342900" algn="just">
              <a:defRPr/>
            </a:pPr>
            <a:r>
              <a:rPr lang="en-US" sz="1800" dirty="0"/>
              <a:t>	</a:t>
            </a:r>
            <a:r>
              <a:rPr lang="en-US" sz="1800" dirty="0" smtClean="0"/>
              <a:t>	</a:t>
            </a:r>
            <a:r>
              <a:rPr lang="en-US" sz="1800" dirty="0" err="1" smtClean="0"/>
              <a:t>HBase</a:t>
            </a:r>
            <a:endParaRPr lang="en-US" sz="1800" dirty="0" smtClean="0"/>
          </a:p>
          <a:p>
            <a:pPr marL="342900" indent="-342900" algn="just">
              <a:defRPr/>
            </a:pPr>
            <a:r>
              <a:rPr lang="en-US" sz="1800" dirty="0"/>
              <a:t>	</a:t>
            </a:r>
            <a:r>
              <a:rPr lang="en-US" sz="1800" dirty="0" smtClean="0"/>
              <a:t>	Neo4j</a:t>
            </a:r>
          </a:p>
          <a:p>
            <a:pPr marL="342900" indent="-342900" algn="just">
              <a:defRPr/>
            </a:pPr>
            <a:r>
              <a:rPr lang="en-US" sz="1800" dirty="0"/>
              <a:t>	</a:t>
            </a:r>
            <a:r>
              <a:rPr lang="en-US" sz="1800" dirty="0" smtClean="0"/>
              <a:t>	</a:t>
            </a:r>
            <a:r>
              <a:rPr lang="en-US" sz="1800" dirty="0" err="1" smtClean="0"/>
              <a:t>CouchDB</a:t>
            </a:r>
            <a:endParaRPr lang="en-US" sz="2000" dirty="0">
              <a:latin typeface="Times New Roman" pitchFamily="18" charset="0"/>
              <a:cs typeface="Times New Roman" pitchFamily="18" charset="0"/>
            </a:endParaRPr>
          </a:p>
          <a:p>
            <a:pPr marL="342900" indent="-342900" algn="just">
              <a:defRPr/>
            </a:pPr>
            <a:r>
              <a:rPr lang="en-US" sz="2000" b="1" dirty="0" smtClean="0">
                <a:latin typeface="Times New Roman" pitchFamily="18" charset="0"/>
                <a:cs typeface="Times New Roman" pitchFamily="18" charset="0"/>
              </a:rPr>
              <a:t>SQL:</a:t>
            </a:r>
          </a:p>
          <a:p>
            <a:pPr marL="342900" indent="-342900" algn="just">
              <a:defRPr/>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t>MySQL</a:t>
            </a:r>
          </a:p>
          <a:p>
            <a:pPr marL="342900" indent="-342900" algn="just">
              <a:defRPr/>
            </a:pPr>
            <a:r>
              <a:rPr lang="en-US" sz="2000" dirty="0"/>
              <a:t>	</a:t>
            </a:r>
            <a:r>
              <a:rPr lang="en-US" sz="2000" dirty="0" smtClean="0"/>
              <a:t>	Oracle</a:t>
            </a:r>
          </a:p>
          <a:p>
            <a:pPr marL="342900" indent="-342900" algn="just">
              <a:defRPr/>
            </a:pPr>
            <a:r>
              <a:rPr lang="en-US" sz="2000" dirty="0"/>
              <a:t>	</a:t>
            </a:r>
            <a:r>
              <a:rPr lang="en-US" sz="2000" dirty="0" smtClean="0"/>
              <a:t>	</a:t>
            </a:r>
            <a:r>
              <a:rPr lang="en-US" sz="2000" dirty="0" err="1" smtClean="0"/>
              <a:t>PostgreSQL</a:t>
            </a:r>
            <a:endParaRPr lang="en-US" sz="2000" dirty="0" smtClean="0"/>
          </a:p>
          <a:p>
            <a:pPr marL="342900" indent="-342900" algn="just">
              <a:defRPr/>
            </a:pPr>
            <a:r>
              <a:rPr lang="en-US" sz="2000" dirty="0"/>
              <a:t>	</a:t>
            </a:r>
            <a:r>
              <a:rPr lang="en-US" sz="2000" dirty="0" smtClean="0"/>
              <a:t>	Microsoft SQL Server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1827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What is MEAN stack?</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4" name="Rectangle 3"/>
          <p:cNvSpPr/>
          <p:nvPr/>
        </p:nvSpPr>
        <p:spPr>
          <a:xfrm>
            <a:off x="731519" y="2536448"/>
            <a:ext cx="7902341" cy="3416320"/>
          </a:xfrm>
          <a:prstGeom prst="rect">
            <a:avLst/>
          </a:prstGeom>
        </p:spPr>
        <p:txBody>
          <a:bodyPr wrap="square">
            <a:spAutoFit/>
          </a:bodyPr>
          <a:lstStyle/>
          <a:p>
            <a:r>
              <a:rPr lang="en-US" sz="1800" dirty="0"/>
              <a:t>The MEAN stack is a JavaScript-based framework for developing web applications. MEAN is named after MongoDB, Express, Angular, and Node, the four key technologies that make up the layers of the stack</a:t>
            </a:r>
            <a:r>
              <a:rPr lang="en-US" sz="1800" dirty="0" smtClean="0"/>
              <a:t>.</a:t>
            </a:r>
          </a:p>
          <a:p>
            <a:endParaRPr lang="en-US" sz="1800" dirty="0"/>
          </a:p>
          <a:p>
            <a:r>
              <a:rPr lang="en-US" sz="1800" dirty="0"/>
              <a:t>MongoDB — document database</a:t>
            </a:r>
          </a:p>
          <a:p>
            <a:r>
              <a:rPr lang="en-US" sz="1800" dirty="0"/>
              <a:t>Express(.</a:t>
            </a:r>
            <a:r>
              <a:rPr lang="en-US" sz="1800" dirty="0" err="1"/>
              <a:t>js</a:t>
            </a:r>
            <a:r>
              <a:rPr lang="en-US" sz="1800" dirty="0"/>
              <a:t>) — Node.js web framework</a:t>
            </a:r>
          </a:p>
          <a:p>
            <a:r>
              <a:rPr lang="en-US" sz="1800" dirty="0"/>
              <a:t>Angular(.</a:t>
            </a:r>
            <a:r>
              <a:rPr lang="en-US" sz="1800" dirty="0" err="1"/>
              <a:t>js</a:t>
            </a:r>
            <a:r>
              <a:rPr lang="en-US" sz="1800" dirty="0"/>
              <a:t>) — a client-side JavaScript framework</a:t>
            </a:r>
          </a:p>
          <a:p>
            <a:r>
              <a:rPr lang="en-US" sz="1800" dirty="0"/>
              <a:t>Node(.</a:t>
            </a:r>
            <a:r>
              <a:rPr lang="en-US" sz="1800" dirty="0" err="1"/>
              <a:t>js</a:t>
            </a:r>
            <a:r>
              <a:rPr lang="en-US" sz="1800" dirty="0"/>
              <a:t>) — the premier JavaScript web </a:t>
            </a:r>
            <a:r>
              <a:rPr lang="en-US" sz="1800" dirty="0" smtClean="0"/>
              <a:t>server</a:t>
            </a:r>
          </a:p>
          <a:p>
            <a:endParaRPr lang="en-US" sz="1800" dirty="0"/>
          </a:p>
          <a:p>
            <a:r>
              <a:rPr lang="en-US" sz="1800" dirty="0"/>
              <a:t>There are variations to the MEAN stack such as </a:t>
            </a:r>
            <a:r>
              <a:rPr lang="en-US" sz="1800" dirty="0">
                <a:hlinkClick r:id="rId4"/>
              </a:rPr>
              <a:t>MERN</a:t>
            </a:r>
            <a:r>
              <a:rPr lang="en-US" sz="1800" dirty="0"/>
              <a:t> (replacing Angular.js with React.js) and MEVN (using Vue.js). The MEAN stack is one of the most popular technology concepts for building web applications.</a:t>
            </a:r>
          </a:p>
        </p:txBody>
      </p:sp>
    </p:spTree>
    <p:extLst>
      <p:ext uri="{BB962C8B-B14F-4D97-AF65-F5344CB8AC3E}">
        <p14:creationId xmlns:p14="http://schemas.microsoft.com/office/powerpoint/2010/main" val="29112578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What is MEAN stack?</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36" y="2342528"/>
            <a:ext cx="8645525" cy="4515471"/>
          </a:xfrm>
          <a:prstGeom prst="rect">
            <a:avLst/>
          </a:prstGeom>
        </p:spPr>
      </p:pic>
    </p:spTree>
    <p:extLst>
      <p:ext uri="{BB962C8B-B14F-4D97-AF65-F5344CB8AC3E}">
        <p14:creationId xmlns:p14="http://schemas.microsoft.com/office/powerpoint/2010/main" val="1347665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Rquirements?</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Rectangle 1"/>
          <p:cNvSpPr/>
          <p:nvPr/>
        </p:nvSpPr>
        <p:spPr>
          <a:xfrm>
            <a:off x="818147" y="2430744"/>
            <a:ext cx="7671335" cy="2554545"/>
          </a:xfrm>
          <a:prstGeom prst="rect">
            <a:avLst/>
          </a:prstGeom>
        </p:spPr>
        <p:txBody>
          <a:bodyPr wrap="square">
            <a:spAutoFit/>
          </a:bodyPr>
          <a:lstStyle/>
          <a:p>
            <a:pPr marL="457200" indent="-457200" eaLnBrk="0" fontAlgn="base" hangingPunct="0">
              <a:buAutoNum type="arabicPeriod"/>
            </a:pPr>
            <a:r>
              <a:rPr lang="en-US" sz="2000" dirty="0" smtClean="0"/>
              <a:t>Customer wants fast website and fast response.</a:t>
            </a:r>
          </a:p>
          <a:p>
            <a:pPr eaLnBrk="0" fontAlgn="base" hangingPunct="0"/>
            <a:endParaRPr lang="en-US" sz="2000" dirty="0" smtClean="0"/>
          </a:p>
          <a:p>
            <a:pPr marL="457200" indent="-457200" eaLnBrk="0" fontAlgn="base" hangingPunct="0">
              <a:buAutoNum type="arabicPeriod" startAt="2"/>
            </a:pPr>
            <a:r>
              <a:rPr lang="en-US" sz="2000" dirty="0" smtClean="0"/>
              <a:t>No Page reloads</a:t>
            </a:r>
          </a:p>
          <a:p>
            <a:pPr marL="457200" indent="-457200" eaLnBrk="0" fontAlgn="base" hangingPunct="0">
              <a:buAutoNum type="arabicPeriod" startAt="2"/>
            </a:pPr>
            <a:endParaRPr lang="en-US" sz="2000" dirty="0"/>
          </a:p>
          <a:p>
            <a:pPr marL="457200" indent="-457200" eaLnBrk="0" fontAlgn="base" hangingPunct="0">
              <a:buAutoNum type="arabicPeriod" startAt="2"/>
            </a:pPr>
            <a:r>
              <a:rPr lang="en-US" sz="2000" dirty="0" smtClean="0"/>
              <a:t>Mobile responsive</a:t>
            </a:r>
          </a:p>
          <a:p>
            <a:pPr marL="457200" indent="-457200" eaLnBrk="0" fontAlgn="base" hangingPunct="0">
              <a:buAutoNum type="arabicPeriod" startAt="2"/>
            </a:pPr>
            <a:endParaRPr lang="en-US" sz="2000" dirty="0"/>
          </a:p>
          <a:p>
            <a:pPr marL="457200" indent="-457200" eaLnBrk="0" fontAlgn="base" hangingPunct="0">
              <a:buAutoNum type="arabicPeriod" startAt="2"/>
            </a:pPr>
            <a:r>
              <a:rPr lang="en-US" sz="2000" dirty="0" smtClean="0"/>
              <a:t>Etc.</a:t>
            </a:r>
          </a:p>
          <a:p>
            <a:pPr marL="457200" indent="-457200" eaLnBrk="0" fontAlgn="base" hangingPunct="0">
              <a:buAutoNum type="arabicPeriod"/>
            </a:pPr>
            <a:endParaRPr lang="en-US" sz="2000" dirty="0"/>
          </a:p>
        </p:txBody>
      </p:sp>
    </p:spTree>
    <p:extLst>
      <p:ext uri="{BB962C8B-B14F-4D97-AF65-F5344CB8AC3E}">
        <p14:creationId xmlns:p14="http://schemas.microsoft.com/office/powerpoint/2010/main" val="2878595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98" name="Google Shape;98;p2" descr="C:\Users\parul\Desktop\Untitled-1.png"/>
          <p:cNvPicPr preferRelativeResize="0"/>
          <p:nvPr/>
        </p:nvPicPr>
        <p:blipFill rotWithShape="1">
          <a:blip r:embed="rId4">
            <a:alphaModFix/>
          </a:blip>
          <a:srcRect/>
          <a:stretch/>
        </p:blipFill>
        <p:spPr>
          <a:xfrm>
            <a:off x="1857375" y="2571750"/>
            <a:ext cx="5430838" cy="2803525"/>
          </a:xfrm>
          <a:prstGeom prst="rect">
            <a:avLst/>
          </a:prstGeom>
          <a:noFill/>
          <a:ln>
            <a:noFill/>
          </a:ln>
        </p:spPr>
      </p:pic>
      <p:sp>
        <p:nvSpPr>
          <p:cNvPr id="99" name="Google Shape;99;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2"/>
          <p:cNvSpPr/>
          <p:nvPr/>
        </p:nvSpPr>
        <p:spPr>
          <a:xfrm>
            <a:off x="0" y="3756025"/>
            <a:ext cx="91440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a:solidFill>
                  <a:schemeClr val="lt1"/>
                </a:solidFill>
                <a:latin typeface="Calibri"/>
                <a:ea typeface="Calibri"/>
                <a:cs typeface="Calibri"/>
                <a:sym typeface="Calibri"/>
              </a:rPr>
              <a:t>Introduction</a:t>
            </a:r>
            <a:endParaRPr sz="3500" b="1" i="0" u="none" strike="noStrike" cap="none">
              <a:solidFill>
                <a:schemeClr val="lt1"/>
              </a:solidFill>
              <a:latin typeface="Calibri"/>
              <a:ea typeface="Calibri"/>
              <a:cs typeface="Calibri"/>
              <a:sym typeface="Calibri"/>
            </a:endParaRPr>
          </a:p>
        </p:txBody>
      </p:sp>
      <p:sp>
        <p:nvSpPr>
          <p:cNvPr id="101" name="Google Shape;101;p2"/>
          <p:cNvSpPr/>
          <p:nvPr/>
        </p:nvSpPr>
        <p:spPr>
          <a:xfrm>
            <a:off x="0" y="2820194"/>
            <a:ext cx="9144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a:solidFill>
                  <a:schemeClr val="dk1"/>
                </a:solidFill>
                <a:latin typeface="Calibri"/>
                <a:ea typeface="Calibri"/>
                <a:cs typeface="Calibri"/>
                <a:sym typeface="Calibri"/>
              </a:rPr>
              <a:t>CHAPTER-1</a:t>
            </a:r>
            <a:endParaRPr sz="35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Angular</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Rectangle 1"/>
          <p:cNvSpPr/>
          <p:nvPr/>
        </p:nvSpPr>
        <p:spPr>
          <a:xfrm>
            <a:off x="818147" y="2430744"/>
            <a:ext cx="7671335" cy="4401205"/>
          </a:xfrm>
          <a:prstGeom prst="rect">
            <a:avLst/>
          </a:prstGeom>
        </p:spPr>
        <p:txBody>
          <a:bodyPr wrap="square">
            <a:spAutoFit/>
          </a:bodyPr>
          <a:lstStyle/>
          <a:p>
            <a:r>
              <a:rPr lang="en-US" sz="2000" b="1" dirty="0"/>
              <a:t>Angular.js front end</a:t>
            </a:r>
          </a:p>
          <a:p>
            <a:r>
              <a:rPr lang="en-US" sz="2000" dirty="0"/>
              <a:t>At the very top of the MEAN stack is Angular.js, the self-styled “JavaScript MVW Framework” (MVW stands for “Model View and Whatever</a:t>
            </a:r>
            <a:r>
              <a:rPr lang="en-US" sz="2000" dirty="0" smtClean="0"/>
              <a:t>”).</a:t>
            </a:r>
          </a:p>
          <a:p>
            <a:endParaRPr lang="en-US" sz="2000" dirty="0"/>
          </a:p>
          <a:p>
            <a:r>
              <a:rPr lang="en-US" sz="2000" dirty="0"/>
              <a:t>Angular.js allows you to extend your HTML tags with metadata in order to create dynamic, interactive web experiences much more powerfully than, say, building them yourself with static HTML and JavaScript (or </a:t>
            </a:r>
            <a:r>
              <a:rPr lang="en-US" sz="2000" dirty="0" err="1"/>
              <a:t>jQuery</a:t>
            </a:r>
            <a:r>
              <a:rPr lang="en-US" sz="2000" dirty="0" smtClean="0"/>
              <a:t>).</a:t>
            </a:r>
          </a:p>
          <a:p>
            <a:endParaRPr lang="en-US" sz="2000" dirty="0"/>
          </a:p>
          <a:p>
            <a:r>
              <a:rPr lang="en-US" sz="2000" dirty="0"/>
              <a:t>Angular has all of the bells and whistles you’d expect from a front-end JavaScript framework, including form validation, localization, and communication with your back-end service.</a:t>
            </a:r>
          </a:p>
          <a:p>
            <a:pPr marL="457200" indent="-457200" eaLnBrk="0" fontAlgn="base" hangingPunct="0">
              <a:buAutoNum type="arabicPeriod"/>
            </a:pPr>
            <a:endParaRPr lang="en-US" sz="2000" dirty="0"/>
          </a:p>
        </p:txBody>
      </p:sp>
    </p:spTree>
    <p:extLst>
      <p:ext uri="{BB962C8B-B14F-4D97-AF65-F5344CB8AC3E}">
        <p14:creationId xmlns:p14="http://schemas.microsoft.com/office/powerpoint/2010/main" val="4200523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Express and </a:t>
            </a:r>
            <a:r>
              <a:rPr lang="en-US" altLang="en-US" sz="3200" b="1" dirty="0" err="1" smtClean="0">
                <a:solidFill>
                  <a:schemeClr val="tx2"/>
                </a:solidFill>
                <a:latin typeface="Times New Roman" pitchFamily="18" charset="0"/>
                <a:cs typeface="Times New Roman" pitchFamily="18" charset="0"/>
              </a:rPr>
              <a:t>NodeJs</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Rectangle 1"/>
          <p:cNvSpPr/>
          <p:nvPr/>
        </p:nvSpPr>
        <p:spPr>
          <a:xfrm>
            <a:off x="818147" y="2330450"/>
            <a:ext cx="7671335" cy="4708981"/>
          </a:xfrm>
          <a:prstGeom prst="rect">
            <a:avLst/>
          </a:prstGeom>
        </p:spPr>
        <p:txBody>
          <a:bodyPr wrap="square">
            <a:spAutoFit/>
          </a:bodyPr>
          <a:lstStyle/>
          <a:p>
            <a:r>
              <a:rPr lang="en-US" sz="2000" dirty="0"/>
              <a:t>The next level down is </a:t>
            </a:r>
            <a:r>
              <a:rPr lang="en-US" sz="2000" dirty="0" smtClean="0"/>
              <a:t>Express.js, </a:t>
            </a:r>
            <a:r>
              <a:rPr lang="en-US" sz="2000" dirty="0"/>
              <a:t>running on a Node.js server. </a:t>
            </a:r>
            <a:endParaRPr lang="en-US" sz="2000" dirty="0" smtClean="0"/>
          </a:p>
          <a:p>
            <a:endParaRPr lang="en-US" sz="2000" dirty="0" smtClean="0"/>
          </a:p>
          <a:p>
            <a:r>
              <a:rPr lang="en-US" sz="2000" dirty="0" smtClean="0"/>
              <a:t>Express.js </a:t>
            </a:r>
            <a:r>
              <a:rPr lang="en-US" sz="2000" dirty="0"/>
              <a:t>calls itself a “fast, </a:t>
            </a:r>
            <a:r>
              <a:rPr lang="en-US" sz="2000" dirty="0" err="1"/>
              <a:t>unopinionated</a:t>
            </a:r>
            <a:r>
              <a:rPr lang="en-US" sz="2000" dirty="0"/>
              <a:t>, minimalist web framework for Node.js,” and that is indeed exactly what it is</a:t>
            </a:r>
            <a:r>
              <a:rPr lang="en-US" sz="2000" dirty="0" smtClean="0"/>
              <a:t>.</a:t>
            </a:r>
          </a:p>
          <a:p>
            <a:endParaRPr lang="en-US" sz="2000" dirty="0"/>
          </a:p>
          <a:p>
            <a:r>
              <a:rPr lang="en-US" sz="2000" dirty="0"/>
              <a:t>Express.js has powerful models for URL routing (matching an incoming URL with a server function), and handling HTTP requests and responses. By making XML HTTP requests (XHRs), GETs, or POSTs from your Angular.js front end, you can connect to Express.js functions that power your application</a:t>
            </a:r>
            <a:r>
              <a:rPr lang="en-US" sz="2000" dirty="0" smtClean="0"/>
              <a:t>.</a:t>
            </a:r>
          </a:p>
          <a:p>
            <a:endParaRPr lang="en-US" sz="2000" dirty="0"/>
          </a:p>
          <a:p>
            <a:r>
              <a:rPr lang="en-US" sz="2000" dirty="0"/>
              <a:t>Those functions, in turn, use </a:t>
            </a:r>
            <a:r>
              <a:rPr lang="en-US" sz="2000" dirty="0" err="1"/>
              <a:t>MongoDB’s</a:t>
            </a:r>
            <a:r>
              <a:rPr lang="en-US" sz="2000" dirty="0"/>
              <a:t> Node.js drivers, either via callbacks or using promises, to access and update data in your MongoDB database.</a:t>
            </a:r>
          </a:p>
          <a:p>
            <a:pPr marL="457200" indent="-457200" eaLnBrk="0" fontAlgn="base" hangingPunct="0">
              <a:buAutoNum type="arabicPeriod"/>
            </a:pPr>
            <a:endParaRPr lang="en-US" sz="2000" dirty="0"/>
          </a:p>
        </p:txBody>
      </p:sp>
    </p:spTree>
    <p:extLst>
      <p:ext uri="{BB962C8B-B14F-4D97-AF65-F5344CB8AC3E}">
        <p14:creationId xmlns:p14="http://schemas.microsoft.com/office/powerpoint/2010/main" val="735334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MongoDB</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Rectangle 1"/>
          <p:cNvSpPr/>
          <p:nvPr/>
        </p:nvSpPr>
        <p:spPr>
          <a:xfrm>
            <a:off x="818147" y="2330450"/>
            <a:ext cx="7671335" cy="3170099"/>
          </a:xfrm>
          <a:prstGeom prst="rect">
            <a:avLst/>
          </a:prstGeom>
        </p:spPr>
        <p:txBody>
          <a:bodyPr wrap="square">
            <a:spAutoFit/>
          </a:bodyPr>
          <a:lstStyle/>
          <a:p>
            <a:r>
              <a:rPr lang="en-US" sz="2000" dirty="0"/>
              <a:t>If your application stores any data (user profiles, content, comments, uploads, events, etc.), then you’re going to want a database that’s just as easy to work with as Angular, Express, and Node</a:t>
            </a:r>
            <a:r>
              <a:rPr lang="en-US" sz="2000" dirty="0" smtClean="0"/>
              <a:t>.</a:t>
            </a:r>
          </a:p>
          <a:p>
            <a:endParaRPr lang="en-US" sz="2000" dirty="0"/>
          </a:p>
          <a:p>
            <a:r>
              <a:rPr lang="en-US" sz="2000" dirty="0"/>
              <a:t>That’s where MongoDB comes in: JSON documents created in your Angular.js front end can be sent to the Express.js server, where they can be processed and (assuming they’re valid) stored directly in MongoDB for later retrieval</a:t>
            </a:r>
            <a:r>
              <a:rPr lang="en-US" sz="2000" dirty="0" smtClean="0"/>
              <a:t>.</a:t>
            </a:r>
          </a:p>
          <a:p>
            <a:pPr marL="457200" indent="-457200" eaLnBrk="0" fontAlgn="base" hangingPunct="0">
              <a:buAutoNum type="arabicPeriod"/>
            </a:pPr>
            <a:endParaRPr lang="en-US" sz="2000" dirty="0"/>
          </a:p>
        </p:txBody>
      </p:sp>
    </p:spTree>
    <p:extLst>
      <p:ext uri="{BB962C8B-B14F-4D97-AF65-F5344CB8AC3E}">
        <p14:creationId xmlns:p14="http://schemas.microsoft.com/office/powerpoint/2010/main" val="2753406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Setting up the environment</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itchFamily="18" charset="0"/>
              <a:cs typeface="Times New Roman" pitchFamily="18" charset="0"/>
              <a:sym typeface="Calibri"/>
            </a:endParaRPr>
          </a:p>
        </p:txBody>
      </p:sp>
      <p:sp>
        <p:nvSpPr>
          <p:cNvPr id="2" name="Rectangle 1"/>
          <p:cNvSpPr/>
          <p:nvPr/>
        </p:nvSpPr>
        <p:spPr>
          <a:xfrm>
            <a:off x="818147" y="2330450"/>
            <a:ext cx="7671335" cy="400110"/>
          </a:xfrm>
          <a:prstGeom prst="rect">
            <a:avLst/>
          </a:prstGeom>
        </p:spPr>
        <p:txBody>
          <a:bodyPr wrap="square">
            <a:spAutoFit/>
          </a:bodyPr>
          <a:lstStyle/>
          <a:p>
            <a:pPr marL="457200" indent="-457200" eaLnBrk="0" fontAlgn="base" hangingPunct="0">
              <a:buAutoNum type="arabicPeriod"/>
            </a:pPr>
            <a:endParaRPr lang="en-US" sz="2000" dirty="0"/>
          </a:p>
        </p:txBody>
      </p:sp>
      <p:sp>
        <p:nvSpPr>
          <p:cNvPr id="3" name="Rectangle 2"/>
          <p:cNvSpPr/>
          <p:nvPr/>
        </p:nvSpPr>
        <p:spPr>
          <a:xfrm>
            <a:off x="249237" y="2403613"/>
            <a:ext cx="8645525" cy="3970318"/>
          </a:xfrm>
          <a:prstGeom prst="rect">
            <a:avLst/>
          </a:prstGeom>
        </p:spPr>
        <p:txBody>
          <a:bodyPr wrap="square">
            <a:spAutoFit/>
          </a:bodyPr>
          <a:lstStyle/>
          <a:p>
            <a:r>
              <a:rPr lang="en-US" sz="1800" dirty="0"/>
              <a:t>1. Install </a:t>
            </a:r>
            <a:r>
              <a:rPr lang="en-US" sz="1800" dirty="0" err="1"/>
              <a:t>nodejs</a:t>
            </a:r>
            <a:r>
              <a:rPr lang="en-US" sz="1800" dirty="0"/>
              <a:t> version(20.10.0) from https://nodejs.org/en and also visual code </a:t>
            </a:r>
            <a:r>
              <a:rPr lang="en-US" sz="1800" dirty="0" smtClean="0"/>
              <a:t>               studio</a:t>
            </a:r>
            <a:r>
              <a:rPr lang="en-US" sz="1800" dirty="0"/>
              <a:t>.</a:t>
            </a:r>
          </a:p>
          <a:p>
            <a:r>
              <a:rPr lang="en-US" sz="1800" dirty="0"/>
              <a:t>2. Open </a:t>
            </a:r>
            <a:r>
              <a:rPr lang="en-US" sz="1800" dirty="0" err="1"/>
              <a:t>powershell</a:t>
            </a:r>
            <a:r>
              <a:rPr lang="en-US" sz="1800" dirty="0"/>
              <a:t> (with internet connected)</a:t>
            </a:r>
          </a:p>
          <a:p>
            <a:r>
              <a:rPr lang="en-US" sz="1800" dirty="0"/>
              <a:t>3. Run: Set-</a:t>
            </a:r>
            <a:r>
              <a:rPr lang="en-US" sz="1800" dirty="0" err="1"/>
              <a:t>ExecutionPolicy</a:t>
            </a:r>
            <a:r>
              <a:rPr lang="en-US" sz="1800" dirty="0"/>
              <a:t> -</a:t>
            </a:r>
            <a:r>
              <a:rPr lang="en-US" sz="1800" dirty="0" err="1"/>
              <a:t>ExecutionPolicy</a:t>
            </a:r>
            <a:r>
              <a:rPr lang="en-US" sz="1800" dirty="0"/>
              <a:t> </a:t>
            </a:r>
            <a:r>
              <a:rPr lang="en-US" sz="1800" dirty="0" err="1"/>
              <a:t>RemoteSigned</a:t>
            </a:r>
            <a:r>
              <a:rPr lang="en-US" sz="1800" dirty="0"/>
              <a:t> -Scope </a:t>
            </a:r>
            <a:r>
              <a:rPr lang="en-US" sz="1800" dirty="0" err="1"/>
              <a:t>CurrentUser</a:t>
            </a:r>
            <a:endParaRPr lang="en-US" sz="1800" dirty="0"/>
          </a:p>
          <a:p>
            <a:r>
              <a:rPr lang="en-US" sz="1800" dirty="0"/>
              <a:t>4. Run: node --version</a:t>
            </a:r>
          </a:p>
          <a:p>
            <a:r>
              <a:rPr lang="en-US" sz="1800" dirty="0"/>
              <a:t>5. Run: </a:t>
            </a:r>
            <a:r>
              <a:rPr lang="en-US" sz="1800" dirty="0" err="1"/>
              <a:t>npm</a:t>
            </a:r>
            <a:r>
              <a:rPr lang="en-US" sz="1800" dirty="0"/>
              <a:t> -g install @angular/cli</a:t>
            </a:r>
          </a:p>
          <a:p>
            <a:r>
              <a:rPr lang="en-US" sz="1800" dirty="0"/>
              <a:t>6. Run: </a:t>
            </a:r>
            <a:r>
              <a:rPr lang="en-US" sz="1800" dirty="0" err="1"/>
              <a:t>ng</a:t>
            </a:r>
            <a:r>
              <a:rPr lang="en-US" sz="1800" dirty="0"/>
              <a:t> version</a:t>
            </a:r>
          </a:p>
          <a:p>
            <a:r>
              <a:rPr lang="en-US" sz="1800" dirty="0"/>
              <a:t>7. Open: visual code studio(create new folder) run following commands in visual code new&gt;terminal</a:t>
            </a:r>
          </a:p>
          <a:p>
            <a:r>
              <a:rPr lang="en-US" sz="1800" dirty="0"/>
              <a:t>8. Run: </a:t>
            </a:r>
            <a:r>
              <a:rPr lang="en-US" sz="1800" dirty="0" err="1"/>
              <a:t>ng</a:t>
            </a:r>
            <a:r>
              <a:rPr lang="en-US" sz="1800" dirty="0"/>
              <a:t> new </a:t>
            </a:r>
            <a:r>
              <a:rPr lang="en-US" sz="1800" dirty="0" err="1"/>
              <a:t>Yourfirstappname</a:t>
            </a:r>
            <a:r>
              <a:rPr lang="en-US" sz="1800" dirty="0"/>
              <a:t> (it will take some time). then choose CSS(press enter)&gt;SSR permission(y).</a:t>
            </a:r>
          </a:p>
          <a:p>
            <a:r>
              <a:rPr lang="en-US" sz="1800" dirty="0"/>
              <a:t>9. </a:t>
            </a:r>
            <a:r>
              <a:rPr lang="en-US" sz="1800" dirty="0" err="1"/>
              <a:t>Run:cd</a:t>
            </a:r>
            <a:r>
              <a:rPr lang="en-US" sz="1800" dirty="0"/>
              <a:t> ./</a:t>
            </a:r>
            <a:r>
              <a:rPr lang="en-US" sz="1800" dirty="0" err="1"/>
              <a:t>Yourfirstappname</a:t>
            </a:r>
            <a:endParaRPr lang="en-US" sz="1800" dirty="0"/>
          </a:p>
          <a:p>
            <a:r>
              <a:rPr lang="en-US" sz="1800" dirty="0"/>
              <a:t>10. </a:t>
            </a:r>
            <a:r>
              <a:rPr lang="en-US" sz="1800" dirty="0" err="1"/>
              <a:t>Run:ng</a:t>
            </a:r>
            <a:r>
              <a:rPr lang="en-US" sz="1800" dirty="0"/>
              <a:t> serve</a:t>
            </a:r>
          </a:p>
          <a:p>
            <a:r>
              <a:rPr lang="en-US" sz="1800" dirty="0"/>
              <a:t>11.Open link created in your browser.</a:t>
            </a:r>
          </a:p>
        </p:txBody>
      </p:sp>
    </p:spTree>
    <p:extLst>
      <p:ext uri="{BB962C8B-B14F-4D97-AF65-F5344CB8AC3E}">
        <p14:creationId xmlns:p14="http://schemas.microsoft.com/office/powerpoint/2010/main" val="1450517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lvl="0" algn="ctr"/>
            <a:r>
              <a:rPr lang="en-US" altLang="en-US" sz="3200" dirty="0">
                <a:solidFill>
                  <a:schemeClr val="tx2"/>
                </a:solidFill>
                <a:latin typeface="Times New Roman" pitchFamily="18" charset="0"/>
                <a:cs typeface="Times New Roman" pitchFamily="18" charset="0"/>
              </a:rPr>
              <a:t>Conclusion</a:t>
            </a: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824818"/>
            <a:ext cx="8645525" cy="4320480"/>
          </a:xfrm>
          <a:prstGeom prst="rect">
            <a:avLst/>
          </a:prstGeom>
          <a:noFill/>
          <a:ln>
            <a:noFill/>
          </a:ln>
        </p:spPr>
        <p:txBody>
          <a:bodyPr spcFirstLastPara="1" wrap="square" lIns="91425" tIns="45700" rIns="91425" bIns="45700" anchor="t" anchorCtr="0">
            <a:noAutofit/>
          </a:bodyPr>
          <a:lstStyle/>
          <a:p>
            <a:pPr eaLnBrk="0" fontAlgn="base" hangingPunct="0"/>
            <a:r>
              <a:rPr lang="en-US" sz="2000" dirty="0"/>
              <a:t>In today's Web development, a good page design is essential. A bad design will lead to the loss of visitors and that can lead to a loss of business. In general, a good page layout has to satisfy the basic elements of a good page design. </a:t>
            </a:r>
            <a:endParaRPr lang="en-US" sz="2000" dirty="0" smtClean="0"/>
          </a:p>
          <a:p>
            <a:pPr eaLnBrk="0" fontAlgn="base" hangingPunct="0"/>
            <a:endParaRPr lang="en-US" sz="2000" dirty="0"/>
          </a:p>
          <a:p>
            <a:pPr eaLnBrk="0" fontAlgn="base" hangingPunct="0"/>
            <a:r>
              <a:rPr lang="en-US" sz="2000" dirty="0"/>
              <a:t>This includes color contrast, text organization, font selection, style of a page, page size, graphics used, and consistency. In order to create a well-designed page for a specific audience. </a:t>
            </a:r>
            <a:endParaRPr lang="en-US" sz="2000" dirty="0"/>
          </a:p>
          <a:p>
            <a:pPr marL="342900" indent="-342900" fontAlgn="base">
              <a:buFont typeface="Wingdings" pitchFamily="2" charset="2"/>
              <a:buChar char="q"/>
            </a:pPr>
            <a:endParaRPr lang="en-US" sz="2000" dirty="0"/>
          </a:p>
        </p:txBody>
      </p:sp>
    </p:spTree>
    <p:extLst>
      <p:ext uri="{BB962C8B-B14F-4D97-AF65-F5344CB8AC3E}">
        <p14:creationId xmlns:p14="http://schemas.microsoft.com/office/powerpoint/2010/main" val="3159979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pic>
        <p:nvPicPr>
          <p:cNvPr id="228" name="Google Shape;228;p16"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229" name="Google Shape;229;p16"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230" name="Google Shape;230;p16"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231" name="Google Shape;231;p16"/>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2" name="Google Shape;232;p16"/>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2"/>
                </a:solidFill>
                <a:latin typeface="Calibri"/>
                <a:ea typeface="Calibri"/>
                <a:cs typeface="Calibri"/>
                <a:sym typeface="Calibri"/>
              </a:rPr>
              <a:t>www.paruluniversity.ac.in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6579" y="3764257"/>
            <a:ext cx="5430838" cy="2803525"/>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a:ea typeface="Calibri"/>
                <a:cs typeface="Calibri"/>
                <a:sym typeface="Calibri"/>
              </a:rPr>
              <a:t>Definition</a:t>
            </a: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388" indent="-179388" algn="just">
              <a:buFont typeface="Arial" panose="020B0604020202020204" pitchFamily="34" charset="0"/>
              <a:buChar char="•"/>
            </a:pPr>
            <a:endParaRPr lang="en-US" sz="2000" b="0" i="0" u="none" strike="noStrike" cap="none">
              <a:solidFill>
                <a:schemeClr val="dk1"/>
              </a:solidFill>
              <a:latin typeface="Calibri"/>
              <a:ea typeface="Calibri"/>
              <a:cs typeface="Calibri"/>
              <a:sym typeface="Calibri"/>
            </a:endParaRPr>
          </a:p>
        </p:txBody>
      </p:sp>
      <p:sp>
        <p:nvSpPr>
          <p:cNvPr id="2" name="Rectangle 1"/>
          <p:cNvSpPr/>
          <p:nvPr/>
        </p:nvSpPr>
        <p:spPr>
          <a:xfrm>
            <a:off x="219867" y="2241550"/>
            <a:ext cx="8704263" cy="1323439"/>
          </a:xfrm>
          <a:prstGeom prst="rect">
            <a:avLst/>
          </a:prstGeom>
        </p:spPr>
        <p:txBody>
          <a:bodyPr wrap="square">
            <a:spAutoFit/>
          </a:bodyPr>
          <a:lstStyle/>
          <a:p>
            <a:pPr lvl="1" eaLnBrk="1" hangingPunct="1">
              <a:buClr>
                <a:srgbClr val="0039A6"/>
              </a:buClr>
              <a:buNone/>
            </a:pPr>
            <a:r>
              <a:rPr lang="en-US" altLang="en-US" sz="2000" dirty="0"/>
              <a:t>The word Web Development is made up of two words:</a:t>
            </a:r>
          </a:p>
          <a:p>
            <a:pPr lvl="1" eaLnBrk="1" hangingPunct="1">
              <a:buClr>
                <a:srgbClr val="0039A6"/>
              </a:buClr>
            </a:pPr>
            <a:r>
              <a:rPr lang="en-US" altLang="en-US" sz="2000" b="1" dirty="0"/>
              <a:t>Web</a:t>
            </a:r>
            <a:r>
              <a:rPr lang="en-US" altLang="en-US" sz="2000" dirty="0"/>
              <a:t>: It refers to websites, web pages or anything that works over the internet.</a:t>
            </a:r>
          </a:p>
          <a:p>
            <a:pPr lvl="1" eaLnBrk="1" hangingPunct="1">
              <a:buClr>
                <a:srgbClr val="0039A6"/>
              </a:buClr>
            </a:pPr>
            <a:r>
              <a:rPr lang="en-US" altLang="en-US" sz="2000" b="1" dirty="0"/>
              <a:t>Development</a:t>
            </a:r>
            <a:r>
              <a:rPr lang="en-US" altLang="en-US" sz="2000" dirty="0"/>
              <a:t>: Building the application from scratch.</a:t>
            </a:r>
          </a:p>
        </p:txBody>
      </p:sp>
      <p:pic>
        <p:nvPicPr>
          <p:cNvPr id="9" name="Picture 8" descr="shutterstock_394793860-1024x784.jpg"/>
          <p:cNvPicPr>
            <a:picLocks noChangeAspect="1"/>
          </p:cNvPicPr>
          <p:nvPr/>
        </p:nvPicPr>
        <p:blipFill>
          <a:blip r:embed="rId5"/>
          <a:stretch>
            <a:fillRect/>
          </a:stretch>
        </p:blipFill>
        <p:spPr>
          <a:xfrm>
            <a:off x="1600200" y="3629049"/>
            <a:ext cx="5562600" cy="2938734"/>
          </a:xfrm>
          <a:prstGeom prst="rect">
            <a:avLst/>
          </a:prstGeom>
        </p:spPr>
      </p:pic>
    </p:spTree>
    <p:extLst>
      <p:ext uri="{BB962C8B-B14F-4D97-AF65-F5344CB8AC3E}">
        <p14:creationId xmlns:p14="http://schemas.microsoft.com/office/powerpoint/2010/main" val="1326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000" b="1" dirty="0">
                <a:solidFill>
                  <a:schemeClr val="lt1"/>
                </a:solidFill>
                <a:latin typeface="Calibri"/>
                <a:ea typeface="Calibri"/>
                <a:cs typeface="Calibri"/>
                <a:sym typeface="Calibri"/>
              </a:rPr>
              <a:t>What is </a:t>
            </a:r>
            <a:r>
              <a:rPr lang="en-US" sz="3000" b="1" dirty="0" smtClean="0">
                <a:solidFill>
                  <a:schemeClr val="lt1"/>
                </a:solidFill>
                <a:latin typeface="Calibri"/>
                <a:ea typeface="Calibri"/>
                <a:cs typeface="Calibri"/>
                <a:sym typeface="Calibri"/>
              </a:rPr>
              <a:t>Web Development?</a:t>
            </a:r>
            <a:endParaRPr sz="3000" b="1" dirty="0">
              <a:solidFill>
                <a:schemeClr val="lt1"/>
              </a:solidFill>
              <a:latin typeface="Calibri"/>
              <a:ea typeface="Calibri"/>
              <a:cs typeface="Calibri"/>
              <a:sym typeface="Calibri"/>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lvl="1" eaLnBrk="1" hangingPunct="1">
              <a:buClr>
                <a:srgbClr val="0039A6"/>
              </a:buClr>
              <a:buFont typeface="Arial" pitchFamily="34" charset="0"/>
              <a:buChar char="•"/>
            </a:pPr>
            <a:r>
              <a:rPr lang="en-US" sz="2400" dirty="0">
                <a:latin typeface="Times New Roman" pitchFamily="18" charset="0"/>
                <a:cs typeface="Times New Roman" pitchFamily="18" charset="0"/>
              </a:rPr>
              <a:t>Web development refers to the building, creating, and maintaining of websites. It includes aspects such as web design, web publishing, web programming, and database management. </a:t>
            </a:r>
            <a:endParaRPr lang="en-US" sz="2400" dirty="0" smtClean="0">
              <a:latin typeface="Times New Roman" pitchFamily="18" charset="0"/>
              <a:cs typeface="Times New Roman" pitchFamily="18" charset="0"/>
            </a:endParaRPr>
          </a:p>
          <a:p>
            <a:pPr lvl="1" eaLnBrk="1" hangingPunct="1">
              <a:buClr>
                <a:srgbClr val="0039A6"/>
              </a:buClr>
              <a:buFont typeface="Arial" pitchFamily="34" charset="0"/>
              <a:buChar char="•"/>
            </a:pPr>
            <a:endParaRPr lang="en-US" sz="2400" dirty="0">
              <a:latin typeface="Times New Roman" pitchFamily="18" charset="0"/>
              <a:cs typeface="Times New Roman" pitchFamily="18" charset="0"/>
            </a:endParaRPr>
          </a:p>
          <a:p>
            <a:pPr lvl="1" eaLnBrk="1" hangingPunct="1">
              <a:buClr>
                <a:srgbClr val="0039A6"/>
              </a:buClr>
              <a:buFont typeface="Arial" pitchFamily="34" charset="0"/>
              <a:buChar char="•"/>
            </a:pPr>
            <a:r>
              <a:rPr lang="en-US" sz="2400" dirty="0">
                <a:latin typeface="Times New Roman" pitchFamily="18" charset="0"/>
                <a:cs typeface="Times New Roman" pitchFamily="18" charset="0"/>
              </a:rPr>
              <a:t>It is the creation of an application that works over the internet i.e. websites</a:t>
            </a:r>
            <a:r>
              <a:rPr lang="en-US" sz="2400" dirty="0" smtClean="0">
                <a:latin typeface="Times New Roman" pitchFamily="18" charset="0"/>
                <a:cs typeface="Times New Roman" pitchFamily="18" charset="0"/>
              </a:rPr>
              <a:t>.</a:t>
            </a:r>
          </a:p>
          <a:p>
            <a:pPr lvl="1" eaLnBrk="1" hangingPunct="1">
              <a:buClr>
                <a:srgbClr val="0039A6"/>
              </a:buClr>
              <a:buFont typeface="Arial" pitchFamily="34" charset="0"/>
              <a:buChar char="•"/>
            </a:pPr>
            <a:endParaRPr lang="en-US" sz="2400" dirty="0">
              <a:latin typeface="Times New Roman" pitchFamily="18" charset="0"/>
              <a:cs typeface="Times New Roman" pitchFamily="18" charset="0"/>
            </a:endParaRPr>
          </a:p>
          <a:p>
            <a:pPr lvl="1" eaLnBrk="1" hangingPunct="1">
              <a:buClr>
                <a:srgbClr val="0039A6"/>
              </a:buClr>
              <a:buFont typeface="Arial" pitchFamily="34" charset="0"/>
              <a:buChar char="•"/>
            </a:pPr>
            <a:r>
              <a:rPr lang="en-US" sz="2400" dirty="0">
                <a:latin typeface="Times New Roman" pitchFamily="18" charset="0"/>
                <a:cs typeface="Times New Roman" pitchFamily="18" charset="0"/>
              </a:rPr>
              <a:t>The term development is usually reserved for the actual construction of these things (that is to say, the programming of sites). The basic tools involved are programming languages called HTML (Hypertext Markup Language), CSS (Cascading Style Sheets), and JavaScript.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342900" indent="-342900">
              <a:buFont typeface="Arial" pitchFamily="34" charset="0"/>
              <a:buChar char="•"/>
            </a:pPr>
            <a:endParaRPr lang="en-US" sz="2000">
              <a:solidFill>
                <a:schemeClr val="dk1"/>
              </a:solidFill>
              <a:latin typeface="Times New Roman" pitchFamily="18" charset="0"/>
              <a:ea typeface="Calibri"/>
              <a:cs typeface="Times New Roman" pitchFamily="18" charset="0"/>
              <a:sym typeface="Calibri"/>
            </a:endParaRPr>
          </a:p>
        </p:txBody>
      </p:sp>
      <p:pic>
        <p:nvPicPr>
          <p:cNvPr id="9" name="Picture 8" descr="Webdevelopment.jpg"/>
          <p:cNvPicPr>
            <a:picLocks noChangeAspect="1"/>
          </p:cNvPicPr>
          <p:nvPr/>
        </p:nvPicPr>
        <p:blipFill>
          <a:blip r:embed="rId5"/>
          <a:stretch>
            <a:fillRect/>
          </a:stretch>
        </p:blipFill>
        <p:spPr>
          <a:xfrm>
            <a:off x="696030" y="2155570"/>
            <a:ext cx="7887121" cy="3825338"/>
          </a:xfrm>
          <a:prstGeom prst="rect">
            <a:avLst/>
          </a:prstGeom>
        </p:spPr>
      </p:pic>
    </p:spTree>
    <p:extLst>
      <p:ext uri="{BB962C8B-B14F-4D97-AF65-F5344CB8AC3E}">
        <p14:creationId xmlns:p14="http://schemas.microsoft.com/office/powerpoint/2010/main" val="203784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itchFamily="18" charset="0"/>
                <a:cs typeface="Times New Roman" pitchFamily="18" charset="0"/>
              </a:rPr>
              <a:t>Classification</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a:buNone/>
            </a:pPr>
            <a:endParaRPr lang="en-US" sz="2400" b="1" dirty="0" smtClean="0"/>
          </a:p>
          <a:p>
            <a:pPr>
              <a:buNone/>
            </a:pPr>
            <a:r>
              <a:rPr lang="en-US" sz="2400" b="1" dirty="0" smtClean="0"/>
              <a:t>Web </a:t>
            </a:r>
            <a:r>
              <a:rPr lang="en-US" sz="2400" b="1" dirty="0"/>
              <a:t>Development can be classified into two ways</a:t>
            </a:r>
            <a:r>
              <a:rPr lang="en-US" sz="2400" b="1" dirty="0" smtClean="0"/>
              <a:t>:</a:t>
            </a:r>
          </a:p>
          <a:p>
            <a:pPr>
              <a:buNone/>
            </a:pPr>
            <a:endParaRPr lang="en-US" sz="2000" b="1" dirty="0" smtClean="0"/>
          </a:p>
          <a:p>
            <a:r>
              <a:rPr lang="en-US" sz="2000" b="1" dirty="0" smtClean="0"/>
              <a:t>Frontend </a:t>
            </a:r>
            <a:r>
              <a:rPr lang="en-US" sz="2000" b="1" dirty="0"/>
              <a:t>Development: </a:t>
            </a:r>
            <a:r>
              <a:rPr lang="en-US" sz="2000" dirty="0"/>
              <a:t>The part of a website that the user interacts directly is termed as front end. It is also referred to as the ‘client side’ of the application</a:t>
            </a:r>
            <a:r>
              <a:rPr lang="en-US" sz="2000" dirty="0" smtClean="0"/>
              <a:t>.</a:t>
            </a:r>
          </a:p>
          <a:p>
            <a:endParaRPr lang="en-US" sz="2000" dirty="0"/>
          </a:p>
          <a:p>
            <a:r>
              <a:rPr lang="en-US" sz="2000" b="1" dirty="0">
                <a:latin typeface="+mj-lt"/>
                <a:cs typeface="Times New Roman" pitchFamily="18" charset="0"/>
              </a:rPr>
              <a:t>Backend Development:</a:t>
            </a:r>
            <a:r>
              <a:rPr lang="en-US" sz="2000" b="1" dirty="0">
                <a:latin typeface="Times New Roman" pitchFamily="18" charset="0"/>
                <a:cs typeface="Times New Roman" pitchFamily="18" charset="0"/>
              </a:rPr>
              <a:t> </a:t>
            </a:r>
            <a:r>
              <a:rPr lang="en-US" sz="2000" dirty="0">
                <a:latin typeface="+mn-lt"/>
                <a:cs typeface="Times New Roman" pitchFamily="18" charset="0"/>
              </a:rPr>
              <a:t>Backend is the server side of a website. It is the part of the website that users cannot see and interact. It is the portion of software that does not come in direct contact with the users. It is used to store and arrange data</a:t>
            </a: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217171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a:solidFill>
                  <a:schemeClr val="tx2"/>
                </a:solidFill>
                <a:latin typeface="Times New Roman" pitchFamily="18" charset="0"/>
                <a:cs typeface="Times New Roman" pitchFamily="18" charset="0"/>
              </a:rPr>
              <a:t>Frontend </a:t>
            </a:r>
            <a:r>
              <a:rPr lang="en-US" altLang="en-US" sz="3200" b="1" dirty="0" smtClean="0">
                <a:solidFill>
                  <a:schemeClr val="tx2"/>
                </a:solidFill>
                <a:latin typeface="Times New Roman" pitchFamily="18" charset="0"/>
                <a:cs typeface="Times New Roman" pitchFamily="18" charset="0"/>
              </a:rPr>
              <a:t>Roadmap</a:t>
            </a:r>
            <a:endParaRPr lang="en-US" altLang="en-US" sz="32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388" indent="-179388" algn="just">
              <a:buFont typeface="Arial" panose="020B0604020202020204" pitchFamily="34" charset="0"/>
              <a:buChar char="•"/>
            </a:pPr>
            <a:endParaRPr lang="en-US" sz="2000" i="0" u="none" strike="noStrike" cap="none" dirty="0">
              <a:solidFill>
                <a:schemeClr val="dk1"/>
              </a:solidFill>
              <a:latin typeface="Times New Roman" pitchFamily="18" charset="0"/>
              <a:ea typeface="Calibri"/>
              <a:cs typeface="Times New Roman" pitchFamily="18" charset="0"/>
              <a:sym typeface="Calibri"/>
            </a:endParaRPr>
          </a:p>
        </p:txBody>
      </p:sp>
      <p:pic>
        <p:nvPicPr>
          <p:cNvPr id="4098" name="Picture 2" descr="A Complete Guide to Different Types of Software | Coder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9313" y="87923"/>
            <a:ext cx="3307617" cy="13106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f.jpeg"/>
          <p:cNvPicPr>
            <a:picLocks noChangeAspect="1"/>
          </p:cNvPicPr>
          <p:nvPr/>
        </p:nvPicPr>
        <p:blipFill>
          <a:blip r:embed="rId6"/>
          <a:stretch>
            <a:fillRect/>
          </a:stretch>
        </p:blipFill>
        <p:spPr>
          <a:xfrm>
            <a:off x="547838" y="2616028"/>
            <a:ext cx="7772400" cy="3886200"/>
          </a:xfrm>
          <a:prstGeom prst="rect">
            <a:avLst/>
          </a:prstGeom>
        </p:spPr>
      </p:pic>
    </p:spTree>
    <p:extLst>
      <p:ext uri="{BB962C8B-B14F-4D97-AF65-F5344CB8AC3E}">
        <p14:creationId xmlns:p14="http://schemas.microsoft.com/office/powerpoint/2010/main" val="16184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a:solidFill>
                  <a:schemeClr val="tx2"/>
                </a:solidFill>
                <a:latin typeface="Times New Roman" pitchFamily="18" charset="0"/>
                <a:cs typeface="Times New Roman" pitchFamily="18" charset="0"/>
              </a:rPr>
              <a:t>Frontend </a:t>
            </a:r>
            <a:r>
              <a:rPr lang="en-US" altLang="en-US" sz="2800" b="1" dirty="0" smtClean="0">
                <a:solidFill>
                  <a:schemeClr val="tx2"/>
                </a:solidFill>
                <a:latin typeface="Times New Roman" pitchFamily="18" charset="0"/>
                <a:cs typeface="Times New Roman" pitchFamily="18" charset="0"/>
              </a:rPr>
              <a:t>Roadmap</a:t>
            </a:r>
            <a:endParaRPr lang="en-US" altLang="en-US" sz="28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630701"/>
            <a:ext cx="8645525" cy="4320480"/>
          </a:xfrm>
          <a:prstGeom prst="rect">
            <a:avLst/>
          </a:prstGeom>
          <a:noFill/>
          <a:ln>
            <a:noFill/>
          </a:ln>
        </p:spPr>
        <p:txBody>
          <a:bodyPr spcFirstLastPara="1" wrap="square" lIns="91425" tIns="45700" rIns="91425" bIns="45700" anchor="t" anchorCtr="0">
            <a:noAutofit/>
          </a:bodyPr>
          <a:lstStyle/>
          <a:p>
            <a:r>
              <a:rPr lang="en-US" sz="2000" b="1" dirty="0">
                <a:latin typeface="Times New Roman" pitchFamily="18" charset="0"/>
                <a:cs typeface="Times New Roman" pitchFamily="18" charset="0"/>
              </a:rPr>
              <a:t>HTML</a:t>
            </a:r>
            <a:r>
              <a:rPr lang="en-US" sz="2000" dirty="0">
                <a:latin typeface="Times New Roman" pitchFamily="18" charset="0"/>
                <a:cs typeface="Times New Roman" pitchFamily="18" charset="0"/>
              </a:rPr>
              <a:t>: HTML stands for </a:t>
            </a:r>
            <a:r>
              <a:rPr lang="en-US" sz="2000" dirty="0" err="1">
                <a:latin typeface="Times New Roman" pitchFamily="18" charset="0"/>
                <a:cs typeface="Times New Roman" pitchFamily="18" charset="0"/>
              </a:rPr>
              <a:t>HyperText</a:t>
            </a:r>
            <a:r>
              <a:rPr lang="en-US" sz="2000" dirty="0">
                <a:latin typeface="Times New Roman" pitchFamily="18" charset="0"/>
                <a:cs typeface="Times New Roman" pitchFamily="18" charset="0"/>
              </a:rPr>
              <a:t> Markup Language. It is used to design the front end portion of web pages using markup language. It acts as a skeleton for a website since it is used to make the structure of a website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CSS</a:t>
            </a:r>
            <a:r>
              <a:rPr lang="en-US" sz="2000" dirty="0">
                <a:latin typeface="Times New Roman" pitchFamily="18" charset="0"/>
                <a:cs typeface="Times New Roman" pitchFamily="18" charset="0"/>
              </a:rPr>
              <a:t>: Cascading Style Sheets fondly referred to as CSS is a simply designed language intended to simplify the process of making web pages presentable. It is used to style our website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JavaScript</a:t>
            </a:r>
            <a:r>
              <a:rPr lang="en-US" sz="2000" dirty="0">
                <a:latin typeface="Times New Roman" pitchFamily="18" charset="0"/>
                <a:cs typeface="Times New Roman" pitchFamily="18" charset="0"/>
              </a:rPr>
              <a:t>: JavaScript is a scripting language used to provide a dynamic behavior to our website.</a:t>
            </a:r>
          </a:p>
          <a:p>
            <a:pPr marL="179388" indent="-179388" algn="just">
              <a:buFont typeface="Arial" panose="020B0604020202020204" pitchFamily="34" charset="0"/>
              <a:buChar char="•"/>
            </a:pPr>
            <a:endParaRPr lang="en-US" sz="2000" b="0" i="0" u="none" strike="noStrike" cap="none" dirty="0">
              <a:solidFill>
                <a:schemeClr val="dk1"/>
              </a:solidFill>
              <a:latin typeface="Times New Roman" pitchFamily="18" charset="0"/>
              <a:ea typeface="Calibri"/>
              <a:cs typeface="Times New Roman" pitchFamily="18" charset="0"/>
              <a:sym typeface="Calibri"/>
            </a:endParaRPr>
          </a:p>
        </p:txBody>
      </p:sp>
      <p:pic>
        <p:nvPicPr>
          <p:cNvPr id="2050" name="Picture 2" descr="Premium Vector | People avatar business person icon vector illustration  flat de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311" y="210404"/>
            <a:ext cx="2964594" cy="127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75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a:solidFill>
                  <a:schemeClr val="tx2"/>
                </a:solidFill>
                <a:latin typeface="Times New Roman" pitchFamily="18" charset="0"/>
                <a:cs typeface="Times New Roman" pitchFamily="18" charset="0"/>
              </a:rPr>
              <a:t>Frontend </a:t>
            </a:r>
            <a:r>
              <a:rPr lang="en-US" altLang="en-US" sz="2800" b="1" dirty="0" smtClean="0">
                <a:solidFill>
                  <a:schemeClr val="tx2"/>
                </a:solidFill>
                <a:latin typeface="Times New Roman" pitchFamily="18" charset="0"/>
                <a:cs typeface="Times New Roman" pitchFamily="18" charset="0"/>
              </a:rPr>
              <a:t>Roadmap</a:t>
            </a:r>
            <a:endParaRPr lang="en-US" altLang="en-US" sz="2800" b="1" dirty="0">
              <a:solidFill>
                <a:schemeClr val="tx2"/>
              </a:solidFill>
              <a:latin typeface="Times New Roman" pitchFamily="18" charset="0"/>
              <a:cs typeface="Times New Roman"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a:ea typeface="Calibri"/>
              <a:cs typeface="Calibri"/>
              <a:sym typeface="Calibri"/>
            </a:endParaRPr>
          </a:p>
        </p:txBody>
      </p:sp>
      <p:sp>
        <p:nvSpPr>
          <p:cNvPr id="119" name="Google Shape;119;p4"/>
          <p:cNvSpPr/>
          <p:nvPr/>
        </p:nvSpPr>
        <p:spPr>
          <a:xfrm>
            <a:off x="249237" y="2630701"/>
            <a:ext cx="8645525" cy="4320480"/>
          </a:xfrm>
          <a:prstGeom prst="rect">
            <a:avLst/>
          </a:prstGeom>
          <a:noFill/>
          <a:ln>
            <a:noFill/>
          </a:ln>
        </p:spPr>
        <p:txBody>
          <a:bodyPr spcFirstLastPara="1" wrap="square" lIns="91425" tIns="45700" rIns="91425" bIns="45700" anchor="t" anchorCtr="0">
            <a:noAutofit/>
          </a:bodyPr>
          <a:lstStyle/>
          <a:p>
            <a:pPr marL="179388" indent="-179388" algn="just">
              <a:buFont typeface="Arial" panose="020B0604020202020204" pitchFamily="34" charset="0"/>
              <a:buChar char="•"/>
            </a:pPr>
            <a:endParaRPr lang="en-US" sz="2000" b="0" i="0" u="none" strike="noStrike" cap="none" dirty="0">
              <a:solidFill>
                <a:schemeClr val="dk1"/>
              </a:solidFill>
              <a:latin typeface="Times New Roman" pitchFamily="18" charset="0"/>
              <a:ea typeface="Calibri"/>
              <a:cs typeface="Times New Roman" pitchFamily="18" charset="0"/>
              <a:sym typeface="Calibri"/>
            </a:endParaRPr>
          </a:p>
        </p:txBody>
      </p:sp>
      <p:pic>
        <p:nvPicPr>
          <p:cNvPr id="2050" name="Picture 2" descr="Premium Vector | People avatar business person icon vector illustration  flat desig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311" y="210404"/>
            <a:ext cx="2964594" cy="12754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27" y="2342527"/>
            <a:ext cx="9144000" cy="4488485"/>
          </a:xfrm>
          <a:prstGeom prst="rect">
            <a:avLst/>
          </a:prstGeom>
        </p:spPr>
      </p:pic>
    </p:spTree>
    <p:extLst>
      <p:ext uri="{BB962C8B-B14F-4D97-AF65-F5344CB8AC3E}">
        <p14:creationId xmlns:p14="http://schemas.microsoft.com/office/powerpoint/2010/main" val="2244176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UNIQUEID" val="39"/>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608</Words>
  <Application>Microsoft Office PowerPoint</Application>
  <PresentationFormat>On-screen Show (4:3)</PresentationFormat>
  <Paragraphs>143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HP15-AY503TX</cp:lastModifiedBy>
  <cp:revision>25</cp:revision>
  <dcterms:created xsi:type="dcterms:W3CDTF">2020-05-18T10:32:41Z</dcterms:created>
  <dcterms:modified xsi:type="dcterms:W3CDTF">2023-12-09T08:18:14Z</dcterms:modified>
</cp:coreProperties>
</file>