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304" r:id="rId6"/>
    <p:sldId id="259" r:id="rId7"/>
    <p:sldId id="307" r:id="rId8"/>
    <p:sldId id="308" r:id="rId9"/>
    <p:sldId id="306" r:id="rId10"/>
    <p:sldId id="356" r:id="rId11"/>
    <p:sldId id="310" r:id="rId12"/>
    <p:sldId id="309" r:id="rId13"/>
    <p:sldId id="387" r:id="rId14"/>
    <p:sldId id="311" r:id="rId15"/>
    <p:sldId id="357" r:id="rId16"/>
    <p:sldId id="313" r:id="rId17"/>
    <p:sldId id="330" r:id="rId18"/>
    <p:sldId id="366" r:id="rId19"/>
    <p:sldId id="367" r:id="rId20"/>
    <p:sldId id="368" r:id="rId21"/>
    <p:sldId id="369" r:id="rId22"/>
    <p:sldId id="370" r:id="rId23"/>
    <p:sldId id="371" r:id="rId24"/>
    <p:sldId id="358" r:id="rId25"/>
    <p:sldId id="372" r:id="rId26"/>
    <p:sldId id="373" r:id="rId27"/>
    <p:sldId id="374" r:id="rId28"/>
    <p:sldId id="375" r:id="rId29"/>
    <p:sldId id="376" r:id="rId30"/>
    <p:sldId id="377" r:id="rId31"/>
    <p:sldId id="446" r:id="rId32"/>
    <p:sldId id="378" r:id="rId33"/>
    <p:sldId id="379" r:id="rId34"/>
    <p:sldId id="380" r:id="rId35"/>
    <p:sldId id="445" r:id="rId36"/>
    <p:sldId id="381" r:id="rId37"/>
    <p:sldId id="382" r:id="rId38"/>
    <p:sldId id="383" r:id="rId39"/>
    <p:sldId id="384" r:id="rId40"/>
    <p:sldId id="385" r:id="rId41"/>
    <p:sldId id="386" r:id="rId42"/>
    <p:sldId id="359" r:id="rId43"/>
    <p:sldId id="388" r:id="rId44"/>
    <p:sldId id="389" r:id="rId45"/>
    <p:sldId id="390" r:id="rId46"/>
    <p:sldId id="391" r:id="rId47"/>
    <p:sldId id="392" r:id="rId48"/>
    <p:sldId id="393" r:id="rId49"/>
    <p:sldId id="394" r:id="rId50"/>
    <p:sldId id="395" r:id="rId51"/>
    <p:sldId id="396" r:id="rId52"/>
    <p:sldId id="397" r:id="rId53"/>
    <p:sldId id="398" r:id="rId54"/>
    <p:sldId id="399" r:id="rId55"/>
    <p:sldId id="400" r:id="rId56"/>
    <p:sldId id="401" r:id="rId57"/>
    <p:sldId id="430" r:id="rId58"/>
    <p:sldId id="431" r:id="rId59"/>
    <p:sldId id="432" r:id="rId60"/>
    <p:sldId id="433" r:id="rId61"/>
    <p:sldId id="434" r:id="rId62"/>
    <p:sldId id="435" r:id="rId63"/>
    <p:sldId id="436" r:id="rId64"/>
    <p:sldId id="437" r:id="rId65"/>
    <p:sldId id="438" r:id="rId66"/>
    <p:sldId id="439" r:id="rId67"/>
    <p:sldId id="440" r:id="rId68"/>
    <p:sldId id="441" r:id="rId69"/>
    <p:sldId id="442" r:id="rId70"/>
    <p:sldId id="443" r:id="rId71"/>
    <p:sldId id="444" r:id="rId72"/>
    <p:sldId id="447" r:id="rId73"/>
    <p:sldId id="448" r:id="rId74"/>
    <p:sldId id="449" r:id="rId75"/>
    <p:sldId id="450" r:id="rId76"/>
    <p:sldId id="271" r:id="rId7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73"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6" d="100"/>
          <a:sy n="66" d="100"/>
        </p:scale>
        <p:origin x="560" y="32"/>
      </p:cViewPr>
      <p:guideLst>
        <p:guide orient="horz" pos="2173"/>
        <p:guide pos="2879"/>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5" name="Google Shape;22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2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 name="Google Shape;2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26" name="Google Shape;2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2" name="Google Shape;32;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3" name="Google Shape;33;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39" name="Google Shape;39;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0" name="Google Shape;40;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1" name="Google Shape;41;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2" name="Google Shape;42;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26"/>
          <p:cNvSpPr>
            <a:spLocks noGrp="1"/>
          </p:cNvSpPr>
          <p:nvPr>
            <p:ph type="pic" idx="2"/>
          </p:nvPr>
        </p:nvSpPr>
        <p:spPr>
          <a:xfrm>
            <a:off x="1792288" y="612775"/>
            <a:ext cx="5486400" cy="4114800"/>
          </a:xfrm>
          <a:prstGeom prst="rect">
            <a:avLst/>
          </a:prstGeom>
          <a:noFill/>
          <a:ln>
            <a:noFill/>
          </a:ln>
        </p:spPr>
      </p:sp>
      <p:sp>
        <p:nvSpPr>
          <p:cNvPr id="64" name="Google Shape;64;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 name="Google Shape;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hyperlink" Target="https://www.mongodb.com/download-center/community" TargetMode="Externa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C:\Users\parul\Desktop\temp.png"/>
          <p:cNvPicPr preferRelativeResize="0"/>
          <p:nvPr/>
        </p:nvPicPr>
        <p:blipFill rotWithShape="1">
          <a:blip r:embed="rId1"/>
          <a:srcRect/>
          <a:stretch>
            <a:fillRect/>
          </a:stretch>
        </p:blipFill>
        <p:spPr>
          <a:xfrm>
            <a:off x="9625" y="19250"/>
            <a:ext cx="9144000" cy="6900863"/>
          </a:xfrm>
          <a:prstGeom prst="rect">
            <a:avLst/>
          </a:prstGeom>
          <a:noFill/>
          <a:ln>
            <a:noFill/>
          </a:ln>
        </p:spPr>
      </p:pic>
      <p:sp>
        <p:nvSpPr>
          <p:cNvPr id="85" name="Google Shape;85;p1"/>
          <p:cNvSpPr/>
          <p:nvPr/>
        </p:nvSpPr>
        <p:spPr>
          <a:xfrm>
            <a:off x="292788" y="1628347"/>
            <a:ext cx="9144000" cy="726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dirty="0" smtClean="0">
                <a:latin typeface="Calibri" panose="020F0502020204030204"/>
                <a:ea typeface="Calibri" panose="020F0502020204030204"/>
                <a:cs typeface="Calibri" panose="020F0502020204030204"/>
                <a:sym typeface="Calibri" panose="020F0502020204030204"/>
              </a:rPr>
              <a:t>MEAN Full Stack</a:t>
            </a:r>
            <a:r>
              <a:rPr lang="en-US" sz="3500" b="1" dirty="0">
                <a:latin typeface="Calibri" panose="020F0502020204030204"/>
                <a:ea typeface="Calibri" panose="020F0502020204030204"/>
                <a:cs typeface="Calibri" panose="020F0502020204030204"/>
                <a:sym typeface="Calibri" panose="020F0502020204030204"/>
              </a:rPr>
              <a:t>	</a:t>
            </a:r>
            <a:endParaRPr sz="3500" b="1"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87" name="Google Shape;87;p1" descr="C:\Users\parul\Desktop\Registered Logosd.png"/>
          <p:cNvPicPr preferRelativeResize="0"/>
          <p:nvPr/>
        </p:nvPicPr>
        <p:blipFill rotWithShape="1">
          <a:blip r:embed="rId2"/>
          <a:srcRect/>
          <a:stretch>
            <a:fillRect/>
          </a:stretch>
        </p:blipFill>
        <p:spPr>
          <a:xfrm>
            <a:off x="3381375" y="500063"/>
            <a:ext cx="2381250" cy="628650"/>
          </a:xfrm>
          <a:prstGeom prst="rect">
            <a:avLst/>
          </a:prstGeom>
          <a:noFill/>
          <a:ln>
            <a:noFill/>
          </a:ln>
        </p:spPr>
      </p:pic>
      <p:grpSp>
        <p:nvGrpSpPr>
          <p:cNvPr id="88" name="Google Shape;88;p1"/>
          <p:cNvGrpSpPr/>
          <p:nvPr/>
        </p:nvGrpSpPr>
        <p:grpSpPr>
          <a:xfrm>
            <a:off x="1417638" y="2354647"/>
            <a:ext cx="6308725" cy="93663"/>
            <a:chOff x="1428728" y="2571744"/>
            <a:chExt cx="6309404" cy="94298"/>
          </a:xfrm>
        </p:grpSpPr>
        <p:cxnSp>
          <p:nvCxnSpPr>
            <p:cNvPr id="89" name="Google Shape;89;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90" name="Google Shape;90;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1" name="Google Shape;91;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pic>
        <p:nvPicPr>
          <p:cNvPr id="92" name="Google Shape;92;p1"/>
          <p:cNvPicPr preferRelativeResize="0"/>
          <p:nvPr/>
        </p:nvPicPr>
        <p:blipFill rotWithShape="1">
          <a:blip r:embed="rId3"/>
          <a:srcRect/>
          <a:stretch>
            <a:fillRect/>
          </a:stretch>
        </p:blipFill>
        <p:spPr>
          <a:xfrm>
            <a:off x="8318500" y="6032500"/>
            <a:ext cx="609600" cy="609600"/>
          </a:xfrm>
          <a:prstGeom prst="rect">
            <a:avLst/>
          </a:prstGeom>
          <a:noFill/>
          <a:ln>
            <a:noFill/>
          </a:ln>
        </p:spPr>
      </p:pic>
      <p:sp>
        <p:nvSpPr>
          <p:cNvPr id="11" name="TextBox 5"/>
          <p:cNvSpPr>
            <a:spLocks noChangeArrowheads="1"/>
          </p:cNvSpPr>
          <p:nvPr>
            <p:custDataLst>
              <p:tags r:id="rId4"/>
            </p:custDataLst>
          </p:nvPr>
        </p:nvSpPr>
        <p:spPr bwMode="auto">
          <a:xfrm>
            <a:off x="527919" y="2464402"/>
            <a:ext cx="8065938" cy="1411014"/>
          </a:xfrm>
          <a:prstGeom prst="rect">
            <a:avLst/>
          </a:prstGeom>
          <a:noFill/>
          <a:ln w="9525" algn="ctr">
            <a:noFill/>
            <a:miter lim="800000"/>
          </a:ln>
        </p:spPr>
        <p:txBody>
          <a:bodyPr/>
          <a:lstStyle/>
          <a:p>
            <a:pPr algn="ctr"/>
            <a:r>
              <a:rPr lang="en-US" altLang="en-US" sz="2200" b="1" dirty="0" smtClean="0">
                <a:latin typeface="Calibri" panose="020F0502020204030204"/>
                <a:cs typeface="Times New Roman" panose="02020603050405020304" pitchFamily="18" charset="0"/>
              </a:rPr>
              <a:t>Amir Hussain</a:t>
            </a:r>
            <a:endParaRPr lang="en-US" altLang="en-US" sz="2200" b="1" dirty="0">
              <a:latin typeface="Calibri" panose="020F0502020204030204"/>
              <a:cs typeface="Times New Roman" panose="02020603050405020304" pitchFamily="18" charset="0"/>
            </a:endParaRPr>
          </a:p>
          <a:p>
            <a:pPr algn="ctr"/>
            <a:r>
              <a:rPr lang="en-US" altLang="en-US" sz="2200" b="1" dirty="0">
                <a:solidFill>
                  <a:srgbClr val="000000"/>
                </a:solidFill>
                <a:latin typeface="Calibri" panose="020F0502020204030204"/>
                <a:cs typeface="Times New Roman" panose="02020603050405020304" pitchFamily="18" charset="0"/>
              </a:rPr>
              <a:t>Cyber security </a:t>
            </a:r>
            <a:r>
              <a:rPr lang="en-US" altLang="en-US" sz="2200" b="1" dirty="0" smtClean="0">
                <a:solidFill>
                  <a:srgbClr val="000000"/>
                </a:solidFill>
                <a:latin typeface="Calibri" panose="020F0502020204030204"/>
                <a:cs typeface="Times New Roman" panose="02020603050405020304" pitchFamily="18" charset="0"/>
              </a:rPr>
              <a:t>trainer</a:t>
            </a:r>
            <a:endParaRPr lang="en-US" altLang="en-US" sz="2200" b="1" dirty="0" smtClean="0">
              <a:solidFill>
                <a:srgbClr val="000000"/>
              </a:solidFill>
              <a:latin typeface="Calibri" panose="020F0502020204030204"/>
              <a:cs typeface="Times New Roman" panose="02020603050405020304" pitchFamily="18" charset="0"/>
            </a:endParaRPr>
          </a:p>
          <a:p>
            <a:pPr algn="ctr"/>
            <a:r>
              <a:rPr lang="en-US" altLang="en-US" sz="2200" b="1" dirty="0" smtClean="0">
                <a:latin typeface="Calibri" panose="020F0502020204030204"/>
                <a:cs typeface="Times New Roman" panose="02020603050405020304" pitchFamily="18" charset="0"/>
              </a:rPr>
              <a:t>&amp;</a:t>
            </a:r>
            <a:endParaRPr lang="en-US" altLang="en-US" sz="2200" b="1" dirty="0" smtClean="0">
              <a:latin typeface="Calibri" panose="020F0502020204030204"/>
              <a:cs typeface="Times New Roman" panose="02020603050405020304" pitchFamily="18" charset="0"/>
            </a:endParaRPr>
          </a:p>
          <a:p>
            <a:pPr algn="ctr"/>
            <a:r>
              <a:rPr lang="en-US" altLang="en-US" sz="2200" b="1" dirty="0" smtClean="0">
                <a:solidFill>
                  <a:srgbClr val="000000"/>
                </a:solidFill>
                <a:latin typeface="Calibri" panose="020F0502020204030204"/>
                <a:cs typeface="Times New Roman" panose="02020603050405020304" pitchFamily="18" charset="0"/>
              </a:rPr>
              <a:t>Full Stack Developer</a:t>
            </a:r>
            <a:endParaRPr lang="en-US" altLang="en-US" sz="2200" b="1" dirty="0">
              <a:solidFill>
                <a:srgbClr val="000000"/>
              </a:solidFill>
              <a:latin typeface="Calibri" panose="020F0502020204030204"/>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b="1" dirty="0">
                <a:solidFill>
                  <a:schemeClr val="bg1">
                    <a:lumMod val="95000"/>
                  </a:schemeClr>
                </a:solidFill>
              </a:rPr>
              <a:t>Document-Oriented Data Model</a:t>
            </a:r>
            <a:endParaRPr lang="en-US" sz="3200" b="1"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348564"/>
            <a:ext cx="8645525" cy="4320480"/>
          </a:xfrm>
          <a:prstGeom prst="rect">
            <a:avLst/>
          </a:prstGeom>
          <a:noFill/>
          <a:ln>
            <a:noFill/>
          </a:ln>
        </p:spPr>
        <p:txBody>
          <a:bodyPr spcFirstLastPara="1" wrap="square" lIns="91425" tIns="45700" rIns="91425" bIns="45700" anchor="t" anchorCtr="0">
            <a:noAutofit/>
          </a:bodyPr>
          <a:lstStyle/>
          <a:p>
            <a:r>
              <a:rPr lang="en-US" sz="1800" b="1" dirty="0"/>
              <a:t>Overview</a:t>
            </a:r>
            <a:r>
              <a:rPr lang="en-US" sz="1800" dirty="0"/>
              <a:t>: MongoDB uses a document-oriented data model, where data is stored in BSON documents</a:t>
            </a:r>
            <a:r>
              <a:rPr lang="en-US" sz="1800" dirty="0" smtClean="0"/>
              <a:t>.</a:t>
            </a:r>
            <a:endParaRPr lang="en-US" sz="1800" dirty="0" smtClean="0"/>
          </a:p>
          <a:p>
            <a:endParaRPr lang="en-US" sz="1800" dirty="0"/>
          </a:p>
          <a:p>
            <a:r>
              <a:rPr lang="en-US" sz="1800" b="1" dirty="0"/>
              <a:t>Documents</a:t>
            </a:r>
            <a:r>
              <a:rPr lang="en-US" sz="1800" dirty="0"/>
              <a:t>: JSON-like structures with key-value pairs</a:t>
            </a:r>
            <a:r>
              <a:rPr lang="en-US" sz="1800" dirty="0" smtClean="0"/>
              <a:t>.</a:t>
            </a:r>
            <a:endParaRPr lang="en-US" sz="1800" dirty="0" smtClean="0"/>
          </a:p>
          <a:p>
            <a:endParaRPr lang="en-US" sz="1800" dirty="0"/>
          </a:p>
          <a:p>
            <a:r>
              <a:rPr lang="en-US" sz="1800" b="1" dirty="0"/>
              <a:t>Collections</a:t>
            </a:r>
            <a:r>
              <a:rPr lang="en-US" sz="1800" dirty="0"/>
              <a:t>: A group of MongoDB documents, equivalent to a table in a relational database</a:t>
            </a:r>
            <a:r>
              <a:rPr lang="en-US" sz="1800" dirty="0" smtClean="0"/>
              <a:t>.</a:t>
            </a:r>
            <a:endParaRPr lang="en-US" sz="1800" dirty="0" smtClean="0"/>
          </a:p>
          <a:p>
            <a:endParaRPr lang="en-US" sz="1800" dirty="0"/>
          </a:p>
          <a:p>
            <a:r>
              <a:rPr lang="en-US" sz="1800" b="1" dirty="0"/>
              <a:t>Definition</a:t>
            </a:r>
            <a:r>
              <a:rPr lang="en-US" sz="1800" dirty="0"/>
              <a:t>: BSON (Binary JSON) is a binary-encoded serialization of JSON-like documents</a:t>
            </a:r>
            <a:r>
              <a:rPr lang="en-US" sz="1800" dirty="0" smtClean="0"/>
              <a:t>.</a:t>
            </a:r>
            <a:endParaRPr lang="en-US" sz="1800" dirty="0" smtClean="0"/>
          </a:p>
          <a:p>
            <a:endParaRPr lang="en-US" sz="1800" dirty="0"/>
          </a:p>
          <a:p>
            <a:r>
              <a:rPr lang="en-US" sz="1800" b="1" dirty="0"/>
              <a:t>Structure</a:t>
            </a:r>
            <a:r>
              <a:rPr lang="en-US" sz="1800" dirty="0"/>
              <a:t>: Similar to JSON but includes additional data types like Date, Binary, and </a:t>
            </a:r>
            <a:r>
              <a:rPr lang="en-US" sz="1800" dirty="0" err="1"/>
              <a:t>ObjectId</a:t>
            </a:r>
            <a:r>
              <a:rPr lang="en-US" sz="1800" dirty="0" smtClean="0"/>
              <a:t>.</a:t>
            </a:r>
            <a:endParaRPr lang="en-US" sz="1800" dirty="0" smtClean="0"/>
          </a:p>
          <a:p>
            <a:endParaRPr lang="en-US" sz="1800" dirty="0"/>
          </a:p>
          <a:p>
            <a:r>
              <a:rPr lang="en-US" sz="1800" b="1" dirty="0"/>
              <a:t>Efficient Storage</a:t>
            </a:r>
            <a:r>
              <a:rPr lang="en-US" sz="1800" dirty="0"/>
              <a:t>: Compact and efficient for storage and transmission.</a:t>
            </a:r>
            <a:endParaRPr lang="en-US" sz="1800" dirty="0"/>
          </a:p>
          <a:p>
            <a:pPr lvl="2"/>
            <a:endParaRPr lang="en-US" sz="2400" dirty="0">
              <a:latin typeface="Times New Roman" panose="02020603050405020304" pitchFamily="18" charset="0"/>
              <a:cs typeface="Times New Roman" panose="02020603050405020304" pitchFamily="18" charset="0"/>
            </a:endParaRPr>
          </a:p>
          <a:p>
            <a:pPr marL="179705" indent="-179705" algn="just">
              <a:buFont typeface="Arial" panose="020B0604020202020204" pitchFamily="34" charset="0"/>
              <a:buChar char="•"/>
            </a:pPr>
            <a:endPar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b="1" dirty="0">
                <a:solidFill>
                  <a:schemeClr val="bg1">
                    <a:lumMod val="95000"/>
                  </a:schemeClr>
                </a:solidFill>
              </a:rPr>
              <a:t>MongoDB </a:t>
            </a:r>
            <a:r>
              <a:rPr lang="en-US" sz="3200" b="1" dirty="0" smtClean="0">
                <a:solidFill>
                  <a:schemeClr val="bg1">
                    <a:lumMod val="95000"/>
                  </a:schemeClr>
                </a:solidFill>
              </a:rPr>
              <a:t>Data type</a:t>
            </a:r>
            <a:endParaRPr lang="en-US" sz="3200" b="1"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348564"/>
            <a:ext cx="8645525" cy="4320480"/>
          </a:xfrm>
          <a:prstGeom prst="rect">
            <a:avLst/>
          </a:prstGeom>
          <a:noFill/>
          <a:ln>
            <a:noFill/>
          </a:ln>
        </p:spPr>
        <p:txBody>
          <a:bodyPr spcFirstLastPara="1" wrap="square" lIns="91425" tIns="45700" rIns="91425" bIns="45700" anchor="t" anchorCtr="0">
            <a:noAutofit/>
          </a:bodyPr>
          <a:lstStyle/>
          <a:p>
            <a:r>
              <a:rPr lang="en-US" sz="1800" dirty="0" smtClean="0"/>
              <a:t>.</a:t>
            </a:r>
            <a:endParaRPr lang="en-US" sz="1800" dirty="0"/>
          </a:p>
          <a:p>
            <a:pPr lvl="2"/>
            <a:endParaRPr lang="en-US" sz="2400" dirty="0">
              <a:latin typeface="Times New Roman" panose="02020603050405020304" pitchFamily="18" charset="0"/>
              <a:cs typeface="Times New Roman" panose="02020603050405020304" pitchFamily="18" charset="0"/>
            </a:endParaRPr>
          </a:p>
          <a:p>
            <a:pPr marL="179705" indent="-179705" algn="just">
              <a:buFont typeface="Arial" panose="020B0604020202020204" pitchFamily="34" charset="0"/>
              <a:buChar char="•"/>
            </a:pPr>
            <a:endPar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graphicFrame>
        <p:nvGraphicFramePr>
          <p:cNvPr id="2" name="Table 1"/>
          <p:cNvGraphicFramePr>
            <a:graphicFrameLocks noGrp="1"/>
          </p:cNvGraphicFramePr>
          <p:nvPr/>
        </p:nvGraphicFramePr>
        <p:xfrm>
          <a:off x="510139" y="2478657"/>
          <a:ext cx="7690586" cy="3894957"/>
        </p:xfrm>
        <a:graphic>
          <a:graphicData uri="http://schemas.openxmlformats.org/drawingml/2006/table">
            <a:tbl>
              <a:tblPr firstRow="1" firstCol="1" bandRow="1">
                <a:tableStyleId>{5C22544A-7EE6-4342-B048-85BDC9FD1C3A}</a:tableStyleId>
              </a:tblPr>
              <a:tblGrid>
                <a:gridCol w="3845293"/>
                <a:gridCol w="3845293"/>
              </a:tblGrid>
              <a:tr h="0">
                <a:tc>
                  <a:txBody>
                    <a:bodyPr/>
                    <a:lstStyle/>
                    <a:p>
                      <a:pPr marL="0" marR="0">
                        <a:lnSpc>
                          <a:spcPct val="107000"/>
                        </a:lnSpc>
                        <a:spcBef>
                          <a:spcPts val="0"/>
                        </a:spcBef>
                        <a:spcAft>
                          <a:spcPts val="800"/>
                        </a:spcAft>
                      </a:pPr>
                      <a:r>
                        <a:rPr lang="en-US" sz="1000">
                          <a:effectLst/>
                        </a:rPr>
                        <a:t>Data Types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0255" marR="90255" marT="90255" marB="90255"/>
                </a:tc>
                <a:tc>
                  <a:txBody>
                    <a:bodyPr/>
                    <a:lstStyle/>
                    <a:p>
                      <a:pPr marL="0" marR="0">
                        <a:lnSpc>
                          <a:spcPct val="107000"/>
                        </a:lnSpc>
                        <a:spcBef>
                          <a:spcPts val="0"/>
                        </a:spcBef>
                        <a:spcAft>
                          <a:spcPts val="800"/>
                        </a:spcAft>
                      </a:pPr>
                      <a:r>
                        <a:rPr lang="en-US" sz="1000">
                          <a:effectLst/>
                        </a:rPr>
                        <a:t>Description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90255" marR="90255" marT="90255" marB="90255"/>
                </a:tc>
              </a:tr>
              <a:tr h="393861">
                <a:tc>
                  <a:txBody>
                    <a:bodyPr/>
                    <a:lstStyle/>
                    <a:p>
                      <a:pPr marL="0" marR="0" algn="just">
                        <a:lnSpc>
                          <a:spcPct val="107000"/>
                        </a:lnSpc>
                        <a:spcBef>
                          <a:spcPts val="0"/>
                        </a:spcBef>
                        <a:spcAft>
                          <a:spcPts val="800"/>
                        </a:spcAft>
                      </a:pPr>
                      <a:r>
                        <a:rPr lang="en-US" sz="900">
                          <a:effectLst/>
                        </a:rPr>
                        <a:t>String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c>
                  <a:txBody>
                    <a:bodyPr/>
                    <a:lstStyle/>
                    <a:p>
                      <a:pPr marL="0" marR="0" algn="just">
                        <a:lnSpc>
                          <a:spcPct val="107000"/>
                        </a:lnSpc>
                        <a:spcBef>
                          <a:spcPts val="0"/>
                        </a:spcBef>
                        <a:spcAft>
                          <a:spcPts val="800"/>
                        </a:spcAft>
                      </a:pPr>
                      <a:r>
                        <a:rPr lang="en-US" sz="900" dirty="0">
                          <a:effectLst/>
                        </a:rPr>
                        <a:t>String is the most commonly used </a:t>
                      </a:r>
                      <a:r>
                        <a:rPr lang="en-US" sz="900" dirty="0" err="1">
                          <a:effectLst/>
                        </a:rPr>
                        <a:t>datatype</a:t>
                      </a:r>
                      <a:r>
                        <a:rPr lang="en-US" sz="900" dirty="0">
                          <a:effectLst/>
                        </a:rPr>
                        <a:t>. It is used to store data. A string must be UTF 8 valid in mongodb.</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r>
              <a:tr h="393861">
                <a:tc>
                  <a:txBody>
                    <a:bodyPr/>
                    <a:lstStyle/>
                    <a:p>
                      <a:pPr marL="0" marR="0" algn="just">
                        <a:lnSpc>
                          <a:spcPct val="107000"/>
                        </a:lnSpc>
                        <a:spcBef>
                          <a:spcPts val="0"/>
                        </a:spcBef>
                        <a:spcAft>
                          <a:spcPts val="800"/>
                        </a:spcAft>
                      </a:pPr>
                      <a:r>
                        <a:rPr lang="en-US" sz="900">
                          <a:effectLst/>
                        </a:rPr>
                        <a:t>Integer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c>
                  <a:txBody>
                    <a:bodyPr/>
                    <a:lstStyle/>
                    <a:p>
                      <a:pPr marL="0" marR="0" algn="just">
                        <a:lnSpc>
                          <a:spcPct val="107000"/>
                        </a:lnSpc>
                        <a:spcBef>
                          <a:spcPts val="0"/>
                        </a:spcBef>
                        <a:spcAft>
                          <a:spcPts val="800"/>
                        </a:spcAft>
                      </a:pPr>
                      <a:r>
                        <a:rPr lang="en-US" sz="900" dirty="0">
                          <a:effectLst/>
                        </a:rPr>
                        <a:t>Integer is used to store the numeric value. It can be 32 bit or 64 bit depending on the server you are using.</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r>
              <a:tr h="311288">
                <a:tc>
                  <a:txBody>
                    <a:bodyPr/>
                    <a:lstStyle/>
                    <a:p>
                      <a:pPr marL="0" marR="0" algn="just">
                        <a:lnSpc>
                          <a:spcPct val="107000"/>
                        </a:lnSpc>
                        <a:spcBef>
                          <a:spcPts val="0"/>
                        </a:spcBef>
                        <a:spcAft>
                          <a:spcPts val="800"/>
                        </a:spcAft>
                      </a:pPr>
                      <a:r>
                        <a:rPr lang="en-US" sz="900">
                          <a:effectLst/>
                        </a:rPr>
                        <a:t>Boolean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c>
                  <a:txBody>
                    <a:bodyPr/>
                    <a:lstStyle/>
                    <a:p>
                      <a:pPr marL="0" marR="0" algn="just">
                        <a:lnSpc>
                          <a:spcPct val="107000"/>
                        </a:lnSpc>
                        <a:spcBef>
                          <a:spcPts val="0"/>
                        </a:spcBef>
                        <a:spcAft>
                          <a:spcPts val="800"/>
                        </a:spcAft>
                      </a:pPr>
                      <a:r>
                        <a:rPr lang="en-US" sz="900" dirty="0">
                          <a:effectLst/>
                        </a:rPr>
                        <a:t>This </a:t>
                      </a:r>
                      <a:r>
                        <a:rPr lang="en-US" sz="900" dirty="0" err="1">
                          <a:effectLst/>
                        </a:rPr>
                        <a:t>datatype</a:t>
                      </a:r>
                      <a:r>
                        <a:rPr lang="en-US" sz="900" dirty="0">
                          <a:effectLst/>
                        </a:rPr>
                        <a:t> is used to store </a:t>
                      </a:r>
                      <a:r>
                        <a:rPr lang="en-US" sz="900" dirty="0" err="1">
                          <a:effectLst/>
                        </a:rPr>
                        <a:t>boolean</a:t>
                      </a:r>
                      <a:r>
                        <a:rPr lang="en-US" sz="900" dirty="0">
                          <a:effectLst/>
                        </a:rPr>
                        <a:t> values. It just shows YES/NO values.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r>
              <a:tr h="228715">
                <a:tc>
                  <a:txBody>
                    <a:bodyPr/>
                    <a:lstStyle/>
                    <a:p>
                      <a:pPr marL="0" marR="0" algn="just">
                        <a:lnSpc>
                          <a:spcPct val="107000"/>
                        </a:lnSpc>
                        <a:spcBef>
                          <a:spcPts val="0"/>
                        </a:spcBef>
                        <a:spcAft>
                          <a:spcPts val="800"/>
                        </a:spcAft>
                      </a:pPr>
                      <a:r>
                        <a:rPr lang="en-US" sz="900">
                          <a:effectLst/>
                        </a:rPr>
                        <a:t>Double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c>
                  <a:txBody>
                    <a:bodyPr/>
                    <a:lstStyle/>
                    <a:p>
                      <a:pPr marL="0" marR="0" algn="just">
                        <a:lnSpc>
                          <a:spcPct val="107000"/>
                        </a:lnSpc>
                        <a:spcBef>
                          <a:spcPts val="0"/>
                        </a:spcBef>
                        <a:spcAft>
                          <a:spcPts val="800"/>
                        </a:spcAft>
                      </a:pPr>
                      <a:r>
                        <a:rPr lang="en-US" sz="900" dirty="0">
                          <a:effectLst/>
                        </a:rPr>
                        <a:t>Double </a:t>
                      </a:r>
                      <a:r>
                        <a:rPr lang="en-US" sz="900" dirty="0" err="1">
                          <a:effectLst/>
                        </a:rPr>
                        <a:t>datatype</a:t>
                      </a:r>
                      <a:r>
                        <a:rPr lang="en-US" sz="900" dirty="0">
                          <a:effectLst/>
                        </a:rPr>
                        <a:t> stores floating point values.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r>
              <a:tr h="311288">
                <a:tc>
                  <a:txBody>
                    <a:bodyPr/>
                    <a:lstStyle/>
                    <a:p>
                      <a:pPr marL="0" marR="0" algn="just">
                        <a:lnSpc>
                          <a:spcPct val="107000"/>
                        </a:lnSpc>
                        <a:spcBef>
                          <a:spcPts val="0"/>
                        </a:spcBef>
                        <a:spcAft>
                          <a:spcPts val="800"/>
                        </a:spcAft>
                      </a:pPr>
                      <a:r>
                        <a:rPr lang="en-US" sz="900">
                          <a:effectLst/>
                        </a:rPr>
                        <a:t>Min/Max Keys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c>
                  <a:txBody>
                    <a:bodyPr/>
                    <a:lstStyle/>
                    <a:p>
                      <a:pPr marL="0" marR="0" algn="just">
                        <a:lnSpc>
                          <a:spcPct val="107000"/>
                        </a:lnSpc>
                        <a:spcBef>
                          <a:spcPts val="0"/>
                        </a:spcBef>
                        <a:spcAft>
                          <a:spcPts val="800"/>
                        </a:spcAft>
                      </a:pPr>
                      <a:r>
                        <a:rPr lang="en-US" sz="900" dirty="0">
                          <a:effectLst/>
                        </a:rPr>
                        <a:t>This </a:t>
                      </a:r>
                      <a:r>
                        <a:rPr lang="en-US" sz="900" dirty="0" err="1">
                          <a:effectLst/>
                        </a:rPr>
                        <a:t>datatype</a:t>
                      </a:r>
                      <a:r>
                        <a:rPr lang="en-US" sz="900" dirty="0">
                          <a:effectLst/>
                        </a:rPr>
                        <a:t> compare a value against the lowest and highest </a:t>
                      </a:r>
                      <a:r>
                        <a:rPr lang="en-US" sz="900" dirty="0" err="1">
                          <a:effectLst/>
                        </a:rPr>
                        <a:t>bson</a:t>
                      </a:r>
                      <a:r>
                        <a:rPr lang="en-US" sz="900" dirty="0">
                          <a:effectLst/>
                        </a:rPr>
                        <a:t> elements.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r>
              <a:tr h="228715">
                <a:tc>
                  <a:txBody>
                    <a:bodyPr/>
                    <a:lstStyle/>
                    <a:p>
                      <a:pPr marL="0" marR="0" algn="just">
                        <a:lnSpc>
                          <a:spcPct val="107000"/>
                        </a:lnSpc>
                        <a:spcBef>
                          <a:spcPts val="0"/>
                        </a:spcBef>
                        <a:spcAft>
                          <a:spcPts val="800"/>
                        </a:spcAft>
                      </a:pPr>
                      <a:r>
                        <a:rPr lang="en-US" sz="900">
                          <a:effectLst/>
                        </a:rPr>
                        <a:t>Arrays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c>
                  <a:txBody>
                    <a:bodyPr/>
                    <a:lstStyle/>
                    <a:p>
                      <a:pPr marL="0" marR="0" algn="just">
                        <a:lnSpc>
                          <a:spcPct val="107000"/>
                        </a:lnSpc>
                        <a:spcBef>
                          <a:spcPts val="0"/>
                        </a:spcBef>
                        <a:spcAft>
                          <a:spcPts val="800"/>
                        </a:spcAft>
                      </a:pPr>
                      <a:r>
                        <a:rPr lang="en-US" sz="900">
                          <a:effectLst/>
                        </a:rPr>
                        <a:t>This datatype is used to store a list or multiple values into a single key.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r>
              <a:tr h="228715">
                <a:tc>
                  <a:txBody>
                    <a:bodyPr/>
                    <a:lstStyle/>
                    <a:p>
                      <a:pPr marL="0" marR="0" algn="just">
                        <a:lnSpc>
                          <a:spcPct val="107000"/>
                        </a:lnSpc>
                        <a:spcBef>
                          <a:spcPts val="0"/>
                        </a:spcBef>
                        <a:spcAft>
                          <a:spcPts val="800"/>
                        </a:spcAft>
                      </a:pPr>
                      <a:r>
                        <a:rPr lang="en-US" sz="900">
                          <a:effectLst/>
                        </a:rPr>
                        <a:t>Object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c>
                  <a:txBody>
                    <a:bodyPr/>
                    <a:lstStyle/>
                    <a:p>
                      <a:pPr marL="0" marR="0" algn="just">
                        <a:lnSpc>
                          <a:spcPct val="107000"/>
                        </a:lnSpc>
                        <a:spcBef>
                          <a:spcPts val="0"/>
                        </a:spcBef>
                        <a:spcAft>
                          <a:spcPts val="800"/>
                        </a:spcAft>
                      </a:pPr>
                      <a:r>
                        <a:rPr lang="en-US" sz="900">
                          <a:effectLst/>
                        </a:rPr>
                        <a:t>Object datatype is used for embedded documents.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r>
              <a:tr h="146142">
                <a:tc>
                  <a:txBody>
                    <a:bodyPr/>
                    <a:lstStyle/>
                    <a:p>
                      <a:pPr marL="0" marR="0" algn="just">
                        <a:lnSpc>
                          <a:spcPct val="107000"/>
                        </a:lnSpc>
                        <a:spcBef>
                          <a:spcPts val="0"/>
                        </a:spcBef>
                        <a:spcAft>
                          <a:spcPts val="800"/>
                        </a:spcAft>
                      </a:pPr>
                      <a:r>
                        <a:rPr lang="en-US" sz="900">
                          <a:effectLst/>
                        </a:rPr>
                        <a:t>Null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c>
                  <a:txBody>
                    <a:bodyPr/>
                    <a:lstStyle/>
                    <a:p>
                      <a:pPr marL="0" marR="0" algn="just">
                        <a:lnSpc>
                          <a:spcPct val="107000"/>
                        </a:lnSpc>
                        <a:spcBef>
                          <a:spcPts val="0"/>
                        </a:spcBef>
                        <a:spcAft>
                          <a:spcPts val="800"/>
                        </a:spcAft>
                      </a:pPr>
                      <a:r>
                        <a:rPr lang="en-US" sz="900">
                          <a:effectLst/>
                        </a:rPr>
                        <a:t>It is used to store null values.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r>
              <a:tr h="228715">
                <a:tc>
                  <a:txBody>
                    <a:bodyPr/>
                    <a:lstStyle/>
                    <a:p>
                      <a:pPr marL="0" marR="0" algn="just">
                        <a:lnSpc>
                          <a:spcPct val="107000"/>
                        </a:lnSpc>
                        <a:spcBef>
                          <a:spcPts val="0"/>
                        </a:spcBef>
                        <a:spcAft>
                          <a:spcPts val="800"/>
                        </a:spcAft>
                      </a:pPr>
                      <a:r>
                        <a:rPr lang="en-US" sz="900">
                          <a:effectLst/>
                        </a:rPr>
                        <a:t>Symbol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c>
                  <a:txBody>
                    <a:bodyPr/>
                    <a:lstStyle/>
                    <a:p>
                      <a:pPr marL="0" marR="0" algn="just">
                        <a:lnSpc>
                          <a:spcPct val="107000"/>
                        </a:lnSpc>
                        <a:spcBef>
                          <a:spcPts val="0"/>
                        </a:spcBef>
                        <a:spcAft>
                          <a:spcPts val="800"/>
                        </a:spcAft>
                      </a:pPr>
                      <a:r>
                        <a:rPr lang="en-US" sz="900">
                          <a:effectLst/>
                        </a:rPr>
                        <a:t>It is generally used for languages that use a specific type.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r>
              <a:tr h="559007">
                <a:tc>
                  <a:txBody>
                    <a:bodyPr/>
                    <a:lstStyle/>
                    <a:p>
                      <a:pPr marL="0" marR="0" algn="just">
                        <a:lnSpc>
                          <a:spcPct val="107000"/>
                        </a:lnSpc>
                        <a:spcBef>
                          <a:spcPts val="0"/>
                        </a:spcBef>
                        <a:spcAft>
                          <a:spcPts val="800"/>
                        </a:spcAft>
                      </a:pPr>
                      <a:r>
                        <a:rPr lang="en-US" sz="900">
                          <a:effectLst/>
                        </a:rPr>
                        <a:t>Date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c>
                  <a:txBody>
                    <a:bodyPr/>
                    <a:lstStyle/>
                    <a:p>
                      <a:pPr marL="0" marR="0" algn="just">
                        <a:lnSpc>
                          <a:spcPct val="107000"/>
                        </a:lnSpc>
                        <a:spcBef>
                          <a:spcPts val="0"/>
                        </a:spcBef>
                        <a:spcAft>
                          <a:spcPts val="800"/>
                        </a:spcAft>
                      </a:pPr>
                      <a:r>
                        <a:rPr lang="en-US" sz="900" dirty="0">
                          <a:effectLst/>
                        </a:rPr>
                        <a:t>This </a:t>
                      </a:r>
                      <a:r>
                        <a:rPr lang="en-US" sz="900" dirty="0" err="1">
                          <a:effectLst/>
                        </a:rPr>
                        <a:t>datatype</a:t>
                      </a:r>
                      <a:r>
                        <a:rPr lang="en-US" sz="900" dirty="0">
                          <a:effectLst/>
                        </a:rPr>
                        <a:t> stores the current date or time in </a:t>
                      </a:r>
                      <a:r>
                        <a:rPr lang="en-US" sz="900" dirty="0" err="1">
                          <a:effectLst/>
                        </a:rPr>
                        <a:t>unix</a:t>
                      </a:r>
                      <a:r>
                        <a:rPr lang="en-US" sz="900" dirty="0">
                          <a:effectLst/>
                        </a:rPr>
                        <a:t> time format. It makes you possible to specify your own date time by creating object of date and pass the value of date, month, and year into it.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170" marR="60170" marT="60170" marB="6017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Installation and </a:t>
            </a:r>
            <a:r>
              <a:rPr lang="en-US" sz="3200" dirty="0" smtClean="0">
                <a:solidFill>
                  <a:schemeClr val="bg1">
                    <a:lumMod val="95000"/>
                  </a:schemeClr>
                </a:solidFill>
              </a:rPr>
              <a:t>configuration of </a:t>
            </a:r>
            <a:r>
              <a:rPr lang="en-US" altLang="en-US" sz="3200" dirty="0" smtClean="0">
                <a:solidFill>
                  <a:schemeClr val="tx2"/>
                </a:solidFill>
                <a:latin typeface="Times New Roman" panose="02020603050405020304" pitchFamily="18" charset="0"/>
                <a:cs typeface="Times New Roman" panose="02020603050405020304" pitchFamily="18" charset="0"/>
              </a:rPr>
              <a:t>MongoDB</a:t>
            </a:r>
            <a:endParaRPr lang="en-US" altLang="en-US" sz="3200"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lvl="2" algn="just"/>
            <a:endPar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2" name="Rectangle 1"/>
          <p:cNvSpPr/>
          <p:nvPr/>
        </p:nvSpPr>
        <p:spPr>
          <a:xfrm>
            <a:off x="452387" y="2584900"/>
            <a:ext cx="7661710" cy="1631216"/>
          </a:xfrm>
          <a:prstGeom prst="rect">
            <a:avLst/>
          </a:prstGeom>
        </p:spPr>
        <p:txBody>
          <a:bodyPr wrap="square">
            <a:spAutoFit/>
          </a:bodyPr>
          <a:lstStyle/>
          <a:p>
            <a:pPr fontAlgn="base"/>
            <a:r>
              <a:rPr lang="en-US" sz="2000" b="1" dirty="0"/>
              <a:t>Step 1:</a:t>
            </a:r>
            <a:r>
              <a:rPr lang="en-US" sz="2000" dirty="0"/>
              <a:t> Go to </a:t>
            </a:r>
            <a:r>
              <a:rPr lang="en-US" sz="2000" u="sng" dirty="0">
                <a:hlinkClick r:id="rId2"/>
              </a:rPr>
              <a:t>MongoDB Download Center</a:t>
            </a:r>
            <a:r>
              <a:rPr lang="en-US" sz="2000" dirty="0"/>
              <a:t> to download MongoDB Community </a:t>
            </a:r>
            <a:r>
              <a:rPr lang="en-US" sz="2000" dirty="0" smtClean="0"/>
              <a:t>Server. Here</a:t>
            </a:r>
            <a:r>
              <a:rPr lang="en-US" sz="2000" dirty="0"/>
              <a:t>, You can select any version, Windows, and package according to your requirement</a:t>
            </a:r>
            <a:endParaRPr lang="en-US" sz="2000" dirty="0"/>
          </a:p>
          <a:p>
            <a:br>
              <a:rPr lang="en-US" sz="2000" dirty="0"/>
            </a:br>
            <a:endParaRPr lang="en-US" sz="20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61" y="3690609"/>
            <a:ext cx="7430705" cy="272944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lvl="2" algn="just"/>
            <a:endPar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 name="Rectangle 2"/>
          <p:cNvSpPr/>
          <p:nvPr/>
        </p:nvSpPr>
        <p:spPr>
          <a:xfrm>
            <a:off x="394636" y="2314084"/>
            <a:ext cx="6424863" cy="646331"/>
          </a:xfrm>
          <a:prstGeom prst="rect">
            <a:avLst/>
          </a:prstGeom>
        </p:spPr>
        <p:txBody>
          <a:bodyPr wrap="square">
            <a:spAutoFit/>
          </a:bodyPr>
          <a:lstStyle/>
          <a:p>
            <a:r>
              <a:rPr lang="en-US" sz="1800" b="1" dirty="0">
                <a:solidFill>
                  <a:srgbClr val="273239"/>
                </a:solidFill>
                <a:latin typeface="+mj-lt"/>
              </a:rPr>
              <a:t>Step 2:</a:t>
            </a:r>
            <a:r>
              <a:rPr lang="en-US" sz="1800" dirty="0">
                <a:solidFill>
                  <a:srgbClr val="273239"/>
                </a:solidFill>
                <a:latin typeface="+mj-lt"/>
              </a:rPr>
              <a:t> When the download is complete open the </a:t>
            </a:r>
            <a:r>
              <a:rPr lang="en-US" sz="1800" dirty="0" err="1">
                <a:solidFill>
                  <a:srgbClr val="273239"/>
                </a:solidFill>
                <a:latin typeface="+mj-lt"/>
              </a:rPr>
              <a:t>msi</a:t>
            </a:r>
            <a:r>
              <a:rPr lang="en-US" sz="1800" dirty="0">
                <a:solidFill>
                  <a:srgbClr val="273239"/>
                </a:solidFill>
                <a:latin typeface="+mj-lt"/>
              </a:rPr>
              <a:t> file and click the </a:t>
            </a:r>
            <a:r>
              <a:rPr lang="en-US" sz="1800" i="1" dirty="0">
                <a:solidFill>
                  <a:srgbClr val="273239"/>
                </a:solidFill>
                <a:latin typeface="+mj-lt"/>
              </a:rPr>
              <a:t>next button</a:t>
            </a:r>
            <a:r>
              <a:rPr lang="en-US" sz="1800" dirty="0">
                <a:solidFill>
                  <a:srgbClr val="273239"/>
                </a:solidFill>
                <a:latin typeface="+mj-lt"/>
              </a:rPr>
              <a:t> in the startup screen:</a:t>
            </a:r>
            <a:endParaRPr lang="en-US" sz="1800" dirty="0">
              <a:latin typeface="+mj-lt"/>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36" y="3066061"/>
            <a:ext cx="6893577" cy="32861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2800" b="1" dirty="0" err="1" smtClean="0">
                <a:solidFill>
                  <a:schemeClr val="tx2"/>
                </a:solidFill>
                <a:latin typeface="Times New Roman" panose="02020603050405020304" pitchFamily="18" charset="0"/>
                <a:cs typeface="Times New Roman" panose="02020603050405020304" pitchFamily="18" charset="0"/>
              </a:rPr>
              <a:t>Contn</a:t>
            </a:r>
            <a:r>
              <a:rPr lang="en-US" altLang="en-US" sz="2800" b="1" dirty="0" smtClean="0">
                <a:solidFill>
                  <a:schemeClr val="tx2"/>
                </a:solidFill>
                <a:latin typeface="Times New Roman" panose="02020603050405020304" pitchFamily="18" charset="0"/>
                <a:cs typeface="Times New Roman" panose="02020603050405020304" pitchFamily="18" charset="0"/>
              </a:rPr>
              <a:t>…</a:t>
            </a:r>
            <a:endParaRPr lang="en-US" altLang="en-US" sz="28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398888"/>
            <a:ext cx="8645525" cy="4320480"/>
          </a:xfrm>
          <a:prstGeom prst="rect">
            <a:avLst/>
          </a:prstGeom>
          <a:noFill/>
          <a:ln>
            <a:noFill/>
          </a:ln>
        </p:spPr>
        <p:txBody>
          <a:bodyPr spcFirstLastPara="1" wrap="square" lIns="91425" tIns="45700" rIns="91425" bIns="45700" anchor="t" anchorCtr="0">
            <a:noAutofit/>
          </a:bodyPr>
          <a:lstStyle/>
          <a:p>
            <a:r>
              <a:rPr lang="en-US" sz="2000" b="1" dirty="0"/>
              <a:t>Step 3:</a:t>
            </a:r>
            <a:r>
              <a:rPr lang="en-US" sz="2000" dirty="0"/>
              <a:t> Now accept the End-User License Agreement and click the next </a:t>
            </a:r>
            <a:r>
              <a:rPr lang="en-US" sz="2000" dirty="0" smtClean="0"/>
              <a:t>button</a:t>
            </a:r>
            <a:endParaRPr lang="en-US" sz="2000" dirty="0">
              <a:solidFill>
                <a:schemeClr val="dk1"/>
              </a:solidFill>
              <a:latin typeface="Times New Roman" panose="02020603050405020304" pitchFamily="18" charset="0"/>
              <a:cs typeface="Times New Roman" panose="02020603050405020304" pitchFamily="18" charset="0"/>
              <a:sym typeface="Calibri" panose="020F0502020204030204"/>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333" y="2974206"/>
            <a:ext cx="4886325" cy="362415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385011" y="2420945"/>
            <a:ext cx="8509751" cy="1323439"/>
          </a:xfrm>
          <a:prstGeom prst="rect">
            <a:avLst/>
          </a:prstGeom>
        </p:spPr>
        <p:txBody>
          <a:bodyPr wrap="square">
            <a:spAutoFit/>
          </a:bodyPr>
          <a:lstStyle/>
          <a:p>
            <a:pPr marL="342900" indent="-342900" algn="just">
              <a:defRPr/>
            </a:pPr>
            <a:r>
              <a:rPr lang="en-US" sz="2000" b="1" dirty="0"/>
              <a:t>Step 4:</a:t>
            </a:r>
            <a:r>
              <a:rPr lang="en-US" sz="2000" dirty="0"/>
              <a:t> Now select the </a:t>
            </a:r>
            <a:r>
              <a:rPr lang="en-US" sz="2000" i="1" dirty="0"/>
              <a:t>complete option </a:t>
            </a:r>
            <a:r>
              <a:rPr lang="en-US" sz="2000" dirty="0"/>
              <a:t>to install all the program features. Here, if you can want to install only selected program features and want to select the location of the installation, then use the</a:t>
            </a:r>
            <a:r>
              <a:rPr lang="en-US" sz="2000" i="1" dirty="0"/>
              <a:t> Custom option:</a:t>
            </a:r>
            <a:endParaRPr lang="en-US" sz="1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49" y="3609474"/>
            <a:ext cx="4914900" cy="295830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385011" y="2420945"/>
            <a:ext cx="8509751" cy="707886"/>
          </a:xfrm>
          <a:prstGeom prst="rect">
            <a:avLst/>
          </a:prstGeom>
        </p:spPr>
        <p:txBody>
          <a:bodyPr wrap="square">
            <a:spAutoFit/>
          </a:bodyPr>
          <a:lstStyle/>
          <a:p>
            <a:pPr marL="342900" indent="-342900" algn="just">
              <a:defRPr/>
            </a:pPr>
            <a:r>
              <a:rPr lang="en-US" sz="2000" b="1" dirty="0"/>
              <a:t>Step 5: </a:t>
            </a:r>
            <a:r>
              <a:rPr lang="en-US" sz="2000" dirty="0"/>
              <a:t>Select “Run service as Network Service user” and copy the path of the data directory. Click </a:t>
            </a:r>
            <a:r>
              <a:rPr lang="en-US" sz="2000" dirty="0" smtClean="0"/>
              <a:t>Next</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169" y="3086247"/>
            <a:ext cx="4686300" cy="337230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385011" y="2420945"/>
            <a:ext cx="8509751" cy="707886"/>
          </a:xfrm>
          <a:prstGeom prst="rect">
            <a:avLst/>
          </a:prstGeom>
        </p:spPr>
        <p:txBody>
          <a:bodyPr wrap="square">
            <a:spAutoFit/>
          </a:bodyPr>
          <a:lstStyle/>
          <a:p>
            <a:pPr marL="342900" indent="-342900" algn="just">
              <a:defRPr/>
            </a:pPr>
            <a:r>
              <a:rPr lang="en-US" sz="2000" b="1" dirty="0"/>
              <a:t>Step 6:</a:t>
            </a:r>
            <a:r>
              <a:rPr lang="en-US" sz="2000" dirty="0"/>
              <a:t> Click the</a:t>
            </a:r>
            <a:r>
              <a:rPr lang="en-US" sz="2000" i="1" dirty="0"/>
              <a:t> Install button</a:t>
            </a:r>
            <a:r>
              <a:rPr lang="en-US" sz="2000" dirty="0"/>
              <a:t> to start the installation </a:t>
            </a:r>
            <a:r>
              <a:rPr lang="en-US" sz="2000" dirty="0" smtClean="0"/>
              <a:t>process and then click Finish:</a:t>
            </a:r>
            <a:endParaRPr lang="en-US" sz="1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748" y="2774888"/>
            <a:ext cx="4733925" cy="37242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385011" y="2420945"/>
            <a:ext cx="8509751" cy="707886"/>
          </a:xfrm>
          <a:prstGeom prst="rect">
            <a:avLst/>
          </a:prstGeom>
        </p:spPr>
        <p:txBody>
          <a:bodyPr wrap="square">
            <a:spAutoFit/>
          </a:bodyPr>
          <a:lstStyle/>
          <a:p>
            <a:pPr marL="342900" indent="-342900" algn="just">
              <a:defRPr/>
            </a:pPr>
            <a:r>
              <a:rPr lang="en-US" sz="2000" b="1" dirty="0"/>
              <a:t>Step </a:t>
            </a:r>
            <a:r>
              <a:rPr lang="en-US" sz="2000" b="1" dirty="0" smtClean="0"/>
              <a:t>7:</a:t>
            </a:r>
            <a:r>
              <a:rPr lang="en-US" sz="2000" dirty="0"/>
              <a:t> Now we go to the location where MongoDB installed in step 5 in your system and copy the bin path:</a:t>
            </a:r>
            <a:endParaRPr lang="en-US"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886" y="3128831"/>
            <a:ext cx="6372225" cy="330084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385011" y="2420945"/>
            <a:ext cx="8509751" cy="984885"/>
          </a:xfrm>
          <a:prstGeom prst="rect">
            <a:avLst/>
          </a:prstGeom>
        </p:spPr>
        <p:txBody>
          <a:bodyPr wrap="square">
            <a:spAutoFit/>
          </a:bodyPr>
          <a:lstStyle/>
          <a:p>
            <a:pPr marL="342900" indent="-342900" algn="just">
              <a:defRPr/>
            </a:pPr>
            <a:r>
              <a:rPr lang="en-US" sz="2000" b="1" dirty="0"/>
              <a:t>Step </a:t>
            </a:r>
            <a:r>
              <a:rPr lang="en-US" sz="2000" b="1" dirty="0"/>
              <a:t>8</a:t>
            </a:r>
            <a:r>
              <a:rPr lang="en-US" sz="2000" b="1" dirty="0" smtClean="0"/>
              <a:t>:</a:t>
            </a:r>
            <a:r>
              <a:rPr lang="en-US" sz="2000" dirty="0"/>
              <a:t> </a:t>
            </a:r>
            <a:r>
              <a:rPr lang="en-US" sz="1800" dirty="0"/>
              <a:t>Now, to create an environment variable open system properties &lt;&lt; Environment Variable &lt;&lt; System variable &lt;&lt; path &lt;&lt; Edit Environment variable and paste the copied link to your environment system and click Ok</a:t>
            </a:r>
            <a:r>
              <a:rPr lang="en-US" sz="2000" dirty="0"/>
              <a:t>:</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74" y="3338513"/>
            <a:ext cx="7257448" cy="322926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98" name="Google Shape;98;p2" descr="C:\Users\parul\Desktop\Untitled-1.png"/>
          <p:cNvPicPr preferRelativeResize="0"/>
          <p:nvPr/>
        </p:nvPicPr>
        <p:blipFill rotWithShape="1">
          <a:blip r:embed="rId2"/>
          <a:srcRect/>
          <a:stretch>
            <a:fillRect/>
          </a:stretch>
        </p:blipFill>
        <p:spPr>
          <a:xfrm>
            <a:off x="1857375" y="2571750"/>
            <a:ext cx="5430838" cy="2803525"/>
          </a:xfrm>
          <a:prstGeom prst="rect">
            <a:avLst/>
          </a:prstGeom>
          <a:noFill/>
          <a:ln>
            <a:noFill/>
          </a:ln>
        </p:spPr>
      </p:pic>
      <p:sp>
        <p:nvSpPr>
          <p:cNvPr id="99" name="Google Shape;99;p2"/>
          <p:cNvSpPr/>
          <p:nvPr/>
        </p:nvSpPr>
        <p:spPr>
          <a:xfrm>
            <a:off x="0" y="3714750"/>
            <a:ext cx="9144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0" name="Google Shape;100;p2"/>
          <p:cNvSpPr/>
          <p:nvPr/>
        </p:nvSpPr>
        <p:spPr>
          <a:xfrm>
            <a:off x="0" y="3756025"/>
            <a:ext cx="9144000" cy="6318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a:solidFill>
                  <a:schemeClr val="lt1"/>
                </a:solidFill>
                <a:latin typeface="Calibri" panose="020F0502020204030204"/>
                <a:ea typeface="Calibri" panose="020F0502020204030204"/>
                <a:cs typeface="Calibri" panose="020F0502020204030204"/>
                <a:sym typeface="Calibri" panose="020F0502020204030204"/>
              </a:rPr>
              <a:t>Introduction</a:t>
            </a:r>
            <a:endParaRPr sz="35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1" name="Google Shape;101;p2"/>
          <p:cNvSpPr/>
          <p:nvPr/>
        </p:nvSpPr>
        <p:spPr>
          <a:xfrm>
            <a:off x="0" y="2820194"/>
            <a:ext cx="9144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CHAPTER-2nd</a:t>
            </a: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385011" y="2420945"/>
            <a:ext cx="8509751" cy="2215991"/>
          </a:xfrm>
          <a:prstGeom prst="rect">
            <a:avLst/>
          </a:prstGeom>
        </p:spPr>
        <p:txBody>
          <a:bodyPr wrap="square">
            <a:spAutoFit/>
          </a:bodyPr>
          <a:lstStyle/>
          <a:p>
            <a:pPr marL="342900" indent="-342900" algn="just">
              <a:defRPr/>
            </a:pPr>
            <a:r>
              <a:rPr lang="en-US" sz="2000" b="1" dirty="0"/>
              <a:t>Step </a:t>
            </a:r>
            <a:r>
              <a:rPr lang="en-US" sz="2000" b="1" dirty="0"/>
              <a:t>9</a:t>
            </a:r>
            <a:r>
              <a:rPr lang="en-US" sz="2000" b="1" dirty="0" smtClean="0"/>
              <a:t>:</a:t>
            </a:r>
            <a:r>
              <a:rPr lang="en-US" sz="2000" dirty="0"/>
              <a:t> Now, Open C drive and create a folder named “data” inside this folder create another folder named “</a:t>
            </a:r>
            <a:r>
              <a:rPr lang="en-US" sz="2000" dirty="0" err="1"/>
              <a:t>db</a:t>
            </a:r>
            <a:r>
              <a:rPr lang="en-US" sz="2000" dirty="0"/>
              <a:t>”. After creating these folders. </a:t>
            </a:r>
            <a:r>
              <a:rPr lang="en-US" sz="2000" dirty="0" smtClean="0"/>
              <a:t>open </a:t>
            </a:r>
            <a:r>
              <a:rPr lang="en-US" sz="2000" dirty="0"/>
              <a:t>the command prompt and run the following command</a:t>
            </a:r>
            <a:r>
              <a:rPr lang="en-US" sz="2000" dirty="0" smtClean="0"/>
              <a:t>:</a:t>
            </a:r>
            <a:endParaRPr lang="en-US" sz="2000" dirty="0" smtClean="0"/>
          </a:p>
          <a:p>
            <a:pPr marL="342900" indent="-342900" algn="just">
              <a:defRPr/>
            </a:pPr>
            <a:endParaRPr lang="en-US" sz="2000" dirty="0">
              <a:latin typeface="Times New Roman" panose="02020603050405020304" pitchFamily="18" charset="0"/>
              <a:cs typeface="Times New Roman" panose="02020603050405020304" pitchFamily="18" charset="0"/>
            </a:endParaRPr>
          </a:p>
          <a:p>
            <a:pPr marL="342900" indent="-342900" algn="just">
              <a:defRPr/>
            </a:pPr>
            <a:r>
              <a:rPr lang="en-US" sz="2000" b="1" dirty="0" smtClean="0">
                <a:latin typeface="Times New Roman" panose="02020603050405020304" pitchFamily="18" charset="0"/>
                <a:cs typeface="Times New Roman" panose="02020603050405020304" pitchFamily="18" charset="0"/>
              </a:rPr>
              <a:t>Command: </a:t>
            </a:r>
            <a:r>
              <a:rPr lang="en-US" sz="2000" b="1" dirty="0" err="1" smtClean="0">
                <a:latin typeface="Times New Roman" panose="02020603050405020304" pitchFamily="18" charset="0"/>
                <a:cs typeface="Times New Roman" panose="02020603050405020304" pitchFamily="18" charset="0"/>
              </a:rPr>
              <a:t>mongod</a:t>
            </a:r>
            <a:endParaRPr lang="en-US" sz="2000" b="1" dirty="0" smtClean="0">
              <a:latin typeface="Times New Roman" panose="02020603050405020304" pitchFamily="18" charset="0"/>
              <a:cs typeface="Times New Roman" panose="02020603050405020304" pitchFamily="18" charset="0"/>
            </a:endParaRPr>
          </a:p>
          <a:p>
            <a:pPr marL="342900" indent="-342900" algn="just">
              <a:defRPr/>
            </a:pPr>
            <a:endParaRPr lang="en-US" sz="2000" b="1" dirty="0">
              <a:latin typeface="Times New Roman" panose="02020603050405020304" pitchFamily="18" charset="0"/>
              <a:cs typeface="Times New Roman" panose="02020603050405020304" pitchFamily="18" charset="0"/>
            </a:endParaRPr>
          </a:p>
          <a:p>
            <a:pPr marL="342900" indent="-342900" algn="just">
              <a:defRPr/>
            </a:pPr>
            <a:r>
              <a:rPr lang="en-US" sz="1800" dirty="0"/>
              <a:t>the MongoDB server(i.e., </a:t>
            </a:r>
            <a:r>
              <a:rPr lang="en-US" sz="1800" dirty="0" err="1"/>
              <a:t>mongod</a:t>
            </a:r>
            <a:r>
              <a:rPr lang="en-US" sz="1800" dirty="0"/>
              <a:t>) will run </a:t>
            </a:r>
            <a:r>
              <a:rPr lang="en-US" sz="1800" dirty="0" smtClean="0"/>
              <a:t>successfully.</a:t>
            </a:r>
            <a:endParaRPr lang="en-US" sz="1800" b="1"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smtClean="0">
                <a:ln>
                  <a:noFill/>
                </a:ln>
                <a:solidFill>
                  <a:srgbClr val="273239"/>
                </a:solidFill>
                <a:effectLst/>
                <a:latin typeface="Consolas" panose="020B0609020204030204" pitchFamily="49" charset="0"/>
              </a:rPr>
              <a:t>mongod</a:t>
            </a:r>
            <a:r>
              <a:rPr kumimoji="0" lang="en-US" sz="6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smtClean="0">
                <a:ln>
                  <a:noFill/>
                </a:ln>
                <a:solidFill>
                  <a:srgbClr val="273239"/>
                </a:solidFill>
                <a:effectLst/>
                <a:latin typeface="Consolas" panose="020B0609020204030204" pitchFamily="49" charset="0"/>
              </a:rPr>
              <a:t>mongod</a:t>
            </a:r>
            <a:r>
              <a:rPr kumimoji="0" lang="en-US" sz="6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0480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smtClean="0">
                <a:ln>
                  <a:noFill/>
                </a:ln>
                <a:solidFill>
                  <a:srgbClr val="273239"/>
                </a:solidFill>
                <a:effectLst/>
                <a:latin typeface="Consolas" panose="020B0609020204030204" pitchFamily="49" charset="0"/>
              </a:rPr>
              <a:t>mongod</a:t>
            </a:r>
            <a:r>
              <a:rPr kumimoji="0" lang="en-US" sz="6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385011" y="2420945"/>
            <a:ext cx="8509751" cy="3170099"/>
          </a:xfrm>
          <a:prstGeom prst="rect">
            <a:avLst/>
          </a:prstGeom>
        </p:spPr>
        <p:txBody>
          <a:bodyPr wrap="square">
            <a:spAutoFit/>
          </a:bodyPr>
          <a:lstStyle/>
          <a:p>
            <a:pPr fontAlgn="base"/>
            <a:r>
              <a:rPr lang="en-US" sz="2000" b="1" dirty="0"/>
              <a:t>Step </a:t>
            </a:r>
            <a:r>
              <a:rPr lang="en-US" sz="2000" b="1" dirty="0" smtClean="0"/>
              <a:t>10:</a:t>
            </a:r>
            <a:r>
              <a:rPr lang="en-US" sz="2000" b="1" dirty="0"/>
              <a:t> </a:t>
            </a:r>
            <a:r>
              <a:rPr lang="en-US" sz="2000" dirty="0"/>
              <a:t>Now we are going to connect our server (</a:t>
            </a:r>
            <a:r>
              <a:rPr lang="en-US" sz="2000" dirty="0" err="1"/>
              <a:t>mongod</a:t>
            </a:r>
            <a:r>
              <a:rPr lang="en-US" sz="2000" dirty="0"/>
              <a:t>) with the mongo shell. So, keep that </a:t>
            </a:r>
            <a:r>
              <a:rPr lang="en-US" sz="2000" dirty="0" err="1"/>
              <a:t>mongod</a:t>
            </a:r>
            <a:r>
              <a:rPr lang="en-US" sz="2000" dirty="0"/>
              <a:t> window and open a new command prompt window and write </a:t>
            </a:r>
            <a:r>
              <a:rPr lang="en-US" sz="2000" b="1" dirty="0"/>
              <a:t>mongo.</a:t>
            </a:r>
            <a:r>
              <a:rPr lang="en-US" sz="2000" dirty="0"/>
              <a:t> Now, our mongo shell will successfully connect to the </a:t>
            </a:r>
            <a:r>
              <a:rPr lang="en-US" sz="2000" dirty="0" err="1"/>
              <a:t>mongod</a:t>
            </a:r>
            <a:r>
              <a:rPr lang="en-US" sz="2000" dirty="0" smtClean="0"/>
              <a:t>.</a:t>
            </a:r>
            <a:endParaRPr lang="en-US" sz="2000" dirty="0" smtClean="0"/>
          </a:p>
          <a:p>
            <a:pPr fontAlgn="base"/>
            <a:endParaRPr lang="en-US" sz="2000" dirty="0"/>
          </a:p>
          <a:p>
            <a:pPr fontAlgn="base"/>
            <a:r>
              <a:rPr lang="en-US" sz="2000" b="1" dirty="0"/>
              <a:t>Important Point:</a:t>
            </a:r>
            <a:r>
              <a:rPr lang="en-US" sz="2000" dirty="0"/>
              <a:t> Please do not close the </a:t>
            </a:r>
            <a:r>
              <a:rPr lang="en-US" sz="2000" dirty="0" err="1"/>
              <a:t>mongod</a:t>
            </a:r>
            <a:r>
              <a:rPr lang="en-US" sz="2000" dirty="0"/>
              <a:t> window if you close this window your server will stop working and it will not able to connect with the mongo shell</a:t>
            </a:r>
            <a:r>
              <a:rPr lang="en-US" sz="2000" dirty="0" smtClean="0"/>
              <a:t>.</a:t>
            </a:r>
            <a:endParaRPr lang="en-US" sz="2000" dirty="0" smtClean="0"/>
          </a:p>
          <a:p>
            <a:pPr fontAlgn="base"/>
            <a:endParaRPr lang="en-US" sz="2000" dirty="0"/>
          </a:p>
          <a:p>
            <a:pPr fontAlgn="base"/>
            <a:r>
              <a:rPr lang="en-US" sz="2000" dirty="0"/>
              <a:t> Now, you are ready to write queries in the mongo Shell</a:t>
            </a:r>
            <a:endParaRPr lang="en-US" sz="2000" dirty="0"/>
          </a:p>
        </p:txBody>
      </p:sp>
      <p:sp>
        <p:nvSpPr>
          <p:cNvPr id="2"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smtClean="0">
                <a:ln>
                  <a:noFill/>
                </a:ln>
                <a:solidFill>
                  <a:srgbClr val="273239"/>
                </a:solidFill>
                <a:effectLst/>
                <a:latin typeface="Consolas" panose="020B0609020204030204" pitchFamily="49" charset="0"/>
              </a:rPr>
              <a:t>mongod</a:t>
            </a:r>
            <a:r>
              <a:rPr kumimoji="0" lang="en-US" sz="6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smtClean="0">
                <a:ln>
                  <a:noFill/>
                </a:ln>
                <a:solidFill>
                  <a:srgbClr val="273239"/>
                </a:solidFill>
                <a:effectLst/>
                <a:latin typeface="Consolas" panose="020B0609020204030204" pitchFamily="49" charset="0"/>
              </a:rPr>
              <a:t>mongod</a:t>
            </a:r>
            <a:r>
              <a:rPr kumimoji="0" lang="en-US" sz="6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0480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smtClean="0">
                <a:ln>
                  <a:noFill/>
                </a:ln>
                <a:solidFill>
                  <a:srgbClr val="273239"/>
                </a:solidFill>
                <a:effectLst/>
                <a:latin typeface="Consolas" panose="020B0609020204030204" pitchFamily="49" charset="0"/>
              </a:rPr>
              <a:t>mongod</a:t>
            </a:r>
            <a:r>
              <a:rPr kumimoji="0" lang="en-US" sz="6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smtClean="0">
                <a:solidFill>
                  <a:schemeClr val="tx2"/>
                </a:solidFill>
                <a:latin typeface="Times New Roman" panose="02020603050405020304" pitchFamily="18" charset="0"/>
                <a:cs typeface="Times New Roman" panose="02020603050405020304" pitchFamily="18" charset="0"/>
              </a:rPr>
              <a:t>CRUD in MongoDB</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536448"/>
            <a:ext cx="7902341" cy="4093428"/>
          </a:xfrm>
          <a:prstGeom prst="rect">
            <a:avLst/>
          </a:prstGeom>
        </p:spPr>
        <p:txBody>
          <a:bodyPr wrap="square">
            <a:spAutoFit/>
          </a:bodyPr>
          <a:lstStyle/>
          <a:p>
            <a:r>
              <a:rPr lang="en-US" sz="2000" dirty="0"/>
              <a:t>CREATE, READ, UPDATE, and DELETE actions are referred to as CRUD operations in MongoDB. These are the basic operations used to alter data in databases. In MongoDB, the term "CRUD operations" refers to the standard set of database operations used to work with collections of data</a:t>
            </a:r>
            <a:r>
              <a:rPr lang="en-US" sz="2000" dirty="0" smtClean="0"/>
              <a:t>.</a:t>
            </a:r>
            <a:endParaRPr lang="en-US" sz="2000" dirty="0" smtClean="0"/>
          </a:p>
          <a:p>
            <a:endParaRPr lang="en-US" sz="2000" dirty="0"/>
          </a:p>
          <a:p>
            <a:r>
              <a:rPr lang="en-US" sz="2000" b="1" dirty="0"/>
              <a:t>Create:</a:t>
            </a:r>
            <a:r>
              <a:rPr lang="en-US" sz="2000" dirty="0"/>
              <a:t> To add new documents to a collection, use the Create operation.</a:t>
            </a:r>
            <a:endParaRPr lang="en-US" sz="2000" dirty="0"/>
          </a:p>
          <a:p>
            <a:r>
              <a:rPr lang="en-US" sz="2000" b="1" dirty="0"/>
              <a:t>Read:</a:t>
            </a:r>
            <a:r>
              <a:rPr lang="en-US" sz="2000" dirty="0"/>
              <a:t> Data from a collection is retrieved using the Read operation.</a:t>
            </a:r>
            <a:endParaRPr lang="en-US" sz="2000" dirty="0"/>
          </a:p>
          <a:p>
            <a:r>
              <a:rPr lang="en-US" sz="2000" b="1" dirty="0"/>
              <a:t>Update:</a:t>
            </a:r>
            <a:r>
              <a:rPr lang="en-US" sz="2000" dirty="0"/>
              <a:t> The Update operation is used to edit existing documents in a collection.</a:t>
            </a:r>
            <a:endParaRPr lang="en-US" sz="2000" dirty="0"/>
          </a:p>
          <a:p>
            <a:r>
              <a:rPr lang="en-US" sz="2000" b="1" dirty="0"/>
              <a:t>Delete:</a:t>
            </a:r>
            <a:r>
              <a:rPr lang="en-US" sz="2000" dirty="0"/>
              <a:t> A collection of documents can be deleted using the Delete procedure.</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536448"/>
            <a:ext cx="7902341" cy="2862322"/>
          </a:xfrm>
          <a:prstGeom prst="rect">
            <a:avLst/>
          </a:prstGeom>
        </p:spPr>
        <p:txBody>
          <a:bodyPr wrap="square">
            <a:spAutoFit/>
          </a:bodyPr>
          <a:lstStyle/>
          <a:p>
            <a:r>
              <a:rPr lang="en-US" sz="2000" dirty="0"/>
              <a:t>To create a new database, you can simply run any command against a non-existing database, and MongoDB will automatically create it for </a:t>
            </a:r>
            <a:r>
              <a:rPr lang="en-US" sz="2000" dirty="0" smtClean="0"/>
              <a:t>you.</a:t>
            </a:r>
            <a:endParaRPr lang="en-US" sz="2000" dirty="0" smtClean="0"/>
          </a:p>
          <a:p>
            <a:endParaRPr lang="en-US" sz="2000" dirty="0" smtClean="0"/>
          </a:p>
          <a:p>
            <a:r>
              <a:rPr lang="en-US" sz="2000" dirty="0" smtClean="0"/>
              <a:t>If Database already exist then it use same existing database</a:t>
            </a:r>
            <a:endParaRPr lang="en-US" sz="2000" dirty="0" smtClean="0"/>
          </a:p>
          <a:p>
            <a:endParaRPr lang="en-US" sz="2000" dirty="0"/>
          </a:p>
          <a:p>
            <a:r>
              <a:rPr lang="en-US" sz="2000" dirty="0"/>
              <a:t>Let us create a database name </a:t>
            </a:r>
            <a:r>
              <a:rPr lang="en-US" sz="2000" dirty="0" smtClean="0"/>
              <a:t>test</a:t>
            </a:r>
            <a:endParaRPr lang="en-US" sz="2000" dirty="0" smtClean="0"/>
          </a:p>
          <a:p>
            <a:endParaRPr lang="en-US" sz="2000" dirty="0"/>
          </a:p>
          <a:p>
            <a:r>
              <a:rPr lang="en-US" sz="2000" b="1" dirty="0"/>
              <a:t>u</a:t>
            </a:r>
            <a:r>
              <a:rPr lang="en-US" sz="2000" b="1" dirty="0" smtClean="0"/>
              <a:t>se test; </a:t>
            </a:r>
            <a:r>
              <a:rPr lang="en-US" sz="2000" dirty="0" smtClean="0"/>
              <a:t>(execute this command to create database)</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536448"/>
            <a:ext cx="7902341" cy="3170099"/>
          </a:xfrm>
          <a:prstGeom prst="rect">
            <a:avLst/>
          </a:prstGeom>
        </p:spPr>
        <p:txBody>
          <a:bodyPr wrap="square">
            <a:spAutoFit/>
          </a:bodyPr>
          <a:lstStyle/>
          <a:p>
            <a:r>
              <a:rPr lang="en-US" sz="2000" b="1" dirty="0"/>
              <a:t>Creating a New Collection</a:t>
            </a:r>
            <a:r>
              <a:rPr lang="en-US" sz="2000" b="1" dirty="0" smtClean="0"/>
              <a:t>:</a:t>
            </a:r>
            <a:endParaRPr lang="en-US" sz="2000" b="1" dirty="0" smtClean="0"/>
          </a:p>
          <a:p>
            <a:endParaRPr lang="en-US" sz="2000" dirty="0"/>
          </a:p>
          <a:p>
            <a:r>
              <a:rPr lang="en-US" sz="2000" dirty="0"/>
              <a:t>To create a new collection, you can use the "</a:t>
            </a:r>
            <a:r>
              <a:rPr lang="en-US" sz="2000" dirty="0" err="1"/>
              <a:t>createCollection</a:t>
            </a:r>
            <a:r>
              <a:rPr lang="en-US" sz="2000" dirty="0"/>
              <a:t>" method.</a:t>
            </a:r>
            <a:endParaRPr lang="en-US" sz="2000" dirty="0"/>
          </a:p>
          <a:p>
            <a:r>
              <a:rPr lang="en-US" sz="2000" b="1" dirty="0"/>
              <a:t>Syntax</a:t>
            </a:r>
            <a:r>
              <a:rPr lang="en-US" sz="2000" b="1" dirty="0"/>
              <a:t>: </a:t>
            </a:r>
            <a:r>
              <a:rPr lang="en-US" sz="2000" b="1" dirty="0" err="1"/>
              <a:t>db.createCollection</a:t>
            </a:r>
            <a:r>
              <a:rPr lang="en-US" sz="2000" b="1" dirty="0"/>
              <a:t>(name, options)</a:t>
            </a:r>
            <a:endParaRPr lang="en-US" sz="2000" b="1" dirty="0"/>
          </a:p>
          <a:p>
            <a:endParaRPr lang="en-US" sz="2000" dirty="0" smtClean="0"/>
          </a:p>
          <a:p>
            <a:r>
              <a:rPr lang="en-US" sz="2000" dirty="0" err="1" smtClean="0"/>
              <a:t>eg</a:t>
            </a:r>
            <a:r>
              <a:rPr lang="en-US" sz="2000" dirty="0" smtClean="0"/>
              <a:t>:</a:t>
            </a:r>
            <a:endParaRPr lang="en-US" sz="2000" dirty="0" smtClean="0"/>
          </a:p>
          <a:p>
            <a:r>
              <a:rPr lang="en-US" sz="2000" dirty="0" err="1"/>
              <a:t>db.createCollection</a:t>
            </a:r>
            <a:r>
              <a:rPr lang="en-US" sz="2000" dirty="0" smtClean="0"/>
              <a:t>(“dummy")</a:t>
            </a:r>
            <a:endParaRPr lang="en-US" sz="2000" dirty="0"/>
          </a:p>
          <a:p>
            <a:endParaRPr lang="en-US" sz="2000" dirty="0"/>
          </a:p>
          <a:p>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536448"/>
            <a:ext cx="7902341" cy="4924425"/>
          </a:xfrm>
          <a:prstGeom prst="rect">
            <a:avLst/>
          </a:prstGeom>
        </p:spPr>
        <p:txBody>
          <a:bodyPr wrap="square">
            <a:spAutoFit/>
          </a:bodyPr>
          <a:lstStyle/>
          <a:p>
            <a:r>
              <a:rPr lang="en-US" sz="2000" b="1" dirty="0"/>
              <a:t>Create Operation</a:t>
            </a:r>
            <a:endParaRPr lang="en-US" sz="2000" b="1" dirty="0"/>
          </a:p>
          <a:p>
            <a:r>
              <a:rPr lang="en-US" sz="2000" dirty="0"/>
              <a:t>There are two ways to create new documents to a collection in MongoDB:</a:t>
            </a:r>
            <a:endParaRPr lang="en-US" sz="2000" dirty="0"/>
          </a:p>
          <a:p>
            <a:r>
              <a:rPr lang="en-US" sz="2000" b="1" dirty="0"/>
              <a:t>1. </a:t>
            </a:r>
            <a:r>
              <a:rPr lang="en-US" sz="2000" b="1" dirty="0" err="1"/>
              <a:t>insertOne</a:t>
            </a:r>
            <a:r>
              <a:rPr lang="en-US" sz="2000" b="1" dirty="0"/>
              <a:t>():</a:t>
            </a:r>
            <a:endParaRPr lang="en-US" sz="2000" dirty="0"/>
          </a:p>
          <a:p>
            <a:r>
              <a:rPr lang="en-US" sz="1800" dirty="0"/>
              <a:t>Adding a single document to a collection is done using this method. A document to be added is the only argument it accepts, and it returns a result object with details about the insertion.</a:t>
            </a:r>
            <a:endParaRPr lang="en-US" sz="1800" dirty="0"/>
          </a:p>
          <a:p>
            <a:r>
              <a:rPr lang="en-US" sz="2000" b="1" dirty="0" smtClean="0"/>
              <a:t>Syntax: </a:t>
            </a:r>
            <a:r>
              <a:rPr lang="en-US" sz="2000" b="1" dirty="0" err="1" smtClean="0"/>
              <a:t>db.collectionName.insertOne</a:t>
            </a:r>
            <a:r>
              <a:rPr lang="en-US" sz="2000" b="1" dirty="0" smtClean="0"/>
              <a:t>()</a:t>
            </a:r>
            <a:endParaRPr lang="en-US" sz="2000" b="1" dirty="0" smtClean="0"/>
          </a:p>
          <a:p>
            <a:r>
              <a:rPr lang="en-US" sz="2000" b="1" dirty="0" err="1" smtClean="0"/>
              <a:t>eg</a:t>
            </a:r>
            <a:r>
              <a:rPr lang="en-US" sz="2000" b="1" dirty="0" smtClean="0"/>
              <a:t>:</a:t>
            </a:r>
            <a:endParaRPr lang="en-US" sz="2000" b="1" dirty="0" smtClean="0"/>
          </a:p>
          <a:p>
            <a:r>
              <a:rPr lang="en-US" sz="2000" dirty="0" err="1" smtClean="0"/>
              <a:t>db.dummy.insertOne</a:t>
            </a:r>
            <a:r>
              <a:rPr lang="en-US" sz="2000" dirty="0"/>
              <a:t>({</a:t>
            </a:r>
            <a:endParaRPr lang="en-US" sz="2000" dirty="0"/>
          </a:p>
          <a:p>
            <a:r>
              <a:rPr lang="en-US" sz="2000" dirty="0"/>
              <a:t>  name: </a:t>
            </a:r>
            <a:r>
              <a:rPr lang="en-US" sz="2000" dirty="0" smtClean="0"/>
              <a:t>“RAM",</a:t>
            </a:r>
            <a:endParaRPr lang="en-US" sz="2000" dirty="0"/>
          </a:p>
          <a:p>
            <a:r>
              <a:rPr lang="en-US" sz="2000" dirty="0"/>
              <a:t>  age: </a:t>
            </a:r>
            <a:r>
              <a:rPr lang="en-US" sz="2000" dirty="0" smtClean="0"/>
              <a:t>25,</a:t>
            </a:r>
            <a:endParaRPr lang="en-US" sz="2000" dirty="0" smtClean="0"/>
          </a:p>
          <a:p>
            <a:r>
              <a:rPr lang="en-US" sz="2000" dirty="0" smtClean="0"/>
              <a:t>  …</a:t>
            </a:r>
            <a:endParaRPr lang="en-US" sz="2000" dirty="0"/>
          </a:p>
          <a:p>
            <a:r>
              <a:rPr lang="en-US" sz="2000" dirty="0"/>
              <a:t>});</a:t>
            </a:r>
            <a:endParaRPr lang="en-US" sz="2000" dirty="0"/>
          </a:p>
          <a:p>
            <a:endParaRPr lang="en-US" sz="2000" b="1" dirty="0"/>
          </a:p>
          <a:p>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330450"/>
            <a:ext cx="7902341" cy="4739759"/>
          </a:xfrm>
          <a:prstGeom prst="rect">
            <a:avLst/>
          </a:prstGeom>
        </p:spPr>
        <p:txBody>
          <a:bodyPr wrap="square">
            <a:spAutoFit/>
          </a:bodyPr>
          <a:lstStyle/>
          <a:p>
            <a:r>
              <a:rPr lang="en-US" sz="1800" b="1" dirty="0"/>
              <a:t>2. </a:t>
            </a:r>
            <a:r>
              <a:rPr lang="en-US" sz="1800" b="1" dirty="0" err="1"/>
              <a:t>insertMany</a:t>
            </a:r>
            <a:r>
              <a:rPr lang="en-US" sz="1800" b="1" dirty="0"/>
              <a:t>()</a:t>
            </a:r>
            <a:endParaRPr lang="en-US" sz="1800" dirty="0"/>
          </a:p>
          <a:p>
            <a:r>
              <a:rPr lang="en-US" sz="1800" dirty="0"/>
              <a:t>This method is used to insert multiple documents into a collection at once. It takes an array of documents as its argument and returns a result object that contains information about the insertion.</a:t>
            </a:r>
            <a:endParaRPr lang="en-US" sz="1800" dirty="0"/>
          </a:p>
          <a:p>
            <a:r>
              <a:rPr lang="en-US" sz="1800" b="1" dirty="0"/>
              <a:t>Syntax</a:t>
            </a:r>
            <a:r>
              <a:rPr lang="en-US" sz="1800" b="1" dirty="0" smtClean="0"/>
              <a:t>:</a:t>
            </a:r>
            <a:r>
              <a:rPr lang="en-US" sz="1800" dirty="0"/>
              <a:t> </a:t>
            </a:r>
            <a:r>
              <a:rPr lang="en-US" sz="1800" b="1" dirty="0" err="1"/>
              <a:t>db.collectionName.insertMany</a:t>
            </a:r>
            <a:r>
              <a:rPr lang="en-US" sz="1800" b="1" dirty="0" smtClean="0"/>
              <a:t>();</a:t>
            </a:r>
            <a:endParaRPr lang="en-US" sz="1800" b="1" dirty="0" smtClean="0"/>
          </a:p>
          <a:p>
            <a:r>
              <a:rPr lang="en-US" sz="1800" b="1" dirty="0" err="1" smtClean="0"/>
              <a:t>eg</a:t>
            </a:r>
            <a:r>
              <a:rPr lang="en-US" sz="1800" b="1" dirty="0" smtClean="0"/>
              <a:t>:</a:t>
            </a:r>
            <a:endParaRPr lang="en-US" sz="1800" b="1" dirty="0" smtClean="0"/>
          </a:p>
          <a:p>
            <a:r>
              <a:rPr lang="en-US" b="1" dirty="0" err="1"/>
              <a:t>db.users.insertMany</a:t>
            </a:r>
            <a:r>
              <a:rPr lang="en-US" b="1" dirty="0" smtClean="0"/>
              <a:t>([</a:t>
            </a:r>
            <a:endParaRPr lang="en-US" b="1" dirty="0" smtClean="0"/>
          </a:p>
          <a:p>
            <a:r>
              <a:rPr lang="en-US" b="1" dirty="0" smtClean="0"/>
              <a:t>    {</a:t>
            </a:r>
            <a:endParaRPr lang="en-US" b="1" dirty="0" smtClean="0"/>
          </a:p>
          <a:p>
            <a:r>
              <a:rPr lang="en-US" b="1" dirty="0" smtClean="0"/>
              <a:t>        </a:t>
            </a:r>
            <a:r>
              <a:rPr lang="en-US" b="1" dirty="0"/>
              <a:t>name: </a:t>
            </a:r>
            <a:r>
              <a:rPr lang="en-US" b="1" dirty="0" smtClean="0"/>
              <a:t>“Ram",</a:t>
            </a:r>
            <a:endParaRPr lang="en-US" b="1" dirty="0"/>
          </a:p>
          <a:p>
            <a:r>
              <a:rPr lang="en-US" b="1" dirty="0"/>
              <a:t>        age: 27,</a:t>
            </a:r>
            <a:endParaRPr lang="en-US" b="1" dirty="0"/>
          </a:p>
          <a:p>
            <a:r>
              <a:rPr lang="en-US" b="1" dirty="0"/>
              <a:t>    },</a:t>
            </a:r>
            <a:endParaRPr lang="en-US" b="1" dirty="0"/>
          </a:p>
          <a:p>
            <a:r>
              <a:rPr lang="en-US" b="1" dirty="0"/>
              <a:t>    {</a:t>
            </a:r>
            <a:endParaRPr lang="en-US" b="1" dirty="0"/>
          </a:p>
          <a:p>
            <a:r>
              <a:rPr lang="en-US" b="1" dirty="0"/>
              <a:t>        name: </a:t>
            </a:r>
            <a:r>
              <a:rPr lang="en-US" b="1" dirty="0" smtClean="0"/>
              <a:t>“Sham",</a:t>
            </a:r>
            <a:endParaRPr lang="en-US" b="1" dirty="0"/>
          </a:p>
          <a:p>
            <a:r>
              <a:rPr lang="en-US" b="1" dirty="0"/>
              <a:t>        age: 30,</a:t>
            </a:r>
            <a:endParaRPr lang="en-US" b="1" dirty="0"/>
          </a:p>
          <a:p>
            <a:r>
              <a:rPr lang="en-US" b="1" dirty="0"/>
              <a:t>        </a:t>
            </a:r>
            <a:endParaRPr lang="en-US" b="1" dirty="0"/>
          </a:p>
          <a:p>
            <a:r>
              <a:rPr lang="en-US" b="1" dirty="0"/>
              <a:t>    },</a:t>
            </a:r>
            <a:endParaRPr lang="en-US" b="1" dirty="0"/>
          </a:p>
          <a:p>
            <a:r>
              <a:rPr lang="en-US" b="1" dirty="0" smtClean="0"/>
              <a:t>]);</a:t>
            </a:r>
            <a:endParaRPr lang="en-US" b="1" dirty="0"/>
          </a:p>
          <a:p>
            <a:endParaRPr lang="en-US" sz="2000" b="1" dirty="0"/>
          </a:p>
          <a:p>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330450"/>
            <a:ext cx="7902341" cy="5109091"/>
          </a:xfrm>
          <a:prstGeom prst="rect">
            <a:avLst/>
          </a:prstGeom>
        </p:spPr>
        <p:txBody>
          <a:bodyPr wrap="square">
            <a:spAutoFit/>
          </a:bodyPr>
          <a:lstStyle/>
          <a:p>
            <a:r>
              <a:rPr lang="en-US" sz="1800" b="1" dirty="0"/>
              <a:t>Read Operations</a:t>
            </a:r>
            <a:endParaRPr lang="en-US" sz="1800" b="1" dirty="0"/>
          </a:p>
          <a:p>
            <a:r>
              <a:rPr lang="en-US" sz="1800" dirty="0"/>
              <a:t>In MongoDB, read operations are used to retrieve data from the database.</a:t>
            </a:r>
            <a:endParaRPr lang="en-US" sz="1800" dirty="0"/>
          </a:p>
          <a:p>
            <a:r>
              <a:rPr lang="en-US" sz="1800" b="1" dirty="0"/>
              <a:t>1. find()</a:t>
            </a:r>
            <a:endParaRPr lang="en-US" sz="1800" dirty="0"/>
          </a:p>
          <a:p>
            <a:r>
              <a:rPr lang="en-US" sz="1800" dirty="0"/>
              <a:t>The find() method is used to retrieve data from a collection. It returns a cursor that can be iterated to access all the documents that match the specified query criteria.</a:t>
            </a:r>
            <a:endParaRPr lang="en-US" sz="1800" dirty="0"/>
          </a:p>
          <a:p>
            <a:r>
              <a:rPr lang="en-US" sz="1800" b="1" dirty="0"/>
              <a:t>Syntax</a:t>
            </a:r>
            <a:r>
              <a:rPr lang="en-US" sz="1800" b="1" dirty="0" smtClean="0"/>
              <a:t>:</a:t>
            </a:r>
            <a:r>
              <a:rPr lang="en-US" sz="1800" dirty="0"/>
              <a:t> </a:t>
            </a:r>
            <a:r>
              <a:rPr lang="en-US" sz="1800" b="1" dirty="0" err="1"/>
              <a:t>db.collectionName.find</a:t>
            </a:r>
            <a:r>
              <a:rPr lang="en-US" sz="1800" b="1" dirty="0"/>
              <a:t>(query, projection)</a:t>
            </a:r>
            <a:endParaRPr lang="en-US" sz="1800" b="1" dirty="0"/>
          </a:p>
          <a:p>
            <a:r>
              <a:rPr lang="en-US" sz="2000" b="1" dirty="0" err="1" smtClean="0"/>
              <a:t>Eg</a:t>
            </a:r>
            <a:r>
              <a:rPr lang="en-US" sz="2000" b="1" dirty="0" smtClean="0"/>
              <a:t>:</a:t>
            </a:r>
            <a:endParaRPr lang="en-US" sz="2000" b="1" dirty="0" smtClean="0"/>
          </a:p>
          <a:p>
            <a:r>
              <a:rPr lang="en-US" sz="2000" dirty="0" smtClean="0"/>
              <a:t>1. </a:t>
            </a:r>
            <a:r>
              <a:rPr lang="en-US" sz="2000" dirty="0" err="1" smtClean="0"/>
              <a:t>db.dummy.find</a:t>
            </a:r>
            <a:r>
              <a:rPr lang="en-US" sz="2000" dirty="0" smtClean="0"/>
              <a:t>()</a:t>
            </a:r>
            <a:endParaRPr lang="en-US" sz="2000" dirty="0" smtClean="0"/>
          </a:p>
          <a:p>
            <a:r>
              <a:rPr lang="en-US" sz="2000" dirty="0"/>
              <a:t>2. </a:t>
            </a:r>
            <a:r>
              <a:rPr lang="en-US" sz="2000" dirty="0" err="1" smtClean="0"/>
              <a:t>db.dummy.find</a:t>
            </a:r>
            <a:r>
              <a:rPr lang="en-US" sz="2000" dirty="0"/>
              <a:t>({ age: { $</a:t>
            </a:r>
            <a:r>
              <a:rPr lang="en-US" sz="2000" dirty="0" err="1"/>
              <a:t>gt</a:t>
            </a:r>
            <a:r>
              <a:rPr lang="en-US" sz="2000" dirty="0"/>
              <a:t>: 29 } }, { name: 1, age: 1 </a:t>
            </a:r>
            <a:r>
              <a:rPr lang="en-US" sz="2000" dirty="0" smtClean="0"/>
              <a:t>})</a:t>
            </a:r>
            <a:endParaRPr lang="en-US" sz="2000" dirty="0" smtClean="0"/>
          </a:p>
          <a:p>
            <a:endParaRPr lang="en-US" sz="2000" dirty="0"/>
          </a:p>
          <a:p>
            <a:r>
              <a:rPr lang="en-US" sz="2000" dirty="0"/>
              <a:t>This command will return all the documents in the </a:t>
            </a:r>
            <a:r>
              <a:rPr lang="en-US" sz="2000" dirty="0" smtClean="0"/>
              <a:t>“dummy" </a:t>
            </a:r>
            <a:r>
              <a:rPr lang="en-US" sz="2000" dirty="0"/>
              <a:t>collection where the age is greater than 29, and only return the "name" and "age" fields.</a:t>
            </a:r>
            <a:endParaRPr lang="en-US" sz="2000" dirty="0"/>
          </a:p>
          <a:p>
            <a:endParaRPr lang="en-US" sz="2000" dirty="0"/>
          </a:p>
          <a:p>
            <a:endParaRPr lang="en-US" sz="2000" b="1" dirty="0"/>
          </a:p>
          <a:p>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330450"/>
            <a:ext cx="7902341" cy="3539430"/>
          </a:xfrm>
          <a:prstGeom prst="rect">
            <a:avLst/>
          </a:prstGeom>
        </p:spPr>
        <p:txBody>
          <a:bodyPr wrap="square">
            <a:spAutoFit/>
          </a:bodyPr>
          <a:lstStyle/>
          <a:p>
            <a:r>
              <a:rPr lang="en-US" sz="1800" b="1" dirty="0"/>
              <a:t>2. </a:t>
            </a:r>
            <a:r>
              <a:rPr lang="en-US" sz="1800" b="1" dirty="0" err="1"/>
              <a:t>findOne</a:t>
            </a:r>
            <a:r>
              <a:rPr lang="en-US" sz="1800" b="1" dirty="0"/>
              <a:t>()</a:t>
            </a:r>
            <a:endParaRPr lang="en-US" sz="1800" dirty="0"/>
          </a:p>
          <a:p>
            <a:r>
              <a:rPr lang="en-US" sz="1800" dirty="0"/>
              <a:t>The </a:t>
            </a:r>
            <a:r>
              <a:rPr lang="en-US" sz="1800" dirty="0" err="1"/>
              <a:t>findOne</a:t>
            </a:r>
            <a:r>
              <a:rPr lang="en-US" sz="1800" dirty="0"/>
              <a:t>() method returns a single document object, or null if no document is found. You can pass a query object to this method to filter the results.</a:t>
            </a:r>
            <a:endParaRPr lang="en-US" sz="1800" dirty="0"/>
          </a:p>
          <a:p>
            <a:r>
              <a:rPr lang="en-US" sz="1800" b="1" dirty="0"/>
              <a:t>Syntax</a:t>
            </a:r>
            <a:r>
              <a:rPr lang="en-US" sz="1800" b="1" dirty="0"/>
              <a:t>: </a:t>
            </a:r>
            <a:r>
              <a:rPr lang="en-US" sz="1800" b="1" dirty="0" err="1"/>
              <a:t>db.collectionName.findOne</a:t>
            </a:r>
            <a:r>
              <a:rPr lang="en-US" sz="1800" b="1" dirty="0"/>
              <a:t>()</a:t>
            </a:r>
            <a:endParaRPr lang="en-US" sz="1800" b="1" dirty="0"/>
          </a:p>
          <a:p>
            <a:endParaRPr lang="en-US" sz="1800" dirty="0" smtClean="0"/>
          </a:p>
          <a:p>
            <a:r>
              <a:rPr lang="en-US" sz="1800" dirty="0" err="1" smtClean="0"/>
              <a:t>Eg</a:t>
            </a:r>
            <a:r>
              <a:rPr lang="en-US" sz="1800" dirty="0" smtClean="0"/>
              <a:t>:</a:t>
            </a:r>
            <a:endParaRPr lang="en-US" sz="1800" dirty="0" smtClean="0"/>
          </a:p>
          <a:p>
            <a:endParaRPr lang="en-US" sz="1800" dirty="0"/>
          </a:p>
          <a:p>
            <a:r>
              <a:rPr lang="en-US" sz="2000" dirty="0" err="1" smtClean="0"/>
              <a:t>db.dummy.findOne</a:t>
            </a:r>
            <a:r>
              <a:rPr lang="en-US" sz="2000" dirty="0"/>
              <a:t>({ name: </a:t>
            </a:r>
            <a:r>
              <a:rPr lang="en-US" sz="2000" dirty="0" smtClean="0"/>
              <a:t>“Ram" </a:t>
            </a:r>
            <a:r>
              <a:rPr lang="en-US" sz="2000" dirty="0"/>
              <a:t>})</a:t>
            </a:r>
            <a:endParaRPr lang="en-US" sz="2000" dirty="0"/>
          </a:p>
          <a:p>
            <a:endParaRPr lang="en-US" sz="2000" dirty="0"/>
          </a:p>
          <a:p>
            <a:endParaRPr lang="en-US" sz="2000" b="1" dirty="0"/>
          </a:p>
          <a:p>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7239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330450"/>
            <a:ext cx="7902341" cy="4584700"/>
          </a:xfrm>
          <a:prstGeom prst="rect">
            <a:avLst/>
          </a:prstGeom>
        </p:spPr>
        <p:txBody>
          <a:bodyPr wrap="square">
            <a:spAutoFit/>
          </a:bodyPr>
          <a:lstStyle/>
          <a:p>
            <a:r>
              <a:rPr lang="en-US" sz="1800" b="1"/>
              <a:t>1. limit() Method:</a:t>
            </a:r>
            <a:endParaRPr lang="en-US" sz="1800" b="1"/>
          </a:p>
          <a:p>
            <a:r>
              <a:rPr lang="en-US" sz="1800"/>
              <a:t>Limits the number of documents returned by a MongoDB query.</a:t>
            </a:r>
            <a:endParaRPr lang="en-US" sz="1800"/>
          </a:p>
          <a:p>
            <a:endParaRPr lang="en-US" sz="1800"/>
          </a:p>
          <a:p>
            <a:r>
              <a:rPr lang="en-US" sz="1800" b="1"/>
              <a:t>   query: db.students.find().limit(5);</a:t>
            </a:r>
            <a:endParaRPr lang="en-US" sz="1800" b="1"/>
          </a:p>
          <a:p>
            <a:r>
              <a:rPr lang="en-US" sz="1800"/>
              <a:t>   Limits the result set to the first 5 documents returned by the query</a:t>
            </a:r>
            <a:r>
              <a:rPr lang="en-US" sz="1800" b="1"/>
              <a:t>.</a:t>
            </a:r>
            <a:endParaRPr lang="en-US" sz="1800" b="1"/>
          </a:p>
          <a:p>
            <a:endParaRPr lang="en-US" sz="1800" b="1"/>
          </a:p>
          <a:p>
            <a:endParaRPr lang="en-US" sz="1800" b="1"/>
          </a:p>
          <a:p>
            <a:r>
              <a:rPr lang="en-US" sz="1800" b="1"/>
              <a:t>2. skip() Method:</a:t>
            </a:r>
            <a:endParaRPr lang="en-US" sz="1800" b="1"/>
          </a:p>
          <a:p>
            <a:r>
              <a:rPr lang="en-US" sz="1800"/>
              <a:t>Skips a specified number of documents in a MongoDB query result set.</a:t>
            </a:r>
            <a:endParaRPr lang="en-US" sz="1800"/>
          </a:p>
          <a:p>
            <a:endParaRPr lang="en-US" sz="1800" b="1"/>
          </a:p>
          <a:p>
            <a:r>
              <a:rPr lang="en-US" sz="1800" b="1"/>
              <a:t>   query:db.students.find().skip(10);</a:t>
            </a:r>
            <a:endParaRPr lang="en-US" sz="1800" b="1"/>
          </a:p>
          <a:p>
            <a:r>
              <a:rPr lang="en-US" sz="1800"/>
              <a:t>   Skips the first 10 documents in the result set, returning the subsequent    documents.</a:t>
            </a:r>
            <a:endParaRPr lang="en-US" sz="1800"/>
          </a:p>
          <a:p>
            <a:endParaRPr lang="en-US" sz="1800" b="1"/>
          </a:p>
          <a:p>
            <a:endParaRPr lang="en-US" sz="2000" b="1" dirty="0"/>
          </a:p>
          <a:p>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smtClean="0">
                <a:solidFill>
                  <a:schemeClr val="lt1"/>
                </a:solidFill>
                <a:latin typeface="Calibri" panose="020F0502020204030204"/>
                <a:ea typeface="Calibri" panose="020F0502020204030204"/>
                <a:cs typeface="Calibri" panose="020F0502020204030204"/>
                <a:sym typeface="Calibri" panose="020F0502020204030204"/>
              </a:rPr>
              <a:t>NoSQL database</a:t>
            </a: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3477875"/>
          </a:xfrm>
          <a:prstGeom prst="rect">
            <a:avLst/>
          </a:prstGeom>
        </p:spPr>
        <p:txBody>
          <a:bodyPr wrap="square">
            <a:spAutoFit/>
          </a:bodyPr>
          <a:lstStyle/>
          <a:p>
            <a:r>
              <a:rPr lang="en-US" sz="2000" dirty="0"/>
              <a:t>NoSQL Database is used to refer a non-SQL or non-relational database</a:t>
            </a:r>
            <a:r>
              <a:rPr lang="en-US" sz="2000" dirty="0" smtClean="0"/>
              <a:t>.</a:t>
            </a:r>
            <a:endParaRPr lang="en-US" sz="2000" dirty="0" smtClean="0"/>
          </a:p>
          <a:p>
            <a:endParaRPr lang="en-US" sz="2000" dirty="0"/>
          </a:p>
          <a:p>
            <a:r>
              <a:rPr lang="en-US" sz="2000" dirty="0"/>
              <a:t>It provides a mechanism for storage and retrieval of data other than tabular relations model used in relational databases. </a:t>
            </a:r>
            <a:endParaRPr lang="en-US" sz="2000" dirty="0" smtClean="0"/>
          </a:p>
          <a:p>
            <a:endParaRPr lang="en-US" sz="2000" dirty="0"/>
          </a:p>
          <a:p>
            <a:r>
              <a:rPr lang="en-US" sz="2000" dirty="0" smtClean="0"/>
              <a:t>NoSQL </a:t>
            </a:r>
            <a:r>
              <a:rPr lang="en-US" sz="2000" dirty="0"/>
              <a:t>database doesn't use tables for storing data. It is generally used to store big data and real-time web applications</a:t>
            </a:r>
            <a:r>
              <a:rPr lang="en-US" sz="2000" dirty="0" smtClean="0"/>
              <a:t>.</a:t>
            </a:r>
            <a:endParaRPr lang="en-US" sz="2000" dirty="0" smtClean="0"/>
          </a:p>
          <a:p>
            <a:endParaRPr lang="en-US" sz="2000" dirty="0" smtClean="0"/>
          </a:p>
          <a:p>
            <a:r>
              <a:rPr lang="en-US" sz="2000" dirty="0"/>
              <a:t>NoSQL databases are a class of database management systems that differ from traditional relational databases in their data models, schemas, and scalability options</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330450"/>
            <a:ext cx="7902341" cy="3570208"/>
          </a:xfrm>
          <a:prstGeom prst="rect">
            <a:avLst/>
          </a:prstGeom>
        </p:spPr>
        <p:txBody>
          <a:bodyPr wrap="square">
            <a:spAutoFit/>
          </a:bodyPr>
          <a:lstStyle/>
          <a:p>
            <a:r>
              <a:rPr lang="en-US" sz="1800" b="1" dirty="0"/>
              <a:t>Update Operations</a:t>
            </a:r>
            <a:endParaRPr lang="en-US" sz="1800" b="1" dirty="0"/>
          </a:p>
          <a:p>
            <a:r>
              <a:rPr lang="en-US" sz="1800" dirty="0"/>
              <a:t>In MongoDB, the "update" operation is used to modify existing documents in a collection.</a:t>
            </a:r>
            <a:endParaRPr lang="en-US" sz="1800" dirty="0"/>
          </a:p>
          <a:p>
            <a:r>
              <a:rPr lang="en-US" sz="1800" b="1" dirty="0" smtClean="0"/>
              <a:t>1</a:t>
            </a:r>
            <a:r>
              <a:rPr lang="en-US" sz="1800" b="1" dirty="0"/>
              <a:t>. </a:t>
            </a:r>
            <a:r>
              <a:rPr lang="en-US" sz="1800" b="1" dirty="0" err="1"/>
              <a:t>updateOne</a:t>
            </a:r>
            <a:r>
              <a:rPr lang="en-US" sz="1800" b="1" dirty="0"/>
              <a:t>()</a:t>
            </a:r>
            <a:endParaRPr lang="en-US" sz="1800" dirty="0"/>
          </a:p>
          <a:p>
            <a:r>
              <a:rPr lang="en-US" sz="1800" dirty="0"/>
              <a:t>The </a:t>
            </a:r>
            <a:r>
              <a:rPr lang="en-US" sz="1800" dirty="0" err="1"/>
              <a:t>updateOne</a:t>
            </a:r>
            <a:r>
              <a:rPr lang="en-US" sz="1800" dirty="0"/>
              <a:t>() method is used to update a single document that matches a specified filter.</a:t>
            </a:r>
            <a:endParaRPr lang="en-US" sz="1800" dirty="0"/>
          </a:p>
          <a:p>
            <a:r>
              <a:rPr lang="en-US" sz="1800" b="1" dirty="0"/>
              <a:t>Syntax</a:t>
            </a:r>
            <a:r>
              <a:rPr lang="en-US" sz="1800" b="1" dirty="0" smtClean="0"/>
              <a:t>:</a:t>
            </a:r>
            <a:r>
              <a:rPr lang="en-US" sz="1800" dirty="0"/>
              <a:t> </a:t>
            </a:r>
            <a:r>
              <a:rPr lang="en-US" sz="1800" b="1" dirty="0" err="1"/>
              <a:t>db.collectionName.updateOne</a:t>
            </a:r>
            <a:r>
              <a:rPr lang="en-US" sz="1800" b="1" dirty="0"/>
              <a:t>(filter, update, options)</a:t>
            </a:r>
            <a:endParaRPr lang="en-US" sz="1800" b="1" dirty="0"/>
          </a:p>
          <a:p>
            <a:endParaRPr lang="en-US" sz="2000" dirty="0"/>
          </a:p>
          <a:p>
            <a:r>
              <a:rPr lang="en-US" sz="2000" b="1" dirty="0" err="1" smtClean="0"/>
              <a:t>Eg</a:t>
            </a:r>
            <a:r>
              <a:rPr lang="en-US" sz="2000" b="1" dirty="0" smtClean="0"/>
              <a:t>:</a:t>
            </a:r>
            <a:endParaRPr lang="en-US" sz="2000" b="1" dirty="0" smtClean="0"/>
          </a:p>
          <a:p>
            <a:r>
              <a:rPr lang="en-US" sz="2000" dirty="0" err="1" smtClean="0"/>
              <a:t>db.dummy.updateOne</a:t>
            </a:r>
            <a:r>
              <a:rPr lang="en-US" sz="2000" dirty="0"/>
              <a:t>({ name: </a:t>
            </a:r>
            <a:r>
              <a:rPr lang="en-US" sz="2000" dirty="0" smtClean="0"/>
              <a:t>“Ram" </a:t>
            </a:r>
            <a:r>
              <a:rPr lang="en-US" sz="2000" dirty="0"/>
              <a:t>}, { $set: { </a:t>
            </a:r>
            <a:r>
              <a:rPr lang="en-US" sz="2000" dirty="0" smtClean="0"/>
              <a:t>age: “30" </a:t>
            </a:r>
            <a:r>
              <a:rPr lang="en-US" sz="2000" dirty="0"/>
              <a:t>} })</a:t>
            </a:r>
            <a:endParaRPr lang="en-US" sz="2000" dirty="0"/>
          </a:p>
          <a:p>
            <a:endParaRPr lang="en-US" sz="2000" b="1" dirty="0"/>
          </a:p>
          <a:p>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330450"/>
            <a:ext cx="7902341" cy="3754874"/>
          </a:xfrm>
          <a:prstGeom prst="rect">
            <a:avLst/>
          </a:prstGeom>
        </p:spPr>
        <p:txBody>
          <a:bodyPr wrap="square">
            <a:spAutoFit/>
          </a:bodyPr>
          <a:lstStyle/>
          <a:p>
            <a:r>
              <a:rPr lang="en-US" sz="1800" b="1" dirty="0"/>
              <a:t>Following are a few of the many available operations</a:t>
            </a:r>
            <a:r>
              <a:rPr lang="en-US" sz="1800" b="1" dirty="0" smtClean="0"/>
              <a:t>:</a:t>
            </a:r>
            <a:endParaRPr lang="en-US" sz="1800" b="1" dirty="0" smtClean="0"/>
          </a:p>
          <a:p>
            <a:endParaRPr lang="en-US" sz="1800" dirty="0"/>
          </a:p>
          <a:p>
            <a:r>
              <a:rPr lang="en-US" sz="1800" b="1" dirty="0"/>
              <a:t>$set:</a:t>
            </a:r>
            <a:r>
              <a:rPr lang="en-US" sz="1800" dirty="0"/>
              <a:t> Sets the value of a field in a document. If the field does not exist, the set will create it.</a:t>
            </a:r>
            <a:endParaRPr lang="en-US" sz="1800" dirty="0"/>
          </a:p>
          <a:p>
            <a:r>
              <a:rPr lang="en-US" sz="1800" b="1" dirty="0"/>
              <a:t>$unset:</a:t>
            </a:r>
            <a:r>
              <a:rPr lang="en-US" sz="1800" dirty="0"/>
              <a:t> Removes a field from a document.</a:t>
            </a:r>
            <a:endParaRPr lang="en-US" sz="1800" dirty="0"/>
          </a:p>
          <a:p>
            <a:r>
              <a:rPr lang="en-US" sz="1800" b="1" dirty="0"/>
              <a:t>$</a:t>
            </a:r>
            <a:r>
              <a:rPr lang="en-US" sz="1800" b="1" dirty="0" err="1"/>
              <a:t>inc</a:t>
            </a:r>
            <a:r>
              <a:rPr lang="en-US" sz="1800" b="1" dirty="0"/>
              <a:t>:</a:t>
            </a:r>
            <a:r>
              <a:rPr lang="en-US" sz="1800" dirty="0"/>
              <a:t> Increments the value of a field in a document by a specified amount.</a:t>
            </a:r>
            <a:endParaRPr lang="en-US" sz="1800" dirty="0"/>
          </a:p>
          <a:p>
            <a:r>
              <a:rPr lang="en-US" sz="1800" b="1" dirty="0"/>
              <a:t>$push:</a:t>
            </a:r>
            <a:r>
              <a:rPr lang="en-US" sz="1800" dirty="0"/>
              <a:t> Adds an element to the end of an array field in a document. If the field does not exist, push will create it as an array with the specified element.</a:t>
            </a:r>
            <a:endParaRPr lang="en-US" sz="1800" dirty="0"/>
          </a:p>
          <a:p>
            <a:r>
              <a:rPr lang="en-US" sz="1800" b="1" dirty="0"/>
              <a:t>$pull:</a:t>
            </a:r>
            <a:r>
              <a:rPr lang="en-US" sz="1800" dirty="0"/>
              <a:t> Removes all occurrences of a specified value from an array field in a document.</a:t>
            </a:r>
            <a:endParaRPr lang="en-US" sz="1800" dirty="0"/>
          </a:p>
          <a:p>
            <a:endParaRPr lang="en-US" sz="2000" b="1" dirty="0"/>
          </a:p>
          <a:p>
            <a:endParaRPr lang="en-US"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330450"/>
            <a:ext cx="7902341" cy="3354765"/>
          </a:xfrm>
          <a:prstGeom prst="rect">
            <a:avLst/>
          </a:prstGeom>
        </p:spPr>
        <p:txBody>
          <a:bodyPr wrap="square">
            <a:spAutoFit/>
          </a:bodyPr>
          <a:lstStyle/>
          <a:p>
            <a:r>
              <a:rPr lang="en-US" sz="1800" b="1" dirty="0"/>
              <a:t>2. </a:t>
            </a:r>
            <a:r>
              <a:rPr lang="en-US" sz="1800" b="1" dirty="0" err="1"/>
              <a:t>updateMany</a:t>
            </a:r>
            <a:endParaRPr lang="en-US" sz="1800" dirty="0"/>
          </a:p>
          <a:p>
            <a:r>
              <a:rPr lang="en-US" sz="1800" dirty="0"/>
              <a:t>The </a:t>
            </a:r>
            <a:r>
              <a:rPr lang="en-US" sz="1800" dirty="0" err="1"/>
              <a:t>updateMany</a:t>
            </a:r>
            <a:r>
              <a:rPr lang="en-US" sz="1800" dirty="0"/>
              <a:t>() method is used to update multiple documents that match a specified filter.</a:t>
            </a:r>
            <a:endParaRPr lang="en-US" sz="1800" dirty="0"/>
          </a:p>
          <a:p>
            <a:r>
              <a:rPr lang="en-US" sz="1800" b="1" dirty="0"/>
              <a:t>Syntax:</a:t>
            </a:r>
            <a:endParaRPr lang="en-US" sz="1800" dirty="0"/>
          </a:p>
          <a:p>
            <a:r>
              <a:rPr lang="en-US" sz="2000" b="1" dirty="0" err="1"/>
              <a:t>db.collectionName.updateMany</a:t>
            </a:r>
            <a:r>
              <a:rPr lang="en-US" sz="2000" b="1" dirty="0"/>
              <a:t>(filter, update, options)</a:t>
            </a:r>
            <a:endParaRPr lang="en-US" sz="2000" b="1" dirty="0"/>
          </a:p>
          <a:p>
            <a:endParaRPr lang="en-US" sz="2000" b="1" dirty="0" smtClean="0"/>
          </a:p>
          <a:p>
            <a:r>
              <a:rPr lang="en-US" sz="2000" b="1" dirty="0" err="1" smtClean="0"/>
              <a:t>Eg</a:t>
            </a:r>
            <a:r>
              <a:rPr lang="en-US" sz="2000" b="1" dirty="0" smtClean="0"/>
              <a:t>:</a:t>
            </a:r>
            <a:endParaRPr lang="en-US" sz="2000" b="1" dirty="0" smtClean="0"/>
          </a:p>
          <a:p>
            <a:r>
              <a:rPr lang="en-US" sz="2000" b="1" dirty="0" err="1" smtClean="0"/>
              <a:t>db.dummy.updateMany</a:t>
            </a:r>
            <a:r>
              <a:rPr lang="en-US" sz="2000" b="1" dirty="0"/>
              <a:t>({ age: { $</a:t>
            </a:r>
            <a:r>
              <a:rPr lang="en-US" sz="2000" b="1" dirty="0" err="1"/>
              <a:t>lt</a:t>
            </a:r>
            <a:r>
              <a:rPr lang="en-US" sz="2000" b="1" dirty="0"/>
              <a:t>: 30 } }, { $set: { </a:t>
            </a:r>
            <a:r>
              <a:rPr lang="en-US" sz="2000" b="1" dirty="0" smtClean="0"/>
              <a:t>age: 28} </a:t>
            </a:r>
            <a:r>
              <a:rPr lang="en-US" sz="2000" b="1" dirty="0"/>
              <a:t>})</a:t>
            </a:r>
            <a:endParaRPr lang="en-US" sz="2000" b="1" dirty="0"/>
          </a:p>
          <a:p>
            <a:endParaRPr lang="en-US" sz="2000" b="1" dirty="0"/>
          </a:p>
          <a:p>
            <a:r>
              <a:rPr lang="en-US" sz="2000" dirty="0"/>
              <a:t>This command will update the status of all documents in the </a:t>
            </a:r>
            <a:r>
              <a:rPr lang="en-US" sz="2000" dirty="0" smtClean="0"/>
              <a:t>“dummy" </a:t>
            </a:r>
            <a:r>
              <a:rPr lang="en-US" sz="2000" dirty="0"/>
              <a:t>collection where the age is less than 30 to </a:t>
            </a:r>
            <a:r>
              <a:rPr lang="en-US" sz="2000" dirty="0" smtClean="0"/>
              <a:t>age 28.</a:t>
            </a: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330450"/>
            <a:ext cx="7902341" cy="2430145"/>
          </a:xfrm>
          <a:prstGeom prst="rect">
            <a:avLst/>
          </a:prstGeom>
        </p:spPr>
        <p:txBody>
          <a:bodyPr wrap="square">
            <a:spAutoFit/>
          </a:bodyPr>
          <a:lstStyle/>
          <a:p>
            <a:r>
              <a:rPr lang="en-US" sz="1800" b="1"/>
              <a:t>3. replaceOne():</a:t>
            </a:r>
            <a:endParaRPr lang="en-US" sz="1800" b="1"/>
          </a:p>
          <a:p>
            <a:endParaRPr lang="en-US" sz="1800" b="1"/>
          </a:p>
          <a:p>
            <a:r>
              <a:rPr lang="en-US" sz="1800" b="1"/>
              <a:t>Replaces a single document with a new document.</a:t>
            </a:r>
            <a:endParaRPr lang="en-US" sz="1800" b="1"/>
          </a:p>
          <a:p>
            <a:endParaRPr lang="en-US" sz="1800" b="1"/>
          </a:p>
          <a:p>
            <a:r>
              <a:rPr lang="en-US" sz="2000">
                <a:latin typeface="Times New Roman" panose="02020603050405020304" pitchFamily="18" charset="0"/>
                <a:cs typeface="Times New Roman" panose="02020603050405020304" pitchFamily="18" charset="0"/>
              </a:rPr>
              <a:t>db.students.replaceOne(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name: "Bob"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name: "Bob", age: 29, grade: "A-"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330450"/>
            <a:ext cx="7902341" cy="4524315"/>
          </a:xfrm>
          <a:prstGeom prst="rect">
            <a:avLst/>
          </a:prstGeom>
        </p:spPr>
        <p:txBody>
          <a:bodyPr wrap="square">
            <a:spAutoFit/>
          </a:bodyPr>
          <a:lstStyle/>
          <a:p>
            <a:r>
              <a:rPr lang="en-US" sz="1800" b="1" dirty="0"/>
              <a:t>Delete Operations</a:t>
            </a:r>
            <a:endParaRPr lang="en-US" sz="1800" b="1" dirty="0"/>
          </a:p>
          <a:p>
            <a:r>
              <a:rPr lang="en-US" sz="1800" dirty="0"/>
              <a:t>In MongoDB, the "delete" operation is used to remove documents from a collection.</a:t>
            </a:r>
            <a:endParaRPr lang="en-US" sz="1800" dirty="0"/>
          </a:p>
          <a:p>
            <a:r>
              <a:rPr lang="en-US" sz="1800" b="1" dirty="0"/>
              <a:t>There are several ways to perform a delete operation, including the following:</a:t>
            </a:r>
            <a:endParaRPr lang="en-US" sz="1800" dirty="0"/>
          </a:p>
          <a:p>
            <a:r>
              <a:rPr lang="en-US" sz="1800" b="1" dirty="0"/>
              <a:t>1. </a:t>
            </a:r>
            <a:r>
              <a:rPr lang="en-US" sz="1800" b="1" dirty="0" err="1"/>
              <a:t>deleteOne</a:t>
            </a:r>
            <a:r>
              <a:rPr lang="en-US" sz="1800" b="1" dirty="0"/>
              <a:t>()</a:t>
            </a:r>
            <a:endParaRPr lang="en-US" sz="1800" dirty="0"/>
          </a:p>
          <a:p>
            <a:r>
              <a:rPr lang="en-US" sz="1800" dirty="0"/>
              <a:t>The </a:t>
            </a:r>
            <a:r>
              <a:rPr lang="en-US" sz="1800" dirty="0" err="1"/>
              <a:t>deleteOne</a:t>
            </a:r>
            <a:r>
              <a:rPr lang="en-US" sz="1800" dirty="0"/>
              <a:t>() method is used to remove a single document that matches a specified filter.</a:t>
            </a:r>
            <a:endParaRPr lang="en-US" sz="1800" dirty="0"/>
          </a:p>
          <a:p>
            <a:r>
              <a:rPr lang="en-US" sz="1800" b="1" dirty="0"/>
              <a:t>Syntax</a:t>
            </a:r>
            <a:r>
              <a:rPr lang="en-US" sz="1800" b="1" dirty="0"/>
              <a:t>: </a:t>
            </a:r>
            <a:r>
              <a:rPr lang="en-US" sz="1800" b="1" dirty="0" err="1"/>
              <a:t>db.collectionName.deleteOne</a:t>
            </a:r>
            <a:r>
              <a:rPr lang="en-US" sz="1800" b="1" dirty="0"/>
              <a:t>(filter, options)</a:t>
            </a:r>
            <a:endParaRPr lang="en-US" sz="1800" b="1" dirty="0"/>
          </a:p>
          <a:p>
            <a:endParaRPr lang="en-US" sz="1800" dirty="0" smtClean="0"/>
          </a:p>
          <a:p>
            <a:r>
              <a:rPr lang="en-US" sz="1800" dirty="0" err="1" smtClean="0"/>
              <a:t>Eg</a:t>
            </a:r>
            <a:r>
              <a:rPr lang="en-US" sz="1800" dirty="0" smtClean="0"/>
              <a:t>:</a:t>
            </a:r>
            <a:endParaRPr lang="en-US" sz="1800" dirty="0" smtClean="0"/>
          </a:p>
          <a:p>
            <a:r>
              <a:rPr lang="en-US" sz="1800" dirty="0" err="1" smtClean="0"/>
              <a:t>db.dummy.deleteOne</a:t>
            </a:r>
            <a:r>
              <a:rPr lang="en-US" sz="1800" dirty="0"/>
              <a:t>({ name: </a:t>
            </a:r>
            <a:r>
              <a:rPr lang="en-US" sz="1800" dirty="0" smtClean="0"/>
              <a:t>“ram" })</a:t>
            </a:r>
            <a:endParaRPr lang="en-US" sz="1800" dirty="0" smtClean="0"/>
          </a:p>
          <a:p>
            <a:endParaRPr lang="en-US" sz="1800" dirty="0" smtClean="0"/>
          </a:p>
          <a:p>
            <a:r>
              <a:rPr lang="en-US" sz="1800" dirty="0"/>
              <a:t>This command will remove the first document in the </a:t>
            </a:r>
            <a:r>
              <a:rPr lang="en-US" sz="1800" dirty="0" smtClean="0"/>
              <a:t>“dummy" </a:t>
            </a:r>
            <a:r>
              <a:rPr lang="en-US" sz="1800" dirty="0"/>
              <a:t>collection where the name is </a:t>
            </a:r>
            <a:r>
              <a:rPr lang="en-US" sz="1800" dirty="0" smtClean="0"/>
              <a:t>“ram"</a:t>
            </a:r>
            <a:endParaRPr lang="en-US" sz="1800" dirty="0"/>
          </a:p>
          <a:p>
            <a:endParaRPr lang="en-US"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330450"/>
            <a:ext cx="7902341" cy="3970318"/>
          </a:xfrm>
          <a:prstGeom prst="rect">
            <a:avLst/>
          </a:prstGeom>
        </p:spPr>
        <p:txBody>
          <a:bodyPr wrap="square">
            <a:spAutoFit/>
          </a:bodyPr>
          <a:lstStyle/>
          <a:p>
            <a:r>
              <a:rPr lang="en-US" sz="1800" b="1" dirty="0"/>
              <a:t>2. </a:t>
            </a:r>
            <a:r>
              <a:rPr lang="en-US" sz="1800" b="1" dirty="0" err="1"/>
              <a:t>deleteMany</a:t>
            </a:r>
            <a:r>
              <a:rPr lang="en-US" sz="1800" b="1" dirty="0"/>
              <a:t>()</a:t>
            </a:r>
            <a:endParaRPr lang="en-US" sz="1800" dirty="0"/>
          </a:p>
          <a:p>
            <a:r>
              <a:rPr lang="en-US" sz="1800" dirty="0"/>
              <a:t>The </a:t>
            </a:r>
            <a:r>
              <a:rPr lang="en-US" sz="1800" dirty="0" err="1"/>
              <a:t>deleteMany</a:t>
            </a:r>
            <a:r>
              <a:rPr lang="en-US" sz="1800" dirty="0"/>
              <a:t>() method is used to remove multiple documents that match a specified filter.</a:t>
            </a:r>
            <a:endParaRPr lang="en-US" sz="1800" dirty="0"/>
          </a:p>
          <a:p>
            <a:r>
              <a:rPr lang="en-US" sz="1800" b="1" dirty="0"/>
              <a:t>Syntax:</a:t>
            </a:r>
            <a:endParaRPr lang="en-US" sz="1800" dirty="0"/>
          </a:p>
          <a:p>
            <a:r>
              <a:rPr lang="en-US" sz="1800" b="1" dirty="0" err="1"/>
              <a:t>db.collectionName.deleteMany</a:t>
            </a:r>
            <a:r>
              <a:rPr lang="en-US" sz="1800" b="1" dirty="0"/>
              <a:t>(filter, options</a:t>
            </a:r>
            <a:r>
              <a:rPr lang="en-US" sz="1800" b="1" dirty="0" smtClean="0"/>
              <a:t>)</a:t>
            </a:r>
            <a:endParaRPr lang="en-US" sz="1800" b="1" dirty="0" smtClean="0"/>
          </a:p>
          <a:p>
            <a:endParaRPr lang="en-US" sz="1800" b="1" dirty="0"/>
          </a:p>
          <a:p>
            <a:r>
              <a:rPr lang="en-US" sz="1800" b="1" dirty="0" err="1" smtClean="0"/>
              <a:t>Eg</a:t>
            </a:r>
            <a:r>
              <a:rPr lang="en-US" sz="1800" b="1" dirty="0" smtClean="0"/>
              <a:t>:</a:t>
            </a:r>
            <a:endParaRPr lang="en-US" sz="1800" b="1" dirty="0" smtClean="0"/>
          </a:p>
          <a:p>
            <a:endParaRPr lang="en-US" sz="1800" b="1" dirty="0"/>
          </a:p>
          <a:p>
            <a:r>
              <a:rPr lang="en-US" sz="1800" b="1" dirty="0" err="1" smtClean="0"/>
              <a:t>db.dummy.deleteMany</a:t>
            </a:r>
            <a:r>
              <a:rPr lang="en-US" sz="1800" b="1" dirty="0"/>
              <a:t>({ age: { $</a:t>
            </a:r>
            <a:r>
              <a:rPr lang="en-US" sz="1800" b="1" dirty="0" err="1"/>
              <a:t>lt</a:t>
            </a:r>
            <a:r>
              <a:rPr lang="en-US" sz="1800" b="1" dirty="0"/>
              <a:t>: 30 } </a:t>
            </a:r>
            <a:r>
              <a:rPr lang="en-US" sz="1800" b="1" dirty="0" smtClean="0"/>
              <a:t>})</a:t>
            </a:r>
            <a:endParaRPr lang="en-US" sz="1800" b="1" dirty="0" smtClean="0"/>
          </a:p>
          <a:p>
            <a:endParaRPr lang="en-US" sz="1800" b="1" dirty="0" smtClean="0"/>
          </a:p>
          <a:p>
            <a:r>
              <a:rPr lang="en-US" sz="1800" dirty="0"/>
              <a:t>This command will remove all documents in the "users" collection where the age is less than 30</a:t>
            </a:r>
            <a:endParaRPr lang="en-US" sz="1800" b="1" dirty="0"/>
          </a:p>
          <a:p>
            <a:endParaRPr lang="en-US" sz="1800" b="1" dirty="0"/>
          </a:p>
          <a:p>
            <a:endParaRPr lang="en-US"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330450"/>
            <a:ext cx="7902341" cy="3416320"/>
          </a:xfrm>
          <a:prstGeom prst="rect">
            <a:avLst/>
          </a:prstGeom>
        </p:spPr>
        <p:txBody>
          <a:bodyPr wrap="square">
            <a:spAutoFit/>
          </a:bodyPr>
          <a:lstStyle/>
          <a:p>
            <a:r>
              <a:rPr lang="en-US" sz="1800" b="1" dirty="0"/>
              <a:t>3. drop()</a:t>
            </a:r>
            <a:endParaRPr lang="en-US" sz="1800" dirty="0"/>
          </a:p>
          <a:p>
            <a:r>
              <a:rPr lang="en-US" sz="1800" dirty="0"/>
              <a:t>The drop() method is used to remove an entire collection.</a:t>
            </a:r>
            <a:endParaRPr lang="en-US" sz="1800" dirty="0"/>
          </a:p>
          <a:p>
            <a:r>
              <a:rPr lang="en-US" sz="1800" b="1" dirty="0"/>
              <a:t>Syntax:</a:t>
            </a:r>
            <a:endParaRPr lang="en-US" sz="1800" dirty="0"/>
          </a:p>
          <a:p>
            <a:r>
              <a:rPr lang="en-US" sz="1800" b="1" dirty="0" err="1"/>
              <a:t>db.collectionName.drop</a:t>
            </a:r>
            <a:r>
              <a:rPr lang="en-US" sz="1800" b="1" dirty="0"/>
              <a:t>()</a:t>
            </a:r>
            <a:endParaRPr lang="en-US" sz="1800" b="1" dirty="0"/>
          </a:p>
          <a:p>
            <a:endParaRPr lang="en-US" sz="1800" b="1" dirty="0" smtClean="0"/>
          </a:p>
          <a:p>
            <a:r>
              <a:rPr lang="en-US" sz="1800" b="1" dirty="0" err="1" smtClean="0"/>
              <a:t>Eg</a:t>
            </a:r>
            <a:r>
              <a:rPr lang="en-US" sz="1800" b="1" dirty="0" smtClean="0"/>
              <a:t>:</a:t>
            </a:r>
            <a:endParaRPr lang="en-US" sz="1800" b="1" dirty="0" smtClean="0"/>
          </a:p>
          <a:p>
            <a:endParaRPr lang="en-US" sz="1800" b="1" dirty="0"/>
          </a:p>
          <a:p>
            <a:r>
              <a:rPr lang="en-US" sz="1800" b="1" dirty="0" err="1" smtClean="0"/>
              <a:t>db.dummy.drop</a:t>
            </a:r>
            <a:r>
              <a:rPr lang="en-US" sz="1800" b="1" dirty="0" smtClean="0"/>
              <a:t>()</a:t>
            </a:r>
            <a:endParaRPr lang="en-US" sz="1800" b="1" dirty="0" smtClean="0"/>
          </a:p>
          <a:p>
            <a:endParaRPr lang="en-US" sz="1800" b="1" dirty="0"/>
          </a:p>
          <a:p>
            <a:r>
              <a:rPr lang="en-US" sz="1800" dirty="0"/>
              <a:t>This command will remove the </a:t>
            </a:r>
            <a:r>
              <a:rPr lang="en-US" sz="1800" dirty="0" smtClean="0"/>
              <a:t>dummy</a:t>
            </a:r>
            <a:r>
              <a:rPr lang="en-US" sz="1800" dirty="0"/>
              <a:t> collection.</a:t>
            </a:r>
            <a:endParaRPr lang="en-US" sz="1800" b="1" dirty="0"/>
          </a:p>
          <a:p>
            <a:endParaRPr lang="en-US" sz="1800" b="1" dirty="0"/>
          </a:p>
          <a:p>
            <a:endParaRPr lang="en-U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a:solidFill>
                  <a:schemeClr val="tx2"/>
                </a:solidFill>
                <a:latin typeface="Times New Roman" panose="02020603050405020304" pitchFamily="18" charset="0"/>
                <a:cs typeface="Times New Roman" panose="02020603050405020304" pitchFamily="18" charset="0"/>
              </a:rPr>
              <a:t>Indexing and querying in MongoDB </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330450"/>
            <a:ext cx="7902341" cy="5355312"/>
          </a:xfrm>
          <a:prstGeom prst="rect">
            <a:avLst/>
          </a:prstGeom>
        </p:spPr>
        <p:txBody>
          <a:bodyPr wrap="square">
            <a:spAutoFit/>
          </a:bodyPr>
          <a:lstStyle/>
          <a:p>
            <a:r>
              <a:rPr lang="en-US" sz="1800" dirty="0"/>
              <a:t>Indexes support the efficient resolution of queries. Without indexes, MongoDB must scan every document of a collection to select those documents that match the query statement. This scan is highly inefficient and require MongoDB to process a large volume of data</a:t>
            </a:r>
            <a:r>
              <a:rPr lang="en-US" sz="1800" dirty="0" smtClean="0"/>
              <a:t>.</a:t>
            </a:r>
            <a:endParaRPr lang="en-US" sz="1800" dirty="0" smtClean="0"/>
          </a:p>
          <a:p>
            <a:endParaRPr lang="en-US" sz="1800" dirty="0"/>
          </a:p>
          <a:p>
            <a:r>
              <a:rPr lang="en-US" sz="1800" dirty="0"/>
              <a:t>Indexes are special data structures, that store a small portion of the data set in an easy-to-traverse form. The index stores the value of a specific field or set of fields, ordered by the value of the field as specified in the index</a:t>
            </a:r>
            <a:r>
              <a:rPr lang="en-US" sz="1800" dirty="0" smtClean="0"/>
              <a:t>.</a:t>
            </a:r>
            <a:endParaRPr lang="en-US" sz="1800" dirty="0" smtClean="0"/>
          </a:p>
          <a:p>
            <a:endParaRPr lang="en-US" sz="1800" dirty="0"/>
          </a:p>
          <a:p>
            <a:r>
              <a:rPr lang="en-US" sz="1800" dirty="0"/>
              <a:t>To create an index, you need to use </a:t>
            </a:r>
            <a:r>
              <a:rPr lang="en-US" sz="1800" dirty="0" err="1"/>
              <a:t>createIndex</a:t>
            </a:r>
            <a:r>
              <a:rPr lang="en-US" sz="1800" dirty="0"/>
              <a:t>() method of MongoDB</a:t>
            </a:r>
            <a:r>
              <a:rPr lang="en-US" sz="1800" dirty="0" smtClean="0"/>
              <a:t>.</a:t>
            </a:r>
            <a:endParaRPr lang="en-US" sz="1800" dirty="0" smtClean="0"/>
          </a:p>
          <a:p>
            <a:endParaRPr lang="en-US" sz="1800" dirty="0"/>
          </a:p>
          <a:p>
            <a:r>
              <a:rPr lang="en-US" sz="1800" dirty="0" smtClean="0"/>
              <a:t>Syntax: </a:t>
            </a:r>
            <a:r>
              <a:rPr lang="en-US" sz="1800" b="1" dirty="0" err="1" smtClean="0"/>
              <a:t>db.collectionName.createIndex</a:t>
            </a:r>
            <a:r>
              <a:rPr lang="en-US" sz="1800" b="1" dirty="0"/>
              <a:t>({KEY:1})</a:t>
            </a:r>
            <a:endParaRPr lang="en-US" sz="1800" b="1" dirty="0"/>
          </a:p>
          <a:p>
            <a:endParaRPr lang="en-US" sz="1800" dirty="0" smtClean="0"/>
          </a:p>
          <a:p>
            <a:endParaRPr lang="en-US" sz="1800" dirty="0"/>
          </a:p>
          <a:p>
            <a:endParaRPr lang="en-US" sz="1800" dirty="0"/>
          </a:p>
          <a:p>
            <a:endParaRPr lang="en-US" sz="1800" dirty="0"/>
          </a:p>
          <a:p>
            <a:endParaRPr lang="en-US" sz="1800" dirty="0"/>
          </a:p>
          <a:p>
            <a:endParaRPr lang="en-US" sz="1800" b="1" dirty="0"/>
          </a:p>
          <a:p>
            <a:endParaRPr lang="en-US" sz="1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471639" y="2330450"/>
            <a:ext cx="8162222" cy="5078313"/>
          </a:xfrm>
          <a:prstGeom prst="rect">
            <a:avLst/>
          </a:prstGeom>
        </p:spPr>
        <p:txBody>
          <a:bodyPr wrap="square">
            <a:spAutoFit/>
          </a:bodyPr>
          <a:lstStyle/>
          <a:p>
            <a:r>
              <a:rPr lang="en-US" sz="1800" dirty="0"/>
              <a:t>Here key is the name of the field on which you want to create index and 1 is for ascending order. To create index in descending order you need to use -1</a:t>
            </a:r>
            <a:r>
              <a:rPr lang="en-US" sz="1800" dirty="0" smtClean="0"/>
              <a:t>.</a:t>
            </a:r>
            <a:endParaRPr lang="en-US" sz="1800" dirty="0" smtClean="0"/>
          </a:p>
          <a:p>
            <a:endParaRPr lang="en-US" sz="1800" b="1" dirty="0"/>
          </a:p>
          <a:p>
            <a:r>
              <a:rPr lang="en-US" sz="1800" b="1" dirty="0" err="1" smtClean="0"/>
              <a:t>Eg</a:t>
            </a:r>
            <a:r>
              <a:rPr lang="en-US" sz="1800" b="1" dirty="0" smtClean="0"/>
              <a:t>; </a:t>
            </a:r>
            <a:r>
              <a:rPr lang="en-US" sz="1800" b="1" dirty="0" err="1" smtClean="0"/>
              <a:t>db.dummy.createIndex</a:t>
            </a:r>
            <a:r>
              <a:rPr lang="en-US" sz="1800" b="1" dirty="0" smtClean="0"/>
              <a:t>({“title”:1})</a:t>
            </a:r>
            <a:endParaRPr lang="en-US" sz="1800" b="1" dirty="0" smtClean="0"/>
          </a:p>
          <a:p>
            <a:endParaRPr lang="en-US" sz="1800" dirty="0"/>
          </a:p>
          <a:p>
            <a:r>
              <a:rPr lang="en-US" sz="1800" dirty="0"/>
              <a:t>In </a:t>
            </a:r>
            <a:r>
              <a:rPr lang="en-US" sz="1800" b="1" dirty="0" err="1"/>
              <a:t>createIndex</a:t>
            </a:r>
            <a:r>
              <a:rPr lang="en-US" sz="1800" b="1" dirty="0"/>
              <a:t>()</a:t>
            </a:r>
            <a:r>
              <a:rPr lang="en-US" sz="1800" dirty="0"/>
              <a:t> method you can pass multiple fields, to create index on multiple </a:t>
            </a:r>
            <a:r>
              <a:rPr lang="en-US" sz="1800" dirty="0" smtClean="0"/>
              <a:t>fields.</a:t>
            </a:r>
            <a:endParaRPr lang="en-US" sz="1800" dirty="0" smtClean="0"/>
          </a:p>
          <a:p>
            <a:endParaRPr lang="en-US" sz="1800" dirty="0"/>
          </a:p>
          <a:p>
            <a:r>
              <a:rPr lang="en-US" sz="1800" b="1" dirty="0" err="1"/>
              <a:t>Eg</a:t>
            </a:r>
            <a:r>
              <a:rPr lang="en-US" sz="1800" b="1" dirty="0"/>
              <a:t>; </a:t>
            </a:r>
            <a:r>
              <a:rPr lang="en-US" sz="1800" b="1" dirty="0" err="1"/>
              <a:t>db.dummy.createIndex</a:t>
            </a:r>
            <a:r>
              <a:rPr lang="en-US" sz="1800" b="1" dirty="0"/>
              <a:t>({“title”:</a:t>
            </a:r>
            <a:r>
              <a:rPr lang="en-US" sz="1800" b="1" dirty="0" smtClean="0"/>
              <a:t>1, “description”:1})</a:t>
            </a:r>
            <a:endParaRPr lang="en-US" sz="1800" b="1" dirty="0"/>
          </a:p>
          <a:p>
            <a:endParaRPr lang="en-US" sz="1800" dirty="0" smtClean="0"/>
          </a:p>
          <a:p>
            <a:endParaRPr lang="en-US" sz="1800" dirty="0"/>
          </a:p>
          <a:p>
            <a:endParaRPr lang="en-US" sz="1800" dirty="0" smtClean="0"/>
          </a:p>
          <a:p>
            <a:endParaRPr lang="en-US" sz="1800" dirty="0"/>
          </a:p>
          <a:p>
            <a:endParaRPr lang="en-US" sz="1800" dirty="0"/>
          </a:p>
          <a:p>
            <a:endParaRPr lang="en-US" sz="1800" dirty="0"/>
          </a:p>
          <a:p>
            <a:endParaRPr lang="en-US" sz="1800" dirty="0"/>
          </a:p>
          <a:p>
            <a:endParaRPr lang="en-US" sz="1800" b="1" dirty="0"/>
          </a:p>
          <a:p>
            <a:endParaRPr lang="en-US" sz="1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3200" b="1" dirty="0" err="1" smtClean="0">
                <a:solidFill>
                  <a:schemeClr val="tx2"/>
                </a:solidFill>
                <a:latin typeface="Times New Roman" panose="02020603050405020304" pitchFamily="18" charset="0"/>
                <a:cs typeface="Times New Roman" panose="02020603050405020304" pitchFamily="18" charset="0"/>
              </a:rPr>
              <a:t>Contn</a:t>
            </a:r>
            <a:r>
              <a:rPr lang="en-US" altLang="en-US" sz="3200" b="1" dirty="0" smtClean="0">
                <a:solidFill>
                  <a:schemeClr val="tx2"/>
                </a:solidFill>
                <a:latin typeface="Times New Roman" panose="02020603050405020304" pitchFamily="18" charset="0"/>
                <a:cs typeface="Times New Roman" panose="02020603050405020304" pitchFamily="18" charset="0"/>
              </a:rPr>
              <a:t>…</a:t>
            </a:r>
            <a:endParaRPr lang="en-US" altLang="en-US" sz="32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471639" y="2330450"/>
            <a:ext cx="8162222" cy="5355312"/>
          </a:xfrm>
          <a:prstGeom prst="rect">
            <a:avLst/>
          </a:prstGeom>
        </p:spPr>
        <p:txBody>
          <a:bodyPr wrap="square">
            <a:spAutoFit/>
          </a:bodyPr>
          <a:lstStyle/>
          <a:p>
            <a:r>
              <a:rPr lang="en-US" sz="1800" b="1" dirty="0"/>
              <a:t>The </a:t>
            </a:r>
            <a:r>
              <a:rPr lang="en-US" sz="1800" b="1" dirty="0" err="1"/>
              <a:t>dropIndex</a:t>
            </a:r>
            <a:r>
              <a:rPr lang="en-US" sz="1800" b="1" dirty="0"/>
              <a:t>() </a:t>
            </a:r>
            <a:r>
              <a:rPr lang="en-US" sz="1800" b="1" dirty="0" smtClean="0"/>
              <a:t>method</a:t>
            </a:r>
            <a:endParaRPr lang="en-US" sz="1800" b="1" dirty="0" smtClean="0"/>
          </a:p>
          <a:p>
            <a:endParaRPr lang="en-US" sz="1800" b="1" dirty="0"/>
          </a:p>
          <a:p>
            <a:r>
              <a:rPr lang="en-US" sz="1800" dirty="0"/>
              <a:t>You can drop a particular index using the </a:t>
            </a:r>
            <a:r>
              <a:rPr lang="en-US" sz="1800" dirty="0" err="1"/>
              <a:t>dropIndex</a:t>
            </a:r>
            <a:r>
              <a:rPr lang="en-US" sz="1800" dirty="0"/>
              <a:t>() method of MongoDB.</a:t>
            </a:r>
            <a:endParaRPr lang="en-US" sz="1800" dirty="0"/>
          </a:p>
          <a:p>
            <a:endParaRPr lang="en-US" sz="1800" dirty="0" smtClean="0"/>
          </a:p>
          <a:p>
            <a:r>
              <a:rPr lang="en-US" sz="1800" dirty="0" smtClean="0"/>
              <a:t>Syntax: </a:t>
            </a:r>
            <a:r>
              <a:rPr lang="en-US" sz="1800" b="1" dirty="0" err="1"/>
              <a:t>Eg</a:t>
            </a:r>
            <a:r>
              <a:rPr lang="en-US" sz="1800" b="1" dirty="0"/>
              <a:t>; </a:t>
            </a:r>
            <a:r>
              <a:rPr lang="en-US" sz="1800" b="1" dirty="0" err="1" smtClean="0"/>
              <a:t>db.collectionName.dropIndex</a:t>
            </a:r>
            <a:r>
              <a:rPr lang="en-US" sz="1800" b="1" dirty="0" smtClean="0"/>
              <a:t>({“KEY”:</a:t>
            </a:r>
            <a:r>
              <a:rPr lang="en-US" sz="1800" b="1" dirty="0"/>
              <a:t>1</a:t>
            </a:r>
            <a:r>
              <a:rPr lang="en-US" sz="1800" b="1" dirty="0" smtClean="0"/>
              <a:t>})</a:t>
            </a:r>
            <a:endParaRPr lang="en-US" sz="1800" b="1" dirty="0" smtClean="0"/>
          </a:p>
          <a:p>
            <a:endParaRPr lang="en-US" sz="1800" b="1" dirty="0" smtClean="0"/>
          </a:p>
          <a:p>
            <a:r>
              <a:rPr lang="en-US" sz="1800" b="1" dirty="0" err="1" smtClean="0"/>
              <a:t>Eg</a:t>
            </a:r>
            <a:r>
              <a:rPr lang="en-US" sz="1800" b="1" dirty="0" smtClean="0"/>
              <a:t>: </a:t>
            </a:r>
            <a:r>
              <a:rPr lang="en-US" sz="1800" b="1" dirty="0" err="1"/>
              <a:t>Eg</a:t>
            </a:r>
            <a:r>
              <a:rPr lang="en-US" sz="1800" b="1" dirty="0"/>
              <a:t>; </a:t>
            </a:r>
            <a:r>
              <a:rPr lang="en-US" sz="1800" b="1" dirty="0" err="1"/>
              <a:t>db.dummy.createIndex</a:t>
            </a:r>
            <a:r>
              <a:rPr lang="en-US" sz="1800" b="1" dirty="0"/>
              <a:t>({“title”:1})</a:t>
            </a:r>
            <a:endParaRPr lang="en-US" sz="1800" b="1" dirty="0"/>
          </a:p>
          <a:p>
            <a:endParaRPr lang="en-US" sz="1800" b="1"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a:p>
          <a:p>
            <a:endParaRPr lang="en-US" sz="1800" dirty="0"/>
          </a:p>
          <a:p>
            <a:endParaRPr lang="en-US" sz="1800" dirty="0"/>
          </a:p>
          <a:p>
            <a:endParaRPr lang="en-US" sz="1800" b="1" dirty="0"/>
          </a:p>
          <a:p>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r>
              <a:rPr lang="en-US" sz="3200" dirty="0">
                <a:solidFill>
                  <a:schemeClr val="bg1">
                    <a:lumMod val="95000"/>
                  </a:schemeClr>
                </a:solidFill>
              </a:rPr>
              <a:t>History behind the creation of NoSQL Databases</a:t>
            </a:r>
            <a:endParaRPr lang="en-US" sz="3200" b="1" dirty="0">
              <a:solidFill>
                <a:schemeClr val="bg1">
                  <a:lumMod val="95000"/>
                </a:schemeClr>
              </a:solidFill>
            </a:endParaRPr>
          </a:p>
          <a:p>
            <a:pPr marL="0" marR="0" lvl="0" indent="0" algn="l"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r>
              <a:rPr lang="en-US" sz="2000" dirty="0"/>
              <a:t>In the early 1970, Flat File Systems are used. Data were stored in flat files and the biggest problems with flat files are each company implement their own flat files and there are no standards. It is very difficult to store data in the files, retrieve data from files because there is no standard way to store data</a:t>
            </a:r>
            <a:r>
              <a:rPr lang="en-US" sz="2000" dirty="0" smtClean="0"/>
              <a:t>.</a:t>
            </a:r>
            <a:endParaRPr lang="en-US" sz="2000" dirty="0" smtClean="0"/>
          </a:p>
          <a:p>
            <a:endParaRPr lang="en-US" sz="2000" dirty="0"/>
          </a:p>
          <a:p>
            <a:r>
              <a:rPr lang="en-US" sz="2000" dirty="0"/>
              <a:t>Then the relational database was created by E.F. </a:t>
            </a:r>
            <a:r>
              <a:rPr lang="en-US" sz="2000" dirty="0" err="1"/>
              <a:t>Codd</a:t>
            </a:r>
            <a:r>
              <a:rPr lang="en-US" sz="2000" dirty="0"/>
              <a:t> and these databases answered the question of having no standard way to store data. But later relational database also get a problem that it could not handle big data, due to this problem there was a need of database which can handle every types of problems then NoSQL database was </a:t>
            </a:r>
            <a:r>
              <a:rPr lang="en-US" sz="2000" dirty="0" smtClean="0"/>
              <a:t>developed.</a:t>
            </a: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Schema design and data modeling</a:t>
            </a:r>
            <a:endParaRPr lang="en-US" altLang="en-US" sz="3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536448"/>
            <a:ext cx="7902341" cy="3231654"/>
          </a:xfrm>
          <a:prstGeom prst="rect">
            <a:avLst/>
          </a:prstGeom>
        </p:spPr>
        <p:txBody>
          <a:bodyPr wrap="square">
            <a:spAutoFit/>
          </a:bodyPr>
          <a:lstStyle/>
          <a:p>
            <a:r>
              <a:rPr lang="en-US" sz="2400" b="1" dirty="0"/>
              <a:t>MongoDB Schema </a:t>
            </a:r>
            <a:r>
              <a:rPr lang="en-US" sz="2400" b="1" dirty="0" smtClean="0"/>
              <a:t>Design</a:t>
            </a:r>
            <a:endParaRPr lang="en-US" sz="2400" b="1" dirty="0" smtClean="0"/>
          </a:p>
          <a:p>
            <a:endParaRPr lang="en-US" sz="2400" b="1" dirty="0"/>
          </a:p>
          <a:p>
            <a:r>
              <a:rPr lang="en-US" sz="2000" dirty="0"/>
              <a:t>Now, MongoDB schema design works a lot differently than relational schema design. With MongoDB schema design, there is</a:t>
            </a:r>
            <a:r>
              <a:rPr lang="en-US" sz="2000" dirty="0" smtClean="0"/>
              <a:t>:</a:t>
            </a:r>
            <a:endParaRPr lang="en-US" sz="2000" dirty="0" smtClean="0"/>
          </a:p>
          <a:p>
            <a:endParaRPr lang="en-US" sz="2000" dirty="0"/>
          </a:p>
          <a:p>
            <a:r>
              <a:rPr lang="en-US" sz="2000" dirty="0"/>
              <a:t>No formal process</a:t>
            </a:r>
            <a:endParaRPr lang="en-US" sz="2000" dirty="0"/>
          </a:p>
          <a:p>
            <a:r>
              <a:rPr lang="en-US" sz="2000" dirty="0"/>
              <a:t>No algorithms</a:t>
            </a:r>
            <a:endParaRPr lang="en-US" sz="2000" dirty="0"/>
          </a:p>
          <a:p>
            <a:r>
              <a:rPr lang="en-US" sz="2000" dirty="0"/>
              <a:t>No rules</a:t>
            </a:r>
            <a:endParaRPr lang="en-US" sz="2000" dirty="0"/>
          </a:p>
          <a:p>
            <a:br>
              <a:rPr lang="en-US" sz="1800" dirty="0"/>
            </a:br>
            <a:endParaRPr lang="en-US" sz="1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Schema design and data modeling</a:t>
            </a:r>
            <a:endParaRPr lang="en-US" altLang="en-US" sz="3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31519" y="2536448"/>
            <a:ext cx="7902341" cy="4708981"/>
          </a:xfrm>
          <a:prstGeom prst="rect">
            <a:avLst/>
          </a:prstGeom>
        </p:spPr>
        <p:txBody>
          <a:bodyPr wrap="square">
            <a:spAutoFit/>
          </a:bodyPr>
          <a:lstStyle/>
          <a:p>
            <a:r>
              <a:rPr lang="en-US" sz="2400" dirty="0"/>
              <a:t>When you are designing your MongoDB schema design, the only thing that matters is that you design a schema that will work well </a:t>
            </a:r>
            <a:r>
              <a:rPr lang="en-US" sz="2400" dirty="0" smtClean="0"/>
              <a:t>for your application</a:t>
            </a:r>
            <a:r>
              <a:rPr lang="en-US" sz="2400" dirty="0"/>
              <a:t>. Two different apps that use the same exact data might have very different schemas if the applications are used differently</a:t>
            </a:r>
            <a:r>
              <a:rPr lang="en-US" sz="2400" dirty="0" smtClean="0"/>
              <a:t>. </a:t>
            </a:r>
            <a:r>
              <a:rPr lang="en-US" sz="2400" dirty="0"/>
              <a:t>When designing a schema, we want to take into consideration the following</a:t>
            </a:r>
            <a:r>
              <a:rPr lang="en-US" sz="2400" dirty="0" smtClean="0"/>
              <a:t>:</a:t>
            </a:r>
            <a:endParaRPr lang="en-US" sz="2400" dirty="0" smtClean="0"/>
          </a:p>
          <a:p>
            <a:endParaRPr lang="en-US" sz="2400" dirty="0"/>
          </a:p>
          <a:p>
            <a:r>
              <a:rPr lang="en-US" sz="2400" dirty="0"/>
              <a:t>Store the data</a:t>
            </a:r>
            <a:endParaRPr lang="en-US" sz="2400" dirty="0"/>
          </a:p>
          <a:p>
            <a:r>
              <a:rPr lang="en-US" sz="2400" dirty="0"/>
              <a:t>Provide good query performance</a:t>
            </a:r>
            <a:endParaRPr lang="en-US" sz="2400" dirty="0"/>
          </a:p>
          <a:p>
            <a:r>
              <a:rPr lang="en-US" sz="2400" dirty="0"/>
              <a:t>Require reasonable amount of hardware</a:t>
            </a:r>
            <a:endParaRPr lang="en-US" sz="2400" dirty="0"/>
          </a:p>
          <a:p>
            <a:br>
              <a:rPr lang="en-US" sz="1800" dirty="0"/>
            </a:br>
            <a:endParaRPr lang="en-US" sz="1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Schema design and data modeling</a:t>
            </a:r>
            <a:endParaRPr lang="en-US" altLang="en-US" sz="3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712268" y="2200527"/>
            <a:ext cx="7902341" cy="5170646"/>
          </a:xfrm>
          <a:prstGeom prst="rect">
            <a:avLst/>
          </a:prstGeom>
        </p:spPr>
        <p:txBody>
          <a:bodyPr wrap="square">
            <a:spAutoFit/>
          </a:bodyPr>
          <a:lstStyle/>
          <a:p>
            <a:r>
              <a:rPr lang="en-US" dirty="0"/>
              <a:t>{</a:t>
            </a:r>
            <a:endParaRPr lang="en-US" dirty="0"/>
          </a:p>
          <a:p>
            <a:r>
              <a:rPr lang="en-US" dirty="0"/>
              <a:t>_id: POST_ID</a:t>
            </a:r>
            <a:endParaRPr lang="en-US" dirty="0"/>
          </a:p>
          <a:p>
            <a:r>
              <a:rPr lang="en-US" dirty="0"/>
              <a:t>title: TITLE_OF_POST,</a:t>
            </a:r>
            <a:endParaRPr lang="en-US" dirty="0"/>
          </a:p>
          <a:p>
            <a:r>
              <a:rPr lang="en-US" dirty="0"/>
              <a:t>description: POST_DESCRIPTION,</a:t>
            </a:r>
            <a:endParaRPr lang="en-US" dirty="0"/>
          </a:p>
          <a:p>
            <a:r>
              <a:rPr lang="en-US" dirty="0"/>
              <a:t>by: POST_BY,</a:t>
            </a:r>
            <a:endParaRPr lang="en-US" dirty="0"/>
          </a:p>
          <a:p>
            <a:r>
              <a:rPr lang="en-US" dirty="0"/>
              <a:t>url: URL_OF_POST,</a:t>
            </a:r>
            <a:endParaRPr lang="en-US" dirty="0"/>
          </a:p>
          <a:p>
            <a:r>
              <a:rPr lang="en-US" dirty="0"/>
              <a:t>tags: [TAG1, TAG2, TAG3],</a:t>
            </a:r>
            <a:endParaRPr lang="en-US" dirty="0"/>
          </a:p>
          <a:p>
            <a:r>
              <a:rPr lang="en-US" dirty="0"/>
              <a:t>likes: TOTAL_LIKES,</a:t>
            </a:r>
            <a:endParaRPr lang="en-US" dirty="0"/>
          </a:p>
          <a:p>
            <a:r>
              <a:rPr lang="en-US" dirty="0"/>
              <a:t>comments: [</a:t>
            </a:r>
            <a:endParaRPr lang="en-US" dirty="0"/>
          </a:p>
          <a:p>
            <a:r>
              <a:rPr lang="en-US" dirty="0"/>
              <a:t>{</a:t>
            </a:r>
            <a:endParaRPr lang="en-US" dirty="0"/>
          </a:p>
          <a:p>
            <a:r>
              <a:rPr lang="en-US" dirty="0"/>
              <a:t>user: 'COMMENT_BY',</a:t>
            </a:r>
            <a:endParaRPr lang="en-US" dirty="0"/>
          </a:p>
          <a:p>
            <a:r>
              <a:rPr lang="en-US" dirty="0"/>
              <a:t>message: TEXT,</a:t>
            </a:r>
            <a:endParaRPr lang="en-US" dirty="0"/>
          </a:p>
          <a:p>
            <a:r>
              <a:rPr lang="en-US" dirty="0" err="1"/>
              <a:t>datecreated</a:t>
            </a:r>
            <a:r>
              <a:rPr lang="en-US" dirty="0"/>
              <a:t>: DATE_TIME,</a:t>
            </a:r>
            <a:endParaRPr lang="en-US" dirty="0"/>
          </a:p>
          <a:p>
            <a:r>
              <a:rPr lang="en-US" dirty="0"/>
              <a:t>like: LIKES</a:t>
            </a:r>
            <a:endParaRPr lang="en-US" dirty="0"/>
          </a:p>
          <a:p>
            <a:r>
              <a:rPr lang="en-US" dirty="0"/>
              <a:t>},</a:t>
            </a:r>
            <a:endParaRPr lang="en-US" dirty="0"/>
          </a:p>
          <a:p>
            <a:r>
              <a:rPr lang="en-US" dirty="0"/>
              <a:t>{</a:t>
            </a:r>
            <a:endParaRPr lang="en-US" dirty="0"/>
          </a:p>
          <a:p>
            <a:r>
              <a:rPr lang="en-US" dirty="0"/>
              <a:t>user: 'COMMENT_BY',</a:t>
            </a:r>
            <a:endParaRPr lang="en-US" dirty="0"/>
          </a:p>
          <a:p>
            <a:r>
              <a:rPr lang="en-US" dirty="0"/>
              <a:t>message: TEST,</a:t>
            </a:r>
            <a:endParaRPr lang="en-US" dirty="0"/>
          </a:p>
          <a:p>
            <a:r>
              <a:rPr lang="en-US" dirty="0" err="1"/>
              <a:t>dateCreated</a:t>
            </a:r>
            <a:r>
              <a:rPr lang="en-US" dirty="0"/>
              <a:t>: DATE_TIME,</a:t>
            </a:r>
            <a:endParaRPr lang="en-US" dirty="0"/>
          </a:p>
          <a:p>
            <a:r>
              <a:rPr lang="en-US" dirty="0"/>
              <a:t>like: LIKES</a:t>
            </a:r>
            <a:endParaRPr lang="en-US" dirty="0"/>
          </a:p>
          <a:p>
            <a:r>
              <a:rPr lang="en-US" dirty="0"/>
              <a:t>}}}</a:t>
            </a:r>
            <a:endParaRPr lang="en-US" dirty="0"/>
          </a:p>
          <a:p>
            <a:br>
              <a:rPr lang="en-US" sz="1800" dirty="0"/>
            </a:br>
            <a:endParaRPr lang="en-US" sz="1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Schema design and data modeling</a:t>
            </a:r>
            <a:endParaRPr lang="en-US" altLang="en-US" sz="3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620828" y="2505363"/>
            <a:ext cx="7902341" cy="1908215"/>
          </a:xfrm>
          <a:prstGeom prst="rect">
            <a:avLst/>
          </a:prstGeom>
        </p:spPr>
        <p:txBody>
          <a:bodyPr wrap="square">
            <a:spAutoFit/>
          </a:bodyPr>
          <a:lstStyle/>
          <a:p>
            <a:r>
              <a:rPr lang="en-US" sz="2000" dirty="0"/>
              <a:t>You can see that instead of splitting our data up into separate collections or documents, we take advantage of </a:t>
            </a:r>
            <a:r>
              <a:rPr lang="en-US" sz="2000" dirty="0" err="1"/>
              <a:t>MongoDB's</a:t>
            </a:r>
            <a:r>
              <a:rPr lang="en-US" sz="2000" dirty="0"/>
              <a:t> document based design to embed data into arrays and objects within the User object. Now we can make one simple query to pull all that data together for our application.</a:t>
            </a:r>
            <a:br>
              <a:rPr lang="en-US" sz="1800" dirty="0"/>
            </a:br>
            <a:endParaRPr lang="en-US"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Schema design and data modeling</a:t>
            </a:r>
            <a:endParaRPr lang="en-US" altLang="en-US" sz="3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620828" y="2505363"/>
            <a:ext cx="7902341" cy="3754874"/>
          </a:xfrm>
          <a:prstGeom prst="rect">
            <a:avLst/>
          </a:prstGeom>
        </p:spPr>
        <p:txBody>
          <a:bodyPr wrap="square">
            <a:spAutoFit/>
          </a:bodyPr>
          <a:lstStyle/>
          <a:p>
            <a:r>
              <a:rPr lang="en-US" sz="1800" dirty="0"/>
              <a:t>MongoDB schema design actually comes down to only two choices for every piece of data. You can either embed that data directly or reference another piece of data using the </a:t>
            </a:r>
            <a:r>
              <a:rPr lang="en-US" sz="1800" dirty="0" smtClean="0"/>
              <a:t>$lookup</a:t>
            </a:r>
            <a:r>
              <a:rPr lang="en-US" sz="1800" dirty="0"/>
              <a:t> operator (similar to a JOIN). Let's look at the pros and cons of using each option in your schema</a:t>
            </a:r>
            <a:r>
              <a:rPr lang="en-US" sz="1800" dirty="0" smtClean="0"/>
              <a:t>.</a:t>
            </a:r>
            <a:endParaRPr lang="en-US" sz="1800" dirty="0" smtClean="0"/>
          </a:p>
          <a:p>
            <a:endParaRPr lang="en-US" sz="1800" dirty="0" smtClean="0"/>
          </a:p>
          <a:p>
            <a:r>
              <a:rPr lang="en-US" sz="2000" b="1" dirty="0" smtClean="0"/>
              <a:t>1.Embedding</a:t>
            </a:r>
            <a:endParaRPr lang="en-US" sz="2000" b="1" dirty="0" smtClean="0"/>
          </a:p>
          <a:p>
            <a:r>
              <a:rPr lang="en-US" sz="2000" b="1" dirty="0"/>
              <a:t>	</a:t>
            </a:r>
            <a:r>
              <a:rPr lang="en-US" sz="1800" dirty="0"/>
              <a:t>You can retrieve all relevant information in a single query</a:t>
            </a:r>
            <a:r>
              <a:rPr lang="en-US" sz="1800" dirty="0" smtClean="0"/>
              <a:t>.</a:t>
            </a:r>
            <a:endParaRPr lang="en-US" sz="1800" dirty="0" smtClean="0"/>
          </a:p>
          <a:p>
            <a:endParaRPr lang="en-US" sz="1800" dirty="0"/>
          </a:p>
          <a:p>
            <a:r>
              <a:rPr lang="en-US" sz="1800" dirty="0" smtClean="0"/>
              <a:t>	Avoid </a:t>
            </a:r>
            <a:r>
              <a:rPr lang="en-US" sz="1800" dirty="0"/>
              <a:t>implementing joins in application code or using </a:t>
            </a:r>
            <a:r>
              <a:rPr lang="en-US" sz="1800" dirty="0" smtClean="0"/>
              <a:t>$lookup.</a:t>
            </a:r>
            <a:endParaRPr lang="en-US" sz="1800" dirty="0" smtClean="0"/>
          </a:p>
          <a:p>
            <a:endParaRPr lang="en-US" sz="1800" dirty="0"/>
          </a:p>
          <a:p>
            <a:r>
              <a:rPr lang="en-US" sz="1800" dirty="0" smtClean="0"/>
              <a:t>	Update </a:t>
            </a:r>
            <a:r>
              <a:rPr lang="en-US" sz="1800" dirty="0"/>
              <a:t>related information as a single atomic operation.</a:t>
            </a:r>
            <a:endParaRPr lang="en-US" sz="1800" dirty="0"/>
          </a:p>
          <a:p>
            <a:br>
              <a:rPr lang="en-US" sz="1800" dirty="0"/>
            </a:br>
            <a:endParaRPr lang="en-US" sz="1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Schema design and data modeling</a:t>
            </a:r>
            <a:endParaRPr lang="en-US" altLang="en-US" sz="3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620828" y="2203936"/>
            <a:ext cx="7902341" cy="4154984"/>
          </a:xfrm>
          <a:prstGeom prst="rect">
            <a:avLst/>
          </a:prstGeom>
        </p:spPr>
        <p:txBody>
          <a:bodyPr wrap="square">
            <a:spAutoFit/>
          </a:bodyPr>
          <a:lstStyle/>
          <a:p>
            <a:r>
              <a:rPr lang="en-US" sz="2400" b="1" dirty="0" smtClean="0"/>
              <a:t>2. Referencing</a:t>
            </a:r>
            <a:endParaRPr lang="en-US" sz="2400" b="1" dirty="0" smtClean="0"/>
          </a:p>
          <a:p>
            <a:endParaRPr lang="en-US" sz="2400" b="1" dirty="0" smtClean="0"/>
          </a:p>
          <a:p>
            <a:r>
              <a:rPr lang="en-US" sz="1800" dirty="0"/>
              <a:t>T</a:t>
            </a:r>
            <a:r>
              <a:rPr lang="en-US" sz="1800" dirty="0" smtClean="0"/>
              <a:t>he </a:t>
            </a:r>
            <a:r>
              <a:rPr lang="en-US" sz="1800" dirty="0"/>
              <a:t>other option for designing our schema is referencing another document using a document's </a:t>
            </a:r>
            <a:r>
              <a:rPr lang="en-US" sz="1800" dirty="0" smtClean="0"/>
              <a:t>unique ID</a:t>
            </a:r>
            <a:r>
              <a:rPr lang="en-US" sz="1800" dirty="0"/>
              <a:t> and connecting them together using the </a:t>
            </a:r>
            <a:r>
              <a:rPr lang="en-US" sz="1800" dirty="0" smtClean="0"/>
              <a:t>$lookup</a:t>
            </a:r>
            <a:r>
              <a:rPr lang="en-US" sz="1800" dirty="0"/>
              <a:t> operator. Referencing works similarly as the JOIN operator in an SQL query. It allows us to split up data to make more efficient and scalable queries, yet maintain relationships between data</a:t>
            </a:r>
            <a:r>
              <a:rPr lang="en-US" sz="1800" dirty="0" smtClean="0"/>
              <a:t>.</a:t>
            </a:r>
            <a:endParaRPr lang="en-US" sz="1800" dirty="0" smtClean="0"/>
          </a:p>
          <a:p>
            <a:endParaRPr lang="en-US" sz="1800" dirty="0" smtClean="0"/>
          </a:p>
          <a:p>
            <a:r>
              <a:rPr lang="en-US" sz="1800" dirty="0"/>
              <a:t>By splitting up data, you will have smaller documents.</a:t>
            </a:r>
            <a:endParaRPr lang="en-US" sz="1800" dirty="0"/>
          </a:p>
          <a:p>
            <a:r>
              <a:rPr lang="en-US" sz="1800" dirty="0" smtClean="0"/>
              <a:t>Infrequently </a:t>
            </a:r>
            <a:r>
              <a:rPr lang="en-US" sz="1800" dirty="0"/>
              <a:t>accessed information not needed on every query.</a:t>
            </a:r>
            <a:endParaRPr lang="en-US" sz="1800" dirty="0"/>
          </a:p>
          <a:p>
            <a:r>
              <a:rPr lang="en-US" sz="1800" dirty="0"/>
              <a:t>Reduce the amount of duplication of data. However, it's important to note that data duplication should not be avoided if it results in a better schema.</a:t>
            </a:r>
            <a:endParaRPr lang="en-US" sz="1800" dirty="0"/>
          </a:p>
          <a:p>
            <a:br>
              <a:rPr lang="en-US" sz="1800" dirty="0"/>
            </a:br>
            <a:endParaRPr lang="en-US"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Schema design and data modeling</a:t>
            </a:r>
            <a:endParaRPr lang="en-US" altLang="en-US" sz="3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620828" y="2203936"/>
            <a:ext cx="7902341" cy="5016758"/>
          </a:xfrm>
          <a:prstGeom prst="rect">
            <a:avLst/>
          </a:prstGeom>
        </p:spPr>
        <p:txBody>
          <a:bodyPr wrap="square">
            <a:spAutoFit/>
          </a:bodyPr>
          <a:lstStyle/>
          <a:p>
            <a:r>
              <a:rPr lang="en-US" sz="2400" b="1" dirty="0"/>
              <a:t>Type of </a:t>
            </a:r>
            <a:r>
              <a:rPr lang="en-US" sz="2400" b="1" dirty="0" smtClean="0"/>
              <a:t>Relationships</a:t>
            </a:r>
            <a:endParaRPr lang="en-US" sz="2400" b="1" dirty="0" smtClean="0"/>
          </a:p>
          <a:p>
            <a:endParaRPr lang="en-US" sz="2400" b="1" dirty="0" smtClean="0"/>
          </a:p>
          <a:p>
            <a:r>
              <a:rPr lang="en-US" sz="2000" b="1" dirty="0" smtClean="0"/>
              <a:t>1.One-to-one</a:t>
            </a:r>
            <a:endParaRPr lang="en-US" sz="2000" b="1" dirty="0" smtClean="0"/>
          </a:p>
          <a:p>
            <a:r>
              <a:rPr lang="en-US" sz="1800" dirty="0"/>
              <a:t>Using embedded documents we can create one-to-one relationships between the data so, that we can easily retrieve data using few read </a:t>
            </a:r>
            <a:r>
              <a:rPr lang="en-US" sz="1800" dirty="0" smtClean="0"/>
              <a:t>operations</a:t>
            </a:r>
            <a:endParaRPr lang="en-US" sz="1800" dirty="0" smtClean="0"/>
          </a:p>
          <a:p>
            <a:endParaRPr lang="en-US" sz="1800" dirty="0"/>
          </a:p>
          <a:p>
            <a:r>
              <a:rPr lang="en-US" sz="1800" dirty="0"/>
              <a:t>// Student document  {      </a:t>
            </a:r>
            <a:r>
              <a:rPr lang="en-US" sz="1800" dirty="0" err="1"/>
              <a:t>StudentName</a:t>
            </a:r>
            <a:r>
              <a:rPr lang="en-US" sz="1800" dirty="0"/>
              <a:t>: </a:t>
            </a:r>
            <a:r>
              <a:rPr lang="en-US" sz="1800" dirty="0" err="1"/>
              <a:t>Ishan</a:t>
            </a:r>
            <a:r>
              <a:rPr lang="en-US" sz="1800" dirty="0"/>
              <a:t>,    </a:t>
            </a:r>
            <a:endParaRPr lang="en-US" sz="1800" dirty="0" smtClean="0"/>
          </a:p>
          <a:p>
            <a:r>
              <a:rPr lang="en-US" sz="1800" dirty="0"/>
              <a:t>  </a:t>
            </a:r>
            <a:r>
              <a:rPr lang="en-US" sz="1800" dirty="0" smtClean="0"/>
              <a:t>       </a:t>
            </a:r>
            <a:r>
              <a:rPr lang="en-US" sz="1800" dirty="0" err="1" smtClean="0"/>
              <a:t>StudentId</a:t>
            </a:r>
            <a:r>
              <a:rPr lang="en-US" sz="1800" dirty="0"/>
              <a:t>: </a:t>
            </a:r>
            <a:r>
              <a:rPr lang="en-US" sz="1800" dirty="0" smtClean="0"/>
              <a:t>123_2022</a:t>
            </a:r>
            <a:r>
              <a:rPr lang="en-US" sz="1800" dirty="0"/>
              <a:t>,    </a:t>
            </a:r>
            <a:endParaRPr lang="en-US" sz="1800" dirty="0" smtClean="0"/>
          </a:p>
          <a:p>
            <a:r>
              <a:rPr lang="en-US" sz="1800" dirty="0"/>
              <a:t>  </a:t>
            </a:r>
            <a:r>
              <a:rPr lang="en-US" sz="1800" dirty="0" smtClean="0"/>
              <a:t>       </a:t>
            </a:r>
            <a:r>
              <a:rPr lang="en-US" sz="1800" dirty="0" err="1" smtClean="0"/>
              <a:t>Branch:CSE</a:t>
            </a:r>
            <a:r>
              <a:rPr lang="en-US" sz="1800" dirty="0"/>
              <a:t>  }  </a:t>
            </a:r>
            <a:endParaRPr lang="en-US" sz="1800" dirty="0" smtClean="0"/>
          </a:p>
          <a:p>
            <a:endParaRPr lang="en-US" sz="1800" dirty="0" smtClean="0"/>
          </a:p>
          <a:p>
            <a:r>
              <a:rPr lang="en-US" sz="1800" dirty="0"/>
              <a:t> </a:t>
            </a:r>
            <a:r>
              <a:rPr lang="en-US" sz="1800" dirty="0" smtClean="0"/>
              <a:t>// </a:t>
            </a:r>
            <a:r>
              <a:rPr lang="en-US" sz="1800" dirty="0"/>
              <a:t>Address </a:t>
            </a:r>
            <a:r>
              <a:rPr lang="en-US" sz="1800" dirty="0" smtClean="0"/>
              <a:t>document</a:t>
            </a:r>
            <a:endParaRPr lang="en-US" sz="1800" dirty="0" smtClean="0"/>
          </a:p>
          <a:p>
            <a:r>
              <a:rPr lang="en-US" sz="1800" dirty="0"/>
              <a:t>  {      </a:t>
            </a:r>
            <a:r>
              <a:rPr lang="en-US" sz="1800" dirty="0" err="1"/>
              <a:t>StudentName</a:t>
            </a:r>
            <a:r>
              <a:rPr lang="en-US" sz="1800" dirty="0"/>
              <a:t>: </a:t>
            </a:r>
            <a:r>
              <a:rPr lang="en-US" sz="1800" dirty="0" err="1"/>
              <a:t>Ishan</a:t>
            </a:r>
            <a:r>
              <a:rPr lang="en-US" sz="1800" dirty="0" smtClean="0"/>
              <a:t>,</a:t>
            </a:r>
            <a:endParaRPr lang="en-US" sz="1800" dirty="0" smtClean="0"/>
          </a:p>
          <a:p>
            <a:r>
              <a:rPr lang="en-US" sz="1800" dirty="0"/>
              <a:t>    </a:t>
            </a:r>
            <a:r>
              <a:rPr lang="en-US" sz="1800" dirty="0" smtClean="0"/>
              <a:t>   </a:t>
            </a:r>
            <a:r>
              <a:rPr lang="en-US" sz="1800" dirty="0"/>
              <a:t>  </a:t>
            </a:r>
            <a:r>
              <a:rPr lang="en-US" sz="1800" dirty="0" err="1"/>
              <a:t>PremanentAddress</a:t>
            </a:r>
            <a:r>
              <a:rPr lang="en-US" sz="1800" dirty="0"/>
              <a:t>: XXXXXXX,     </a:t>
            </a:r>
            <a:endParaRPr lang="en-US" sz="1800" dirty="0" smtClean="0"/>
          </a:p>
          <a:p>
            <a:r>
              <a:rPr lang="en-US" sz="1800" dirty="0" smtClean="0"/>
              <a:t>         City</a:t>
            </a:r>
            <a:r>
              <a:rPr lang="en-US" sz="1800" dirty="0"/>
              <a:t>: Jaipur,     </a:t>
            </a:r>
            <a:endParaRPr lang="en-US" sz="1800" dirty="0" smtClean="0"/>
          </a:p>
          <a:p>
            <a:r>
              <a:rPr lang="en-US" sz="1800" dirty="0" smtClean="0"/>
              <a:t>         PinCode:302022</a:t>
            </a:r>
            <a:r>
              <a:rPr lang="en-US" sz="1800" dirty="0"/>
              <a:t>  } </a:t>
            </a:r>
            <a:br>
              <a:rPr lang="en-US" sz="1800" dirty="0"/>
            </a:br>
            <a:endParaRPr lang="en-US" sz="1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Schema design and data modeling</a:t>
            </a:r>
            <a:endParaRPr lang="en-US" altLang="en-US" sz="3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620828" y="2358189"/>
            <a:ext cx="7902341" cy="4247317"/>
          </a:xfrm>
          <a:prstGeom prst="rect">
            <a:avLst/>
          </a:prstGeom>
        </p:spPr>
        <p:txBody>
          <a:bodyPr wrap="square">
            <a:spAutoFit/>
          </a:bodyPr>
          <a:lstStyle/>
          <a:p>
            <a:r>
              <a:rPr lang="en-US" sz="1800" dirty="0"/>
              <a:t>If the address data is frequently used, the user creates a query using Student Name to retrieve the data from the address document. However, because two documents contain the same field (i.e., </a:t>
            </a:r>
            <a:r>
              <a:rPr lang="en-US" sz="1800" dirty="0" err="1"/>
              <a:t>StudentName</a:t>
            </a:r>
            <a:r>
              <a:rPr lang="en-US" sz="1800" dirty="0"/>
              <a:t>), the user must write a few more queries to retrieve the required information. This data retrieval procedure is time-consuming. As a result, the address document was embedded in the student document</a:t>
            </a:r>
            <a:r>
              <a:rPr lang="en-US" sz="1800" dirty="0" smtClean="0"/>
              <a:t>.</a:t>
            </a:r>
            <a:endParaRPr lang="en-US" sz="1800" dirty="0" smtClean="0"/>
          </a:p>
          <a:p>
            <a:r>
              <a:rPr lang="en-US" sz="1800" dirty="0"/>
              <a:t>{   </a:t>
            </a:r>
            <a:endParaRPr lang="en-US" sz="1800" dirty="0" smtClean="0"/>
          </a:p>
          <a:p>
            <a:r>
              <a:rPr lang="en-US" sz="1800" dirty="0" smtClean="0"/>
              <a:t> </a:t>
            </a:r>
            <a:r>
              <a:rPr lang="en-US" sz="1800" dirty="0"/>
              <a:t>  </a:t>
            </a:r>
            <a:r>
              <a:rPr lang="en-US" sz="1800" dirty="0" err="1"/>
              <a:t>StudentName</a:t>
            </a:r>
            <a:r>
              <a:rPr lang="en-US" sz="1800" dirty="0"/>
              <a:t>: </a:t>
            </a:r>
            <a:r>
              <a:rPr lang="en-US" sz="1800" dirty="0" err="1"/>
              <a:t>Ishan</a:t>
            </a:r>
            <a:r>
              <a:rPr lang="en-US" sz="1800" dirty="0"/>
              <a:t>,  </a:t>
            </a:r>
            <a:endParaRPr lang="en-US" sz="1800" dirty="0" smtClean="0"/>
          </a:p>
          <a:p>
            <a:r>
              <a:rPr lang="en-US" sz="1800" dirty="0"/>
              <a:t>   </a:t>
            </a:r>
            <a:r>
              <a:rPr lang="en-US" sz="1800" dirty="0" err="1" smtClean="0"/>
              <a:t>StudentId</a:t>
            </a:r>
            <a:r>
              <a:rPr lang="en-US" sz="1800" dirty="0"/>
              <a:t>: </a:t>
            </a:r>
            <a:r>
              <a:rPr lang="en-US" sz="1800" dirty="0" smtClean="0"/>
              <a:t>123_2020</a:t>
            </a:r>
            <a:r>
              <a:rPr lang="en-US" sz="1800" dirty="0"/>
              <a:t>,    </a:t>
            </a:r>
            <a:endParaRPr lang="en-US" sz="1800" dirty="0" smtClean="0"/>
          </a:p>
          <a:p>
            <a:r>
              <a:rPr lang="en-US" sz="1800" dirty="0"/>
              <a:t>  </a:t>
            </a:r>
            <a:r>
              <a:rPr lang="en-US" sz="1800" dirty="0" smtClean="0"/>
              <a:t> </a:t>
            </a:r>
            <a:r>
              <a:rPr lang="en-US" sz="1800" dirty="0" err="1" smtClean="0"/>
              <a:t>Branch:CSE</a:t>
            </a:r>
            <a:r>
              <a:rPr lang="en-US" sz="1800" dirty="0"/>
              <a:t>    </a:t>
            </a:r>
            <a:endParaRPr lang="en-US" sz="1800" dirty="0" smtClean="0"/>
          </a:p>
          <a:p>
            <a:r>
              <a:rPr lang="en-US" sz="1800" dirty="0"/>
              <a:t>  </a:t>
            </a:r>
            <a:r>
              <a:rPr lang="en-US" sz="1800" dirty="0" smtClean="0"/>
              <a:t> </a:t>
            </a:r>
            <a:r>
              <a:rPr lang="en-US" sz="1800" dirty="0" err="1" smtClean="0"/>
              <a:t>PermanentAddress</a:t>
            </a:r>
            <a:r>
              <a:rPr lang="en-US" sz="1800" dirty="0"/>
              <a:t>:{         </a:t>
            </a:r>
            <a:endParaRPr lang="en-US" sz="1800" dirty="0" smtClean="0"/>
          </a:p>
          <a:p>
            <a:r>
              <a:rPr lang="en-US" sz="1800" dirty="0"/>
              <a:t> </a:t>
            </a:r>
            <a:r>
              <a:rPr lang="en-US" sz="1800" dirty="0" smtClean="0"/>
              <a:t>       </a:t>
            </a:r>
            <a:r>
              <a:rPr lang="en-US" sz="1800" dirty="0" err="1" smtClean="0"/>
              <a:t>PremanentAddress:XXXXXXX</a:t>
            </a:r>
            <a:r>
              <a:rPr lang="en-US" sz="1800" dirty="0"/>
              <a:t>,    </a:t>
            </a:r>
            <a:endParaRPr lang="en-US" sz="1800" dirty="0" smtClean="0"/>
          </a:p>
          <a:p>
            <a:r>
              <a:rPr lang="en-US" sz="1800" dirty="0"/>
              <a:t>      </a:t>
            </a:r>
            <a:r>
              <a:rPr lang="en-US" sz="1800" dirty="0" smtClean="0"/>
              <a:t>  City</a:t>
            </a:r>
            <a:r>
              <a:rPr lang="en-US" sz="1800" dirty="0"/>
              <a:t>: Jaipur,       </a:t>
            </a:r>
            <a:endParaRPr lang="en-US" sz="1800" dirty="0" smtClean="0"/>
          </a:p>
          <a:p>
            <a:r>
              <a:rPr lang="en-US" sz="1800" dirty="0" smtClean="0"/>
              <a:t> </a:t>
            </a:r>
            <a:r>
              <a:rPr lang="en-US" sz="1800" dirty="0"/>
              <a:t> </a:t>
            </a:r>
            <a:r>
              <a:rPr lang="en-US" sz="1800" dirty="0" smtClean="0"/>
              <a:t>      </a:t>
            </a:r>
            <a:r>
              <a:rPr lang="en-US" sz="1800" dirty="0"/>
              <a:t>PinCode:302022      }   }  </a:t>
            </a:r>
            <a:br>
              <a:rPr lang="en-US" sz="1800" dirty="0"/>
            </a:br>
            <a:endParaRPr lang="en-US" sz="1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Schema design and data modeling</a:t>
            </a:r>
            <a:endParaRPr lang="en-US" altLang="en-US" sz="3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620828" y="2358189"/>
            <a:ext cx="7902341" cy="2031325"/>
          </a:xfrm>
          <a:prstGeom prst="rect">
            <a:avLst/>
          </a:prstGeom>
        </p:spPr>
        <p:txBody>
          <a:bodyPr wrap="square">
            <a:spAutoFit/>
          </a:bodyPr>
          <a:lstStyle/>
          <a:p>
            <a:r>
              <a:rPr lang="en-IN" sz="1800" b="1" dirty="0" smtClean="0"/>
              <a:t>2. One-to-Many</a:t>
            </a:r>
            <a:r>
              <a:rPr lang="en-IN" sz="1800" b="1" dirty="0"/>
              <a:t> </a:t>
            </a:r>
            <a:endParaRPr lang="en-US" sz="1800" dirty="0" smtClean="0"/>
          </a:p>
          <a:p>
            <a:r>
              <a:rPr lang="en-US" sz="1800" dirty="0"/>
              <a:t>We can create one-to-many relationships between data using embedded documents, allowing us to retrieve data quickly with few read operations. With the help of an example, we will now discuss the one-to-many relationship with embedded documents. </a:t>
            </a:r>
            <a:endParaRPr lang="en-US" sz="1800" dirty="0" smtClean="0"/>
          </a:p>
          <a:p>
            <a:br>
              <a:rPr lang="en-US" sz="1800" dirty="0"/>
            </a:br>
            <a:endParaRPr lang="en-US" sz="1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Schema design and data modeling</a:t>
            </a:r>
            <a:endParaRPr lang="en-US" altLang="en-US" sz="3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620828" y="2358189"/>
            <a:ext cx="7902341" cy="4585871"/>
          </a:xfrm>
          <a:prstGeom prst="rect">
            <a:avLst/>
          </a:prstGeom>
        </p:spPr>
        <p:txBody>
          <a:bodyPr wrap="square">
            <a:spAutoFit/>
          </a:bodyPr>
          <a:lstStyle/>
          <a:p>
            <a:r>
              <a:rPr lang="en-IN" sz="1800" b="1" dirty="0" smtClean="0"/>
              <a:t>2. One-to-Many</a:t>
            </a:r>
            <a:r>
              <a:rPr lang="en-IN" sz="1800" b="1" dirty="0"/>
              <a:t> </a:t>
            </a:r>
            <a:endParaRPr lang="en-US" sz="1800" dirty="0" smtClean="0"/>
          </a:p>
          <a:p>
            <a:r>
              <a:rPr lang="en-US" sz="1600" dirty="0"/>
              <a:t>// </a:t>
            </a:r>
            <a:r>
              <a:rPr lang="en-US" sz="1600" dirty="0" smtClean="0"/>
              <a:t>Student  document</a:t>
            </a:r>
            <a:r>
              <a:rPr lang="en-US" sz="1600" dirty="0"/>
              <a:t> </a:t>
            </a:r>
            <a:endParaRPr lang="en-US" sz="1600" dirty="0" smtClean="0"/>
          </a:p>
          <a:p>
            <a:r>
              <a:rPr lang="en-US" sz="1600" dirty="0" smtClean="0"/>
              <a:t> </a:t>
            </a:r>
            <a:r>
              <a:rPr lang="en-US" sz="1600" dirty="0"/>
              <a:t>{      </a:t>
            </a:r>
            <a:r>
              <a:rPr lang="en-US" sz="1600" dirty="0" err="1"/>
              <a:t>StudentName</a:t>
            </a:r>
            <a:r>
              <a:rPr lang="en-US" sz="1600" dirty="0"/>
              <a:t>: </a:t>
            </a:r>
            <a:r>
              <a:rPr lang="en-US" sz="1600" dirty="0" err="1"/>
              <a:t>Ishan</a:t>
            </a:r>
            <a:r>
              <a:rPr lang="en-US" sz="1600" dirty="0"/>
              <a:t>, </a:t>
            </a:r>
            <a:endParaRPr lang="en-US" sz="1600" dirty="0" smtClean="0"/>
          </a:p>
          <a:p>
            <a:r>
              <a:rPr lang="en-US" sz="1600" dirty="0" smtClean="0"/>
              <a:t> </a:t>
            </a:r>
            <a:r>
              <a:rPr lang="en-US" sz="1600" dirty="0"/>
              <a:t>    </a:t>
            </a:r>
            <a:r>
              <a:rPr lang="en-US" sz="1600" dirty="0" smtClean="0"/>
              <a:t>   </a:t>
            </a:r>
            <a:r>
              <a:rPr lang="en-US" sz="1600" dirty="0" err="1" smtClean="0"/>
              <a:t>StudentId</a:t>
            </a:r>
            <a:r>
              <a:rPr lang="en-US" sz="1600" dirty="0"/>
              <a:t>: </a:t>
            </a:r>
            <a:r>
              <a:rPr lang="en-US" sz="1600" dirty="0" smtClean="0"/>
              <a:t>123_2022</a:t>
            </a:r>
            <a:r>
              <a:rPr lang="en-US" sz="1600" dirty="0"/>
              <a:t>,    </a:t>
            </a:r>
            <a:endParaRPr lang="en-US" sz="1600" dirty="0" smtClean="0"/>
          </a:p>
          <a:p>
            <a:r>
              <a:rPr lang="en-US" sz="1600" dirty="0"/>
              <a:t>  </a:t>
            </a:r>
            <a:r>
              <a:rPr lang="en-US" sz="1600" dirty="0" smtClean="0"/>
              <a:t>      </a:t>
            </a:r>
            <a:r>
              <a:rPr lang="en-US" sz="1600" dirty="0" err="1" smtClean="0"/>
              <a:t>Branch:CSE</a:t>
            </a:r>
            <a:r>
              <a:rPr lang="en-US" sz="1600" dirty="0"/>
              <a:t> </a:t>
            </a:r>
            <a:endParaRPr lang="en-US" sz="1600" dirty="0" smtClean="0"/>
          </a:p>
          <a:p>
            <a:r>
              <a:rPr lang="en-US" sz="1600" dirty="0" smtClean="0"/>
              <a:t> </a:t>
            </a:r>
            <a:r>
              <a:rPr lang="en-US" sz="1600" dirty="0"/>
              <a:t>}   </a:t>
            </a:r>
            <a:endParaRPr lang="en-US" sz="1600" dirty="0" smtClean="0"/>
          </a:p>
          <a:p>
            <a:r>
              <a:rPr lang="en-US" sz="1600" dirty="0" smtClean="0"/>
              <a:t> </a:t>
            </a:r>
            <a:r>
              <a:rPr lang="en-US" sz="1600" dirty="0"/>
              <a:t>// Permanent Address document </a:t>
            </a:r>
            <a:endParaRPr lang="en-US" sz="1600" dirty="0" smtClean="0"/>
          </a:p>
          <a:p>
            <a:r>
              <a:rPr lang="en-US" sz="1600" dirty="0" smtClean="0"/>
              <a:t> </a:t>
            </a:r>
            <a:r>
              <a:rPr lang="en-US" sz="1600" dirty="0"/>
              <a:t>{      </a:t>
            </a:r>
            <a:r>
              <a:rPr lang="en-US" sz="1600" dirty="0" err="1"/>
              <a:t>StudentName</a:t>
            </a:r>
            <a:r>
              <a:rPr lang="en-US" sz="1600" dirty="0"/>
              <a:t>: </a:t>
            </a:r>
            <a:r>
              <a:rPr lang="en-US" sz="1600" dirty="0" err="1"/>
              <a:t>Ishan</a:t>
            </a:r>
            <a:r>
              <a:rPr lang="en-US" sz="1600" dirty="0"/>
              <a:t>,   </a:t>
            </a:r>
            <a:endParaRPr lang="en-US" sz="1600" dirty="0" smtClean="0"/>
          </a:p>
          <a:p>
            <a:r>
              <a:rPr lang="en-US" sz="1600" dirty="0" smtClean="0"/>
              <a:t> </a:t>
            </a:r>
            <a:r>
              <a:rPr lang="en-US" sz="1600" dirty="0"/>
              <a:t>  </a:t>
            </a:r>
            <a:r>
              <a:rPr lang="en-US" sz="1600" dirty="0" smtClean="0"/>
              <a:t>     </a:t>
            </a:r>
            <a:r>
              <a:rPr lang="en-US" sz="1600" dirty="0" err="1" smtClean="0"/>
              <a:t>PermanentAddress</a:t>
            </a:r>
            <a:r>
              <a:rPr lang="en-US" sz="1600" dirty="0"/>
              <a:t>: XXXXXXX,      </a:t>
            </a:r>
            <a:endParaRPr lang="en-US" sz="1600" dirty="0" smtClean="0"/>
          </a:p>
          <a:p>
            <a:r>
              <a:rPr lang="en-US" sz="1600" dirty="0" smtClean="0"/>
              <a:t>        City</a:t>
            </a:r>
            <a:r>
              <a:rPr lang="en-US" sz="1600" dirty="0"/>
              <a:t>: Jaipur,     </a:t>
            </a:r>
            <a:endParaRPr lang="en-US" sz="1600" dirty="0" smtClean="0"/>
          </a:p>
          <a:p>
            <a:r>
              <a:rPr lang="en-US" sz="1600" dirty="0" smtClean="0"/>
              <a:t>        PinCode:302022</a:t>
            </a:r>
            <a:r>
              <a:rPr lang="en-US" sz="1600" dirty="0"/>
              <a:t>  }    </a:t>
            </a:r>
            <a:endParaRPr lang="en-US" sz="1600" dirty="0" smtClean="0"/>
          </a:p>
          <a:p>
            <a:r>
              <a:rPr lang="en-US" sz="1600" dirty="0" smtClean="0"/>
              <a:t>// </a:t>
            </a:r>
            <a:r>
              <a:rPr lang="en-US" sz="1600" dirty="0"/>
              <a:t>Current Address document </a:t>
            </a:r>
            <a:endParaRPr lang="en-US" sz="1600" dirty="0" smtClean="0"/>
          </a:p>
          <a:p>
            <a:r>
              <a:rPr lang="en-US" sz="1600" dirty="0" smtClean="0"/>
              <a:t> </a:t>
            </a:r>
            <a:r>
              <a:rPr lang="en-US" sz="1600" dirty="0"/>
              <a:t>{      </a:t>
            </a:r>
            <a:endParaRPr lang="en-US" sz="1600" dirty="0" smtClean="0"/>
          </a:p>
          <a:p>
            <a:r>
              <a:rPr lang="en-US" sz="1600" dirty="0"/>
              <a:t> </a:t>
            </a:r>
            <a:r>
              <a:rPr lang="en-US" sz="1600" dirty="0" smtClean="0"/>
              <a:t>     </a:t>
            </a:r>
            <a:r>
              <a:rPr lang="en-US" sz="1600" dirty="0" err="1" smtClean="0"/>
              <a:t>StudentName</a:t>
            </a:r>
            <a:r>
              <a:rPr lang="en-US" sz="1600" dirty="0"/>
              <a:t>: </a:t>
            </a:r>
            <a:r>
              <a:rPr lang="en-US" sz="1600" dirty="0" err="1"/>
              <a:t>Ishan</a:t>
            </a:r>
            <a:r>
              <a:rPr lang="en-US" sz="1600" dirty="0"/>
              <a:t>,  </a:t>
            </a:r>
            <a:endParaRPr lang="en-US" sz="1600" dirty="0" smtClean="0"/>
          </a:p>
          <a:p>
            <a:r>
              <a:rPr lang="en-US" sz="1600" dirty="0"/>
              <a:t>  </a:t>
            </a:r>
            <a:r>
              <a:rPr lang="en-US" sz="1600" dirty="0" smtClean="0"/>
              <a:t>  </a:t>
            </a:r>
            <a:r>
              <a:rPr lang="en-US" sz="1600" dirty="0"/>
              <a:t>  </a:t>
            </a:r>
            <a:r>
              <a:rPr lang="en-US" sz="1600" dirty="0" err="1"/>
              <a:t>CurrentAddress</a:t>
            </a:r>
            <a:r>
              <a:rPr lang="en-US" sz="1600" dirty="0"/>
              <a:t>: XXXXXXX,  </a:t>
            </a:r>
            <a:endParaRPr lang="en-US" sz="1600" dirty="0" smtClean="0"/>
          </a:p>
          <a:p>
            <a:r>
              <a:rPr lang="en-US" sz="1600" dirty="0"/>
              <a:t>   </a:t>
            </a:r>
            <a:r>
              <a:rPr lang="en-US" sz="1600" dirty="0" smtClean="0"/>
              <a:t>   </a:t>
            </a:r>
            <a:r>
              <a:rPr lang="en-US" sz="1600" dirty="0"/>
              <a:t>City: Kota,    </a:t>
            </a:r>
            <a:endParaRPr lang="en-US" sz="1600" dirty="0" smtClean="0"/>
          </a:p>
          <a:p>
            <a:r>
              <a:rPr lang="en-US" sz="1600" dirty="0"/>
              <a:t>  </a:t>
            </a:r>
            <a:r>
              <a:rPr lang="en-US" sz="1600" dirty="0" smtClean="0"/>
              <a:t>    PinCode:324001</a:t>
            </a:r>
            <a:r>
              <a:rPr lang="en-US" sz="1600" dirty="0"/>
              <a:t>  } </a:t>
            </a:r>
            <a:br>
              <a:rPr lang="en-US" sz="1800" dirty="0"/>
            </a:b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b="1" dirty="0">
                <a:solidFill>
                  <a:schemeClr val="bg1">
                    <a:lumMod val="95000"/>
                  </a:schemeClr>
                </a:solidFill>
              </a:rPr>
              <a:t>Characteristics of NoSQL Databases</a:t>
            </a:r>
            <a:endParaRPr lang="en-US" sz="3200" b="1"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a:buNone/>
            </a:pPr>
            <a:endParaRPr lang="en-US" sz="2400" b="1" dirty="0" smtClean="0"/>
          </a:p>
          <a:p>
            <a:r>
              <a:rPr lang="en-US" sz="2000" b="1" dirty="0"/>
              <a:t>Flexibility: </a:t>
            </a:r>
            <a:r>
              <a:rPr lang="en-US" sz="2000" dirty="0"/>
              <a:t>NoSQL databases are schema-less, allowing for flexible data models</a:t>
            </a:r>
            <a:r>
              <a:rPr lang="en-US" sz="2000" dirty="0" smtClean="0"/>
              <a:t>.</a:t>
            </a:r>
            <a:endParaRPr lang="en-US" sz="2000" dirty="0" smtClean="0"/>
          </a:p>
          <a:p>
            <a:endParaRPr lang="en-US" sz="2000" dirty="0"/>
          </a:p>
          <a:p>
            <a:r>
              <a:rPr lang="en-US" sz="2000" b="1" dirty="0"/>
              <a:t>Scalability: </a:t>
            </a:r>
            <a:r>
              <a:rPr lang="en-US" sz="2000" dirty="0"/>
              <a:t>Designed to scale horizontally to handle large amounts of data and traffic</a:t>
            </a:r>
            <a:r>
              <a:rPr lang="en-US" sz="2000" dirty="0" smtClean="0"/>
              <a:t>.</a:t>
            </a:r>
            <a:endParaRPr lang="en-US" sz="2000" dirty="0" smtClean="0"/>
          </a:p>
          <a:p>
            <a:endParaRPr lang="en-US" sz="2000" dirty="0"/>
          </a:p>
          <a:p>
            <a:r>
              <a:rPr lang="en-US" sz="2000" b="1" dirty="0"/>
              <a:t>Variety of Data Models</a:t>
            </a:r>
            <a:r>
              <a:rPr lang="en-US" sz="2000" dirty="0"/>
              <a:t>: Support for various data models like document-oriented, key-value, column-family, and graph databases</a:t>
            </a:r>
            <a:r>
              <a:rPr lang="en-US" sz="2000" dirty="0" smtClean="0"/>
              <a:t>.</a:t>
            </a:r>
            <a:endParaRPr lang="en-US" sz="2000" dirty="0" smtClean="0"/>
          </a:p>
          <a:p>
            <a:endParaRPr lang="en-US" sz="2000" dirty="0"/>
          </a:p>
          <a:p>
            <a:r>
              <a:rPr lang="en-US" sz="2000" b="1" dirty="0"/>
              <a:t>High Performance: </a:t>
            </a:r>
            <a:r>
              <a:rPr lang="en-US" sz="2000" dirty="0"/>
              <a:t>Optimized for read and write-intensive workloads.</a:t>
            </a:r>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Schema design and data modeling</a:t>
            </a:r>
            <a:endParaRPr lang="en-US" altLang="en-US" sz="3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620828" y="2358189"/>
            <a:ext cx="7902341" cy="4339650"/>
          </a:xfrm>
          <a:prstGeom prst="rect">
            <a:avLst/>
          </a:prstGeom>
        </p:spPr>
        <p:txBody>
          <a:bodyPr wrap="square">
            <a:spAutoFit/>
          </a:bodyPr>
          <a:lstStyle/>
          <a:p>
            <a:r>
              <a:rPr lang="en-US" sz="1800" dirty="0"/>
              <a:t>Instead of writing three documents, we can now combine them into one</a:t>
            </a:r>
            <a:r>
              <a:rPr lang="en-US" sz="1800" dirty="0" smtClean="0"/>
              <a:t>.</a:t>
            </a:r>
            <a:endParaRPr lang="en-US" sz="1800" dirty="0"/>
          </a:p>
          <a:p>
            <a:r>
              <a:rPr lang="en-US" sz="1600" dirty="0"/>
              <a:t>// Student document  </a:t>
            </a:r>
            <a:endParaRPr lang="en-US" sz="1600" dirty="0" smtClean="0"/>
          </a:p>
          <a:p>
            <a:r>
              <a:rPr lang="en-US" sz="1600" dirty="0" smtClean="0"/>
              <a:t>{</a:t>
            </a:r>
            <a:r>
              <a:rPr lang="en-US" sz="1600" dirty="0"/>
              <a:t>      </a:t>
            </a:r>
            <a:r>
              <a:rPr lang="en-US" sz="1600" dirty="0" err="1"/>
              <a:t>StudentName</a:t>
            </a:r>
            <a:r>
              <a:rPr lang="en-US" sz="1600" dirty="0"/>
              <a:t>: </a:t>
            </a:r>
            <a:r>
              <a:rPr lang="en-US" sz="1600" dirty="0" err="1"/>
              <a:t>ishan</a:t>
            </a:r>
            <a:r>
              <a:rPr lang="en-US" sz="1600" dirty="0"/>
              <a:t>,   </a:t>
            </a:r>
            <a:endParaRPr lang="en-US" sz="1600" dirty="0" smtClean="0"/>
          </a:p>
          <a:p>
            <a:r>
              <a:rPr lang="en-US" sz="1600" dirty="0" smtClean="0"/>
              <a:t> </a:t>
            </a:r>
            <a:r>
              <a:rPr lang="en-US" sz="1600" dirty="0"/>
              <a:t>  </a:t>
            </a:r>
            <a:r>
              <a:rPr lang="en-US" sz="1600" dirty="0" smtClean="0"/>
              <a:t>    </a:t>
            </a:r>
            <a:r>
              <a:rPr lang="en-US" sz="1600" dirty="0" err="1" smtClean="0"/>
              <a:t>StudentId</a:t>
            </a:r>
            <a:r>
              <a:rPr lang="en-US" sz="1600" dirty="0"/>
              <a:t>: k_hut_2022,     </a:t>
            </a:r>
            <a:endParaRPr lang="en-US" sz="1600" dirty="0" smtClean="0"/>
          </a:p>
          <a:p>
            <a:r>
              <a:rPr lang="en-US" sz="1600" dirty="0"/>
              <a:t> </a:t>
            </a:r>
            <a:r>
              <a:rPr lang="en-US" sz="1600" dirty="0" smtClean="0"/>
              <a:t>      </a:t>
            </a:r>
            <a:r>
              <a:rPr lang="en-US" sz="1600" dirty="0" err="1" smtClean="0"/>
              <a:t>Branch:CSE</a:t>
            </a:r>
            <a:r>
              <a:rPr lang="en-US" sz="1600" dirty="0"/>
              <a:t>  </a:t>
            </a:r>
            <a:endParaRPr lang="en-US" sz="1600" dirty="0" smtClean="0"/>
          </a:p>
          <a:p>
            <a:r>
              <a:rPr lang="en-US" sz="1600" dirty="0"/>
              <a:t> </a:t>
            </a:r>
            <a:r>
              <a:rPr lang="en-US" sz="1600" dirty="0"/>
              <a:t> </a:t>
            </a:r>
            <a:r>
              <a:rPr lang="en-US" sz="1600" dirty="0" smtClean="0"/>
              <a:t>     Address</a:t>
            </a:r>
            <a:r>
              <a:rPr lang="en-US" sz="1600" dirty="0"/>
              <a:t>: [    </a:t>
            </a:r>
            <a:endParaRPr lang="en-US" sz="1600" dirty="0" smtClean="0"/>
          </a:p>
          <a:p>
            <a:r>
              <a:rPr lang="en-US" sz="1600" dirty="0"/>
              <a:t>  </a:t>
            </a:r>
            <a:r>
              <a:rPr lang="en-US" sz="1600" dirty="0" smtClean="0"/>
              <a:t>      {</a:t>
            </a:r>
            <a:r>
              <a:rPr lang="en-US" sz="1600" dirty="0"/>
              <a:t>     </a:t>
            </a:r>
            <a:endParaRPr lang="en-US" sz="1600" dirty="0" smtClean="0"/>
          </a:p>
          <a:p>
            <a:r>
              <a:rPr lang="en-US" sz="1600" dirty="0" smtClean="0"/>
              <a:t> </a:t>
            </a:r>
            <a:r>
              <a:rPr lang="en-US" sz="1600" dirty="0"/>
              <a:t>   </a:t>
            </a:r>
            <a:r>
              <a:rPr lang="en-US" sz="1600" dirty="0" smtClean="0"/>
              <a:t>     </a:t>
            </a:r>
            <a:r>
              <a:rPr lang="en-US" sz="1600" dirty="0"/>
              <a:t> </a:t>
            </a:r>
            <a:r>
              <a:rPr lang="en-US" sz="1600" dirty="0" err="1"/>
              <a:t>StudentName</a:t>
            </a:r>
            <a:r>
              <a:rPr lang="en-US" sz="1600" dirty="0"/>
              <a:t>: </a:t>
            </a:r>
            <a:r>
              <a:rPr lang="en-US" sz="1600" dirty="0" err="1"/>
              <a:t>Ishan</a:t>
            </a:r>
            <a:r>
              <a:rPr lang="en-US" sz="1600" dirty="0"/>
              <a:t>,     </a:t>
            </a:r>
            <a:endParaRPr lang="en-US" sz="1600" dirty="0" smtClean="0"/>
          </a:p>
          <a:p>
            <a:r>
              <a:rPr lang="en-US" sz="1600" dirty="0" smtClean="0"/>
              <a:t> </a:t>
            </a:r>
            <a:r>
              <a:rPr lang="en-US" sz="1600" dirty="0"/>
              <a:t>   </a:t>
            </a:r>
            <a:r>
              <a:rPr lang="en-US" sz="1600" dirty="0" smtClean="0"/>
              <a:t>     </a:t>
            </a:r>
            <a:r>
              <a:rPr lang="en-US" sz="1600" dirty="0"/>
              <a:t> </a:t>
            </a:r>
            <a:r>
              <a:rPr lang="en-US" sz="1600" dirty="0" err="1"/>
              <a:t>PermanentAddress</a:t>
            </a:r>
            <a:r>
              <a:rPr lang="en-US" sz="1600" dirty="0"/>
              <a:t>: XXXXXXX,       </a:t>
            </a:r>
            <a:endParaRPr lang="en-US" sz="1600" dirty="0" smtClean="0"/>
          </a:p>
          <a:p>
            <a:r>
              <a:rPr lang="en-US" sz="1600" dirty="0" smtClean="0"/>
              <a:t> </a:t>
            </a:r>
            <a:r>
              <a:rPr lang="en-US" sz="1600" dirty="0"/>
              <a:t>  </a:t>
            </a:r>
            <a:r>
              <a:rPr lang="en-US" sz="1600" dirty="0" smtClean="0"/>
              <a:t>       City</a:t>
            </a:r>
            <a:r>
              <a:rPr lang="en-US" sz="1600" dirty="0"/>
              <a:t>: Jaipur,      </a:t>
            </a:r>
            <a:endParaRPr lang="en-US" sz="1600" dirty="0" smtClean="0"/>
          </a:p>
          <a:p>
            <a:r>
              <a:rPr lang="en-US" sz="1600" dirty="0"/>
              <a:t>   </a:t>
            </a:r>
            <a:r>
              <a:rPr lang="en-US" sz="1600" dirty="0" smtClean="0"/>
              <a:t>       </a:t>
            </a:r>
            <a:r>
              <a:rPr lang="en-US" sz="1600" dirty="0"/>
              <a:t>PinCode:302022     </a:t>
            </a:r>
            <a:endParaRPr lang="en-US" sz="1600" dirty="0" smtClean="0"/>
          </a:p>
          <a:p>
            <a:r>
              <a:rPr lang="en-US" sz="1600" dirty="0" smtClean="0"/>
              <a:t>        },</a:t>
            </a:r>
            <a:r>
              <a:rPr lang="en-US" sz="1600" dirty="0"/>
              <a:t>      {     </a:t>
            </a:r>
            <a:endParaRPr lang="en-US" sz="1600" dirty="0" smtClean="0"/>
          </a:p>
          <a:p>
            <a:r>
              <a:rPr lang="en-US" sz="1600" dirty="0" smtClean="0"/>
              <a:t> </a:t>
            </a:r>
            <a:r>
              <a:rPr lang="en-US" sz="1600" dirty="0"/>
              <a:t>    </a:t>
            </a:r>
            <a:r>
              <a:rPr lang="en-US" sz="1600" dirty="0" smtClean="0"/>
              <a:t>     </a:t>
            </a:r>
            <a:r>
              <a:rPr lang="en-US" sz="1600" dirty="0" err="1" smtClean="0"/>
              <a:t>StudentName</a:t>
            </a:r>
            <a:r>
              <a:rPr lang="en-US" sz="1600" dirty="0"/>
              <a:t>: </a:t>
            </a:r>
            <a:r>
              <a:rPr lang="en-US" sz="1600" dirty="0" err="1"/>
              <a:t>Ishan</a:t>
            </a:r>
            <a:r>
              <a:rPr lang="en-US" sz="1600" dirty="0"/>
              <a:t>,     </a:t>
            </a:r>
            <a:endParaRPr lang="en-US" sz="1600" dirty="0" smtClean="0"/>
          </a:p>
          <a:p>
            <a:r>
              <a:rPr lang="en-US" sz="1600" dirty="0" smtClean="0"/>
              <a:t> </a:t>
            </a:r>
            <a:r>
              <a:rPr lang="en-US" sz="1600" dirty="0"/>
              <a:t>    </a:t>
            </a:r>
            <a:r>
              <a:rPr lang="en-US" sz="1600" dirty="0" smtClean="0"/>
              <a:t>     </a:t>
            </a:r>
            <a:r>
              <a:rPr lang="en-US" sz="1600" dirty="0" err="1" smtClean="0"/>
              <a:t>CurrentAddress</a:t>
            </a:r>
            <a:r>
              <a:rPr lang="en-US" sz="1600" dirty="0"/>
              <a:t>: XXXXXXX,        </a:t>
            </a:r>
            <a:endParaRPr lang="en-US" sz="1600" dirty="0" smtClean="0"/>
          </a:p>
          <a:p>
            <a:r>
              <a:rPr lang="en-US" sz="1600" dirty="0"/>
              <a:t>  </a:t>
            </a:r>
            <a:r>
              <a:rPr lang="en-US" sz="1600" dirty="0" smtClean="0"/>
              <a:t>        City</a:t>
            </a:r>
            <a:r>
              <a:rPr lang="en-US" sz="1600" dirty="0"/>
              <a:t>: </a:t>
            </a:r>
            <a:r>
              <a:rPr lang="en-US" sz="1600" dirty="0" err="1"/>
              <a:t>kota</a:t>
            </a:r>
            <a:r>
              <a:rPr lang="en-US" sz="1600" dirty="0"/>
              <a:t>,   </a:t>
            </a:r>
            <a:endParaRPr lang="en-US" sz="1600" dirty="0" smtClean="0"/>
          </a:p>
          <a:p>
            <a:r>
              <a:rPr lang="en-US" sz="1600" dirty="0" smtClean="0"/>
              <a:t> </a:t>
            </a:r>
            <a:r>
              <a:rPr lang="en-US" sz="1600" dirty="0"/>
              <a:t>      </a:t>
            </a:r>
            <a:r>
              <a:rPr lang="en-US" sz="1600" dirty="0" smtClean="0"/>
              <a:t>   PinCode:324001</a:t>
            </a:r>
            <a:r>
              <a:rPr lang="en-US" sz="1600" dirty="0"/>
              <a:t>      }      ]  } </a:t>
            </a:r>
            <a:br>
              <a:rPr lang="en-US" sz="1800" dirty="0"/>
            </a:br>
            <a:endParaRPr lang="en-US" sz="1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Schema design and data modeling</a:t>
            </a:r>
            <a:endParaRPr lang="en-US" altLang="en-US" sz="3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620828" y="2358189"/>
            <a:ext cx="7902341" cy="4524315"/>
          </a:xfrm>
          <a:prstGeom prst="rect">
            <a:avLst/>
          </a:prstGeom>
        </p:spPr>
        <p:txBody>
          <a:bodyPr wrap="square">
            <a:spAutoFit/>
          </a:bodyPr>
          <a:lstStyle/>
          <a:p>
            <a:r>
              <a:rPr lang="en-US" sz="1800" b="1" dirty="0"/>
              <a:t>One-to-Many relationships with the document reference </a:t>
            </a:r>
            <a:endParaRPr lang="en-US" sz="1800" b="1" dirty="0" smtClean="0"/>
          </a:p>
          <a:p>
            <a:endParaRPr lang="en-US" sz="1800" b="1" dirty="0"/>
          </a:p>
          <a:p>
            <a:r>
              <a:rPr lang="en-US" sz="1800" dirty="0"/>
              <a:t>The document reference model can also be used to create a one-to-many relationship. We keep the documents separate in this model, but one document contains the references to the others</a:t>
            </a:r>
            <a:r>
              <a:rPr lang="en-US" sz="1800" dirty="0" smtClean="0"/>
              <a:t>.</a:t>
            </a:r>
            <a:endParaRPr lang="en-US" sz="1800" dirty="0" smtClean="0"/>
          </a:p>
          <a:p>
            <a:endParaRPr lang="en-US" sz="1800" dirty="0"/>
          </a:p>
          <a:p>
            <a:r>
              <a:rPr lang="en-IN" sz="1800" b="1" dirty="0"/>
              <a:t>A Many-to-Many </a:t>
            </a:r>
            <a:r>
              <a:rPr lang="en-IN" sz="1800" b="1" dirty="0" smtClean="0"/>
              <a:t>relationship</a:t>
            </a:r>
            <a:endParaRPr lang="en-IN" sz="1800" b="1" dirty="0" smtClean="0"/>
          </a:p>
          <a:p>
            <a:endParaRPr lang="en-IN" sz="1800" b="1" dirty="0"/>
          </a:p>
          <a:p>
            <a:r>
              <a:rPr lang="en-US" sz="1800" dirty="0"/>
              <a:t>Many to Many relationships are a type of mongodb relationship in which any two entities within a document can have multiple relationships. </a:t>
            </a:r>
            <a:endParaRPr lang="en-US" sz="1800" dirty="0"/>
          </a:p>
          <a:p>
            <a:r>
              <a:rPr lang="en-US" sz="1800" dirty="0"/>
              <a:t>In this relationship, we can consider a case of Online courses website where there are many courses and also many users. Each course is purchased by many users and each user may purchase many courses.</a:t>
            </a:r>
            <a:endParaRPr lang="en-US" sz="1800" dirty="0"/>
          </a:p>
          <a:p>
            <a:endParaRPr lang="en-US" sz="1800" dirty="0"/>
          </a:p>
          <a:p>
            <a:br>
              <a:rPr lang="en-US" sz="1800" dirty="0"/>
            </a:br>
            <a:endParaRPr lang="en-US" sz="1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MongoDB Query Operators</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754326"/>
          </a:xfrm>
          <a:prstGeom prst="rect">
            <a:avLst/>
          </a:prstGeom>
        </p:spPr>
        <p:txBody>
          <a:bodyPr wrap="square">
            <a:spAutoFit/>
          </a:bodyPr>
          <a:lstStyle/>
          <a:p>
            <a:r>
              <a:rPr lang="en-US" sz="1800" b="1" dirty="0"/>
              <a:t>Comparison</a:t>
            </a:r>
            <a:endParaRPr lang="en-US" sz="1800" b="1" dirty="0"/>
          </a:p>
          <a:p>
            <a:r>
              <a:rPr lang="en-US" sz="1800" dirty="0"/>
              <a:t>The following operators can be used in queries to compare values:</a:t>
            </a:r>
            <a:endParaRPr lang="en-US" sz="1800" dirty="0"/>
          </a:p>
          <a:p>
            <a:endParaRPr lang="en-US" sz="1800" dirty="0" smtClean="0"/>
          </a:p>
          <a:p>
            <a:endParaRPr lang="en-US" sz="1800" dirty="0"/>
          </a:p>
          <a:p>
            <a:br>
              <a:rPr lang="en-US" sz="1800" dirty="0"/>
            </a:br>
            <a:endParaRPr lang="en-US" sz="1800" dirty="0"/>
          </a:p>
        </p:txBody>
      </p:sp>
      <p:graphicFrame>
        <p:nvGraphicFramePr>
          <p:cNvPr id="5" name="Table 4"/>
          <p:cNvGraphicFramePr>
            <a:graphicFrameLocks noGrp="1"/>
          </p:cNvGraphicFramePr>
          <p:nvPr/>
        </p:nvGraphicFramePr>
        <p:xfrm>
          <a:off x="249237" y="3359220"/>
          <a:ext cx="8471250" cy="3301047"/>
        </p:xfrm>
        <a:graphic>
          <a:graphicData uri="http://schemas.openxmlformats.org/drawingml/2006/table">
            <a:tbl>
              <a:tblPr/>
              <a:tblGrid>
                <a:gridCol w="4235625"/>
                <a:gridCol w="4235625"/>
              </a:tblGrid>
              <a:tr h="427494">
                <a:tc>
                  <a:txBody>
                    <a:bodyPr/>
                    <a:lstStyle/>
                    <a:p>
                      <a:pPr algn="l" fontAlgn="base"/>
                      <a:r>
                        <a:rPr lang="en-US" sz="1100" b="0">
                          <a:effectLst/>
                        </a:rPr>
                        <a:t>$eq</a:t>
                      </a:r>
                      <a:endParaRPr lang="en-US" sz="1100" b="0">
                        <a:effectLst/>
                      </a:endParaRPr>
                    </a:p>
                  </a:txBody>
                  <a:tcPr marL="72780" marR="72780" marT="48520" marB="48520" anchor="ctr">
                    <a:lnL>
                      <a:noFill/>
                    </a:lnL>
                    <a:lnR w="6350" cap="flat" cmpd="sng" algn="ctr">
                      <a:solidFill>
                        <a:srgbClr val="08F80D"/>
                      </a:solidFill>
                      <a:prstDash val="solid"/>
                      <a:round/>
                      <a:headEnd type="none" w="med" len="med"/>
                      <a:tailEnd type="none" w="med" len="med"/>
                    </a:lnR>
                    <a:lnT>
                      <a:noFill/>
                    </a:lnT>
                    <a:lnB w="6350" cap="flat" cmpd="sng" algn="ctr">
                      <a:solidFill>
                        <a:srgbClr val="58FC0D"/>
                      </a:solidFill>
                      <a:prstDash val="solid"/>
                      <a:round/>
                      <a:headEnd type="none" w="med" len="med"/>
                      <a:tailEnd type="none" w="med" len="med"/>
                    </a:lnB>
                    <a:solidFill>
                      <a:srgbClr val="FFFFFF"/>
                    </a:solidFill>
                  </a:tcPr>
                </a:tc>
                <a:tc>
                  <a:txBody>
                    <a:bodyPr/>
                    <a:lstStyle/>
                    <a:p>
                      <a:pPr algn="l" fontAlgn="base"/>
                      <a:r>
                        <a:rPr lang="en-US" sz="1100" b="0">
                          <a:effectLst/>
                        </a:rPr>
                        <a:t>Matches values that are equal to the given value.</a:t>
                      </a:r>
                      <a:endParaRPr lang="en-US" sz="1100" b="0">
                        <a:effectLst/>
                      </a:endParaRPr>
                    </a:p>
                  </a:txBody>
                  <a:tcPr marL="72780" marR="72780" marT="48520" marB="48520" anchor="ctr">
                    <a:lnL w="6350" cap="flat" cmpd="sng" algn="ctr">
                      <a:solidFill>
                        <a:srgbClr val="08F80D"/>
                      </a:solidFill>
                      <a:prstDash val="solid"/>
                      <a:round/>
                      <a:headEnd type="none" w="med" len="med"/>
                      <a:tailEnd type="none" w="med" len="med"/>
                    </a:lnL>
                    <a:lnR w="6350" cap="flat" cmpd="sng" algn="ctr">
                      <a:solidFill>
                        <a:srgbClr val="58FC0D"/>
                      </a:solidFill>
                      <a:prstDash val="solid"/>
                      <a:round/>
                      <a:headEnd type="none" w="med" len="med"/>
                      <a:tailEnd type="none" w="med" len="med"/>
                    </a:lnR>
                    <a:lnT>
                      <a:noFill/>
                    </a:lnT>
                    <a:lnB w="6350" cap="flat" cmpd="sng" algn="ctr">
                      <a:solidFill>
                        <a:srgbClr val="08F80D"/>
                      </a:solidFill>
                      <a:prstDash val="solid"/>
                      <a:round/>
                      <a:headEnd type="none" w="med" len="med"/>
                      <a:tailEnd type="none" w="med" len="med"/>
                    </a:lnB>
                    <a:solidFill>
                      <a:srgbClr val="FFFFFF"/>
                    </a:solidFill>
                  </a:tcPr>
                </a:tc>
              </a:tr>
              <a:tr h="427494">
                <a:tc>
                  <a:txBody>
                    <a:bodyPr/>
                    <a:lstStyle/>
                    <a:p>
                      <a:pPr algn="l" fontAlgn="base"/>
                      <a:r>
                        <a:rPr lang="en-US" sz="1100" b="0">
                          <a:effectLst/>
                        </a:rPr>
                        <a:t>$gt</a:t>
                      </a:r>
                      <a:endParaRPr lang="en-US" sz="1100" b="0">
                        <a:effectLst/>
                      </a:endParaRPr>
                    </a:p>
                  </a:txBody>
                  <a:tcPr marL="72780" marR="72780" marT="48520" marB="48520" anchor="ctr">
                    <a:lnL>
                      <a:noFill/>
                    </a:lnL>
                    <a:lnR w="6350" cap="flat" cmpd="sng" algn="ctr">
                      <a:solidFill>
                        <a:srgbClr val="88F90D"/>
                      </a:solidFill>
                      <a:prstDash val="solid"/>
                      <a:round/>
                      <a:headEnd type="none" w="med" len="med"/>
                      <a:tailEnd type="none" w="med" len="med"/>
                    </a:lnR>
                    <a:lnT w="6350" cap="flat" cmpd="sng" algn="ctr">
                      <a:solidFill>
                        <a:srgbClr val="58FC0D"/>
                      </a:solidFill>
                      <a:prstDash val="solid"/>
                      <a:round/>
                      <a:headEnd type="none" w="med" len="med"/>
                      <a:tailEnd type="none" w="med" len="med"/>
                    </a:lnT>
                    <a:lnB w="6350" cap="flat" cmpd="sng" algn="ctr">
                      <a:solidFill>
                        <a:srgbClr val="E8F90D"/>
                      </a:solidFill>
                      <a:prstDash val="solid"/>
                      <a:round/>
                      <a:headEnd type="none" w="med" len="med"/>
                      <a:tailEnd type="none" w="med" len="med"/>
                    </a:lnB>
                    <a:solidFill>
                      <a:srgbClr val="FFFFFF"/>
                    </a:solidFill>
                  </a:tcPr>
                </a:tc>
                <a:tc>
                  <a:txBody>
                    <a:bodyPr/>
                    <a:lstStyle/>
                    <a:p>
                      <a:pPr algn="l" fontAlgn="base"/>
                      <a:r>
                        <a:rPr lang="en-US" sz="1100" b="0">
                          <a:effectLst/>
                        </a:rPr>
                        <a:t>Matches if values are greater than the given value.</a:t>
                      </a:r>
                      <a:endParaRPr lang="en-US" sz="1100" b="0">
                        <a:effectLst/>
                      </a:endParaRPr>
                    </a:p>
                  </a:txBody>
                  <a:tcPr marL="72780" marR="72780" marT="48520" marB="48520" anchor="ctr">
                    <a:lnL w="6350" cap="flat" cmpd="sng" algn="ctr">
                      <a:solidFill>
                        <a:srgbClr val="88F90D"/>
                      </a:solidFill>
                      <a:prstDash val="solid"/>
                      <a:round/>
                      <a:headEnd type="none" w="med" len="med"/>
                      <a:tailEnd type="none" w="med" len="med"/>
                    </a:lnL>
                    <a:lnR w="6350" cap="flat" cmpd="sng" algn="ctr">
                      <a:solidFill>
                        <a:srgbClr val="08F80D"/>
                      </a:solidFill>
                      <a:prstDash val="solid"/>
                      <a:round/>
                      <a:headEnd type="none" w="med" len="med"/>
                      <a:tailEnd type="none" w="med" len="med"/>
                    </a:lnR>
                    <a:lnT w="6350" cap="flat" cmpd="sng" algn="ctr">
                      <a:solidFill>
                        <a:srgbClr val="08F80D"/>
                      </a:solidFill>
                      <a:prstDash val="solid"/>
                      <a:round/>
                      <a:headEnd type="none" w="med" len="med"/>
                      <a:tailEnd type="none" w="med" len="med"/>
                    </a:lnT>
                    <a:lnB w="6350" cap="flat" cmpd="sng" algn="ctr">
                      <a:solidFill>
                        <a:srgbClr val="58FC0D"/>
                      </a:solidFill>
                      <a:prstDash val="solid"/>
                      <a:round/>
                      <a:headEnd type="none" w="med" len="med"/>
                      <a:tailEnd type="none" w="med" len="med"/>
                    </a:lnB>
                    <a:solidFill>
                      <a:srgbClr val="FFFFFF"/>
                    </a:solidFill>
                  </a:tcPr>
                </a:tc>
              </a:tr>
              <a:tr h="427494">
                <a:tc>
                  <a:txBody>
                    <a:bodyPr/>
                    <a:lstStyle/>
                    <a:p>
                      <a:pPr algn="l" fontAlgn="base"/>
                      <a:r>
                        <a:rPr lang="en-US" sz="1100" b="0">
                          <a:effectLst/>
                        </a:rPr>
                        <a:t>$lt</a:t>
                      </a:r>
                      <a:endParaRPr lang="en-US" sz="1100" b="0">
                        <a:effectLst/>
                      </a:endParaRPr>
                    </a:p>
                  </a:txBody>
                  <a:tcPr marL="72780" marR="72780" marT="48520" marB="48520" anchor="ctr">
                    <a:lnL>
                      <a:noFill/>
                    </a:lnL>
                    <a:lnR w="6350" cap="flat" cmpd="sng" algn="ctr">
                      <a:solidFill>
                        <a:srgbClr val="08F80D"/>
                      </a:solidFill>
                      <a:prstDash val="solid"/>
                      <a:round/>
                      <a:headEnd type="none" w="med" len="med"/>
                      <a:tailEnd type="none" w="med" len="med"/>
                    </a:lnR>
                    <a:lnT w="6350" cap="flat" cmpd="sng" algn="ctr">
                      <a:solidFill>
                        <a:srgbClr val="E8F90D"/>
                      </a:solidFill>
                      <a:prstDash val="solid"/>
                      <a:round/>
                      <a:headEnd type="none" w="med" len="med"/>
                      <a:tailEnd type="none" w="med" len="med"/>
                    </a:lnT>
                    <a:lnB w="6350" cap="flat" cmpd="sng" algn="ctr">
                      <a:solidFill>
                        <a:srgbClr val="88F90D"/>
                      </a:solidFill>
                      <a:prstDash val="solid"/>
                      <a:round/>
                      <a:headEnd type="none" w="med" len="med"/>
                      <a:tailEnd type="none" w="med" len="med"/>
                    </a:lnB>
                    <a:solidFill>
                      <a:srgbClr val="FFFFFF"/>
                    </a:solidFill>
                  </a:tcPr>
                </a:tc>
                <a:tc>
                  <a:txBody>
                    <a:bodyPr/>
                    <a:lstStyle/>
                    <a:p>
                      <a:pPr algn="l" fontAlgn="base"/>
                      <a:r>
                        <a:rPr lang="en-US" sz="1100" b="0">
                          <a:effectLst/>
                        </a:rPr>
                        <a:t>Matches if values are less than the given value.</a:t>
                      </a:r>
                      <a:endParaRPr lang="en-US" sz="1100" b="0">
                        <a:effectLst/>
                      </a:endParaRPr>
                    </a:p>
                  </a:txBody>
                  <a:tcPr marL="72780" marR="72780" marT="48520" marB="48520" anchor="ctr">
                    <a:lnL w="6350" cap="flat" cmpd="sng" algn="ctr">
                      <a:solidFill>
                        <a:srgbClr val="08F80D"/>
                      </a:solidFill>
                      <a:prstDash val="solid"/>
                      <a:round/>
                      <a:headEnd type="none" w="med" len="med"/>
                      <a:tailEnd type="none" w="med" len="med"/>
                    </a:lnL>
                    <a:lnR w="6350" cap="flat" cmpd="sng" algn="ctr">
                      <a:solidFill>
                        <a:srgbClr val="08FB0D"/>
                      </a:solidFill>
                      <a:prstDash val="solid"/>
                      <a:round/>
                      <a:headEnd type="none" w="med" len="med"/>
                      <a:tailEnd type="none" w="med" len="med"/>
                    </a:lnR>
                    <a:lnT w="6350" cap="flat" cmpd="sng" algn="ctr">
                      <a:solidFill>
                        <a:srgbClr val="58FC0D"/>
                      </a:solidFill>
                      <a:prstDash val="solid"/>
                      <a:round/>
                      <a:headEnd type="none" w="med" len="med"/>
                      <a:tailEnd type="none" w="med" len="med"/>
                    </a:lnT>
                    <a:lnB w="6350" cap="flat" cmpd="sng" algn="ctr">
                      <a:solidFill>
                        <a:srgbClr val="58FC0D"/>
                      </a:solidFill>
                      <a:prstDash val="solid"/>
                      <a:round/>
                      <a:headEnd type="none" w="med" len="med"/>
                      <a:tailEnd type="none" w="med" len="med"/>
                    </a:lnB>
                    <a:solidFill>
                      <a:srgbClr val="FFFFFF"/>
                    </a:solidFill>
                  </a:tcPr>
                </a:tc>
              </a:tr>
              <a:tr h="427494">
                <a:tc>
                  <a:txBody>
                    <a:bodyPr/>
                    <a:lstStyle/>
                    <a:p>
                      <a:pPr algn="l" fontAlgn="base"/>
                      <a:r>
                        <a:rPr lang="en-US" sz="1100" b="0">
                          <a:effectLst/>
                        </a:rPr>
                        <a:t>$gte</a:t>
                      </a:r>
                      <a:endParaRPr lang="en-US" sz="1100" b="0">
                        <a:effectLst/>
                      </a:endParaRPr>
                    </a:p>
                  </a:txBody>
                  <a:tcPr marL="72780" marR="72780" marT="48520" marB="48520" anchor="ctr">
                    <a:lnL>
                      <a:noFill/>
                    </a:lnL>
                    <a:lnR w="6350" cap="flat" cmpd="sng" algn="ctr">
                      <a:solidFill>
                        <a:srgbClr val="08F80D"/>
                      </a:solidFill>
                      <a:prstDash val="solid"/>
                      <a:round/>
                      <a:headEnd type="none" w="med" len="med"/>
                      <a:tailEnd type="none" w="med" len="med"/>
                    </a:lnR>
                    <a:lnT w="6350" cap="flat" cmpd="sng" algn="ctr">
                      <a:solidFill>
                        <a:srgbClr val="88F90D"/>
                      </a:solidFill>
                      <a:prstDash val="solid"/>
                      <a:round/>
                      <a:headEnd type="none" w="med" len="med"/>
                      <a:tailEnd type="none" w="med" len="med"/>
                    </a:lnT>
                    <a:lnB w="6350" cap="flat" cmpd="sng" algn="ctr">
                      <a:solidFill>
                        <a:srgbClr val="A8FA0D"/>
                      </a:solidFill>
                      <a:prstDash val="solid"/>
                      <a:round/>
                      <a:headEnd type="none" w="med" len="med"/>
                      <a:tailEnd type="none" w="med" len="med"/>
                    </a:lnB>
                    <a:solidFill>
                      <a:srgbClr val="FFFFFF"/>
                    </a:solidFill>
                  </a:tcPr>
                </a:tc>
                <a:tc>
                  <a:txBody>
                    <a:bodyPr/>
                    <a:lstStyle/>
                    <a:p>
                      <a:pPr algn="l" fontAlgn="base"/>
                      <a:r>
                        <a:rPr lang="en-US" sz="1100" b="0">
                          <a:effectLst/>
                        </a:rPr>
                        <a:t>Matches if values are greater or equal to the given value.</a:t>
                      </a:r>
                      <a:endParaRPr lang="en-US" sz="1100" b="0">
                        <a:effectLst/>
                      </a:endParaRPr>
                    </a:p>
                  </a:txBody>
                  <a:tcPr marL="72780" marR="72780" marT="48520" marB="48520" anchor="ctr">
                    <a:lnL w="6350" cap="flat" cmpd="sng" algn="ctr">
                      <a:solidFill>
                        <a:srgbClr val="08F80D"/>
                      </a:solidFill>
                      <a:prstDash val="solid"/>
                      <a:round/>
                      <a:headEnd type="none" w="med" len="med"/>
                      <a:tailEnd type="none" w="med" len="med"/>
                    </a:lnL>
                    <a:lnR w="6350" cap="flat" cmpd="sng" algn="ctr">
                      <a:solidFill>
                        <a:srgbClr val="A8FA0D"/>
                      </a:solidFill>
                      <a:prstDash val="solid"/>
                      <a:round/>
                      <a:headEnd type="none" w="med" len="med"/>
                      <a:tailEnd type="none" w="med" len="med"/>
                    </a:lnR>
                    <a:lnT w="6350" cap="flat" cmpd="sng" algn="ctr">
                      <a:solidFill>
                        <a:srgbClr val="58FC0D"/>
                      </a:solidFill>
                      <a:prstDash val="solid"/>
                      <a:round/>
                      <a:headEnd type="none" w="med" len="med"/>
                      <a:tailEnd type="none" w="med" len="med"/>
                    </a:lnT>
                    <a:lnB w="6350" cap="flat" cmpd="sng" algn="ctr">
                      <a:solidFill>
                        <a:srgbClr val="48FA0D"/>
                      </a:solidFill>
                      <a:prstDash val="solid"/>
                      <a:round/>
                      <a:headEnd type="none" w="med" len="med"/>
                      <a:tailEnd type="none" w="med" len="med"/>
                    </a:lnB>
                    <a:solidFill>
                      <a:srgbClr val="FFFFFF"/>
                    </a:solidFill>
                  </a:tcPr>
                </a:tc>
              </a:tr>
              <a:tr h="427494">
                <a:tc>
                  <a:txBody>
                    <a:bodyPr/>
                    <a:lstStyle/>
                    <a:p>
                      <a:pPr algn="l" fontAlgn="base"/>
                      <a:r>
                        <a:rPr lang="en-US" sz="1100" b="0">
                          <a:effectLst/>
                        </a:rPr>
                        <a:t>$lte</a:t>
                      </a:r>
                      <a:endParaRPr lang="en-US" sz="1100" b="0">
                        <a:effectLst/>
                      </a:endParaRPr>
                    </a:p>
                  </a:txBody>
                  <a:tcPr marL="72780" marR="72780" marT="48520" marB="48520" anchor="ctr">
                    <a:lnL>
                      <a:noFill/>
                    </a:lnL>
                    <a:lnR w="6350" cap="flat" cmpd="sng" algn="ctr">
                      <a:solidFill>
                        <a:srgbClr val="38F80D"/>
                      </a:solidFill>
                      <a:prstDash val="solid"/>
                      <a:round/>
                      <a:headEnd type="none" w="med" len="med"/>
                      <a:tailEnd type="none" w="med" len="med"/>
                    </a:lnR>
                    <a:lnT w="6350" cap="flat" cmpd="sng" algn="ctr">
                      <a:solidFill>
                        <a:srgbClr val="A8FA0D"/>
                      </a:solidFill>
                      <a:prstDash val="solid"/>
                      <a:round/>
                      <a:headEnd type="none" w="med" len="med"/>
                      <a:tailEnd type="none" w="med" len="med"/>
                    </a:lnT>
                    <a:lnB w="6350" cap="flat" cmpd="sng" algn="ctr">
                      <a:solidFill>
                        <a:srgbClr val="F8F80D"/>
                      </a:solidFill>
                      <a:prstDash val="solid"/>
                      <a:round/>
                      <a:headEnd type="none" w="med" len="med"/>
                      <a:tailEnd type="none" w="med" len="med"/>
                    </a:lnB>
                    <a:solidFill>
                      <a:srgbClr val="FFFFFF"/>
                    </a:solidFill>
                  </a:tcPr>
                </a:tc>
                <a:tc>
                  <a:txBody>
                    <a:bodyPr/>
                    <a:lstStyle/>
                    <a:p>
                      <a:pPr algn="l" fontAlgn="base"/>
                      <a:r>
                        <a:rPr lang="en-US" sz="1100" b="0">
                          <a:effectLst/>
                        </a:rPr>
                        <a:t>Matches if values are less or equal to the given value.</a:t>
                      </a:r>
                      <a:endParaRPr lang="en-US" sz="1100" b="0">
                        <a:effectLst/>
                      </a:endParaRPr>
                    </a:p>
                  </a:txBody>
                  <a:tcPr marL="72780" marR="72780" marT="48520" marB="48520" anchor="ctr">
                    <a:lnL w="6350" cap="flat" cmpd="sng" algn="ctr">
                      <a:solidFill>
                        <a:srgbClr val="38F80D"/>
                      </a:solidFill>
                      <a:prstDash val="solid"/>
                      <a:round/>
                      <a:headEnd type="none" w="med" len="med"/>
                      <a:tailEnd type="none" w="med" len="med"/>
                    </a:lnL>
                    <a:lnR w="6350" cap="flat" cmpd="sng" algn="ctr">
                      <a:solidFill>
                        <a:srgbClr val="58FC0D"/>
                      </a:solidFill>
                      <a:prstDash val="solid"/>
                      <a:round/>
                      <a:headEnd type="none" w="med" len="med"/>
                      <a:tailEnd type="none" w="med" len="med"/>
                    </a:lnR>
                    <a:lnT w="6350" cap="flat" cmpd="sng" algn="ctr">
                      <a:solidFill>
                        <a:srgbClr val="48FA0D"/>
                      </a:solidFill>
                      <a:prstDash val="solid"/>
                      <a:round/>
                      <a:headEnd type="none" w="med" len="med"/>
                      <a:tailEnd type="none" w="med" len="med"/>
                    </a:lnT>
                    <a:lnB w="6350" cap="flat" cmpd="sng" algn="ctr">
                      <a:solidFill>
                        <a:srgbClr val="88F90D"/>
                      </a:solidFill>
                      <a:prstDash val="solid"/>
                      <a:round/>
                      <a:headEnd type="none" w="med" len="med"/>
                      <a:tailEnd type="none" w="med" len="med"/>
                    </a:lnB>
                    <a:solidFill>
                      <a:srgbClr val="FFFFFF"/>
                    </a:solidFill>
                  </a:tcPr>
                </a:tc>
              </a:tr>
              <a:tr h="308589">
                <a:tc>
                  <a:txBody>
                    <a:bodyPr/>
                    <a:lstStyle/>
                    <a:p>
                      <a:pPr algn="l" fontAlgn="base"/>
                      <a:r>
                        <a:rPr lang="en-US" sz="1100" b="0">
                          <a:effectLst/>
                        </a:rPr>
                        <a:t>$in</a:t>
                      </a:r>
                      <a:endParaRPr lang="en-US" sz="1100" b="0">
                        <a:effectLst/>
                      </a:endParaRPr>
                    </a:p>
                  </a:txBody>
                  <a:tcPr marL="72780" marR="72780" marT="48520" marB="48520" anchor="ctr">
                    <a:lnL>
                      <a:noFill/>
                    </a:lnL>
                    <a:lnR w="6350" cap="flat" cmpd="sng" algn="ctr">
                      <a:solidFill>
                        <a:srgbClr val="F8F80D"/>
                      </a:solidFill>
                      <a:prstDash val="solid"/>
                      <a:round/>
                      <a:headEnd type="none" w="med" len="med"/>
                      <a:tailEnd type="none" w="med" len="med"/>
                    </a:lnR>
                    <a:lnT w="6350" cap="flat" cmpd="sng" algn="ctr">
                      <a:solidFill>
                        <a:srgbClr val="F8F80D"/>
                      </a:solidFill>
                      <a:prstDash val="solid"/>
                      <a:round/>
                      <a:headEnd type="none" w="med" len="med"/>
                      <a:tailEnd type="none" w="med" len="med"/>
                    </a:lnT>
                    <a:lnB w="6350" cap="flat" cmpd="sng" algn="ctr">
                      <a:solidFill>
                        <a:srgbClr val="08FB0D"/>
                      </a:solidFill>
                      <a:prstDash val="solid"/>
                      <a:round/>
                      <a:headEnd type="none" w="med" len="med"/>
                      <a:tailEnd type="none" w="med" len="med"/>
                    </a:lnB>
                    <a:solidFill>
                      <a:srgbClr val="FFFFFF"/>
                    </a:solidFill>
                  </a:tcPr>
                </a:tc>
                <a:tc>
                  <a:txBody>
                    <a:bodyPr/>
                    <a:lstStyle/>
                    <a:p>
                      <a:pPr algn="l" fontAlgn="base"/>
                      <a:r>
                        <a:rPr lang="en-US" sz="1100" b="0">
                          <a:effectLst/>
                        </a:rPr>
                        <a:t>Matches any of the values in an array.</a:t>
                      </a:r>
                      <a:endParaRPr lang="en-US" sz="1100" b="0">
                        <a:effectLst/>
                      </a:endParaRPr>
                    </a:p>
                  </a:txBody>
                  <a:tcPr marL="72780" marR="72780" marT="48520" marB="48520" anchor="ctr">
                    <a:lnL w="6350" cap="flat" cmpd="sng" algn="ctr">
                      <a:solidFill>
                        <a:srgbClr val="F8F80D"/>
                      </a:solidFill>
                      <a:prstDash val="solid"/>
                      <a:round/>
                      <a:headEnd type="none" w="med" len="med"/>
                      <a:tailEnd type="none" w="med" len="med"/>
                    </a:lnL>
                    <a:lnR w="6350" cap="flat" cmpd="sng" algn="ctr">
                      <a:solidFill>
                        <a:srgbClr val="08F80D"/>
                      </a:solidFill>
                      <a:prstDash val="solid"/>
                      <a:round/>
                      <a:headEnd type="none" w="med" len="med"/>
                      <a:tailEnd type="none" w="med" len="med"/>
                    </a:lnR>
                    <a:lnT w="6350" cap="flat" cmpd="sng" algn="ctr">
                      <a:solidFill>
                        <a:srgbClr val="88F90D"/>
                      </a:solidFill>
                      <a:prstDash val="solid"/>
                      <a:round/>
                      <a:headEnd type="none" w="med" len="med"/>
                      <a:tailEnd type="none" w="med" len="med"/>
                    </a:lnT>
                    <a:lnB w="6350" cap="flat" cmpd="sng" algn="ctr">
                      <a:solidFill>
                        <a:srgbClr val="58FC0D"/>
                      </a:solidFill>
                      <a:prstDash val="solid"/>
                      <a:round/>
                      <a:headEnd type="none" w="med" len="med"/>
                      <a:tailEnd type="none" w="med" len="med"/>
                    </a:lnB>
                    <a:solidFill>
                      <a:srgbClr val="FFFFFF"/>
                    </a:solidFill>
                  </a:tcPr>
                </a:tc>
              </a:tr>
              <a:tr h="427494">
                <a:tc>
                  <a:txBody>
                    <a:bodyPr/>
                    <a:lstStyle/>
                    <a:p>
                      <a:pPr algn="l" fontAlgn="base"/>
                      <a:r>
                        <a:rPr lang="en-US" sz="1100" b="0">
                          <a:effectLst/>
                        </a:rPr>
                        <a:t>$ne</a:t>
                      </a:r>
                      <a:endParaRPr lang="en-US" sz="1100" b="0">
                        <a:effectLst/>
                      </a:endParaRPr>
                    </a:p>
                  </a:txBody>
                  <a:tcPr marL="72780" marR="72780" marT="48520" marB="48520" anchor="ctr">
                    <a:lnL>
                      <a:noFill/>
                    </a:lnL>
                    <a:lnR w="6350" cap="flat" cmpd="sng" algn="ctr">
                      <a:solidFill>
                        <a:srgbClr val="88F90D"/>
                      </a:solidFill>
                      <a:prstDash val="solid"/>
                      <a:round/>
                      <a:headEnd type="none" w="med" len="med"/>
                      <a:tailEnd type="none" w="med" len="med"/>
                    </a:lnR>
                    <a:lnT w="6350" cap="flat" cmpd="sng" algn="ctr">
                      <a:solidFill>
                        <a:srgbClr val="08FB0D"/>
                      </a:solidFill>
                      <a:prstDash val="solid"/>
                      <a:round/>
                      <a:headEnd type="none" w="med" len="med"/>
                      <a:tailEnd type="none" w="med" len="med"/>
                    </a:lnT>
                    <a:lnB w="6350" cap="flat" cmpd="sng" algn="ctr">
                      <a:solidFill>
                        <a:srgbClr val="68F80D"/>
                      </a:solidFill>
                      <a:prstDash val="solid"/>
                      <a:round/>
                      <a:headEnd type="none" w="med" len="med"/>
                      <a:tailEnd type="none" w="med" len="med"/>
                    </a:lnB>
                    <a:solidFill>
                      <a:srgbClr val="FFFFFF"/>
                    </a:solidFill>
                  </a:tcPr>
                </a:tc>
                <a:tc>
                  <a:txBody>
                    <a:bodyPr/>
                    <a:lstStyle/>
                    <a:p>
                      <a:pPr algn="l" fontAlgn="base"/>
                      <a:r>
                        <a:rPr lang="en-US" sz="1100" b="0">
                          <a:effectLst/>
                        </a:rPr>
                        <a:t>Matches values that are not equal to the given value.</a:t>
                      </a:r>
                      <a:endParaRPr lang="en-US" sz="1100" b="0">
                        <a:effectLst/>
                      </a:endParaRPr>
                    </a:p>
                  </a:txBody>
                  <a:tcPr marL="72780" marR="72780" marT="48520" marB="48520" anchor="ctr">
                    <a:lnL w="6350" cap="flat" cmpd="sng" algn="ctr">
                      <a:solidFill>
                        <a:srgbClr val="88F90D"/>
                      </a:solidFill>
                      <a:prstDash val="solid"/>
                      <a:round/>
                      <a:headEnd type="none" w="med" len="med"/>
                      <a:tailEnd type="none" w="med" len="med"/>
                    </a:lnL>
                    <a:lnR w="6350" cap="flat" cmpd="sng" algn="ctr">
                      <a:solidFill>
                        <a:srgbClr val="48FA0D"/>
                      </a:solidFill>
                      <a:prstDash val="solid"/>
                      <a:round/>
                      <a:headEnd type="none" w="med" len="med"/>
                      <a:tailEnd type="none" w="med" len="med"/>
                    </a:lnR>
                    <a:lnT w="6350" cap="flat" cmpd="sng" algn="ctr">
                      <a:solidFill>
                        <a:srgbClr val="58FC0D"/>
                      </a:solidFill>
                      <a:prstDash val="solid"/>
                      <a:round/>
                      <a:headEnd type="none" w="med" len="med"/>
                      <a:tailEnd type="none" w="med" len="med"/>
                    </a:lnT>
                    <a:lnB w="6350" cap="flat" cmpd="sng" algn="ctr">
                      <a:solidFill>
                        <a:srgbClr val="F8F80D"/>
                      </a:solidFill>
                      <a:prstDash val="solid"/>
                      <a:round/>
                      <a:headEnd type="none" w="med" len="med"/>
                      <a:tailEnd type="none" w="med" len="med"/>
                    </a:lnB>
                    <a:solidFill>
                      <a:srgbClr val="FFFFFF"/>
                    </a:solidFill>
                  </a:tcPr>
                </a:tc>
              </a:tr>
              <a:tr h="427494">
                <a:tc>
                  <a:txBody>
                    <a:bodyPr/>
                    <a:lstStyle/>
                    <a:p>
                      <a:pPr algn="l" fontAlgn="base"/>
                      <a:r>
                        <a:rPr lang="en-US" sz="1100" b="0">
                          <a:effectLst/>
                        </a:rPr>
                        <a:t>$nin</a:t>
                      </a:r>
                      <a:endParaRPr lang="en-US" sz="1100" b="0">
                        <a:effectLst/>
                      </a:endParaRPr>
                    </a:p>
                  </a:txBody>
                  <a:tcPr marL="72780" marR="72780" marT="48520" marB="48520" anchor="ctr">
                    <a:lnL>
                      <a:noFill/>
                    </a:lnL>
                    <a:lnR w="6350" cap="flat" cmpd="sng" algn="ctr">
                      <a:solidFill>
                        <a:srgbClr val="58FC0D"/>
                      </a:solidFill>
                      <a:prstDash val="solid"/>
                      <a:round/>
                      <a:headEnd type="none" w="med" len="med"/>
                      <a:tailEnd type="none" w="med" len="med"/>
                    </a:lnR>
                    <a:lnT w="6350" cap="flat" cmpd="sng" algn="ctr">
                      <a:solidFill>
                        <a:srgbClr val="68F80D"/>
                      </a:solidFill>
                      <a:prstDash val="solid"/>
                      <a:round/>
                      <a:headEnd type="none" w="med" len="med"/>
                      <a:tailEnd type="none" w="med" len="med"/>
                    </a:lnT>
                    <a:lnB w="6350" cap="flat" cmpd="sng" algn="ctr">
                      <a:solidFill>
                        <a:srgbClr val="08F80D"/>
                      </a:solidFill>
                      <a:prstDash val="solid"/>
                      <a:round/>
                      <a:headEnd type="none" w="med" len="med"/>
                      <a:tailEnd type="none" w="med" len="med"/>
                    </a:lnB>
                    <a:solidFill>
                      <a:srgbClr val="FFFFFF"/>
                    </a:solidFill>
                  </a:tcPr>
                </a:tc>
                <a:tc>
                  <a:txBody>
                    <a:bodyPr/>
                    <a:lstStyle/>
                    <a:p>
                      <a:pPr algn="l" fontAlgn="base"/>
                      <a:r>
                        <a:rPr lang="en-US" sz="1100" b="0" dirty="0">
                          <a:effectLst/>
                        </a:rPr>
                        <a:t>Matches none of the values specified in an array</a:t>
                      </a:r>
                      <a:endParaRPr lang="en-US" sz="1100" b="0" dirty="0">
                        <a:effectLst/>
                      </a:endParaRPr>
                    </a:p>
                  </a:txBody>
                  <a:tcPr marL="72780" marR="72780" marT="48520" marB="48520" anchor="ctr">
                    <a:lnL w="6350" cap="flat" cmpd="sng" algn="ctr">
                      <a:solidFill>
                        <a:srgbClr val="58FC0D"/>
                      </a:solidFill>
                      <a:prstDash val="solid"/>
                      <a:round/>
                      <a:headEnd type="none" w="med" len="med"/>
                      <a:tailEnd type="none" w="med" len="med"/>
                    </a:lnL>
                    <a:lnR w="6350" cap="flat" cmpd="sng" algn="ctr">
                      <a:solidFill>
                        <a:srgbClr val="58FC0D"/>
                      </a:solidFill>
                      <a:prstDash val="solid"/>
                      <a:round/>
                      <a:headEnd type="none" w="med" len="med"/>
                      <a:tailEnd type="none" w="med" len="med"/>
                    </a:lnR>
                    <a:lnT w="6350" cap="flat" cmpd="sng" algn="ctr">
                      <a:solidFill>
                        <a:srgbClr val="F8F80D"/>
                      </a:solidFill>
                      <a:prstDash val="solid"/>
                      <a:round/>
                      <a:headEnd type="none" w="med" len="med"/>
                      <a:tailEnd type="none" w="med" len="med"/>
                    </a:lnT>
                    <a:lnB w="6350" cap="flat" cmpd="sng" algn="ctr">
                      <a:solidFill>
                        <a:srgbClr val="78FA0D"/>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MongoDB Query Operators</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754326"/>
          </a:xfrm>
          <a:prstGeom prst="rect">
            <a:avLst/>
          </a:prstGeom>
        </p:spPr>
        <p:txBody>
          <a:bodyPr wrap="square">
            <a:spAutoFit/>
          </a:bodyPr>
          <a:lstStyle/>
          <a:p>
            <a:r>
              <a:rPr lang="en-US" sz="1800" b="1" dirty="0"/>
              <a:t>Comparison</a:t>
            </a:r>
            <a:endParaRPr lang="en-US" sz="1800" b="1" dirty="0"/>
          </a:p>
          <a:p>
            <a:r>
              <a:rPr lang="en-US" sz="1800" dirty="0"/>
              <a:t>The following operators can be used in queries to compare values:</a:t>
            </a:r>
            <a:endParaRPr lang="en-US" sz="1800" dirty="0"/>
          </a:p>
          <a:p>
            <a:endParaRPr lang="en-US" sz="1800" dirty="0" smtClean="0"/>
          </a:p>
          <a:p>
            <a:endParaRPr lang="en-US" sz="1800" dirty="0"/>
          </a:p>
          <a:p>
            <a:br>
              <a:rPr lang="en-US" sz="1800" dirty="0"/>
            </a:br>
            <a:endParaRPr lang="en-US" sz="1800" dirty="0"/>
          </a:p>
        </p:txBody>
      </p:sp>
      <p:graphicFrame>
        <p:nvGraphicFramePr>
          <p:cNvPr id="5" name="Table 4"/>
          <p:cNvGraphicFramePr>
            <a:graphicFrameLocks noGrp="1"/>
          </p:cNvGraphicFramePr>
          <p:nvPr/>
        </p:nvGraphicFramePr>
        <p:xfrm>
          <a:off x="249237" y="3359220"/>
          <a:ext cx="8471250" cy="3301047"/>
        </p:xfrm>
        <a:graphic>
          <a:graphicData uri="http://schemas.openxmlformats.org/drawingml/2006/table">
            <a:tbl>
              <a:tblPr/>
              <a:tblGrid>
                <a:gridCol w="4235625"/>
                <a:gridCol w="4235625"/>
              </a:tblGrid>
              <a:tr h="427494">
                <a:tc>
                  <a:txBody>
                    <a:bodyPr/>
                    <a:lstStyle/>
                    <a:p>
                      <a:pPr algn="l" fontAlgn="base"/>
                      <a:r>
                        <a:rPr lang="en-US" sz="1100" b="0">
                          <a:effectLst/>
                        </a:rPr>
                        <a:t>$eq</a:t>
                      </a:r>
                      <a:endParaRPr lang="en-US" sz="1100" b="0">
                        <a:effectLst/>
                      </a:endParaRPr>
                    </a:p>
                  </a:txBody>
                  <a:tcPr marL="72780" marR="72780" marT="48520" marB="48520" anchor="ctr">
                    <a:lnL>
                      <a:noFill/>
                    </a:lnL>
                    <a:lnR w="6350" cap="flat" cmpd="sng" algn="ctr">
                      <a:solidFill>
                        <a:srgbClr val="08F80D"/>
                      </a:solidFill>
                      <a:prstDash val="solid"/>
                      <a:round/>
                      <a:headEnd type="none" w="med" len="med"/>
                      <a:tailEnd type="none" w="med" len="med"/>
                    </a:lnR>
                    <a:lnT>
                      <a:noFill/>
                    </a:lnT>
                    <a:lnB w="6350" cap="flat" cmpd="sng" algn="ctr">
                      <a:solidFill>
                        <a:srgbClr val="58FC0D"/>
                      </a:solidFill>
                      <a:prstDash val="solid"/>
                      <a:round/>
                      <a:headEnd type="none" w="med" len="med"/>
                      <a:tailEnd type="none" w="med" len="med"/>
                    </a:lnB>
                    <a:solidFill>
                      <a:srgbClr val="FFFFFF"/>
                    </a:solidFill>
                  </a:tcPr>
                </a:tc>
                <a:tc>
                  <a:txBody>
                    <a:bodyPr/>
                    <a:lstStyle/>
                    <a:p>
                      <a:pPr algn="l" fontAlgn="base"/>
                      <a:r>
                        <a:rPr lang="en-US" sz="1100" b="0">
                          <a:effectLst/>
                        </a:rPr>
                        <a:t>Matches values that are equal to the given value.</a:t>
                      </a:r>
                      <a:endParaRPr lang="en-US" sz="1100" b="0">
                        <a:effectLst/>
                      </a:endParaRPr>
                    </a:p>
                  </a:txBody>
                  <a:tcPr marL="72780" marR="72780" marT="48520" marB="48520" anchor="ctr">
                    <a:lnL w="6350" cap="flat" cmpd="sng" algn="ctr">
                      <a:solidFill>
                        <a:srgbClr val="08F80D"/>
                      </a:solidFill>
                      <a:prstDash val="solid"/>
                      <a:round/>
                      <a:headEnd type="none" w="med" len="med"/>
                      <a:tailEnd type="none" w="med" len="med"/>
                    </a:lnL>
                    <a:lnR w="6350" cap="flat" cmpd="sng" algn="ctr">
                      <a:solidFill>
                        <a:srgbClr val="58FC0D"/>
                      </a:solidFill>
                      <a:prstDash val="solid"/>
                      <a:round/>
                      <a:headEnd type="none" w="med" len="med"/>
                      <a:tailEnd type="none" w="med" len="med"/>
                    </a:lnR>
                    <a:lnT>
                      <a:noFill/>
                    </a:lnT>
                    <a:lnB w="6350" cap="flat" cmpd="sng" algn="ctr">
                      <a:solidFill>
                        <a:srgbClr val="08F80D"/>
                      </a:solidFill>
                      <a:prstDash val="solid"/>
                      <a:round/>
                      <a:headEnd type="none" w="med" len="med"/>
                      <a:tailEnd type="none" w="med" len="med"/>
                    </a:lnB>
                    <a:solidFill>
                      <a:srgbClr val="FFFFFF"/>
                    </a:solidFill>
                  </a:tcPr>
                </a:tc>
              </a:tr>
              <a:tr h="427494">
                <a:tc>
                  <a:txBody>
                    <a:bodyPr/>
                    <a:lstStyle/>
                    <a:p>
                      <a:pPr algn="l" fontAlgn="base"/>
                      <a:r>
                        <a:rPr lang="en-US" sz="1100" b="0">
                          <a:effectLst/>
                        </a:rPr>
                        <a:t>$gt</a:t>
                      </a:r>
                      <a:endParaRPr lang="en-US" sz="1100" b="0">
                        <a:effectLst/>
                      </a:endParaRPr>
                    </a:p>
                  </a:txBody>
                  <a:tcPr marL="72780" marR="72780" marT="48520" marB="48520" anchor="ctr">
                    <a:lnL>
                      <a:noFill/>
                    </a:lnL>
                    <a:lnR w="6350" cap="flat" cmpd="sng" algn="ctr">
                      <a:solidFill>
                        <a:srgbClr val="88F90D"/>
                      </a:solidFill>
                      <a:prstDash val="solid"/>
                      <a:round/>
                      <a:headEnd type="none" w="med" len="med"/>
                      <a:tailEnd type="none" w="med" len="med"/>
                    </a:lnR>
                    <a:lnT w="6350" cap="flat" cmpd="sng" algn="ctr">
                      <a:solidFill>
                        <a:srgbClr val="58FC0D"/>
                      </a:solidFill>
                      <a:prstDash val="solid"/>
                      <a:round/>
                      <a:headEnd type="none" w="med" len="med"/>
                      <a:tailEnd type="none" w="med" len="med"/>
                    </a:lnT>
                    <a:lnB w="6350" cap="flat" cmpd="sng" algn="ctr">
                      <a:solidFill>
                        <a:srgbClr val="E8F90D"/>
                      </a:solidFill>
                      <a:prstDash val="solid"/>
                      <a:round/>
                      <a:headEnd type="none" w="med" len="med"/>
                      <a:tailEnd type="none" w="med" len="med"/>
                    </a:lnB>
                    <a:solidFill>
                      <a:srgbClr val="FFFFFF"/>
                    </a:solidFill>
                  </a:tcPr>
                </a:tc>
                <a:tc>
                  <a:txBody>
                    <a:bodyPr/>
                    <a:lstStyle/>
                    <a:p>
                      <a:pPr algn="l" fontAlgn="base"/>
                      <a:r>
                        <a:rPr lang="en-US" sz="1100" b="0">
                          <a:effectLst/>
                        </a:rPr>
                        <a:t>Matches if values are greater than the given value.</a:t>
                      </a:r>
                      <a:endParaRPr lang="en-US" sz="1100" b="0">
                        <a:effectLst/>
                      </a:endParaRPr>
                    </a:p>
                  </a:txBody>
                  <a:tcPr marL="72780" marR="72780" marT="48520" marB="48520" anchor="ctr">
                    <a:lnL w="6350" cap="flat" cmpd="sng" algn="ctr">
                      <a:solidFill>
                        <a:srgbClr val="88F90D"/>
                      </a:solidFill>
                      <a:prstDash val="solid"/>
                      <a:round/>
                      <a:headEnd type="none" w="med" len="med"/>
                      <a:tailEnd type="none" w="med" len="med"/>
                    </a:lnL>
                    <a:lnR w="6350" cap="flat" cmpd="sng" algn="ctr">
                      <a:solidFill>
                        <a:srgbClr val="08F80D"/>
                      </a:solidFill>
                      <a:prstDash val="solid"/>
                      <a:round/>
                      <a:headEnd type="none" w="med" len="med"/>
                      <a:tailEnd type="none" w="med" len="med"/>
                    </a:lnR>
                    <a:lnT w="6350" cap="flat" cmpd="sng" algn="ctr">
                      <a:solidFill>
                        <a:srgbClr val="08F80D"/>
                      </a:solidFill>
                      <a:prstDash val="solid"/>
                      <a:round/>
                      <a:headEnd type="none" w="med" len="med"/>
                      <a:tailEnd type="none" w="med" len="med"/>
                    </a:lnT>
                    <a:lnB w="6350" cap="flat" cmpd="sng" algn="ctr">
                      <a:solidFill>
                        <a:srgbClr val="58FC0D"/>
                      </a:solidFill>
                      <a:prstDash val="solid"/>
                      <a:round/>
                      <a:headEnd type="none" w="med" len="med"/>
                      <a:tailEnd type="none" w="med" len="med"/>
                    </a:lnB>
                    <a:solidFill>
                      <a:srgbClr val="FFFFFF"/>
                    </a:solidFill>
                  </a:tcPr>
                </a:tc>
              </a:tr>
              <a:tr h="427494">
                <a:tc>
                  <a:txBody>
                    <a:bodyPr/>
                    <a:lstStyle/>
                    <a:p>
                      <a:pPr algn="l" fontAlgn="base"/>
                      <a:r>
                        <a:rPr lang="en-US" sz="1100" b="0">
                          <a:effectLst/>
                        </a:rPr>
                        <a:t>$lt</a:t>
                      </a:r>
                      <a:endParaRPr lang="en-US" sz="1100" b="0">
                        <a:effectLst/>
                      </a:endParaRPr>
                    </a:p>
                  </a:txBody>
                  <a:tcPr marL="72780" marR="72780" marT="48520" marB="48520" anchor="ctr">
                    <a:lnL>
                      <a:noFill/>
                    </a:lnL>
                    <a:lnR w="6350" cap="flat" cmpd="sng" algn="ctr">
                      <a:solidFill>
                        <a:srgbClr val="08F80D"/>
                      </a:solidFill>
                      <a:prstDash val="solid"/>
                      <a:round/>
                      <a:headEnd type="none" w="med" len="med"/>
                      <a:tailEnd type="none" w="med" len="med"/>
                    </a:lnR>
                    <a:lnT w="6350" cap="flat" cmpd="sng" algn="ctr">
                      <a:solidFill>
                        <a:srgbClr val="E8F90D"/>
                      </a:solidFill>
                      <a:prstDash val="solid"/>
                      <a:round/>
                      <a:headEnd type="none" w="med" len="med"/>
                      <a:tailEnd type="none" w="med" len="med"/>
                    </a:lnT>
                    <a:lnB w="6350" cap="flat" cmpd="sng" algn="ctr">
                      <a:solidFill>
                        <a:srgbClr val="88F90D"/>
                      </a:solidFill>
                      <a:prstDash val="solid"/>
                      <a:round/>
                      <a:headEnd type="none" w="med" len="med"/>
                      <a:tailEnd type="none" w="med" len="med"/>
                    </a:lnB>
                    <a:solidFill>
                      <a:srgbClr val="FFFFFF"/>
                    </a:solidFill>
                  </a:tcPr>
                </a:tc>
                <a:tc>
                  <a:txBody>
                    <a:bodyPr/>
                    <a:lstStyle/>
                    <a:p>
                      <a:pPr algn="l" fontAlgn="base"/>
                      <a:r>
                        <a:rPr lang="en-US" sz="1100" b="0">
                          <a:effectLst/>
                        </a:rPr>
                        <a:t>Matches if values are less than the given value.</a:t>
                      </a:r>
                      <a:endParaRPr lang="en-US" sz="1100" b="0">
                        <a:effectLst/>
                      </a:endParaRPr>
                    </a:p>
                  </a:txBody>
                  <a:tcPr marL="72780" marR="72780" marT="48520" marB="48520" anchor="ctr">
                    <a:lnL w="6350" cap="flat" cmpd="sng" algn="ctr">
                      <a:solidFill>
                        <a:srgbClr val="08F80D"/>
                      </a:solidFill>
                      <a:prstDash val="solid"/>
                      <a:round/>
                      <a:headEnd type="none" w="med" len="med"/>
                      <a:tailEnd type="none" w="med" len="med"/>
                    </a:lnL>
                    <a:lnR w="6350" cap="flat" cmpd="sng" algn="ctr">
                      <a:solidFill>
                        <a:srgbClr val="08FB0D"/>
                      </a:solidFill>
                      <a:prstDash val="solid"/>
                      <a:round/>
                      <a:headEnd type="none" w="med" len="med"/>
                      <a:tailEnd type="none" w="med" len="med"/>
                    </a:lnR>
                    <a:lnT w="6350" cap="flat" cmpd="sng" algn="ctr">
                      <a:solidFill>
                        <a:srgbClr val="58FC0D"/>
                      </a:solidFill>
                      <a:prstDash val="solid"/>
                      <a:round/>
                      <a:headEnd type="none" w="med" len="med"/>
                      <a:tailEnd type="none" w="med" len="med"/>
                    </a:lnT>
                    <a:lnB w="6350" cap="flat" cmpd="sng" algn="ctr">
                      <a:solidFill>
                        <a:srgbClr val="58FC0D"/>
                      </a:solidFill>
                      <a:prstDash val="solid"/>
                      <a:round/>
                      <a:headEnd type="none" w="med" len="med"/>
                      <a:tailEnd type="none" w="med" len="med"/>
                    </a:lnB>
                    <a:solidFill>
                      <a:srgbClr val="FFFFFF"/>
                    </a:solidFill>
                  </a:tcPr>
                </a:tc>
              </a:tr>
              <a:tr h="427494">
                <a:tc>
                  <a:txBody>
                    <a:bodyPr/>
                    <a:lstStyle/>
                    <a:p>
                      <a:pPr algn="l" fontAlgn="base"/>
                      <a:r>
                        <a:rPr lang="en-US" sz="1100" b="0">
                          <a:effectLst/>
                        </a:rPr>
                        <a:t>$gte</a:t>
                      </a:r>
                      <a:endParaRPr lang="en-US" sz="1100" b="0">
                        <a:effectLst/>
                      </a:endParaRPr>
                    </a:p>
                  </a:txBody>
                  <a:tcPr marL="72780" marR="72780" marT="48520" marB="48520" anchor="ctr">
                    <a:lnL>
                      <a:noFill/>
                    </a:lnL>
                    <a:lnR w="6350" cap="flat" cmpd="sng" algn="ctr">
                      <a:solidFill>
                        <a:srgbClr val="08F80D"/>
                      </a:solidFill>
                      <a:prstDash val="solid"/>
                      <a:round/>
                      <a:headEnd type="none" w="med" len="med"/>
                      <a:tailEnd type="none" w="med" len="med"/>
                    </a:lnR>
                    <a:lnT w="6350" cap="flat" cmpd="sng" algn="ctr">
                      <a:solidFill>
                        <a:srgbClr val="88F90D"/>
                      </a:solidFill>
                      <a:prstDash val="solid"/>
                      <a:round/>
                      <a:headEnd type="none" w="med" len="med"/>
                      <a:tailEnd type="none" w="med" len="med"/>
                    </a:lnT>
                    <a:lnB w="6350" cap="flat" cmpd="sng" algn="ctr">
                      <a:solidFill>
                        <a:srgbClr val="A8FA0D"/>
                      </a:solidFill>
                      <a:prstDash val="solid"/>
                      <a:round/>
                      <a:headEnd type="none" w="med" len="med"/>
                      <a:tailEnd type="none" w="med" len="med"/>
                    </a:lnB>
                    <a:solidFill>
                      <a:srgbClr val="FFFFFF"/>
                    </a:solidFill>
                  </a:tcPr>
                </a:tc>
                <a:tc>
                  <a:txBody>
                    <a:bodyPr/>
                    <a:lstStyle/>
                    <a:p>
                      <a:pPr algn="l" fontAlgn="base"/>
                      <a:r>
                        <a:rPr lang="en-US" sz="1100" b="0">
                          <a:effectLst/>
                        </a:rPr>
                        <a:t>Matches if values are greater or equal to the given value.</a:t>
                      </a:r>
                      <a:endParaRPr lang="en-US" sz="1100" b="0">
                        <a:effectLst/>
                      </a:endParaRPr>
                    </a:p>
                  </a:txBody>
                  <a:tcPr marL="72780" marR="72780" marT="48520" marB="48520" anchor="ctr">
                    <a:lnL w="6350" cap="flat" cmpd="sng" algn="ctr">
                      <a:solidFill>
                        <a:srgbClr val="08F80D"/>
                      </a:solidFill>
                      <a:prstDash val="solid"/>
                      <a:round/>
                      <a:headEnd type="none" w="med" len="med"/>
                      <a:tailEnd type="none" w="med" len="med"/>
                    </a:lnL>
                    <a:lnR w="6350" cap="flat" cmpd="sng" algn="ctr">
                      <a:solidFill>
                        <a:srgbClr val="A8FA0D"/>
                      </a:solidFill>
                      <a:prstDash val="solid"/>
                      <a:round/>
                      <a:headEnd type="none" w="med" len="med"/>
                      <a:tailEnd type="none" w="med" len="med"/>
                    </a:lnR>
                    <a:lnT w="6350" cap="flat" cmpd="sng" algn="ctr">
                      <a:solidFill>
                        <a:srgbClr val="58FC0D"/>
                      </a:solidFill>
                      <a:prstDash val="solid"/>
                      <a:round/>
                      <a:headEnd type="none" w="med" len="med"/>
                      <a:tailEnd type="none" w="med" len="med"/>
                    </a:lnT>
                    <a:lnB w="6350" cap="flat" cmpd="sng" algn="ctr">
                      <a:solidFill>
                        <a:srgbClr val="48FA0D"/>
                      </a:solidFill>
                      <a:prstDash val="solid"/>
                      <a:round/>
                      <a:headEnd type="none" w="med" len="med"/>
                      <a:tailEnd type="none" w="med" len="med"/>
                    </a:lnB>
                    <a:solidFill>
                      <a:srgbClr val="FFFFFF"/>
                    </a:solidFill>
                  </a:tcPr>
                </a:tc>
              </a:tr>
              <a:tr h="427494">
                <a:tc>
                  <a:txBody>
                    <a:bodyPr/>
                    <a:lstStyle/>
                    <a:p>
                      <a:pPr algn="l" fontAlgn="base"/>
                      <a:r>
                        <a:rPr lang="en-US" sz="1100" b="0">
                          <a:effectLst/>
                        </a:rPr>
                        <a:t>$lte</a:t>
                      </a:r>
                      <a:endParaRPr lang="en-US" sz="1100" b="0">
                        <a:effectLst/>
                      </a:endParaRPr>
                    </a:p>
                  </a:txBody>
                  <a:tcPr marL="72780" marR="72780" marT="48520" marB="48520" anchor="ctr">
                    <a:lnL>
                      <a:noFill/>
                    </a:lnL>
                    <a:lnR w="6350" cap="flat" cmpd="sng" algn="ctr">
                      <a:solidFill>
                        <a:srgbClr val="38F80D"/>
                      </a:solidFill>
                      <a:prstDash val="solid"/>
                      <a:round/>
                      <a:headEnd type="none" w="med" len="med"/>
                      <a:tailEnd type="none" w="med" len="med"/>
                    </a:lnR>
                    <a:lnT w="6350" cap="flat" cmpd="sng" algn="ctr">
                      <a:solidFill>
                        <a:srgbClr val="A8FA0D"/>
                      </a:solidFill>
                      <a:prstDash val="solid"/>
                      <a:round/>
                      <a:headEnd type="none" w="med" len="med"/>
                      <a:tailEnd type="none" w="med" len="med"/>
                    </a:lnT>
                    <a:lnB w="6350" cap="flat" cmpd="sng" algn="ctr">
                      <a:solidFill>
                        <a:srgbClr val="F8F80D"/>
                      </a:solidFill>
                      <a:prstDash val="solid"/>
                      <a:round/>
                      <a:headEnd type="none" w="med" len="med"/>
                      <a:tailEnd type="none" w="med" len="med"/>
                    </a:lnB>
                    <a:solidFill>
                      <a:srgbClr val="FFFFFF"/>
                    </a:solidFill>
                  </a:tcPr>
                </a:tc>
                <a:tc>
                  <a:txBody>
                    <a:bodyPr/>
                    <a:lstStyle/>
                    <a:p>
                      <a:pPr algn="l" fontAlgn="base"/>
                      <a:r>
                        <a:rPr lang="en-US" sz="1100" b="0">
                          <a:effectLst/>
                        </a:rPr>
                        <a:t>Matches if values are less or equal to the given value.</a:t>
                      </a:r>
                      <a:endParaRPr lang="en-US" sz="1100" b="0">
                        <a:effectLst/>
                      </a:endParaRPr>
                    </a:p>
                  </a:txBody>
                  <a:tcPr marL="72780" marR="72780" marT="48520" marB="48520" anchor="ctr">
                    <a:lnL w="6350" cap="flat" cmpd="sng" algn="ctr">
                      <a:solidFill>
                        <a:srgbClr val="38F80D"/>
                      </a:solidFill>
                      <a:prstDash val="solid"/>
                      <a:round/>
                      <a:headEnd type="none" w="med" len="med"/>
                      <a:tailEnd type="none" w="med" len="med"/>
                    </a:lnL>
                    <a:lnR w="6350" cap="flat" cmpd="sng" algn="ctr">
                      <a:solidFill>
                        <a:srgbClr val="58FC0D"/>
                      </a:solidFill>
                      <a:prstDash val="solid"/>
                      <a:round/>
                      <a:headEnd type="none" w="med" len="med"/>
                      <a:tailEnd type="none" w="med" len="med"/>
                    </a:lnR>
                    <a:lnT w="6350" cap="flat" cmpd="sng" algn="ctr">
                      <a:solidFill>
                        <a:srgbClr val="48FA0D"/>
                      </a:solidFill>
                      <a:prstDash val="solid"/>
                      <a:round/>
                      <a:headEnd type="none" w="med" len="med"/>
                      <a:tailEnd type="none" w="med" len="med"/>
                    </a:lnT>
                    <a:lnB w="6350" cap="flat" cmpd="sng" algn="ctr">
                      <a:solidFill>
                        <a:srgbClr val="88F90D"/>
                      </a:solidFill>
                      <a:prstDash val="solid"/>
                      <a:round/>
                      <a:headEnd type="none" w="med" len="med"/>
                      <a:tailEnd type="none" w="med" len="med"/>
                    </a:lnB>
                    <a:solidFill>
                      <a:srgbClr val="FFFFFF"/>
                    </a:solidFill>
                  </a:tcPr>
                </a:tc>
              </a:tr>
              <a:tr h="308589">
                <a:tc>
                  <a:txBody>
                    <a:bodyPr/>
                    <a:lstStyle/>
                    <a:p>
                      <a:pPr algn="l" fontAlgn="base"/>
                      <a:r>
                        <a:rPr lang="en-US" sz="1100" b="0">
                          <a:effectLst/>
                        </a:rPr>
                        <a:t>$in</a:t>
                      </a:r>
                      <a:endParaRPr lang="en-US" sz="1100" b="0">
                        <a:effectLst/>
                      </a:endParaRPr>
                    </a:p>
                  </a:txBody>
                  <a:tcPr marL="72780" marR="72780" marT="48520" marB="48520" anchor="ctr">
                    <a:lnL>
                      <a:noFill/>
                    </a:lnL>
                    <a:lnR w="6350" cap="flat" cmpd="sng" algn="ctr">
                      <a:solidFill>
                        <a:srgbClr val="F8F80D"/>
                      </a:solidFill>
                      <a:prstDash val="solid"/>
                      <a:round/>
                      <a:headEnd type="none" w="med" len="med"/>
                      <a:tailEnd type="none" w="med" len="med"/>
                    </a:lnR>
                    <a:lnT w="6350" cap="flat" cmpd="sng" algn="ctr">
                      <a:solidFill>
                        <a:srgbClr val="F8F80D"/>
                      </a:solidFill>
                      <a:prstDash val="solid"/>
                      <a:round/>
                      <a:headEnd type="none" w="med" len="med"/>
                      <a:tailEnd type="none" w="med" len="med"/>
                    </a:lnT>
                    <a:lnB w="6350" cap="flat" cmpd="sng" algn="ctr">
                      <a:solidFill>
                        <a:srgbClr val="08FB0D"/>
                      </a:solidFill>
                      <a:prstDash val="solid"/>
                      <a:round/>
                      <a:headEnd type="none" w="med" len="med"/>
                      <a:tailEnd type="none" w="med" len="med"/>
                    </a:lnB>
                    <a:solidFill>
                      <a:srgbClr val="FFFFFF"/>
                    </a:solidFill>
                  </a:tcPr>
                </a:tc>
                <a:tc>
                  <a:txBody>
                    <a:bodyPr/>
                    <a:lstStyle/>
                    <a:p>
                      <a:pPr algn="l" fontAlgn="base"/>
                      <a:r>
                        <a:rPr lang="en-US" sz="1100" b="0">
                          <a:effectLst/>
                        </a:rPr>
                        <a:t>Matches any of the values in an array.</a:t>
                      </a:r>
                      <a:endParaRPr lang="en-US" sz="1100" b="0">
                        <a:effectLst/>
                      </a:endParaRPr>
                    </a:p>
                  </a:txBody>
                  <a:tcPr marL="72780" marR="72780" marT="48520" marB="48520" anchor="ctr">
                    <a:lnL w="6350" cap="flat" cmpd="sng" algn="ctr">
                      <a:solidFill>
                        <a:srgbClr val="F8F80D"/>
                      </a:solidFill>
                      <a:prstDash val="solid"/>
                      <a:round/>
                      <a:headEnd type="none" w="med" len="med"/>
                      <a:tailEnd type="none" w="med" len="med"/>
                    </a:lnL>
                    <a:lnR w="6350" cap="flat" cmpd="sng" algn="ctr">
                      <a:solidFill>
                        <a:srgbClr val="08F80D"/>
                      </a:solidFill>
                      <a:prstDash val="solid"/>
                      <a:round/>
                      <a:headEnd type="none" w="med" len="med"/>
                      <a:tailEnd type="none" w="med" len="med"/>
                    </a:lnR>
                    <a:lnT w="6350" cap="flat" cmpd="sng" algn="ctr">
                      <a:solidFill>
                        <a:srgbClr val="88F90D"/>
                      </a:solidFill>
                      <a:prstDash val="solid"/>
                      <a:round/>
                      <a:headEnd type="none" w="med" len="med"/>
                      <a:tailEnd type="none" w="med" len="med"/>
                    </a:lnT>
                    <a:lnB w="6350" cap="flat" cmpd="sng" algn="ctr">
                      <a:solidFill>
                        <a:srgbClr val="58FC0D"/>
                      </a:solidFill>
                      <a:prstDash val="solid"/>
                      <a:round/>
                      <a:headEnd type="none" w="med" len="med"/>
                      <a:tailEnd type="none" w="med" len="med"/>
                    </a:lnB>
                    <a:solidFill>
                      <a:srgbClr val="FFFFFF"/>
                    </a:solidFill>
                  </a:tcPr>
                </a:tc>
              </a:tr>
              <a:tr h="427494">
                <a:tc>
                  <a:txBody>
                    <a:bodyPr/>
                    <a:lstStyle/>
                    <a:p>
                      <a:pPr algn="l" fontAlgn="base"/>
                      <a:r>
                        <a:rPr lang="en-US" sz="1100" b="0">
                          <a:effectLst/>
                        </a:rPr>
                        <a:t>$ne</a:t>
                      </a:r>
                      <a:endParaRPr lang="en-US" sz="1100" b="0">
                        <a:effectLst/>
                      </a:endParaRPr>
                    </a:p>
                  </a:txBody>
                  <a:tcPr marL="72780" marR="72780" marT="48520" marB="48520" anchor="ctr">
                    <a:lnL>
                      <a:noFill/>
                    </a:lnL>
                    <a:lnR w="6350" cap="flat" cmpd="sng" algn="ctr">
                      <a:solidFill>
                        <a:srgbClr val="88F90D"/>
                      </a:solidFill>
                      <a:prstDash val="solid"/>
                      <a:round/>
                      <a:headEnd type="none" w="med" len="med"/>
                      <a:tailEnd type="none" w="med" len="med"/>
                    </a:lnR>
                    <a:lnT w="6350" cap="flat" cmpd="sng" algn="ctr">
                      <a:solidFill>
                        <a:srgbClr val="08FB0D"/>
                      </a:solidFill>
                      <a:prstDash val="solid"/>
                      <a:round/>
                      <a:headEnd type="none" w="med" len="med"/>
                      <a:tailEnd type="none" w="med" len="med"/>
                    </a:lnT>
                    <a:lnB w="6350" cap="flat" cmpd="sng" algn="ctr">
                      <a:solidFill>
                        <a:srgbClr val="68F80D"/>
                      </a:solidFill>
                      <a:prstDash val="solid"/>
                      <a:round/>
                      <a:headEnd type="none" w="med" len="med"/>
                      <a:tailEnd type="none" w="med" len="med"/>
                    </a:lnB>
                    <a:solidFill>
                      <a:srgbClr val="FFFFFF"/>
                    </a:solidFill>
                  </a:tcPr>
                </a:tc>
                <a:tc>
                  <a:txBody>
                    <a:bodyPr/>
                    <a:lstStyle/>
                    <a:p>
                      <a:pPr algn="l" fontAlgn="base"/>
                      <a:r>
                        <a:rPr lang="en-US" sz="1100" b="0">
                          <a:effectLst/>
                        </a:rPr>
                        <a:t>Matches values that are not equal to the given value.</a:t>
                      </a:r>
                      <a:endParaRPr lang="en-US" sz="1100" b="0">
                        <a:effectLst/>
                      </a:endParaRPr>
                    </a:p>
                  </a:txBody>
                  <a:tcPr marL="72780" marR="72780" marT="48520" marB="48520" anchor="ctr">
                    <a:lnL w="6350" cap="flat" cmpd="sng" algn="ctr">
                      <a:solidFill>
                        <a:srgbClr val="88F90D"/>
                      </a:solidFill>
                      <a:prstDash val="solid"/>
                      <a:round/>
                      <a:headEnd type="none" w="med" len="med"/>
                      <a:tailEnd type="none" w="med" len="med"/>
                    </a:lnL>
                    <a:lnR w="6350" cap="flat" cmpd="sng" algn="ctr">
                      <a:solidFill>
                        <a:srgbClr val="48FA0D"/>
                      </a:solidFill>
                      <a:prstDash val="solid"/>
                      <a:round/>
                      <a:headEnd type="none" w="med" len="med"/>
                      <a:tailEnd type="none" w="med" len="med"/>
                    </a:lnR>
                    <a:lnT w="6350" cap="flat" cmpd="sng" algn="ctr">
                      <a:solidFill>
                        <a:srgbClr val="58FC0D"/>
                      </a:solidFill>
                      <a:prstDash val="solid"/>
                      <a:round/>
                      <a:headEnd type="none" w="med" len="med"/>
                      <a:tailEnd type="none" w="med" len="med"/>
                    </a:lnT>
                    <a:lnB w="6350" cap="flat" cmpd="sng" algn="ctr">
                      <a:solidFill>
                        <a:srgbClr val="F8F80D"/>
                      </a:solidFill>
                      <a:prstDash val="solid"/>
                      <a:round/>
                      <a:headEnd type="none" w="med" len="med"/>
                      <a:tailEnd type="none" w="med" len="med"/>
                    </a:lnB>
                    <a:solidFill>
                      <a:srgbClr val="FFFFFF"/>
                    </a:solidFill>
                  </a:tcPr>
                </a:tc>
              </a:tr>
              <a:tr h="427494">
                <a:tc>
                  <a:txBody>
                    <a:bodyPr/>
                    <a:lstStyle/>
                    <a:p>
                      <a:pPr algn="l" fontAlgn="base"/>
                      <a:r>
                        <a:rPr lang="en-US" sz="1100" b="0">
                          <a:effectLst/>
                        </a:rPr>
                        <a:t>$nin</a:t>
                      </a:r>
                      <a:endParaRPr lang="en-US" sz="1100" b="0">
                        <a:effectLst/>
                      </a:endParaRPr>
                    </a:p>
                  </a:txBody>
                  <a:tcPr marL="72780" marR="72780" marT="48520" marB="48520" anchor="ctr">
                    <a:lnL>
                      <a:noFill/>
                    </a:lnL>
                    <a:lnR w="6350" cap="flat" cmpd="sng" algn="ctr">
                      <a:solidFill>
                        <a:srgbClr val="58FC0D"/>
                      </a:solidFill>
                      <a:prstDash val="solid"/>
                      <a:round/>
                      <a:headEnd type="none" w="med" len="med"/>
                      <a:tailEnd type="none" w="med" len="med"/>
                    </a:lnR>
                    <a:lnT w="6350" cap="flat" cmpd="sng" algn="ctr">
                      <a:solidFill>
                        <a:srgbClr val="68F80D"/>
                      </a:solidFill>
                      <a:prstDash val="solid"/>
                      <a:round/>
                      <a:headEnd type="none" w="med" len="med"/>
                      <a:tailEnd type="none" w="med" len="med"/>
                    </a:lnT>
                    <a:lnB w="6350" cap="flat" cmpd="sng" algn="ctr">
                      <a:solidFill>
                        <a:srgbClr val="08F80D"/>
                      </a:solidFill>
                      <a:prstDash val="solid"/>
                      <a:round/>
                      <a:headEnd type="none" w="med" len="med"/>
                      <a:tailEnd type="none" w="med" len="med"/>
                    </a:lnB>
                    <a:solidFill>
                      <a:srgbClr val="FFFFFF"/>
                    </a:solidFill>
                  </a:tcPr>
                </a:tc>
                <a:tc>
                  <a:txBody>
                    <a:bodyPr/>
                    <a:lstStyle/>
                    <a:p>
                      <a:pPr algn="l" fontAlgn="base"/>
                      <a:r>
                        <a:rPr lang="en-US" sz="1100" b="0" dirty="0">
                          <a:effectLst/>
                        </a:rPr>
                        <a:t>Matches none of the values specified in an array</a:t>
                      </a:r>
                      <a:endParaRPr lang="en-US" sz="1100" b="0" dirty="0">
                        <a:effectLst/>
                      </a:endParaRPr>
                    </a:p>
                  </a:txBody>
                  <a:tcPr marL="72780" marR="72780" marT="48520" marB="48520" anchor="ctr">
                    <a:lnL w="6350" cap="flat" cmpd="sng" algn="ctr">
                      <a:solidFill>
                        <a:srgbClr val="58FC0D"/>
                      </a:solidFill>
                      <a:prstDash val="solid"/>
                      <a:round/>
                      <a:headEnd type="none" w="med" len="med"/>
                      <a:tailEnd type="none" w="med" len="med"/>
                    </a:lnL>
                    <a:lnR w="6350" cap="flat" cmpd="sng" algn="ctr">
                      <a:solidFill>
                        <a:srgbClr val="58FC0D"/>
                      </a:solidFill>
                      <a:prstDash val="solid"/>
                      <a:round/>
                      <a:headEnd type="none" w="med" len="med"/>
                      <a:tailEnd type="none" w="med" len="med"/>
                    </a:lnR>
                    <a:lnT w="6350" cap="flat" cmpd="sng" algn="ctr">
                      <a:solidFill>
                        <a:srgbClr val="F8F80D"/>
                      </a:solidFill>
                      <a:prstDash val="solid"/>
                      <a:round/>
                      <a:headEnd type="none" w="med" len="med"/>
                      <a:tailEnd type="none" w="med" len="med"/>
                    </a:lnT>
                    <a:lnB w="6350" cap="flat" cmpd="sng" algn="ctr">
                      <a:solidFill>
                        <a:srgbClr val="78FA0D"/>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MongoDB Query Operators</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2123658"/>
          </a:xfrm>
          <a:prstGeom prst="rect">
            <a:avLst/>
          </a:prstGeom>
        </p:spPr>
        <p:txBody>
          <a:bodyPr wrap="square">
            <a:spAutoFit/>
          </a:bodyPr>
          <a:lstStyle/>
          <a:p>
            <a:r>
              <a:rPr lang="en-US" sz="2400" b="1" dirty="0"/>
              <a:t>Logical</a:t>
            </a:r>
            <a:endParaRPr lang="en-US" sz="2400" b="1" dirty="0"/>
          </a:p>
          <a:p>
            <a:r>
              <a:rPr lang="en-US" sz="1800" dirty="0"/>
              <a:t>The following operators can logically compare multiple queries</a:t>
            </a:r>
            <a:r>
              <a:rPr lang="en-US" sz="1800" dirty="0" smtClean="0"/>
              <a:t>.</a:t>
            </a:r>
            <a:endParaRPr lang="en-US" sz="1800" dirty="0" smtClean="0"/>
          </a:p>
          <a:p>
            <a:endParaRPr lang="en-US" sz="1800" dirty="0"/>
          </a:p>
          <a:p>
            <a:endParaRPr lang="en-US" sz="1800" dirty="0" smtClean="0"/>
          </a:p>
          <a:p>
            <a:endParaRPr lang="en-US" sz="1800" dirty="0"/>
          </a:p>
          <a:p>
            <a:br>
              <a:rPr lang="en-US" sz="1800" dirty="0"/>
            </a:br>
            <a:endParaRPr lang="en-US" sz="1800" dirty="0"/>
          </a:p>
        </p:txBody>
      </p:sp>
      <p:graphicFrame>
        <p:nvGraphicFramePr>
          <p:cNvPr id="2" name="Table 1"/>
          <p:cNvGraphicFramePr>
            <a:graphicFrameLocks noGrp="1"/>
          </p:cNvGraphicFramePr>
          <p:nvPr/>
        </p:nvGraphicFramePr>
        <p:xfrm>
          <a:off x="249237" y="3160243"/>
          <a:ext cx="8192120" cy="3407539"/>
        </p:xfrm>
        <a:graphic>
          <a:graphicData uri="http://schemas.openxmlformats.org/drawingml/2006/table">
            <a:tbl>
              <a:tblPr/>
              <a:tblGrid>
                <a:gridCol w="4096060"/>
                <a:gridCol w="4096060"/>
              </a:tblGrid>
              <a:tr h="885449">
                <a:tc>
                  <a:txBody>
                    <a:bodyPr/>
                    <a:lstStyle/>
                    <a:p>
                      <a:pPr algn="l" fontAlgn="base"/>
                      <a:r>
                        <a:rPr lang="en-US" sz="1200" b="0">
                          <a:effectLst/>
                        </a:rPr>
                        <a:t>$and</a:t>
                      </a:r>
                      <a:endParaRPr lang="en-US" sz="1200" b="0">
                        <a:effectLst/>
                      </a:endParaRPr>
                    </a:p>
                  </a:txBody>
                  <a:tcPr marL="79608" marR="79608" marT="53072" marB="53072" anchor="ctr">
                    <a:lnL>
                      <a:noFill/>
                    </a:lnL>
                    <a:lnR w="6350" cap="flat" cmpd="sng" algn="ctr">
                      <a:solidFill>
                        <a:srgbClr val="286B0E"/>
                      </a:solidFill>
                      <a:prstDash val="solid"/>
                      <a:round/>
                      <a:headEnd type="none" w="med" len="med"/>
                      <a:tailEnd type="none" w="med" len="med"/>
                    </a:lnR>
                    <a:lnT>
                      <a:noFill/>
                    </a:lnT>
                    <a:lnB w="6350" cap="flat" cmpd="sng" algn="ctr">
                      <a:solidFill>
                        <a:srgbClr val="286E0E"/>
                      </a:solidFill>
                      <a:prstDash val="solid"/>
                      <a:round/>
                      <a:headEnd type="none" w="med" len="med"/>
                      <a:tailEnd type="none" w="med" len="med"/>
                    </a:lnB>
                    <a:solidFill>
                      <a:srgbClr val="FFFFFF"/>
                    </a:solidFill>
                  </a:tcPr>
                </a:tc>
                <a:tc>
                  <a:txBody>
                    <a:bodyPr/>
                    <a:lstStyle/>
                    <a:p>
                      <a:pPr algn="l" fontAlgn="base"/>
                      <a:r>
                        <a:rPr lang="en-US" sz="1200" b="0">
                          <a:effectLst/>
                        </a:rPr>
                        <a:t>Joins two or more queries with a logical AND and returns the documents that match all the conditions.</a:t>
                      </a:r>
                      <a:endParaRPr lang="en-US" sz="1200" b="0">
                        <a:effectLst/>
                      </a:endParaRPr>
                    </a:p>
                  </a:txBody>
                  <a:tcPr marL="79608" marR="79608" marT="53072" marB="53072" anchor="ctr">
                    <a:lnL w="6350" cap="flat" cmpd="sng" algn="ctr">
                      <a:solidFill>
                        <a:srgbClr val="286B0E"/>
                      </a:solidFill>
                      <a:prstDash val="solid"/>
                      <a:round/>
                      <a:headEnd type="none" w="med" len="med"/>
                      <a:tailEnd type="none" w="med" len="med"/>
                    </a:lnL>
                    <a:lnR w="6350" cap="flat" cmpd="sng" algn="ctr">
                      <a:solidFill>
                        <a:srgbClr val="286E0E"/>
                      </a:solidFill>
                      <a:prstDash val="solid"/>
                      <a:round/>
                      <a:headEnd type="none" w="med" len="med"/>
                      <a:tailEnd type="none" w="med" len="med"/>
                    </a:lnR>
                    <a:lnT>
                      <a:noFill/>
                    </a:lnT>
                    <a:lnB w="6350" cap="flat" cmpd="sng" algn="ctr">
                      <a:solidFill>
                        <a:srgbClr val="48690E"/>
                      </a:solidFill>
                      <a:prstDash val="solid"/>
                      <a:round/>
                      <a:headEnd type="none" w="med" len="med"/>
                      <a:tailEnd type="none" w="med" len="med"/>
                    </a:lnB>
                    <a:solidFill>
                      <a:srgbClr val="FFFFFF"/>
                    </a:solidFill>
                  </a:tcPr>
                </a:tc>
              </a:tr>
              <a:tr h="751193">
                <a:tc>
                  <a:txBody>
                    <a:bodyPr/>
                    <a:lstStyle/>
                    <a:p>
                      <a:pPr algn="l" fontAlgn="base"/>
                      <a:r>
                        <a:rPr lang="en-US" sz="1200" b="0">
                          <a:effectLst/>
                        </a:rPr>
                        <a:t>$or</a:t>
                      </a:r>
                      <a:endParaRPr lang="en-US" sz="1200" b="0">
                        <a:effectLst/>
                      </a:endParaRPr>
                    </a:p>
                  </a:txBody>
                  <a:tcPr marL="79608" marR="79608" marT="53072" marB="53072" anchor="ctr">
                    <a:lnL>
                      <a:noFill/>
                    </a:lnL>
                    <a:lnR w="6350" cap="flat" cmpd="sng" algn="ctr">
                      <a:solidFill>
                        <a:srgbClr val="186C0E"/>
                      </a:solidFill>
                      <a:prstDash val="solid"/>
                      <a:round/>
                      <a:headEnd type="none" w="med" len="med"/>
                      <a:tailEnd type="none" w="med" len="med"/>
                    </a:lnR>
                    <a:lnT w="6350" cap="flat" cmpd="sng" algn="ctr">
                      <a:solidFill>
                        <a:srgbClr val="286E0E"/>
                      </a:solidFill>
                      <a:prstDash val="solid"/>
                      <a:round/>
                      <a:headEnd type="none" w="med" len="med"/>
                      <a:tailEnd type="none" w="med" len="med"/>
                    </a:lnT>
                    <a:lnB w="6350" cap="flat" cmpd="sng" algn="ctr">
                      <a:solidFill>
                        <a:srgbClr val="286E0E"/>
                      </a:solidFill>
                      <a:prstDash val="solid"/>
                      <a:round/>
                      <a:headEnd type="none" w="med" len="med"/>
                      <a:tailEnd type="none" w="med" len="med"/>
                    </a:lnB>
                    <a:solidFill>
                      <a:srgbClr val="FFFFFF"/>
                    </a:solidFill>
                  </a:tcPr>
                </a:tc>
                <a:tc>
                  <a:txBody>
                    <a:bodyPr/>
                    <a:lstStyle/>
                    <a:p>
                      <a:pPr algn="l" fontAlgn="base"/>
                      <a:r>
                        <a:rPr lang="en-US" sz="1200" b="0">
                          <a:effectLst/>
                        </a:rPr>
                        <a:t>Join two or more queries with a logical OR and return the documents that match either query.</a:t>
                      </a:r>
                      <a:endParaRPr lang="en-US" sz="1200" b="0">
                        <a:effectLst/>
                      </a:endParaRPr>
                    </a:p>
                  </a:txBody>
                  <a:tcPr marL="79608" marR="79608" marT="53072" marB="53072" anchor="ctr">
                    <a:lnL w="6350" cap="flat" cmpd="sng" algn="ctr">
                      <a:solidFill>
                        <a:srgbClr val="186C0E"/>
                      </a:solidFill>
                      <a:prstDash val="solid"/>
                      <a:round/>
                      <a:headEnd type="none" w="med" len="med"/>
                      <a:tailEnd type="none" w="med" len="med"/>
                    </a:lnL>
                    <a:lnR w="6350" cap="flat" cmpd="sng" algn="ctr">
                      <a:solidFill>
                        <a:srgbClr val="286B0E"/>
                      </a:solidFill>
                      <a:prstDash val="solid"/>
                      <a:round/>
                      <a:headEnd type="none" w="med" len="med"/>
                      <a:tailEnd type="none" w="med" len="med"/>
                    </a:lnR>
                    <a:lnT w="6350" cap="flat" cmpd="sng" algn="ctr">
                      <a:solidFill>
                        <a:srgbClr val="48690E"/>
                      </a:solidFill>
                      <a:prstDash val="solid"/>
                      <a:round/>
                      <a:headEnd type="none" w="med" len="med"/>
                      <a:tailEnd type="none" w="med" len="med"/>
                    </a:lnT>
                    <a:lnB w="6350" cap="flat" cmpd="sng" algn="ctr">
                      <a:solidFill>
                        <a:srgbClr val="C86A0E"/>
                      </a:solidFill>
                      <a:prstDash val="solid"/>
                      <a:round/>
                      <a:headEnd type="none" w="med" len="med"/>
                      <a:tailEnd type="none" w="med" len="med"/>
                    </a:lnB>
                    <a:solidFill>
                      <a:srgbClr val="FFFFFF"/>
                    </a:solidFill>
                  </a:tcPr>
                </a:tc>
              </a:tr>
              <a:tr h="1153960">
                <a:tc>
                  <a:txBody>
                    <a:bodyPr/>
                    <a:lstStyle/>
                    <a:p>
                      <a:pPr algn="l" fontAlgn="base"/>
                      <a:r>
                        <a:rPr lang="en-US" sz="1200" b="0">
                          <a:effectLst/>
                        </a:rPr>
                        <a:t>$nor</a:t>
                      </a:r>
                      <a:endParaRPr lang="en-US" sz="1200" b="0">
                        <a:effectLst/>
                      </a:endParaRPr>
                    </a:p>
                  </a:txBody>
                  <a:tcPr marL="79608" marR="79608" marT="53072" marB="53072" anchor="ctr">
                    <a:lnL>
                      <a:noFill/>
                    </a:lnL>
                    <a:lnR w="6350" cap="flat" cmpd="sng" algn="ctr">
                      <a:solidFill>
                        <a:srgbClr val="48690E"/>
                      </a:solidFill>
                      <a:prstDash val="solid"/>
                      <a:round/>
                      <a:headEnd type="none" w="med" len="med"/>
                      <a:tailEnd type="none" w="med" len="med"/>
                    </a:lnR>
                    <a:lnT w="6350" cap="flat" cmpd="sng" algn="ctr">
                      <a:solidFill>
                        <a:srgbClr val="286E0E"/>
                      </a:solidFill>
                      <a:prstDash val="solid"/>
                      <a:round/>
                      <a:headEnd type="none" w="med" len="med"/>
                      <a:tailEnd type="none" w="med" len="med"/>
                    </a:lnT>
                    <a:lnB w="6350" cap="flat" cmpd="sng" algn="ctr">
                      <a:solidFill>
                        <a:srgbClr val="286B0E"/>
                      </a:solidFill>
                      <a:prstDash val="solid"/>
                      <a:round/>
                      <a:headEnd type="none" w="med" len="med"/>
                      <a:tailEnd type="none" w="med" len="med"/>
                    </a:lnB>
                    <a:solidFill>
                      <a:srgbClr val="FFFFFF"/>
                    </a:solidFill>
                  </a:tcPr>
                </a:tc>
                <a:tc>
                  <a:txBody>
                    <a:bodyPr/>
                    <a:lstStyle/>
                    <a:p>
                      <a:pPr algn="l" fontAlgn="base"/>
                      <a:r>
                        <a:rPr lang="en-US" sz="1200" b="0">
                          <a:effectLst/>
                        </a:rPr>
                        <a:t>The opposite of the OR operator. The logical NOR operator will join two or more queries and return documents that do not match the given query conditions.</a:t>
                      </a:r>
                      <a:endParaRPr lang="en-US" sz="1200" b="0">
                        <a:effectLst/>
                      </a:endParaRPr>
                    </a:p>
                  </a:txBody>
                  <a:tcPr marL="79608" marR="79608" marT="53072" marB="53072" anchor="ctr">
                    <a:lnL w="6350" cap="flat" cmpd="sng" algn="ctr">
                      <a:solidFill>
                        <a:srgbClr val="48690E"/>
                      </a:solidFill>
                      <a:prstDash val="solid"/>
                      <a:round/>
                      <a:headEnd type="none" w="med" len="med"/>
                      <a:tailEnd type="none" w="med" len="med"/>
                    </a:lnL>
                    <a:lnR w="6350" cap="flat" cmpd="sng" algn="ctr">
                      <a:solidFill>
                        <a:srgbClr val="686D0E"/>
                      </a:solidFill>
                      <a:prstDash val="solid"/>
                      <a:round/>
                      <a:headEnd type="none" w="med" len="med"/>
                      <a:tailEnd type="none" w="med" len="med"/>
                    </a:lnR>
                    <a:lnT w="6350" cap="flat" cmpd="sng" algn="ctr">
                      <a:solidFill>
                        <a:srgbClr val="C86A0E"/>
                      </a:solidFill>
                      <a:prstDash val="solid"/>
                      <a:round/>
                      <a:headEnd type="none" w="med" len="med"/>
                      <a:tailEnd type="none" w="med" len="med"/>
                    </a:lnT>
                    <a:lnB w="6350" cap="flat" cmpd="sng" algn="ctr">
                      <a:solidFill>
                        <a:srgbClr val="986D0E"/>
                      </a:solidFill>
                      <a:prstDash val="solid"/>
                      <a:round/>
                      <a:headEnd type="none" w="med" len="med"/>
                      <a:tailEnd type="none" w="med" len="med"/>
                    </a:lnB>
                    <a:solidFill>
                      <a:srgbClr val="FFFFFF"/>
                    </a:solidFill>
                  </a:tcPr>
                </a:tc>
              </a:tr>
              <a:tr h="616937">
                <a:tc>
                  <a:txBody>
                    <a:bodyPr/>
                    <a:lstStyle/>
                    <a:p>
                      <a:pPr algn="l" fontAlgn="base"/>
                      <a:r>
                        <a:rPr lang="en-US" sz="1200" b="0">
                          <a:effectLst/>
                        </a:rPr>
                        <a:t>$not</a:t>
                      </a:r>
                      <a:endParaRPr lang="en-US" sz="1200" b="0">
                        <a:effectLst/>
                      </a:endParaRPr>
                    </a:p>
                  </a:txBody>
                  <a:tcPr marL="79608" marR="79608" marT="53072" marB="53072" anchor="ctr">
                    <a:lnL>
                      <a:noFill/>
                    </a:lnL>
                    <a:lnR w="6350" cap="flat" cmpd="sng" algn="ctr">
                      <a:solidFill>
                        <a:srgbClr val="286B0E"/>
                      </a:solidFill>
                      <a:prstDash val="solid"/>
                      <a:round/>
                      <a:headEnd type="none" w="med" len="med"/>
                      <a:tailEnd type="none" w="med" len="med"/>
                    </a:lnR>
                    <a:lnT w="6350" cap="flat" cmpd="sng" algn="ctr">
                      <a:solidFill>
                        <a:srgbClr val="286B0E"/>
                      </a:solidFill>
                      <a:prstDash val="solid"/>
                      <a:round/>
                      <a:headEnd type="none" w="med" len="med"/>
                      <a:tailEnd type="none" w="med" len="med"/>
                    </a:lnT>
                    <a:lnB w="6350" cap="flat" cmpd="sng" algn="ctr">
                      <a:solidFill>
                        <a:srgbClr val="C86A0E"/>
                      </a:solidFill>
                      <a:prstDash val="solid"/>
                      <a:round/>
                      <a:headEnd type="none" w="med" len="med"/>
                      <a:tailEnd type="none" w="med" len="med"/>
                    </a:lnB>
                    <a:solidFill>
                      <a:srgbClr val="FFFFFF"/>
                    </a:solidFill>
                  </a:tcPr>
                </a:tc>
                <a:tc>
                  <a:txBody>
                    <a:bodyPr/>
                    <a:lstStyle/>
                    <a:p>
                      <a:pPr algn="l" fontAlgn="base"/>
                      <a:r>
                        <a:rPr lang="en-US" sz="1200" b="0" dirty="0">
                          <a:effectLst/>
                        </a:rPr>
                        <a:t>Returns the documents that do not match the given query expression.</a:t>
                      </a:r>
                      <a:endParaRPr lang="en-US" sz="1200" b="0" dirty="0">
                        <a:effectLst/>
                      </a:endParaRPr>
                    </a:p>
                  </a:txBody>
                  <a:tcPr marL="79608" marR="79608" marT="53072" marB="53072" anchor="ctr">
                    <a:lnL w="6350" cap="flat" cmpd="sng" algn="ctr">
                      <a:solidFill>
                        <a:srgbClr val="286B0E"/>
                      </a:solidFill>
                      <a:prstDash val="solid"/>
                      <a:round/>
                      <a:headEnd type="none" w="med" len="med"/>
                      <a:tailEnd type="none" w="med" len="med"/>
                    </a:lnL>
                    <a:lnR w="6350" cap="flat" cmpd="sng" algn="ctr">
                      <a:solidFill>
                        <a:srgbClr val="78690E"/>
                      </a:solidFill>
                      <a:prstDash val="solid"/>
                      <a:round/>
                      <a:headEnd type="none" w="med" len="med"/>
                      <a:tailEnd type="none" w="med" len="med"/>
                    </a:lnR>
                    <a:lnT w="6350" cap="flat" cmpd="sng" algn="ctr">
                      <a:solidFill>
                        <a:srgbClr val="986D0E"/>
                      </a:solidFill>
                      <a:prstDash val="solid"/>
                      <a:round/>
                      <a:headEnd type="none" w="med" len="med"/>
                      <a:tailEnd type="none" w="med" len="med"/>
                    </a:lnT>
                    <a:lnB w="6350" cap="flat" cmpd="sng" algn="ctr">
                      <a:solidFill>
                        <a:srgbClr val="186C0E"/>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MongoDB Aggrigation</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r>
              <a:rPr lang="en-US" sz="2000">
                <a:latin typeface="Times New Roman" panose="02020603050405020304" pitchFamily="18" charset="0"/>
                <a:cs typeface="Times New Roman" panose="02020603050405020304" pitchFamily="18" charset="0"/>
              </a:rPr>
              <a:t>In MongoDB, aggregation operations process the data records/documents and return computed results. It collects values from various documents and groups them together and then performs different types of operations on that grouped data like sum, average, minimum, maximum, etc to return a computed result.</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MongoDB provides three ways to perform aggregation</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Aggregation pipeline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Map-reduce function</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Single-purpose aggregation</a:t>
            </a:r>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r>
              <a:rPr lang="en-US" sz="2000">
                <a:latin typeface="Times New Roman" panose="02020603050405020304" pitchFamily="18" charset="0"/>
                <a:cs typeface="Times New Roman" panose="02020603050405020304" pitchFamily="18" charset="0"/>
              </a:rPr>
              <a:t>In MongoDB, the aggregation pipeline consists of stages and each stage transforms the document. Or in other words, the aggregation pipeline is a multi-stage pipeline, so in each state, the documents taken as input and produce the resultant set of documents now in the next stage the resultant documents taken as input and produce output, this process is going on till the last stage. The basic pipeline stages provide filters that will perform like queries and the document transformation modifies the resultant document and the other pipeline provides tools for grouping and sorting documents.</a:t>
            </a:r>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endParaRPr lang="en-US" sz="2000">
              <a:latin typeface="Times New Roman" panose="02020603050405020304" pitchFamily="18" charset="0"/>
              <a:cs typeface="Times New Roman" panose="02020603050405020304" pitchFamily="18" charset="0"/>
            </a:endParaRPr>
          </a:p>
        </p:txBody>
      </p:sp>
      <p:pic>
        <p:nvPicPr>
          <p:cNvPr id="2" name="Picture 1" descr="Aggregate-660x477"/>
          <p:cNvPicPr>
            <a:picLocks noChangeAspect="1"/>
          </p:cNvPicPr>
          <p:nvPr/>
        </p:nvPicPr>
        <p:blipFill>
          <a:blip r:embed="rId2"/>
          <a:stretch>
            <a:fillRect/>
          </a:stretch>
        </p:blipFill>
        <p:spPr>
          <a:xfrm>
            <a:off x="107315" y="2247265"/>
            <a:ext cx="8845550" cy="4543425"/>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r>
              <a:rPr lang="en-US" sz="2000">
                <a:latin typeface="Times New Roman" panose="02020603050405020304" pitchFamily="18" charset="0"/>
                <a:cs typeface="Times New Roman" panose="02020603050405020304" pitchFamily="18" charset="0"/>
              </a:rPr>
              <a:t>In the previous example of a collection of train fares in the first stage. Here, the $match stage filters the documents by the value in class field i.e. class: “first-class” and passes the document to the second stage. </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In the Second Stage, the $group stage groups the documents by the id field to calculate the sum of fare for each unique id. </a:t>
            </a:r>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r>
              <a:rPr lang="en-US" sz="2000" b="1">
                <a:latin typeface="Times New Roman" panose="02020603050405020304" pitchFamily="18" charset="0"/>
                <a:cs typeface="Times New Roman" panose="02020603050405020304" pitchFamily="18" charset="0"/>
              </a:rPr>
              <a:t>Stages</a:t>
            </a:r>
            <a:r>
              <a:rPr lang="en-US" sz="2000">
                <a:latin typeface="Times New Roman" panose="02020603050405020304" pitchFamily="18" charset="0"/>
                <a:cs typeface="Times New Roman" panose="02020603050405020304" pitchFamily="18" charset="0"/>
              </a:rPr>
              <a:t>: Each stage starts from stage operators which are:</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1. $match: It is used for filtering the documents can reduce the amount of documents that are given as input to the next stage.</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2. $project: It is used to select some specific fields from a collection.</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3. $group: It is used to group documents based on some value.</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4. $sort: It is used to sort the document that is rearranging them</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9625"/>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b="1" dirty="0">
                <a:solidFill>
                  <a:schemeClr val="bg1">
                    <a:lumMod val="95000"/>
                  </a:schemeClr>
                </a:solidFill>
              </a:rPr>
              <a:t>Types of NoSQL Databases</a:t>
            </a:r>
            <a:endParaRPr lang="en-US" sz="3200" b="1"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pic>
        <p:nvPicPr>
          <p:cNvPr id="4098" name="Picture 2" descr="A Complete Guide to Different Types of Software | Coder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9313" y="87923"/>
            <a:ext cx="3307617" cy="13106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02644" y="2844225"/>
            <a:ext cx="6155356" cy="2862322"/>
          </a:xfrm>
          <a:prstGeom prst="rect">
            <a:avLst/>
          </a:prstGeom>
        </p:spPr>
        <p:txBody>
          <a:bodyPr wrap="square">
            <a:spAutoFit/>
          </a:bodyPr>
          <a:lstStyle/>
          <a:p>
            <a:pPr>
              <a:buFont typeface="Arial" panose="020B0604020202020204" pitchFamily="34" charset="0"/>
              <a:buChar char="•"/>
            </a:pPr>
            <a:r>
              <a:rPr lang="en-US" sz="2000" dirty="0" smtClean="0">
                <a:solidFill>
                  <a:srgbClr val="374151"/>
                </a:solidFill>
                <a:latin typeface="+mj-lt"/>
              </a:rPr>
              <a:t> Document-Oriented</a:t>
            </a:r>
            <a:r>
              <a:rPr lang="en-US" sz="2000" dirty="0">
                <a:solidFill>
                  <a:srgbClr val="374151"/>
                </a:solidFill>
                <a:latin typeface="+mj-lt"/>
              </a:rPr>
              <a:t>: </a:t>
            </a:r>
            <a:r>
              <a:rPr lang="en-US" sz="2000" dirty="0" smtClean="0">
                <a:solidFill>
                  <a:srgbClr val="374151"/>
                </a:solidFill>
                <a:latin typeface="+mj-lt"/>
              </a:rPr>
              <a:t>e.g. MongoDB</a:t>
            </a:r>
            <a:endParaRPr lang="en-US" sz="2000" dirty="0" smtClean="0">
              <a:solidFill>
                <a:srgbClr val="374151"/>
              </a:solidFill>
              <a:latin typeface="+mj-lt"/>
            </a:endParaRPr>
          </a:p>
          <a:p>
            <a:pPr>
              <a:buFont typeface="Arial" panose="020B0604020202020204" pitchFamily="34" charset="0"/>
              <a:buChar char="•"/>
            </a:pPr>
            <a:endParaRPr lang="en-US" sz="2000" dirty="0">
              <a:solidFill>
                <a:srgbClr val="374151"/>
              </a:solidFill>
              <a:latin typeface="+mj-lt"/>
            </a:endParaRPr>
          </a:p>
          <a:p>
            <a:pPr>
              <a:buFont typeface="Arial" panose="020B0604020202020204" pitchFamily="34" charset="0"/>
              <a:buChar char="•"/>
            </a:pPr>
            <a:r>
              <a:rPr lang="en-US" sz="2000" dirty="0" smtClean="0">
                <a:solidFill>
                  <a:srgbClr val="374151"/>
                </a:solidFill>
                <a:latin typeface="+mj-lt"/>
              </a:rPr>
              <a:t> Key-Value </a:t>
            </a:r>
            <a:r>
              <a:rPr lang="en-US" sz="2000" dirty="0">
                <a:solidFill>
                  <a:srgbClr val="374151"/>
                </a:solidFill>
                <a:latin typeface="+mj-lt"/>
              </a:rPr>
              <a:t>Stores: e.g</a:t>
            </a:r>
            <a:r>
              <a:rPr lang="en-US" sz="2000" dirty="0" smtClean="0">
                <a:solidFill>
                  <a:srgbClr val="374151"/>
                </a:solidFill>
                <a:latin typeface="+mj-lt"/>
              </a:rPr>
              <a:t>.  </a:t>
            </a:r>
            <a:r>
              <a:rPr lang="en-US" sz="2000" dirty="0" err="1" smtClean="0">
                <a:solidFill>
                  <a:srgbClr val="374151"/>
                </a:solidFill>
                <a:latin typeface="+mj-lt"/>
              </a:rPr>
              <a:t>Redis</a:t>
            </a:r>
            <a:endParaRPr lang="en-US" sz="2000" dirty="0" smtClean="0">
              <a:solidFill>
                <a:srgbClr val="374151"/>
              </a:solidFill>
              <a:latin typeface="+mj-lt"/>
            </a:endParaRPr>
          </a:p>
          <a:p>
            <a:pPr>
              <a:buFont typeface="Arial" panose="020B0604020202020204" pitchFamily="34" charset="0"/>
              <a:buChar char="•"/>
            </a:pPr>
            <a:endParaRPr lang="en-US" sz="2000" dirty="0">
              <a:solidFill>
                <a:srgbClr val="374151"/>
              </a:solidFill>
              <a:latin typeface="+mj-lt"/>
            </a:endParaRPr>
          </a:p>
          <a:p>
            <a:pPr>
              <a:buFont typeface="Arial" panose="020B0604020202020204" pitchFamily="34" charset="0"/>
              <a:buChar char="•"/>
            </a:pPr>
            <a:r>
              <a:rPr lang="en-US" sz="2000" dirty="0" smtClean="0">
                <a:solidFill>
                  <a:srgbClr val="374151"/>
                </a:solidFill>
                <a:latin typeface="+mj-lt"/>
              </a:rPr>
              <a:t> Column-Family </a:t>
            </a:r>
            <a:r>
              <a:rPr lang="en-US" sz="2000" dirty="0">
                <a:solidFill>
                  <a:srgbClr val="374151"/>
                </a:solidFill>
                <a:latin typeface="+mj-lt"/>
              </a:rPr>
              <a:t>Stores: e.g</a:t>
            </a:r>
            <a:r>
              <a:rPr lang="en-US" sz="2000" dirty="0" smtClean="0">
                <a:solidFill>
                  <a:srgbClr val="374151"/>
                </a:solidFill>
                <a:latin typeface="+mj-lt"/>
              </a:rPr>
              <a:t>.  </a:t>
            </a:r>
            <a:r>
              <a:rPr lang="en-US" sz="2000" dirty="0">
                <a:solidFill>
                  <a:srgbClr val="374151"/>
                </a:solidFill>
                <a:latin typeface="+mj-lt"/>
              </a:rPr>
              <a:t>Apache </a:t>
            </a:r>
            <a:r>
              <a:rPr lang="en-US" sz="2000" dirty="0" smtClean="0">
                <a:solidFill>
                  <a:srgbClr val="374151"/>
                </a:solidFill>
                <a:latin typeface="+mj-lt"/>
              </a:rPr>
              <a:t>Cassandra</a:t>
            </a:r>
            <a:endParaRPr lang="en-US" sz="2000" dirty="0" smtClean="0">
              <a:solidFill>
                <a:srgbClr val="374151"/>
              </a:solidFill>
              <a:latin typeface="+mj-lt"/>
            </a:endParaRPr>
          </a:p>
          <a:p>
            <a:pPr>
              <a:buFont typeface="Arial" panose="020B0604020202020204" pitchFamily="34" charset="0"/>
              <a:buChar char="•"/>
            </a:pPr>
            <a:endParaRPr lang="en-US" sz="2000" dirty="0">
              <a:solidFill>
                <a:srgbClr val="374151"/>
              </a:solidFill>
              <a:latin typeface="+mj-lt"/>
            </a:endParaRPr>
          </a:p>
          <a:p>
            <a:pPr>
              <a:buFont typeface="Arial" panose="020B0604020202020204" pitchFamily="34" charset="0"/>
              <a:buChar char="•"/>
            </a:pPr>
            <a:r>
              <a:rPr lang="en-US" sz="2000" dirty="0" smtClean="0">
                <a:solidFill>
                  <a:srgbClr val="374151"/>
                </a:solidFill>
                <a:latin typeface="+mj-lt"/>
              </a:rPr>
              <a:t> Graph </a:t>
            </a:r>
            <a:r>
              <a:rPr lang="en-US" sz="2000" dirty="0">
                <a:solidFill>
                  <a:srgbClr val="374151"/>
                </a:solidFill>
                <a:latin typeface="+mj-lt"/>
              </a:rPr>
              <a:t>Databases: e.g</a:t>
            </a:r>
            <a:r>
              <a:rPr lang="en-US" sz="2000" dirty="0" smtClean="0">
                <a:solidFill>
                  <a:srgbClr val="374151"/>
                </a:solidFill>
                <a:latin typeface="+mj-lt"/>
              </a:rPr>
              <a:t>.  Neo4j</a:t>
            </a:r>
            <a:endParaRPr lang="en-US" sz="2000" dirty="0" smtClean="0">
              <a:solidFill>
                <a:srgbClr val="374151"/>
              </a:solidFill>
              <a:latin typeface="+mj-lt"/>
            </a:endParaRPr>
          </a:p>
          <a:p>
            <a:pPr>
              <a:buFont typeface="Arial" panose="020B0604020202020204" pitchFamily="34" charset="0"/>
              <a:buChar char="•"/>
            </a:pPr>
            <a:endParaRPr lang="en-US" sz="2000" dirty="0">
              <a:solidFill>
                <a:srgbClr val="374151"/>
              </a:solidFill>
              <a:latin typeface="+mj-lt"/>
            </a:endParaRPr>
          </a:p>
          <a:p>
            <a:pPr>
              <a:buFont typeface="Arial" panose="020B0604020202020204" pitchFamily="34" charset="0"/>
              <a:buChar char="•"/>
            </a:pPr>
            <a:r>
              <a:rPr lang="en-US" sz="2000" dirty="0" smtClean="0">
                <a:solidFill>
                  <a:srgbClr val="374151"/>
                </a:solidFill>
                <a:latin typeface="+mj-lt"/>
              </a:rPr>
              <a:t> Object-Oriented </a:t>
            </a:r>
            <a:r>
              <a:rPr lang="en-US" sz="2000" dirty="0">
                <a:solidFill>
                  <a:srgbClr val="374151"/>
                </a:solidFill>
                <a:latin typeface="+mj-lt"/>
              </a:rPr>
              <a:t>Databases</a:t>
            </a:r>
            <a:endParaRPr lang="en-US" sz="2000" dirty="0">
              <a:solidFill>
                <a:srgbClr val="374151"/>
              </a:solidFill>
              <a:latin typeface="+mj-lt"/>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5. $skip: It is used to skip n number of documents and passes the remaining documents</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6. $limit: It is used to pass first n number of documents thus limiting them.</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7. $unwind: It is used to unwind documents that are using arrays i.e. it deconstructs an array field in the documents to return documents for each element.</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 8. $out: It is used to write resulting documents to a new collection. </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endParaRPr lang="en-US" sz="20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sym typeface="+mn-ea"/>
              </a:rPr>
              <a:t>Expressions</a:t>
            </a:r>
            <a:r>
              <a:rPr lang="en-US" sz="2000">
                <a:latin typeface="Times New Roman" panose="02020603050405020304" pitchFamily="18" charset="0"/>
                <a:cs typeface="Times New Roman" panose="02020603050405020304" pitchFamily="18" charset="0"/>
                <a:sym typeface="+mn-ea"/>
              </a:rPr>
              <a:t>: It refers to the name of the field in input documents for e.g. { $group : { _id : “$id“, total:{$sum:”$fare“}}} here $id and $fare are expressions.</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Accumulators: These are basically used in the group stage</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1. sum: It sums numeric values for the documents in each group</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2. count: It counts total numbers of documents</a:t>
            </a:r>
            <a:endParaRPr lang="en-US" sz="20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3. avg: It calculates the average of all given values from all documents</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4. min: It gets the minimum value from all the documents</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5. max: It gets the maximum value from all the documents</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6. first: It gets the first document from the grouping</a:t>
            </a:r>
            <a:endParaRPr lang="en-US" sz="2000">
              <a:latin typeface="Times New Roman" panose="02020603050405020304" pitchFamily="18" charset="0"/>
              <a:cs typeface="Times New Roman" panose="02020603050405020304" pitchFamily="18" charset="0"/>
              <a:sym typeface="+mn-ea"/>
            </a:endParaRPr>
          </a:p>
          <a:p>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7. last: It gets the last document from the grouping</a:t>
            </a:r>
            <a:endParaRPr lang="en-US" sz="20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db.dummy.aggregate([</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 Stage 1: Only find documents that have more than 1 like</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$match: { likes: { $gt: 1 }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 Stage 2: Group documents by category and sum each categories likes</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$group: { _id: "$category", totalLikes: { $sum: "$likes" }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a:t>
            </a:r>
            <a:endParaRPr lang="en-US" sz="20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sym typeface="+mn-ea"/>
              </a:rPr>
              <a:t>db.restaurants.aggregate([</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$project: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"name": 1,</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"cuisine": 1,</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"address": 1</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$limit: 5</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  }</a:t>
            </a:r>
            <a:endParaRPr lang="en-US" sz="2000">
              <a:latin typeface="Times New Roman" panose="02020603050405020304" pitchFamily="18" charset="0"/>
              <a:cs typeface="Times New Roman" panose="02020603050405020304" pitchFamily="18" charset="0"/>
              <a:sym typeface="+mn-ea"/>
            </a:endParaRPr>
          </a:p>
          <a:p>
            <a:r>
              <a:rPr lang="en-US" sz="2000">
                <a:latin typeface="Times New Roman" panose="02020603050405020304" pitchFamily="18" charset="0"/>
                <a:cs typeface="Times New Roman" panose="02020603050405020304" pitchFamily="18" charset="0"/>
                <a:sym typeface="+mn-ea"/>
              </a:rPr>
              <a:t>])</a:t>
            </a:r>
            <a:endParaRPr lang="en-US" sz="20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r>
              <a:rPr lang="en-US" sz="2000">
                <a:latin typeface="Times New Roman" panose="02020603050405020304" pitchFamily="18" charset="0"/>
                <a:cs typeface="Times New Roman" panose="02020603050405020304" pitchFamily="18" charset="0"/>
              </a:rPr>
              <a:t>db.listingsAndReviews.aggregate([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$sort: { "accommodates": -1 }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$project: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"name": 1,</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"accommodates": 1</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$limit: 5</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r>
              <a:rPr lang="en-US" sz="2000">
                <a:latin typeface="Times New Roman" panose="02020603050405020304" pitchFamily="18" charset="0"/>
                <a:cs typeface="Times New Roman" panose="02020603050405020304" pitchFamily="18" charset="0"/>
              </a:rPr>
              <a:t>db.listingsAndReviews.aggregate([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$match : { property_type : "House" }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$limit: 2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$project: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"name": 1,</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"bedrooms": 1,</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"price": 1</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r>
              <a:rPr lang="en-US" sz="2000" b="1">
                <a:latin typeface="Times New Roman" panose="02020603050405020304" pitchFamily="18" charset="0"/>
                <a:cs typeface="Times New Roman" panose="02020603050405020304" pitchFamily="18" charset="0"/>
              </a:rPr>
              <a:t>$addField:</a:t>
            </a:r>
            <a:r>
              <a:rPr lang="en-US" sz="2000">
                <a:latin typeface="Times New Roman" panose="02020603050405020304" pitchFamily="18" charset="0"/>
                <a:cs typeface="Times New Roman" panose="02020603050405020304" pitchFamily="18" charset="0"/>
              </a:rPr>
              <a:t> This will return the documents along with a new field, avgGrade, which will contain the average of each restaurants grades.score.</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db.restaurants.aggregate([</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    $addFields: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      avgGrade: { $avg: "$grades.score"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    $project: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      "name": 1,</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      "avgGrade": 1</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r>
              <a:rPr lang="en-US" sz="2400" b="1">
                <a:latin typeface="Times New Roman" panose="02020603050405020304" pitchFamily="18" charset="0"/>
                <a:cs typeface="Times New Roman" panose="02020603050405020304" pitchFamily="18" charset="0"/>
              </a:rPr>
              <a:t>$lookup: </a:t>
            </a:r>
            <a:r>
              <a:rPr lang="en-US" sz="2000">
                <a:latin typeface="Times New Roman" panose="02020603050405020304" pitchFamily="18" charset="0"/>
                <a:cs typeface="Times New Roman" panose="02020603050405020304" pitchFamily="18" charset="0"/>
              </a:rPr>
              <a:t>This aggregation stage performs a left outer join to a collection in the same database.</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from</a:t>
            </a:r>
            <a:r>
              <a:rPr lang="en-US" sz="2000">
                <a:latin typeface="Times New Roman" panose="02020603050405020304" pitchFamily="18" charset="0"/>
                <a:cs typeface="Times New Roman" panose="02020603050405020304" pitchFamily="18" charset="0"/>
              </a:rPr>
              <a:t>: The collection to use for lookup in the same database</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localField</a:t>
            </a:r>
            <a:r>
              <a:rPr lang="en-US" sz="2000">
                <a:latin typeface="Times New Roman" panose="02020603050405020304" pitchFamily="18" charset="0"/>
                <a:cs typeface="Times New Roman" panose="02020603050405020304" pitchFamily="18" charset="0"/>
              </a:rPr>
              <a:t>: The field in the primary collection that can be used as a unique identifier in the from collection.</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foreignField</a:t>
            </a:r>
            <a:r>
              <a:rPr lang="en-US" sz="2000">
                <a:latin typeface="Times New Roman" panose="02020603050405020304" pitchFamily="18" charset="0"/>
                <a:cs typeface="Times New Roman" panose="02020603050405020304" pitchFamily="18" charset="0"/>
              </a:rPr>
              <a:t>: The field in the from collection that can be used as a unique identifier in the primary collection.</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as</a:t>
            </a:r>
            <a:r>
              <a:rPr lang="en-US" sz="2000">
                <a:latin typeface="Times New Roman" panose="02020603050405020304" pitchFamily="18" charset="0"/>
                <a:cs typeface="Times New Roman" panose="02020603050405020304" pitchFamily="18" charset="0"/>
              </a:rPr>
              <a:t>: The name of the new field that will contain the matching documents from the from collection.</a:t>
            </a:r>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r>
              <a:rPr lang="en-US" sz="2000">
                <a:latin typeface="Times New Roman" panose="02020603050405020304" pitchFamily="18" charset="0"/>
                <a:cs typeface="Times New Roman" panose="02020603050405020304" pitchFamily="18" charset="0"/>
              </a:rPr>
              <a:t>db.comments.aggregate([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$lookup: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from: "movies",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localField: "movie_id",</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foreignField: "_id",</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as: "movie_details",</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$limit: 1</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2800" b="1" dirty="0" smtClean="0">
                <a:solidFill>
                  <a:schemeClr val="tx2"/>
                </a:solidFill>
                <a:latin typeface="Times New Roman" panose="02020603050405020304" pitchFamily="18" charset="0"/>
                <a:cs typeface="Times New Roman" panose="02020603050405020304" pitchFamily="18" charset="0"/>
              </a:rPr>
              <a:t>Use Cases</a:t>
            </a:r>
            <a:endParaRPr lang="en-US" altLang="en-US" sz="28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630701"/>
            <a:ext cx="8645525" cy="4320480"/>
          </a:xfrm>
          <a:prstGeom prst="rect">
            <a:avLst/>
          </a:prstGeom>
          <a:noFill/>
          <a:ln>
            <a:noFill/>
          </a:ln>
        </p:spPr>
        <p:txBody>
          <a:bodyPr spcFirstLastPara="1" wrap="square" lIns="91425" tIns="45700" rIns="91425" bIns="45700" anchor="t" anchorCtr="0">
            <a:noAutofit/>
          </a:bodyPr>
          <a:lstStyle/>
          <a:p>
            <a:r>
              <a:rPr lang="en-US" sz="2000" dirty="0"/>
              <a:t>Real-time Big Data </a:t>
            </a:r>
            <a:r>
              <a:rPr lang="en-US" sz="2000" dirty="0" smtClean="0"/>
              <a:t>Applications</a:t>
            </a:r>
            <a:endParaRPr lang="en-US" sz="2000" dirty="0" smtClean="0"/>
          </a:p>
          <a:p>
            <a:endParaRPr lang="en-US" sz="2000" dirty="0"/>
          </a:p>
          <a:p>
            <a:r>
              <a:rPr lang="en-US" sz="2000" dirty="0"/>
              <a:t>Content Management Systems (CMS</a:t>
            </a:r>
            <a:r>
              <a:rPr lang="en-US" sz="2000" dirty="0" smtClean="0"/>
              <a:t>)</a:t>
            </a:r>
            <a:endParaRPr lang="en-US" sz="2000" dirty="0" smtClean="0"/>
          </a:p>
          <a:p>
            <a:endParaRPr lang="en-US" sz="2000" dirty="0"/>
          </a:p>
          <a:p>
            <a:r>
              <a:rPr lang="en-US" sz="2000" dirty="0"/>
              <a:t>Mobile App </a:t>
            </a:r>
            <a:r>
              <a:rPr lang="en-US" sz="2000" dirty="0" smtClean="0"/>
              <a:t>Development</a:t>
            </a:r>
            <a:endParaRPr lang="en-US" sz="2000" dirty="0" smtClean="0"/>
          </a:p>
          <a:p>
            <a:endParaRPr lang="en-US" sz="2000" dirty="0"/>
          </a:p>
          <a:p>
            <a:r>
              <a:rPr lang="en-US" sz="2000" dirty="0" smtClean="0"/>
              <a:t>Web App</a:t>
            </a:r>
            <a:endParaRPr lang="en-US" sz="2000" dirty="0"/>
          </a:p>
          <a:p>
            <a:endParaRPr lang="en-US" sz="2000" dirty="0" smtClean="0"/>
          </a:p>
          <a:p>
            <a:r>
              <a:rPr lang="en-US" sz="2000" dirty="0" err="1" smtClean="0"/>
              <a:t>IoT</a:t>
            </a:r>
            <a:r>
              <a:rPr lang="en-US" sz="2000" dirty="0" smtClean="0"/>
              <a:t> </a:t>
            </a:r>
            <a:r>
              <a:rPr lang="en-US" sz="2000" dirty="0"/>
              <a:t>(Internet of Things) Applications</a:t>
            </a:r>
            <a:endParaRPr lang="en-US" sz="2000" dirty="0"/>
          </a:p>
          <a:p>
            <a:endParaRPr lang="en-US" sz="2000" dirty="0" smtClean="0"/>
          </a:p>
          <a:p>
            <a:r>
              <a:rPr lang="en-US" sz="2000" dirty="0" smtClean="0"/>
              <a:t>Social </a:t>
            </a:r>
            <a:r>
              <a:rPr lang="en-US" sz="2000" dirty="0"/>
              <a:t>Media Analytics</a:t>
            </a:r>
            <a:endParaRPr lang="en-US" sz="2000" dirty="0"/>
          </a:p>
          <a:p>
            <a:pPr marL="179705" indent="-179705" algn="just">
              <a:buFont typeface="Arial" panose="020B0604020202020204" pitchFamily="34" charset="0"/>
              <a:buChar char="•"/>
            </a:pPr>
            <a:endParaRPr lang="en-US" sz="20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pic>
        <p:nvPicPr>
          <p:cNvPr id="2050" name="Picture 2" descr="Premium Vector | People avatar business person icon vector illustration  fla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311" y="210404"/>
            <a:ext cx="2964594" cy="12754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r>
              <a:rPr lang="en-US" sz="2000" b="1">
                <a:latin typeface="Times New Roman" panose="02020603050405020304" pitchFamily="18" charset="0"/>
                <a:cs typeface="Times New Roman" panose="02020603050405020304" pitchFamily="18" charset="0"/>
              </a:rPr>
              <a:t>1. findOneAndUpdate():</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Finds a single document that matches a specified query criteria, updates it, and returns the original or modified document.</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example: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const result = db.students.findOneAndUpdate(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name: "Alice" }, // Query criteria</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$set: { grade: "A+" } }, // Update operation</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returnDocument: "after" } // Options to return the modified document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printjson(result.value);</a:t>
            </a:r>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r>
              <a:rPr lang="en-US" sz="2000" b="1">
                <a:latin typeface="Times New Roman" panose="02020603050405020304" pitchFamily="18" charset="0"/>
                <a:cs typeface="Times New Roman" panose="02020603050405020304" pitchFamily="18" charset="0"/>
              </a:rPr>
              <a:t>1. findOneAndUpdate():</a:t>
            </a:r>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Finds a single document that matches a specified query criteria, updates it, and returns the original or modified document.</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example: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const result = db.students.findOneAndUpdate(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name: "Alice" }, // Query criteria</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$set: { grade: "A+" } }, // Update operation</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returnDocument: "after" } // Options to return the modified document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printjson(result.value);</a:t>
            </a:r>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r>
              <a:rPr lang="en-US" sz="2000" b="1">
                <a:latin typeface="Times New Roman" panose="02020603050405020304" pitchFamily="18" charset="0"/>
                <a:cs typeface="Times New Roman" panose="02020603050405020304" pitchFamily="18" charset="0"/>
              </a:rPr>
              <a:t>2. findOneAndDelete():</a:t>
            </a:r>
            <a:endParaRPr lang="en-US" sz="2000" b="1">
              <a:latin typeface="Times New Roman" panose="02020603050405020304" pitchFamily="18" charset="0"/>
              <a:cs typeface="Times New Roman" panose="02020603050405020304" pitchFamily="18" charset="0"/>
            </a:endParaRPr>
          </a:p>
          <a:p>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Finds a single document that matches a specified query criteria, deletes it, and returns the original or deleted document.</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example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const result = db.students.findOneAndDelete(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name: "Bob" } // Query criteria</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Aggrigation Pipeline</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a:solidFill>
                <a:schemeClr val="dk1"/>
              </a:solidFill>
              <a:latin typeface="Times New Roman" panose="02020603050405020304" pitchFamily="18" charset="0"/>
              <a:cs typeface="Times New Roman" panose="02020603050405020304" pitchFamily="18" charset="0"/>
              <a:sym typeface="Calibri" panose="020F0502020204030204"/>
            </a:endParaRPr>
          </a:p>
        </p:txBody>
      </p:sp>
      <p:sp>
        <p:nvSpPr>
          <p:cNvPr id="4" name="Rectangle 3"/>
          <p:cNvSpPr/>
          <p:nvPr/>
        </p:nvSpPr>
        <p:spPr>
          <a:xfrm>
            <a:off x="190500" y="2358189"/>
            <a:ext cx="8332670" cy="1476375"/>
          </a:xfrm>
          <a:prstGeom prst="rect">
            <a:avLst/>
          </a:prstGeom>
        </p:spPr>
        <p:txBody>
          <a:bodyPr wrap="square">
            <a:spAutoFit/>
          </a:bodyPr>
          <a:lstStyle/>
          <a:p>
            <a:endParaRPr lang="en-US" sz="1800" dirty="0"/>
          </a:p>
          <a:p>
            <a:endParaRPr lang="en-US" sz="1800" dirty="0" smtClean="0"/>
          </a:p>
          <a:p>
            <a:endParaRPr lang="en-US" sz="1800" dirty="0"/>
          </a:p>
          <a:p>
            <a:br>
              <a:rPr lang="en-US" sz="1800" dirty="0"/>
            </a:br>
            <a:endParaRPr lang="en-US" sz="1800" dirty="0"/>
          </a:p>
        </p:txBody>
      </p:sp>
      <p:sp>
        <p:nvSpPr>
          <p:cNvPr id="5" name="Text Box 4"/>
          <p:cNvSpPr txBox="1"/>
          <p:nvPr/>
        </p:nvSpPr>
        <p:spPr>
          <a:xfrm>
            <a:off x="546100" y="2448560"/>
            <a:ext cx="8072755" cy="3658235"/>
          </a:xfrm>
          <a:prstGeom prst="rect">
            <a:avLst/>
          </a:prstGeom>
          <a:noFill/>
        </p:spPr>
        <p:txBody>
          <a:bodyPr wrap="square" rtlCol="0" anchor="t">
            <a:noAutofit/>
          </a:bodyPr>
          <a:p>
            <a:r>
              <a:rPr lang="en-US" sz="2000" b="1">
                <a:latin typeface="Times New Roman" panose="02020603050405020304" pitchFamily="18" charset="0"/>
                <a:cs typeface="Times New Roman" panose="02020603050405020304" pitchFamily="18" charset="0"/>
              </a:rPr>
              <a:t>3. findOneAndReplace():</a:t>
            </a:r>
            <a:endParaRPr lang="en-US" sz="2000" b="1">
              <a:latin typeface="Times New Roman" panose="02020603050405020304" pitchFamily="18" charset="0"/>
              <a:cs typeface="Times New Roman" panose="02020603050405020304" pitchFamily="18" charset="0"/>
            </a:endParaRPr>
          </a:p>
          <a:p>
            <a:endParaRPr lang="en-US" sz="2000" b="1">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Finds a single document that matches a specified query criteria, replaces it with a new document, and returns the original or replaced document.</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const result = db.students.findOneAndReplace(</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name: "Charlie" }, // Query criteria</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name: "Charlie", age: 24, grade: "A-" }, // Replacement document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  { returnDocument: "before" } // Options to return the original document</a:t>
            </a:r>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6"/>
          <p:cNvSpPr/>
          <p:nvPr/>
        </p:nvSpPr>
        <p:spPr>
          <a:xfrm>
            <a:off x="0" y="3214688"/>
            <a:ext cx="9144000" cy="3643312"/>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228" name="Google Shape;228;p16" descr="C:\Users\parul\Desktop\1.png"/>
          <p:cNvPicPr preferRelativeResize="0"/>
          <p:nvPr/>
        </p:nvPicPr>
        <p:blipFill rotWithShape="1">
          <a:blip r:embed="rId1"/>
          <a:srcRect/>
          <a:stretch>
            <a:fillRect/>
          </a:stretch>
        </p:blipFill>
        <p:spPr>
          <a:xfrm>
            <a:off x="1219200" y="361950"/>
            <a:ext cx="6705600" cy="2857500"/>
          </a:xfrm>
          <a:prstGeom prst="rect">
            <a:avLst/>
          </a:prstGeom>
          <a:noFill/>
          <a:ln>
            <a:noFill/>
          </a:ln>
        </p:spPr>
      </p:pic>
      <p:pic>
        <p:nvPicPr>
          <p:cNvPr id="229" name="Google Shape;229;p16" descr="C:\Users\parul\Desktop\2.png"/>
          <p:cNvPicPr preferRelativeResize="0"/>
          <p:nvPr/>
        </p:nvPicPr>
        <p:blipFill rotWithShape="1">
          <a:blip r:embed="rId2"/>
          <a:srcRect/>
          <a:stretch>
            <a:fillRect/>
          </a:stretch>
        </p:blipFill>
        <p:spPr>
          <a:xfrm>
            <a:off x="2433638" y="4000500"/>
            <a:ext cx="4276725" cy="571500"/>
          </a:xfrm>
          <a:prstGeom prst="rect">
            <a:avLst/>
          </a:prstGeom>
          <a:noFill/>
          <a:ln>
            <a:noFill/>
          </a:ln>
        </p:spPr>
      </p:pic>
      <p:pic>
        <p:nvPicPr>
          <p:cNvPr id="230" name="Google Shape;230;p16" descr="C:\Users\parul\Desktop\Cover Page with yellow patch - Version 18.png"/>
          <p:cNvPicPr preferRelativeResize="0"/>
          <p:nvPr/>
        </p:nvPicPr>
        <p:blipFill rotWithShape="1">
          <a:blip r:embed="rId3"/>
          <a:srcRect/>
          <a:stretch>
            <a:fillRect/>
          </a:stretch>
        </p:blipFill>
        <p:spPr>
          <a:xfrm>
            <a:off x="3038475" y="4946650"/>
            <a:ext cx="3067050" cy="260350"/>
          </a:xfrm>
          <a:prstGeom prst="rect">
            <a:avLst/>
          </a:prstGeom>
          <a:noFill/>
          <a:ln>
            <a:noFill/>
          </a:ln>
        </p:spPr>
      </p:pic>
      <p:sp>
        <p:nvSpPr>
          <p:cNvPr id="231" name="Google Shape;231;p16"/>
          <p:cNvSpPr/>
          <p:nvPr/>
        </p:nvSpPr>
        <p:spPr>
          <a:xfrm>
            <a:off x="0" y="6003925"/>
            <a:ext cx="9144000" cy="3571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2" name="Google Shape;232;p16"/>
          <p:cNvSpPr/>
          <p:nvPr/>
        </p:nvSpPr>
        <p:spPr>
          <a:xfrm>
            <a:off x="3249613" y="5997575"/>
            <a:ext cx="2644775" cy="3698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2"/>
                </a:solidFill>
                <a:latin typeface="Calibri" panose="020F0502020204030204"/>
                <a:ea typeface="Calibri" panose="020F0502020204030204"/>
                <a:cs typeface="Calibri" panose="020F0502020204030204"/>
                <a:sym typeface="Calibri" panose="020F0502020204030204"/>
              </a:rPr>
              <a:t>www.paruluniversity.ac.in</a:t>
            </a:r>
            <a:endParaRPr lang="en-US" sz="1800">
              <a:solidFill>
                <a:schemeClr val="dk2"/>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altLang="en-US" sz="2800" b="1" dirty="0" smtClean="0">
                <a:solidFill>
                  <a:schemeClr val="tx2"/>
                </a:solidFill>
                <a:latin typeface="Times New Roman" panose="02020603050405020304" pitchFamily="18" charset="0"/>
                <a:cs typeface="Times New Roman" panose="02020603050405020304" pitchFamily="18" charset="0"/>
              </a:rPr>
              <a:t>MongoDB</a:t>
            </a:r>
            <a:endParaRPr lang="en-US" altLang="en-US" sz="2800" b="1" dirty="0">
              <a:solidFill>
                <a:schemeClr val="tx2"/>
              </a:solidFill>
              <a:latin typeface="Times New Roman" panose="02020603050405020304" pitchFamily="18" charset="0"/>
              <a:cs typeface="Times New Roman" panose="02020603050405020304" pitchFamily="18" charset="0"/>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630701"/>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pic>
        <p:nvPicPr>
          <p:cNvPr id="2050" name="Picture 2" descr="Premium Vector | People avatar business person icon vector illustration  flat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311" y="210404"/>
            <a:ext cx="2964594" cy="12754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3887" y="2844225"/>
            <a:ext cx="8181474" cy="1938992"/>
          </a:xfrm>
          <a:prstGeom prst="rect">
            <a:avLst/>
          </a:prstGeom>
        </p:spPr>
        <p:txBody>
          <a:bodyPr wrap="square">
            <a:spAutoFit/>
          </a:bodyPr>
          <a:lstStyle/>
          <a:p>
            <a:pPr lvl="6">
              <a:buFont typeface="Arial" panose="020B0604020202020204" pitchFamily="34" charset="0"/>
              <a:buChar char="•"/>
            </a:pPr>
            <a:r>
              <a:rPr lang="en-US" sz="2000" dirty="0" smtClean="0">
                <a:solidFill>
                  <a:srgbClr val="374151"/>
                </a:solidFill>
                <a:latin typeface="+mj-lt"/>
              </a:rPr>
              <a:t> </a:t>
            </a:r>
            <a:r>
              <a:rPr lang="en-US" sz="2000" b="1" dirty="0" smtClean="0">
                <a:solidFill>
                  <a:srgbClr val="374151"/>
                </a:solidFill>
                <a:latin typeface="+mj-lt"/>
              </a:rPr>
              <a:t>Definition</a:t>
            </a:r>
            <a:r>
              <a:rPr lang="en-US" sz="2000" dirty="0">
                <a:solidFill>
                  <a:srgbClr val="374151"/>
                </a:solidFill>
                <a:latin typeface="+mj-lt"/>
              </a:rPr>
              <a:t>: MongoDB is a popular open-source </a:t>
            </a:r>
            <a:r>
              <a:rPr lang="en-US" sz="2000" dirty="0" smtClean="0">
                <a:solidFill>
                  <a:srgbClr val="374151"/>
                </a:solidFill>
                <a:latin typeface="+mj-lt"/>
              </a:rPr>
              <a:t>NoSQL document-    oriented database designed for flexibility, scalability, and ease of development.</a:t>
            </a:r>
            <a:endParaRPr lang="en-US" sz="2000" dirty="0" smtClean="0">
              <a:solidFill>
                <a:srgbClr val="374151"/>
              </a:solidFill>
              <a:latin typeface="+mj-lt"/>
            </a:endParaRPr>
          </a:p>
          <a:p>
            <a:endParaRPr lang="en-US" sz="2000" dirty="0">
              <a:solidFill>
                <a:srgbClr val="374151"/>
              </a:solidFill>
              <a:latin typeface="+mj-lt"/>
            </a:endParaRPr>
          </a:p>
          <a:p>
            <a:pPr>
              <a:buFont typeface="Arial" panose="020B0604020202020204" pitchFamily="34" charset="0"/>
              <a:buChar char="•"/>
            </a:pPr>
            <a:r>
              <a:rPr lang="en-US" sz="2000" b="1" dirty="0">
                <a:solidFill>
                  <a:srgbClr val="374151"/>
                </a:solidFill>
                <a:latin typeface="+mj-lt"/>
              </a:rPr>
              <a:t>Overview</a:t>
            </a:r>
            <a:r>
              <a:rPr lang="en-US" sz="2000" dirty="0">
                <a:solidFill>
                  <a:srgbClr val="374151"/>
                </a:solidFill>
                <a:latin typeface="+mj-lt"/>
              </a:rPr>
              <a:t>: It stores data in flexible, JSON-like documents, known as BSON (Binary JSON)</a:t>
            </a:r>
            <a:endParaRPr lang="en-US" sz="2000" dirty="0">
              <a:solidFill>
                <a:srgbClr val="374151"/>
              </a:solidFill>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b="1" dirty="0" smtClean="0">
                <a:solidFill>
                  <a:schemeClr val="bg1"/>
                </a:solidFill>
              </a:rPr>
              <a:t>Key Features</a:t>
            </a:r>
            <a:endParaRPr lang="en-US" sz="3200" dirty="0">
              <a:solidFill>
                <a:schemeClr val="bg1"/>
              </a:solidFill>
              <a:effectLst/>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1550"/>
            <a:ext cx="8645525" cy="4326232"/>
          </a:xfrm>
          <a:prstGeom prst="rect">
            <a:avLst/>
          </a:prstGeom>
          <a:noFill/>
          <a:ln>
            <a:noFill/>
          </a:ln>
        </p:spPr>
        <p:txBody>
          <a:bodyPr spcFirstLastPara="1" wrap="square" lIns="91425" tIns="45700" rIns="91425" bIns="45700" anchor="t" anchorCtr="0">
            <a:noAutofit/>
          </a:bodyPr>
          <a:lstStyle/>
          <a:p>
            <a:r>
              <a:rPr lang="en-US" sz="2000" dirty="0"/>
              <a:t>NoSQL: Not restricted to the traditional relational database model</a:t>
            </a:r>
            <a:r>
              <a:rPr lang="en-US" sz="2000" dirty="0" smtClean="0"/>
              <a:t>.</a:t>
            </a:r>
            <a:endParaRPr lang="en-US" sz="2000" dirty="0" smtClean="0"/>
          </a:p>
          <a:p>
            <a:endParaRPr lang="en-US" sz="2000" dirty="0"/>
          </a:p>
          <a:p>
            <a:r>
              <a:rPr lang="en-US" sz="2000" dirty="0"/>
              <a:t>Schema-less: Allows dynamic and flexible data schema</a:t>
            </a:r>
            <a:r>
              <a:rPr lang="en-US" sz="2000" dirty="0" smtClean="0"/>
              <a:t>.</a:t>
            </a:r>
            <a:endParaRPr lang="en-US" sz="2000" dirty="0" smtClean="0"/>
          </a:p>
          <a:p>
            <a:endParaRPr lang="en-US" sz="2000" dirty="0"/>
          </a:p>
          <a:p>
            <a:r>
              <a:rPr lang="en-US" sz="2000" dirty="0"/>
              <a:t>Horizontal Scalability: Easily scales horizontally to handle large datasets</a:t>
            </a:r>
            <a:r>
              <a:rPr lang="en-US" sz="2000" dirty="0" smtClean="0"/>
              <a:t>.</a:t>
            </a:r>
            <a:endParaRPr lang="en-US" sz="2000" dirty="0" smtClean="0"/>
          </a:p>
          <a:p>
            <a:endParaRPr lang="en-US" sz="2000" dirty="0"/>
          </a:p>
          <a:p>
            <a:r>
              <a:rPr lang="en-US" sz="2000" dirty="0"/>
              <a:t>Rich Query Language: Supports a variety of queries and indexing options</a:t>
            </a:r>
            <a:r>
              <a:rPr lang="en-US" sz="2000" dirty="0" smtClean="0"/>
              <a:t>.</a:t>
            </a:r>
            <a:endParaRPr lang="en-US" sz="2000" dirty="0" smtClean="0"/>
          </a:p>
          <a:p>
            <a:endParaRPr lang="en-US" sz="2000" dirty="0"/>
          </a:p>
          <a:p>
            <a:r>
              <a:rPr lang="en-US" sz="2000" dirty="0"/>
              <a:t>High Performance: Optimized for read and write-intensive workloads.</a:t>
            </a:r>
            <a:endParaRPr lang="en-US" sz="2000" dirty="0"/>
          </a:p>
          <a:p>
            <a:pPr marL="179705" indent="-179705" algn="just">
              <a:buFont typeface="Arial" panose="020B0604020202020204" pitchFamily="34" charset="0"/>
              <a:buChar char="•"/>
            </a:pPr>
            <a:endParaRPr lang="en-US"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AS_UNIQUEID" val="39"/>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25765</Words>
  <Application>WPS Presentation</Application>
  <PresentationFormat>On-screen Show (4:3)</PresentationFormat>
  <Paragraphs>1044</Paragraphs>
  <Slides>74</Slides>
  <Notes>53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74</vt:i4>
      </vt:variant>
    </vt:vector>
  </HeadingPairs>
  <TitlesOfParts>
    <vt:vector size="85" baseType="lpstr">
      <vt:lpstr>Arial</vt:lpstr>
      <vt:lpstr>SimSun</vt:lpstr>
      <vt:lpstr>Wingdings</vt:lpstr>
      <vt:lpstr>Arial</vt:lpstr>
      <vt:lpstr>Calibri</vt:lpstr>
      <vt:lpstr>Times New Roman</vt:lpstr>
      <vt:lpstr>Microsoft YaHei</vt:lpstr>
      <vt:lpstr>Arial Unicode MS</vt:lpstr>
      <vt:lpstr>Calibri</vt:lpstr>
      <vt:lpstr>Consolas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Administrator</cp:lastModifiedBy>
  <cp:revision>67</cp:revision>
  <dcterms:created xsi:type="dcterms:W3CDTF">2020-05-18T10:32:00Z</dcterms:created>
  <dcterms:modified xsi:type="dcterms:W3CDTF">2024-01-16T06:13:28Z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5D544D7347E046C6A863745BAEEF8198_12</vt:lpwstr>
  </property>
  <property fmtid="{D5CDD505-2E9C-101B-9397-08002B2CF9AE}" pid="3" name="KSOProductBuildVer">
    <vt:lpwstr>1033-12.2.0.13412</vt:lpwstr>
  </property>
</Properties>
</file>