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304" r:id="rId6"/>
    <p:sldId id="405" r:id="rId7"/>
    <p:sldId id="408" r:id="rId8"/>
    <p:sldId id="409" r:id="rId9"/>
    <p:sldId id="402" r:id="rId10"/>
    <p:sldId id="403" r:id="rId11"/>
    <p:sldId id="404" r:id="rId12"/>
    <p:sldId id="410" r:id="rId13"/>
    <p:sldId id="411" r:id="rId14"/>
    <p:sldId id="412" r:id="rId15"/>
    <p:sldId id="406" r:id="rId16"/>
    <p:sldId id="407" r:id="rId17"/>
    <p:sldId id="447" r:id="rId18"/>
    <p:sldId id="413" r:id="rId19"/>
    <p:sldId id="449" r:id="rId20"/>
    <p:sldId id="450" r:id="rId21"/>
    <p:sldId id="451" r:id="rId22"/>
    <p:sldId id="452" r:id="rId23"/>
    <p:sldId id="453" r:id="rId24"/>
    <p:sldId id="454" r:id="rId25"/>
    <p:sldId id="415" r:id="rId26"/>
    <p:sldId id="416" r:id="rId27"/>
    <p:sldId id="418" r:id="rId28"/>
    <p:sldId id="259" r:id="rId29"/>
    <p:sldId id="419" r:id="rId30"/>
    <p:sldId id="420" r:id="rId31"/>
    <p:sldId id="421" r:id="rId32"/>
    <p:sldId id="422" r:id="rId33"/>
    <p:sldId id="423" r:id="rId34"/>
    <p:sldId id="424" r:id="rId35"/>
    <p:sldId id="425" r:id="rId36"/>
    <p:sldId id="426" r:id="rId37"/>
    <p:sldId id="427" r:id="rId38"/>
    <p:sldId id="428" r:id="rId39"/>
    <p:sldId id="429" r:id="rId40"/>
    <p:sldId id="430" r:id="rId41"/>
    <p:sldId id="431" r:id="rId42"/>
    <p:sldId id="432" r:id="rId43"/>
    <p:sldId id="433" r:id="rId44"/>
    <p:sldId id="434" r:id="rId45"/>
    <p:sldId id="438" r:id="rId46"/>
    <p:sldId id="439" r:id="rId47"/>
    <p:sldId id="440" r:id="rId48"/>
    <p:sldId id="441" r:id="rId49"/>
    <p:sldId id="442" r:id="rId50"/>
    <p:sldId id="443" r:id="rId51"/>
    <p:sldId id="455" r:id="rId52"/>
    <p:sldId id="458" r:id="rId53"/>
    <p:sldId id="459" r:id="rId54"/>
    <p:sldId id="486" r:id="rId55"/>
    <p:sldId id="487" r:id="rId56"/>
    <p:sldId id="488" r:id="rId57"/>
    <p:sldId id="444" r:id="rId58"/>
    <p:sldId id="271" r:id="rId5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20" userDrawn="1">
          <p15:clr>
            <a:srgbClr val="A4A3A4"/>
          </p15:clr>
        </p15:guide>
        <p15:guide id="2" pos="28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6" d="100"/>
          <a:sy n="66" d="100"/>
        </p:scale>
        <p:origin x="1280" y="32"/>
      </p:cViewPr>
      <p:guideLst>
        <p:guide orient="horz" pos="2120"/>
        <p:guide pos="2895"/>
      </p:guideLst>
    </p:cSldViewPr>
  </p:slideViewPr>
  <p:notesTextViewPr>
    <p:cViewPr>
      <p:scale>
        <a:sx n="1" d="1"/>
        <a:sy n="1" d="1"/>
      </p:scale>
      <p:origin x="0" y="0"/>
    </p:cViewPr>
  </p:notesTextViewPr>
  <p:notesViewPr>
    <p:cSldViewPr snapToGrid="0">
      <p:cViewPr>
        <p:scale>
          <a:sx n="1" d="2"/>
          <a:sy n="1" d="2"/>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3"/>
        <p:cNvGrpSpPr/>
        <p:nvPr/>
      </p:nvGrpSpPr>
      <p:grpSpPr>
        <a:xfrm>
          <a:off x="0" y="0"/>
          <a:ext cx="0" cy="0"/>
          <a:chOff x="0" y="0"/>
          <a:chExt cx="0" cy="0"/>
        </a:xfrm>
      </p:grpSpPr>
      <p:sp>
        <p:nvSpPr>
          <p:cNvPr id="224" name="Google Shape;22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5" name="Google Shape;22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1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1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27"/>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1" name="Google Shape;71;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2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7" name="Google Shape;77;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7"/>
        <p:cNvGrpSpPr/>
        <p:nvPr/>
      </p:nvGrpSpPr>
      <p:grpSpPr>
        <a:xfrm>
          <a:off x="0" y="0"/>
          <a:ext cx="0" cy="0"/>
          <a:chOff x="0" y="0"/>
          <a:chExt cx="0" cy="0"/>
        </a:xfrm>
      </p:grpSpPr>
      <p:sp>
        <p:nvSpPr>
          <p:cNvPr id="18" name="Google Shape;18;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 name="Google Shape;20;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2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26" name="Google Shape;26;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29"/>
        <p:cNvGrpSpPr/>
        <p:nvPr/>
      </p:nvGrpSpPr>
      <p:grpSpPr>
        <a:xfrm>
          <a:off x="0" y="0"/>
          <a:ext cx="0" cy="0"/>
          <a:chOff x="0" y="0"/>
          <a:chExt cx="0" cy="0"/>
        </a:xfrm>
      </p:grpSpPr>
      <p:sp>
        <p:nvSpPr>
          <p:cNvPr id="30" name="Google Shape;30;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2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2" name="Google Shape;32;p2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3" name="Google Shape;33;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6"/>
        <p:cNvGrpSpPr/>
        <p:nvPr/>
      </p:nvGrpSpPr>
      <p:grpSpPr>
        <a:xfrm>
          <a:off x="0" y="0"/>
          <a:ext cx="0" cy="0"/>
          <a:chOff x="0" y="0"/>
          <a:chExt cx="0" cy="0"/>
        </a:xfrm>
      </p:grpSpPr>
      <p:sp>
        <p:nvSpPr>
          <p:cNvPr id="37" name="Google Shape;37;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2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39" name="Google Shape;39;p2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0" name="Google Shape;40;p2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1" name="Google Shape;41;p2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2" name="Google Shape;42;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5"/>
        <p:cNvGrpSpPr/>
        <p:nvPr/>
      </p:nvGrpSpPr>
      <p:grpSpPr>
        <a:xfrm>
          <a:off x="0" y="0"/>
          <a:ext cx="0" cy="0"/>
          <a:chOff x="0" y="0"/>
          <a:chExt cx="0" cy="0"/>
        </a:xfrm>
      </p:grpSpPr>
      <p:sp>
        <p:nvSpPr>
          <p:cNvPr id="46" name="Google Shape;46;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0"/>
        <p:cNvGrpSpPr/>
        <p:nvPr/>
      </p:nvGrpSpPr>
      <p:grpSpPr>
        <a:xfrm>
          <a:off x="0" y="0"/>
          <a:ext cx="0" cy="0"/>
          <a:chOff x="0" y="0"/>
          <a:chExt cx="0" cy="0"/>
        </a:xfrm>
      </p:grpSpPr>
      <p:sp>
        <p:nvSpPr>
          <p:cNvPr id="51" name="Google Shape;5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2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57" name="Google Shape;57;p2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8" name="Google Shape;58;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26"/>
          <p:cNvSpPr>
            <a:spLocks noGrp="1"/>
          </p:cNvSpPr>
          <p:nvPr>
            <p:ph type="pic" idx="2"/>
          </p:nvPr>
        </p:nvSpPr>
        <p:spPr>
          <a:xfrm>
            <a:off x="1792288" y="612775"/>
            <a:ext cx="5486400" cy="4114800"/>
          </a:xfrm>
          <a:prstGeom prst="rect">
            <a:avLst/>
          </a:prstGeom>
          <a:noFill/>
          <a:ln>
            <a:noFill/>
          </a:ln>
        </p:spPr>
      </p:sp>
      <p:sp>
        <p:nvSpPr>
          <p:cNvPr id="64" name="Google Shape;64;p2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5" name="Google Shape;6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spcAft>
                <a:spcPts val="0"/>
              </a:spcAft>
              <a:buNone/>
              <a:defRPr sz="12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9" name="Google Shape;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 name="Google Shape;1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spcAft>
                <a:spcPts val="0"/>
              </a:spcAft>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C:\Users\parul\Desktop\temp.png"/>
          <p:cNvPicPr preferRelativeResize="0"/>
          <p:nvPr/>
        </p:nvPicPr>
        <p:blipFill rotWithShape="1">
          <a:blip r:embed="rId1"/>
          <a:srcRect/>
          <a:stretch>
            <a:fillRect/>
          </a:stretch>
        </p:blipFill>
        <p:spPr>
          <a:xfrm>
            <a:off x="9625" y="19250"/>
            <a:ext cx="9144000" cy="6900863"/>
          </a:xfrm>
          <a:prstGeom prst="rect">
            <a:avLst/>
          </a:prstGeom>
          <a:noFill/>
          <a:ln>
            <a:noFill/>
          </a:ln>
        </p:spPr>
      </p:pic>
      <p:sp>
        <p:nvSpPr>
          <p:cNvPr id="85" name="Google Shape;85;p1"/>
          <p:cNvSpPr/>
          <p:nvPr/>
        </p:nvSpPr>
        <p:spPr>
          <a:xfrm>
            <a:off x="292788" y="1628347"/>
            <a:ext cx="9144000" cy="726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500" b="1" dirty="0" smtClean="0">
                <a:latin typeface="Calibri" panose="020F0502020204030204"/>
                <a:ea typeface="Calibri" panose="020F0502020204030204"/>
                <a:cs typeface="Calibri" panose="020F0502020204030204"/>
                <a:sym typeface="Calibri" panose="020F0502020204030204"/>
              </a:rPr>
              <a:t>MEAN Full Stack</a:t>
            </a:r>
            <a:r>
              <a:rPr lang="en-US" sz="3500" b="1" dirty="0">
                <a:latin typeface="Calibri" panose="020F0502020204030204"/>
                <a:ea typeface="Calibri" panose="020F0502020204030204"/>
                <a:cs typeface="Calibri" panose="020F0502020204030204"/>
                <a:sym typeface="Calibri" panose="020F0502020204030204"/>
              </a:rPr>
              <a:t>	</a:t>
            </a:r>
            <a:endParaRPr sz="3500" b="1"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87" name="Google Shape;87;p1" descr="C:\Users\parul\Desktop\Registered Logosd.png"/>
          <p:cNvPicPr preferRelativeResize="0"/>
          <p:nvPr/>
        </p:nvPicPr>
        <p:blipFill rotWithShape="1">
          <a:blip r:embed="rId2"/>
          <a:srcRect/>
          <a:stretch>
            <a:fillRect/>
          </a:stretch>
        </p:blipFill>
        <p:spPr>
          <a:xfrm>
            <a:off x="3381375" y="500063"/>
            <a:ext cx="2381250" cy="628650"/>
          </a:xfrm>
          <a:prstGeom prst="rect">
            <a:avLst/>
          </a:prstGeom>
          <a:noFill/>
          <a:ln>
            <a:noFill/>
          </a:ln>
        </p:spPr>
      </p:pic>
      <p:grpSp>
        <p:nvGrpSpPr>
          <p:cNvPr id="88" name="Google Shape;88;p1"/>
          <p:cNvGrpSpPr/>
          <p:nvPr/>
        </p:nvGrpSpPr>
        <p:grpSpPr>
          <a:xfrm>
            <a:off x="1417638" y="2354647"/>
            <a:ext cx="6308725" cy="93663"/>
            <a:chOff x="1428728" y="2571744"/>
            <a:chExt cx="6309404" cy="94298"/>
          </a:xfrm>
        </p:grpSpPr>
        <p:cxnSp>
          <p:nvCxnSpPr>
            <p:cNvPr id="89" name="Google Shape;89;p1"/>
            <p:cNvCxnSpPr/>
            <p:nvPr/>
          </p:nvCxnSpPr>
          <p:spPr>
            <a:xfrm>
              <a:off x="1428728" y="2618094"/>
              <a:ext cx="6287177" cy="1598"/>
            </a:xfrm>
            <a:prstGeom prst="straightConnector1">
              <a:avLst/>
            </a:prstGeom>
            <a:noFill/>
            <a:ln w="9525" cap="flat" cmpd="sng">
              <a:solidFill>
                <a:srgbClr val="000000"/>
              </a:solidFill>
              <a:prstDash val="solid"/>
              <a:round/>
              <a:headEnd type="none" w="med" len="med"/>
              <a:tailEnd type="none" w="med" len="med"/>
            </a:ln>
          </p:spPr>
        </p:cxnSp>
        <p:sp>
          <p:nvSpPr>
            <p:cNvPr id="90" name="Google Shape;90;p1"/>
            <p:cNvSpPr/>
            <p:nvPr/>
          </p:nvSpPr>
          <p:spPr>
            <a:xfrm rot="10800000">
              <a:off x="1428728" y="2571744"/>
              <a:ext cx="93672"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1" name="Google Shape;91;p1"/>
            <p:cNvSpPr/>
            <p:nvPr/>
          </p:nvSpPr>
          <p:spPr>
            <a:xfrm rot="10800000">
              <a:off x="7644459" y="2571744"/>
              <a:ext cx="93673" cy="94298"/>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pic>
        <p:nvPicPr>
          <p:cNvPr id="92" name="Google Shape;92;p1"/>
          <p:cNvPicPr preferRelativeResize="0"/>
          <p:nvPr/>
        </p:nvPicPr>
        <p:blipFill rotWithShape="1">
          <a:blip r:embed="rId3"/>
          <a:srcRect/>
          <a:stretch>
            <a:fillRect/>
          </a:stretch>
        </p:blipFill>
        <p:spPr>
          <a:xfrm>
            <a:off x="8318500" y="6032500"/>
            <a:ext cx="609600" cy="609600"/>
          </a:xfrm>
          <a:prstGeom prst="rect">
            <a:avLst/>
          </a:prstGeom>
          <a:noFill/>
          <a:ln>
            <a:noFill/>
          </a:ln>
        </p:spPr>
      </p:pic>
      <p:sp>
        <p:nvSpPr>
          <p:cNvPr id="11" name="TextBox 5"/>
          <p:cNvSpPr>
            <a:spLocks noChangeArrowheads="1"/>
          </p:cNvSpPr>
          <p:nvPr>
            <p:custDataLst>
              <p:tags r:id="rId4"/>
            </p:custDataLst>
          </p:nvPr>
        </p:nvSpPr>
        <p:spPr bwMode="auto">
          <a:xfrm>
            <a:off x="527919" y="2464402"/>
            <a:ext cx="8065938" cy="1411014"/>
          </a:xfrm>
          <a:prstGeom prst="rect">
            <a:avLst/>
          </a:prstGeom>
          <a:noFill/>
          <a:ln w="9525" algn="ctr">
            <a:noFill/>
            <a:miter lim="800000"/>
          </a:ln>
        </p:spPr>
        <p:txBody>
          <a:bodyPr/>
          <a:lstStyle/>
          <a:p>
            <a:pPr algn="ctr"/>
            <a:r>
              <a:rPr lang="en-US" altLang="en-US" sz="2200" b="1" dirty="0" smtClean="0">
                <a:latin typeface="Calibri" panose="020F0502020204030204"/>
                <a:cs typeface="Times New Roman" panose="02020603050405020304" pitchFamily="18" charset="0"/>
              </a:rPr>
              <a:t>Amir Hussain</a:t>
            </a:r>
            <a:endParaRPr lang="en-US" altLang="en-US" sz="2200" b="1" dirty="0">
              <a:latin typeface="Calibri" panose="020F0502020204030204"/>
              <a:cs typeface="Times New Roman" panose="02020603050405020304" pitchFamily="18" charset="0"/>
            </a:endParaRPr>
          </a:p>
          <a:p>
            <a:pPr algn="ctr"/>
            <a:r>
              <a:rPr lang="en-US" altLang="en-US" sz="2200" b="1" dirty="0">
                <a:solidFill>
                  <a:srgbClr val="000000"/>
                </a:solidFill>
                <a:latin typeface="Calibri" panose="020F0502020204030204"/>
                <a:cs typeface="Times New Roman" panose="02020603050405020304" pitchFamily="18" charset="0"/>
              </a:rPr>
              <a:t>Cyber security </a:t>
            </a:r>
            <a:r>
              <a:rPr lang="en-US" altLang="en-US" sz="2200" b="1" dirty="0" smtClean="0">
                <a:solidFill>
                  <a:srgbClr val="000000"/>
                </a:solidFill>
                <a:latin typeface="Calibri" panose="020F0502020204030204"/>
                <a:cs typeface="Times New Roman" panose="02020603050405020304" pitchFamily="18" charset="0"/>
              </a:rPr>
              <a:t>trainer</a:t>
            </a:r>
            <a:endParaRPr lang="en-US" altLang="en-US" sz="2200" b="1" dirty="0" smtClean="0">
              <a:solidFill>
                <a:srgbClr val="000000"/>
              </a:solidFill>
              <a:latin typeface="Calibri" panose="020F0502020204030204"/>
              <a:cs typeface="Times New Roman" panose="02020603050405020304" pitchFamily="18" charset="0"/>
            </a:endParaRPr>
          </a:p>
          <a:p>
            <a:pPr algn="ctr"/>
            <a:r>
              <a:rPr lang="en-US" altLang="en-US" sz="2200" b="1" dirty="0" smtClean="0">
                <a:latin typeface="Calibri" panose="020F0502020204030204"/>
                <a:cs typeface="Times New Roman" panose="02020603050405020304" pitchFamily="18" charset="0"/>
              </a:rPr>
              <a:t>&amp;</a:t>
            </a:r>
            <a:endParaRPr lang="en-US" altLang="en-US" sz="2200" b="1" dirty="0" smtClean="0">
              <a:latin typeface="Calibri" panose="020F0502020204030204"/>
              <a:cs typeface="Times New Roman" panose="02020603050405020304" pitchFamily="18" charset="0"/>
            </a:endParaRPr>
          </a:p>
          <a:p>
            <a:pPr algn="ctr"/>
            <a:r>
              <a:rPr lang="en-US" altLang="en-US" sz="2200" b="1" dirty="0" smtClean="0">
                <a:solidFill>
                  <a:srgbClr val="000000"/>
                </a:solidFill>
                <a:latin typeface="Calibri" panose="020F0502020204030204"/>
                <a:cs typeface="Times New Roman" panose="02020603050405020304" pitchFamily="18" charset="0"/>
              </a:rPr>
              <a:t>Full Stack Developer</a:t>
            </a:r>
            <a:endParaRPr lang="en-US" altLang="en-US" sz="2200" b="1" dirty="0">
              <a:solidFill>
                <a:srgbClr val="000000"/>
              </a:solidFill>
              <a:latin typeface="Calibri" panose="020F0502020204030204"/>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2" y="-42863"/>
            <a:ext cx="9144000" cy="6900863"/>
          </a:xfrm>
          <a:prstGeom prst="rect">
            <a:avLst/>
          </a:prstGeom>
          <a:noFill/>
          <a:ln>
            <a:noFill/>
          </a:ln>
        </p:spPr>
      </p:pic>
      <p:sp>
        <p:nvSpPr>
          <p:cNvPr id="117" name="Google Shape;117;p4"/>
          <p:cNvSpPr/>
          <p:nvPr/>
        </p:nvSpPr>
        <p:spPr>
          <a:xfrm>
            <a:off x="0" y="1493056"/>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000" b="1" dirty="0" smtClean="0">
                <a:solidFill>
                  <a:schemeClr val="lt1"/>
                </a:solidFill>
                <a:latin typeface="Calibri" panose="020F0502020204030204"/>
                <a:ea typeface="Calibri" panose="020F0502020204030204"/>
                <a:cs typeface="Calibri" panose="020F0502020204030204"/>
                <a:sym typeface="Calibri" panose="020F0502020204030204"/>
              </a:rPr>
              <a:t>Node.JS Architecture</a:t>
            </a: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705" indent="-179705" algn="just">
              <a:buFont typeface="Arial" panose="020B0604020202020204" pitchFamily="34" charset="0"/>
              <a:buChar char="•"/>
            </a:pPr>
            <a:endPar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219867" y="2241550"/>
            <a:ext cx="8704263" cy="2862322"/>
          </a:xfrm>
          <a:prstGeom prst="rect">
            <a:avLst/>
          </a:prstGeom>
        </p:spPr>
        <p:txBody>
          <a:bodyPr wrap="square">
            <a:spAutoFit/>
          </a:bodyPr>
          <a:lstStyle/>
          <a:p>
            <a:pPr marL="457200" indent="-457200" fontAlgn="base">
              <a:buAutoNum type="arabicPeriod" startAt="5"/>
            </a:pPr>
            <a:endParaRPr lang="en-US" sz="2000" dirty="0" smtClean="0"/>
          </a:p>
          <a:p>
            <a:pPr fontAlgn="base"/>
            <a:endParaRPr lang="en-US" sz="2000" dirty="0"/>
          </a:p>
          <a:p>
            <a:pPr fontAlgn="base"/>
            <a:endParaRPr lang="en-US" sz="2000" dirty="0"/>
          </a:p>
          <a:p>
            <a:pPr marL="457200" indent="-457200">
              <a:buAutoNum type="arabicPeriod" startAt="3"/>
            </a:pPr>
            <a:endParaRPr lang="en-US" sz="2000" dirty="0" smtClean="0"/>
          </a:p>
          <a:p>
            <a:endParaRPr lang="en-US" sz="2000" dirty="0"/>
          </a:p>
          <a:p>
            <a:pPr marL="457200" indent="-457200">
              <a:buAutoNum type="arabicPeriod"/>
            </a:pPr>
            <a:endParaRPr lang="en-US" sz="2000" dirty="0" smtClean="0"/>
          </a:p>
          <a:p>
            <a:pPr marL="457200" indent="-457200">
              <a:buAutoNum type="arabicPeriod"/>
            </a:pPr>
            <a:endParaRPr lang="en-US" sz="2000" dirty="0"/>
          </a:p>
          <a:p>
            <a:endParaRPr lang="en-US" sz="2000" dirty="0" smtClean="0"/>
          </a:p>
          <a:p>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2191647"/>
            <a:ext cx="8851233" cy="443178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2" y="-42863"/>
            <a:ext cx="9144000" cy="6900863"/>
          </a:xfrm>
          <a:prstGeom prst="rect">
            <a:avLst/>
          </a:prstGeom>
          <a:noFill/>
          <a:ln>
            <a:noFill/>
          </a:ln>
        </p:spPr>
      </p:pic>
      <p:sp>
        <p:nvSpPr>
          <p:cNvPr id="117" name="Google Shape;117;p4"/>
          <p:cNvSpPr/>
          <p:nvPr/>
        </p:nvSpPr>
        <p:spPr>
          <a:xfrm>
            <a:off x="0" y="1493056"/>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000" b="1" dirty="0" smtClean="0">
                <a:solidFill>
                  <a:schemeClr val="lt1"/>
                </a:solidFill>
                <a:latin typeface="Calibri" panose="020F0502020204030204"/>
                <a:ea typeface="Calibri" panose="020F0502020204030204"/>
                <a:cs typeface="Calibri" panose="020F0502020204030204"/>
                <a:sym typeface="Calibri" panose="020F0502020204030204"/>
              </a:rPr>
              <a:t>Working of event loop</a:t>
            </a: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705" indent="-179705" algn="just">
              <a:buFont typeface="Arial" panose="020B0604020202020204" pitchFamily="34" charset="0"/>
              <a:buChar char="•"/>
            </a:pPr>
            <a:endPar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219867" y="2241550"/>
            <a:ext cx="8704263" cy="2862322"/>
          </a:xfrm>
          <a:prstGeom prst="rect">
            <a:avLst/>
          </a:prstGeom>
        </p:spPr>
        <p:txBody>
          <a:bodyPr wrap="square">
            <a:spAutoFit/>
          </a:bodyPr>
          <a:lstStyle/>
          <a:p>
            <a:pPr marL="457200" indent="-457200" fontAlgn="base">
              <a:buAutoNum type="arabicPeriod" startAt="5"/>
            </a:pPr>
            <a:endParaRPr lang="en-US" sz="2000" dirty="0" smtClean="0"/>
          </a:p>
          <a:p>
            <a:pPr fontAlgn="base"/>
            <a:endParaRPr lang="en-US" sz="2000" dirty="0"/>
          </a:p>
          <a:p>
            <a:pPr fontAlgn="base"/>
            <a:endParaRPr lang="en-US" sz="2000" dirty="0"/>
          </a:p>
          <a:p>
            <a:pPr marL="457200" indent="-457200">
              <a:buAutoNum type="arabicPeriod" startAt="3"/>
            </a:pPr>
            <a:endParaRPr lang="en-US" sz="2000" dirty="0" smtClean="0"/>
          </a:p>
          <a:p>
            <a:endParaRPr lang="en-US" sz="2000" dirty="0"/>
          </a:p>
          <a:p>
            <a:pPr marL="457200" indent="-457200">
              <a:buAutoNum type="arabicPeriod"/>
            </a:pPr>
            <a:endParaRPr lang="en-US" sz="2000" dirty="0" smtClean="0"/>
          </a:p>
          <a:p>
            <a:pPr marL="457200" indent="-457200">
              <a:buAutoNum type="arabicPeriod"/>
            </a:pPr>
            <a:endParaRPr lang="en-US" sz="2000" dirty="0"/>
          </a:p>
          <a:p>
            <a:endParaRPr lang="en-US" sz="2000" dirty="0" smtClean="0"/>
          </a:p>
          <a:p>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8" y="2135992"/>
            <a:ext cx="7772400" cy="443178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2" y="-42863"/>
            <a:ext cx="9144000" cy="6900863"/>
          </a:xfrm>
          <a:prstGeom prst="rect">
            <a:avLst/>
          </a:prstGeom>
          <a:noFill/>
          <a:ln>
            <a:noFill/>
          </a:ln>
        </p:spPr>
      </p:pic>
      <p:sp>
        <p:nvSpPr>
          <p:cNvPr id="117" name="Google Shape;117;p4"/>
          <p:cNvSpPr/>
          <p:nvPr/>
        </p:nvSpPr>
        <p:spPr>
          <a:xfrm>
            <a:off x="0" y="1493056"/>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000" b="1" dirty="0" smtClean="0">
                <a:solidFill>
                  <a:schemeClr val="lt1"/>
                </a:solidFill>
                <a:latin typeface="Calibri" panose="020F0502020204030204"/>
                <a:ea typeface="Calibri" panose="020F0502020204030204"/>
                <a:cs typeface="Calibri" panose="020F0502020204030204"/>
                <a:sym typeface="Calibri" panose="020F0502020204030204"/>
              </a:rPr>
              <a:t>Working of event loop</a:t>
            </a: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705" indent="-179705" algn="just">
              <a:buFont typeface="Arial" panose="020B0604020202020204" pitchFamily="34" charset="0"/>
              <a:buChar char="•"/>
            </a:pPr>
            <a:endPar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219867" y="2241550"/>
            <a:ext cx="8704263" cy="2862322"/>
          </a:xfrm>
          <a:prstGeom prst="rect">
            <a:avLst/>
          </a:prstGeom>
        </p:spPr>
        <p:txBody>
          <a:bodyPr wrap="square">
            <a:spAutoFit/>
          </a:bodyPr>
          <a:lstStyle/>
          <a:p>
            <a:pPr marL="457200" indent="-457200" fontAlgn="base">
              <a:buAutoNum type="arabicPeriod" startAt="5"/>
            </a:pPr>
            <a:endParaRPr lang="en-US" sz="2000" dirty="0" smtClean="0"/>
          </a:p>
          <a:p>
            <a:pPr fontAlgn="base"/>
            <a:endParaRPr lang="en-US" sz="2000" dirty="0"/>
          </a:p>
          <a:p>
            <a:pPr fontAlgn="base"/>
            <a:endParaRPr lang="en-US" sz="2000" dirty="0"/>
          </a:p>
          <a:p>
            <a:pPr marL="457200" indent="-457200">
              <a:buAutoNum type="arabicPeriod" startAt="3"/>
            </a:pPr>
            <a:endParaRPr lang="en-US" sz="2000" dirty="0" smtClean="0"/>
          </a:p>
          <a:p>
            <a:endParaRPr lang="en-US" sz="2000" dirty="0"/>
          </a:p>
          <a:p>
            <a:pPr marL="457200" indent="-457200">
              <a:buAutoNum type="arabicPeriod"/>
            </a:pPr>
            <a:endParaRPr lang="en-US" sz="2000" dirty="0" smtClean="0"/>
          </a:p>
          <a:p>
            <a:pPr marL="457200" indent="-457200">
              <a:buAutoNum type="arabicPeriod"/>
            </a:pPr>
            <a:endParaRPr lang="en-US" sz="2000" dirty="0"/>
          </a:p>
          <a:p>
            <a:endParaRPr lang="en-US" sz="2000" dirty="0" smtClean="0"/>
          </a:p>
          <a:p>
            <a:endParaRPr lang="en-US" sz="2000" dirty="0"/>
          </a:p>
        </p:txBody>
      </p:sp>
      <p:sp>
        <p:nvSpPr>
          <p:cNvPr id="4" name="Rectangle 3"/>
          <p:cNvSpPr/>
          <p:nvPr/>
        </p:nvSpPr>
        <p:spPr>
          <a:xfrm>
            <a:off x="404261" y="2274393"/>
            <a:ext cx="8258476" cy="2031325"/>
          </a:xfrm>
          <a:prstGeom prst="rect">
            <a:avLst/>
          </a:prstGeom>
        </p:spPr>
        <p:txBody>
          <a:bodyPr wrap="square">
            <a:spAutoFit/>
          </a:bodyPr>
          <a:lstStyle/>
          <a:p>
            <a:r>
              <a:rPr lang="en-US" sz="1800" dirty="0">
                <a:solidFill>
                  <a:schemeClr val="tx1">
                    <a:lumMod val="85000"/>
                    <a:lumOff val="15000"/>
                  </a:schemeClr>
                </a:solidFill>
                <a:latin typeface="+mj-lt"/>
                <a:cs typeface="Calibri Light" panose="020F0302020204030204" pitchFamily="34" charset="0"/>
              </a:rPr>
              <a:t>The event loop in Node.js is a fundamental concept that allows it to handle asynchronous operations efficiently. Here's a concise explanation for your PowerPoint </a:t>
            </a:r>
            <a:r>
              <a:rPr lang="en-US" sz="1800" dirty="0" smtClean="0">
                <a:solidFill>
                  <a:schemeClr val="tx1">
                    <a:lumMod val="85000"/>
                    <a:lumOff val="15000"/>
                  </a:schemeClr>
                </a:solidFill>
                <a:latin typeface="+mj-lt"/>
                <a:cs typeface="Calibri Light" panose="020F0302020204030204" pitchFamily="34" charset="0"/>
              </a:rPr>
              <a:t>presentation</a:t>
            </a:r>
            <a:endParaRPr lang="en-US" sz="1800" dirty="0" smtClean="0">
              <a:solidFill>
                <a:schemeClr val="tx1">
                  <a:lumMod val="85000"/>
                  <a:lumOff val="15000"/>
                </a:schemeClr>
              </a:solidFill>
              <a:latin typeface="+mj-lt"/>
              <a:cs typeface="Calibri Light" panose="020F0302020204030204" pitchFamily="34" charset="0"/>
            </a:endParaRPr>
          </a:p>
          <a:p>
            <a:endParaRPr lang="en-US" sz="1800" dirty="0">
              <a:solidFill>
                <a:srgbClr val="374151"/>
              </a:solidFill>
              <a:latin typeface="+mj-lt"/>
              <a:cs typeface="Calibri Light" panose="020F0302020204030204" pitchFamily="34" charset="0"/>
            </a:endParaRPr>
          </a:p>
          <a:p>
            <a:r>
              <a:rPr lang="en-US" sz="1800" dirty="0"/>
              <a:t>In essence, the event loop is the mechanism that allows Node.js to handle many operations concurrently, making it well-suited for scalable and high-performance applications.</a:t>
            </a:r>
            <a:endParaRPr lang="en-US" sz="1800" dirty="0">
              <a:latin typeface="+mj-lt"/>
              <a:cs typeface="Calibri Light" panose="020F030202020403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2" y="-42863"/>
            <a:ext cx="9144000" cy="6900863"/>
          </a:xfrm>
          <a:prstGeom prst="rect">
            <a:avLst/>
          </a:prstGeom>
          <a:noFill/>
          <a:ln>
            <a:noFill/>
          </a:ln>
        </p:spPr>
      </p:pic>
      <p:sp>
        <p:nvSpPr>
          <p:cNvPr id="117" name="Google Shape;117;p4"/>
          <p:cNvSpPr/>
          <p:nvPr/>
        </p:nvSpPr>
        <p:spPr>
          <a:xfrm>
            <a:off x="0" y="1493056"/>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Creating Node.js Application</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705" indent="-179705" algn="just">
              <a:buFont typeface="Arial" panose="020B0604020202020204" pitchFamily="34" charset="0"/>
              <a:buChar char="•"/>
            </a:pPr>
            <a:endPar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219867" y="2241550"/>
            <a:ext cx="8704263" cy="6247864"/>
          </a:xfrm>
          <a:prstGeom prst="rect">
            <a:avLst/>
          </a:prstGeom>
        </p:spPr>
        <p:txBody>
          <a:bodyPr wrap="square">
            <a:spAutoFit/>
          </a:bodyPr>
          <a:lstStyle/>
          <a:p>
            <a:r>
              <a:rPr lang="en-US" sz="2000" b="1" dirty="0"/>
              <a:t>Step 1 - Import Required </a:t>
            </a:r>
            <a:r>
              <a:rPr lang="en-US" sz="2000" b="1" dirty="0" smtClean="0"/>
              <a:t>Module</a:t>
            </a:r>
            <a:endParaRPr lang="en-US" sz="2000" b="1" dirty="0" smtClean="0"/>
          </a:p>
          <a:p>
            <a:endParaRPr lang="en-US" sz="2000" dirty="0"/>
          </a:p>
          <a:p>
            <a:pPr lvl="2"/>
            <a:r>
              <a:rPr lang="en-US" sz="2000" dirty="0" smtClean="0"/>
              <a:t>We </a:t>
            </a:r>
            <a:r>
              <a:rPr lang="en-US" sz="2000" dirty="0"/>
              <a:t>use the </a:t>
            </a:r>
            <a:r>
              <a:rPr lang="en-US" sz="2000" b="1" dirty="0"/>
              <a:t>require</a:t>
            </a:r>
            <a:r>
              <a:rPr lang="en-US" sz="2000" dirty="0"/>
              <a:t> directive to load the http module and store the </a:t>
            </a:r>
            <a:r>
              <a:rPr lang="en-US" sz="2000" dirty="0" smtClean="0"/>
              <a:t>returned </a:t>
            </a:r>
            <a:r>
              <a:rPr lang="en-US" sz="2000" dirty="0"/>
              <a:t>HTTP instance into an http variable as follows </a:t>
            </a:r>
            <a:endParaRPr lang="en-US" sz="2000" dirty="0"/>
          </a:p>
          <a:p>
            <a:pPr fontAlgn="base"/>
            <a:endParaRPr lang="en-US" sz="2000" dirty="0"/>
          </a:p>
          <a:p>
            <a:pPr fontAlgn="base"/>
            <a:r>
              <a:rPr lang="en-US" sz="2000" dirty="0" err="1" smtClean="0"/>
              <a:t>var</a:t>
            </a:r>
            <a:r>
              <a:rPr lang="en-US" sz="2000" dirty="0" smtClean="0"/>
              <a:t> http= require(“http”);</a:t>
            </a:r>
            <a:endParaRPr lang="en-US" sz="2000" dirty="0" smtClean="0"/>
          </a:p>
          <a:p>
            <a:pPr fontAlgn="base"/>
            <a:endParaRPr lang="en-US" sz="2000" dirty="0"/>
          </a:p>
          <a:p>
            <a:r>
              <a:rPr lang="en-US" sz="2000" b="1" dirty="0"/>
              <a:t>Step 2 - Create </a:t>
            </a:r>
            <a:r>
              <a:rPr lang="en-US" sz="2000" b="1" dirty="0" smtClean="0"/>
              <a:t>Server</a:t>
            </a:r>
            <a:endParaRPr lang="en-US" sz="2000" b="1" dirty="0" smtClean="0"/>
          </a:p>
          <a:p>
            <a:endParaRPr lang="en-US" sz="2000" b="1" dirty="0"/>
          </a:p>
          <a:p>
            <a:r>
              <a:rPr lang="en-US" sz="2000" dirty="0"/>
              <a:t>We use the created http instance and call </a:t>
            </a:r>
            <a:r>
              <a:rPr lang="en-US" sz="2000" b="1" dirty="0" err="1"/>
              <a:t>http.createServer</a:t>
            </a:r>
            <a:r>
              <a:rPr lang="en-US" sz="2000" b="1" dirty="0"/>
              <a:t>()</a:t>
            </a:r>
            <a:r>
              <a:rPr lang="en-US" sz="2000" dirty="0"/>
              <a:t> method to create a server instance and then we bind it at port </a:t>
            </a:r>
            <a:r>
              <a:rPr lang="en-US" sz="2000" dirty="0" smtClean="0"/>
              <a:t>8081 </a:t>
            </a:r>
            <a:r>
              <a:rPr lang="en-US" sz="2000" dirty="0"/>
              <a:t>using the </a:t>
            </a:r>
            <a:r>
              <a:rPr lang="en-US" sz="2000" b="1" dirty="0"/>
              <a:t>listen</a:t>
            </a:r>
            <a:r>
              <a:rPr lang="en-US" sz="2000" dirty="0"/>
              <a:t> method associated with the server instance. Pass it a function with parameters request and response. </a:t>
            </a:r>
            <a:endParaRPr lang="en-US" sz="2000" dirty="0"/>
          </a:p>
          <a:p>
            <a:pPr fontAlgn="base"/>
            <a:endParaRPr lang="en-US" sz="2000" dirty="0"/>
          </a:p>
          <a:p>
            <a:pPr marL="457200" indent="-457200">
              <a:buAutoNum type="arabicPeriod" startAt="3"/>
            </a:pPr>
            <a:endParaRPr lang="en-US" sz="2000" dirty="0" smtClean="0"/>
          </a:p>
          <a:p>
            <a:endParaRPr lang="en-US" sz="2000" dirty="0"/>
          </a:p>
          <a:p>
            <a:pPr marL="457200" indent="-457200">
              <a:buAutoNum type="arabicPeriod"/>
            </a:pPr>
            <a:endParaRPr lang="en-US" sz="2000" dirty="0" smtClean="0"/>
          </a:p>
          <a:p>
            <a:pPr marL="457200" indent="-457200">
              <a:buAutoNum type="arabicPeriod"/>
            </a:pPr>
            <a:endParaRPr lang="en-US" sz="2000" dirty="0"/>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2" y="-100615"/>
            <a:ext cx="9144000" cy="6900863"/>
          </a:xfrm>
          <a:prstGeom prst="rect">
            <a:avLst/>
          </a:prstGeom>
          <a:noFill/>
          <a:ln>
            <a:noFill/>
          </a:ln>
        </p:spPr>
      </p:pic>
      <p:sp>
        <p:nvSpPr>
          <p:cNvPr id="117" name="Google Shape;117;p4"/>
          <p:cNvSpPr/>
          <p:nvPr/>
        </p:nvSpPr>
        <p:spPr>
          <a:xfrm>
            <a:off x="0" y="1493056"/>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Creating Node.js Application</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705" indent="-179705" algn="just">
              <a:buFont typeface="Arial" panose="020B0604020202020204" pitchFamily="34" charset="0"/>
              <a:buChar char="•"/>
            </a:pPr>
            <a:endPar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219867" y="2241550"/>
            <a:ext cx="8704263" cy="2246769"/>
          </a:xfrm>
          <a:prstGeom prst="rect">
            <a:avLst/>
          </a:prstGeom>
        </p:spPr>
        <p:txBody>
          <a:bodyPr wrap="square">
            <a:spAutoFit/>
          </a:bodyPr>
          <a:lstStyle/>
          <a:p>
            <a:pPr fontAlgn="base"/>
            <a:endParaRPr lang="en-US" sz="2000" dirty="0"/>
          </a:p>
          <a:p>
            <a:pPr marL="457200" indent="-457200">
              <a:buAutoNum type="arabicPeriod" startAt="3"/>
            </a:pPr>
            <a:endParaRPr lang="en-US" sz="2000" dirty="0" smtClean="0"/>
          </a:p>
          <a:p>
            <a:endParaRPr lang="en-US" sz="2000" dirty="0"/>
          </a:p>
          <a:p>
            <a:pPr marL="457200" indent="-457200">
              <a:buAutoNum type="arabicPeriod"/>
            </a:pPr>
            <a:endParaRPr lang="en-US" sz="2000" dirty="0" smtClean="0"/>
          </a:p>
          <a:p>
            <a:pPr marL="457200" indent="-457200">
              <a:buAutoNum type="arabicPeriod"/>
            </a:pPr>
            <a:endParaRPr lang="en-US" sz="2000" dirty="0"/>
          </a:p>
          <a:p>
            <a:endParaRPr lang="en-US" sz="2000" dirty="0" smtClean="0"/>
          </a:p>
          <a:p>
            <a:endParaRPr lang="en-US" sz="2000" dirty="0"/>
          </a:p>
        </p:txBody>
      </p:sp>
      <p:sp>
        <p:nvSpPr>
          <p:cNvPr id="3" name="Rectangle 2"/>
          <p:cNvSpPr/>
          <p:nvPr/>
        </p:nvSpPr>
        <p:spPr>
          <a:xfrm>
            <a:off x="317633" y="2347108"/>
            <a:ext cx="8479857" cy="5078313"/>
          </a:xfrm>
          <a:prstGeom prst="rect">
            <a:avLst/>
          </a:prstGeom>
        </p:spPr>
        <p:txBody>
          <a:bodyPr wrap="square">
            <a:spAutoFit/>
          </a:bodyPr>
          <a:lstStyle/>
          <a:p>
            <a:r>
              <a:rPr lang="en-US" sz="2000" b="1" dirty="0">
                <a:latin typeface="+mj-lt"/>
              </a:rPr>
              <a:t>Step 3 - Testing Request &amp; </a:t>
            </a:r>
            <a:r>
              <a:rPr lang="en-US" sz="2000" b="1" dirty="0" smtClean="0">
                <a:latin typeface="+mj-lt"/>
              </a:rPr>
              <a:t>Response</a:t>
            </a:r>
            <a:endParaRPr lang="en-US" sz="2000" b="1" dirty="0" smtClean="0">
              <a:latin typeface="+mj-lt"/>
            </a:endParaRPr>
          </a:p>
          <a:p>
            <a:endParaRPr lang="en-US" sz="2000" b="1" dirty="0">
              <a:latin typeface="+mj-lt"/>
            </a:endParaRPr>
          </a:p>
          <a:p>
            <a:r>
              <a:rPr lang="en-US" sz="1800" dirty="0"/>
              <a:t>Let's put step 1 and 2 together in a file called </a:t>
            </a:r>
            <a:r>
              <a:rPr lang="en-US" sz="1800" b="1" dirty="0"/>
              <a:t>main.js</a:t>
            </a:r>
            <a:r>
              <a:rPr lang="en-US" sz="1800" dirty="0"/>
              <a:t> and start our HTTP server as shown below </a:t>
            </a:r>
            <a:r>
              <a:rPr lang="en-US" sz="1800" dirty="0" smtClean="0"/>
              <a:t>−</a:t>
            </a:r>
            <a:endParaRPr lang="en-US" sz="1800" dirty="0" smtClean="0"/>
          </a:p>
          <a:p>
            <a:endParaRPr lang="en-US" sz="1800" dirty="0" smtClean="0"/>
          </a:p>
          <a:p>
            <a:r>
              <a:rPr lang="en-US" sz="1600" dirty="0" err="1" smtClean="0"/>
              <a:t>const</a:t>
            </a:r>
            <a:r>
              <a:rPr lang="en-US" sz="1600" dirty="0" smtClean="0"/>
              <a:t> </a:t>
            </a:r>
            <a:r>
              <a:rPr lang="en-US" sz="1600" dirty="0"/>
              <a:t>http = require('http');</a:t>
            </a:r>
            <a:endParaRPr lang="en-US" sz="1600" dirty="0"/>
          </a:p>
          <a:p>
            <a:r>
              <a:rPr lang="en-US" sz="1600" dirty="0" err="1" smtClean="0"/>
              <a:t>const</a:t>
            </a:r>
            <a:r>
              <a:rPr lang="en-US" sz="1600" dirty="0" smtClean="0"/>
              <a:t> </a:t>
            </a:r>
            <a:r>
              <a:rPr lang="en-US" sz="1600" dirty="0"/>
              <a:t>hostname = '127.0.0.1';</a:t>
            </a:r>
            <a:endParaRPr lang="en-US" sz="1600" dirty="0"/>
          </a:p>
          <a:p>
            <a:r>
              <a:rPr lang="en-US" sz="1600" dirty="0" err="1"/>
              <a:t>const</a:t>
            </a:r>
            <a:r>
              <a:rPr lang="en-US" sz="1600" dirty="0"/>
              <a:t> port = 3000;</a:t>
            </a:r>
            <a:endParaRPr lang="en-US" sz="1600" dirty="0"/>
          </a:p>
          <a:p>
            <a:r>
              <a:rPr lang="en-US" sz="1600" dirty="0" err="1" smtClean="0"/>
              <a:t>const</a:t>
            </a:r>
            <a:r>
              <a:rPr lang="en-US" sz="1600" dirty="0" smtClean="0"/>
              <a:t> </a:t>
            </a:r>
            <a:r>
              <a:rPr lang="en-US" sz="1600" dirty="0"/>
              <a:t>server = </a:t>
            </a:r>
            <a:r>
              <a:rPr lang="en-US" sz="1600" dirty="0" err="1"/>
              <a:t>http.createServer</a:t>
            </a:r>
            <a:r>
              <a:rPr lang="en-US" sz="1600" dirty="0"/>
              <a:t>((</a:t>
            </a:r>
            <a:r>
              <a:rPr lang="en-US" sz="1600" dirty="0" err="1"/>
              <a:t>req</a:t>
            </a:r>
            <a:r>
              <a:rPr lang="en-US" sz="1600" dirty="0"/>
              <a:t>, res) =&gt; {</a:t>
            </a:r>
            <a:endParaRPr lang="en-US" sz="1600" dirty="0"/>
          </a:p>
          <a:p>
            <a:r>
              <a:rPr lang="en-US" sz="1600" dirty="0" err="1" smtClean="0"/>
              <a:t>res.writeHead</a:t>
            </a:r>
            <a:r>
              <a:rPr lang="en-US" sz="1600" dirty="0" smtClean="0"/>
              <a:t>(200</a:t>
            </a:r>
            <a:r>
              <a:rPr lang="en-US" sz="1600" dirty="0"/>
              <a:t>, { 'Content-Type': 'text/plain' });</a:t>
            </a:r>
            <a:endParaRPr lang="en-US" sz="1600" dirty="0"/>
          </a:p>
          <a:p>
            <a:r>
              <a:rPr lang="en-US" sz="1600" dirty="0" err="1" smtClean="0"/>
              <a:t>res.end</a:t>
            </a:r>
            <a:r>
              <a:rPr lang="en-US" sz="1600" dirty="0"/>
              <a:t>('Server running\n');</a:t>
            </a:r>
            <a:endParaRPr lang="en-US" sz="1600" dirty="0"/>
          </a:p>
          <a:p>
            <a:r>
              <a:rPr lang="en-US" sz="1600" dirty="0"/>
              <a:t>});</a:t>
            </a:r>
            <a:endParaRPr lang="en-US" sz="1600" dirty="0"/>
          </a:p>
          <a:p>
            <a:endParaRPr lang="en-US" sz="1600" dirty="0"/>
          </a:p>
          <a:p>
            <a:r>
              <a:rPr lang="en-US" sz="1600" dirty="0" err="1" smtClean="0"/>
              <a:t>server.listen</a:t>
            </a:r>
            <a:r>
              <a:rPr lang="en-US" sz="1600" dirty="0" smtClean="0"/>
              <a:t>(port</a:t>
            </a:r>
            <a:r>
              <a:rPr lang="en-US" sz="1600" dirty="0"/>
              <a:t>, hostname, () =&gt; {</a:t>
            </a:r>
            <a:endParaRPr lang="en-US" sz="1600" dirty="0"/>
          </a:p>
          <a:p>
            <a:r>
              <a:rPr lang="en-US" sz="1600" dirty="0"/>
              <a:t>  </a:t>
            </a:r>
            <a:r>
              <a:rPr lang="en-US" sz="1600" dirty="0" smtClean="0"/>
              <a:t>  </a:t>
            </a:r>
            <a:r>
              <a:rPr lang="en-US" sz="1600" dirty="0"/>
              <a:t>console.log(`Server running at http://${hostname}:${port}/`);</a:t>
            </a:r>
            <a:endParaRPr lang="en-US" sz="1600" dirty="0"/>
          </a:p>
          <a:p>
            <a:r>
              <a:rPr lang="en-US" sz="1600" dirty="0"/>
              <a:t>});</a:t>
            </a:r>
            <a:endParaRPr lang="en-US" sz="1600" dirty="0"/>
          </a:p>
          <a:p>
            <a:endParaRPr lang="en-US" sz="1800" dirty="0" smtClean="0"/>
          </a:p>
          <a:p>
            <a:endParaRPr lang="en-US" sz="1800" b="1" dirty="0">
              <a:latin typeface="+mj-lt"/>
            </a:endParaRPr>
          </a:p>
          <a:p>
            <a:endParaRPr lang="en-US" sz="1800" b="1" dirty="0">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2" y="-100615"/>
            <a:ext cx="9144000" cy="6900863"/>
          </a:xfrm>
          <a:prstGeom prst="rect">
            <a:avLst/>
          </a:prstGeom>
          <a:noFill/>
          <a:ln>
            <a:noFill/>
          </a:ln>
        </p:spPr>
      </p:pic>
      <p:sp>
        <p:nvSpPr>
          <p:cNvPr id="117" name="Google Shape;117;p4"/>
          <p:cNvSpPr/>
          <p:nvPr/>
        </p:nvSpPr>
        <p:spPr>
          <a:xfrm>
            <a:off x="0" y="1493056"/>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Creating Node.js Application</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705" indent="-179705" algn="just">
              <a:buFont typeface="Arial" panose="020B0604020202020204" pitchFamily="34" charset="0"/>
              <a:buChar char="•"/>
            </a:pPr>
            <a:endPar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219867" y="2241550"/>
            <a:ext cx="8704263" cy="2246769"/>
          </a:xfrm>
          <a:prstGeom prst="rect">
            <a:avLst/>
          </a:prstGeom>
        </p:spPr>
        <p:txBody>
          <a:bodyPr wrap="square">
            <a:spAutoFit/>
          </a:bodyPr>
          <a:lstStyle/>
          <a:p>
            <a:pPr fontAlgn="base"/>
            <a:endParaRPr lang="en-US" sz="2000" dirty="0"/>
          </a:p>
          <a:p>
            <a:pPr marL="457200" indent="-457200">
              <a:buAutoNum type="arabicPeriod" startAt="3"/>
            </a:pPr>
            <a:endParaRPr lang="en-US" sz="2000" dirty="0" smtClean="0"/>
          </a:p>
          <a:p>
            <a:endParaRPr lang="en-US" sz="2000" dirty="0"/>
          </a:p>
          <a:p>
            <a:pPr marL="457200" indent="-457200">
              <a:buAutoNum type="arabicPeriod"/>
            </a:pPr>
            <a:endParaRPr lang="en-US" sz="2000" dirty="0" smtClean="0"/>
          </a:p>
          <a:p>
            <a:pPr marL="457200" indent="-457200">
              <a:buAutoNum type="arabicPeriod"/>
            </a:pPr>
            <a:endParaRPr lang="en-US" sz="2000" dirty="0"/>
          </a:p>
          <a:p>
            <a:endParaRPr lang="en-US" sz="2000" dirty="0" smtClean="0"/>
          </a:p>
          <a:p>
            <a:endParaRPr lang="en-US" sz="2000" dirty="0"/>
          </a:p>
        </p:txBody>
      </p:sp>
      <p:sp>
        <p:nvSpPr>
          <p:cNvPr id="3" name="Rectangle 2"/>
          <p:cNvSpPr/>
          <p:nvPr/>
        </p:nvSpPr>
        <p:spPr>
          <a:xfrm>
            <a:off x="317633" y="2347108"/>
            <a:ext cx="8479857" cy="5078313"/>
          </a:xfrm>
          <a:prstGeom prst="rect">
            <a:avLst/>
          </a:prstGeom>
        </p:spPr>
        <p:txBody>
          <a:bodyPr wrap="square">
            <a:spAutoFit/>
          </a:bodyPr>
          <a:lstStyle/>
          <a:p>
            <a:r>
              <a:rPr lang="en-US" sz="2000" b="1" dirty="0">
                <a:latin typeface="+mj-lt"/>
              </a:rPr>
              <a:t>Step 3 - Testing Request &amp; </a:t>
            </a:r>
            <a:r>
              <a:rPr lang="en-US" sz="2000" b="1" dirty="0" smtClean="0">
                <a:latin typeface="+mj-lt"/>
              </a:rPr>
              <a:t>Response</a:t>
            </a:r>
            <a:endParaRPr lang="en-US" sz="2000" b="1" dirty="0" smtClean="0">
              <a:latin typeface="+mj-lt"/>
            </a:endParaRPr>
          </a:p>
          <a:p>
            <a:endParaRPr lang="en-US" sz="2000" b="1" dirty="0">
              <a:latin typeface="+mj-lt"/>
            </a:endParaRPr>
          </a:p>
          <a:p>
            <a:r>
              <a:rPr lang="en-US" sz="1800" dirty="0"/>
              <a:t>Let's put step 1 and 2 together in a file called </a:t>
            </a:r>
            <a:r>
              <a:rPr lang="en-US" sz="1800" b="1" dirty="0"/>
              <a:t>main.js</a:t>
            </a:r>
            <a:r>
              <a:rPr lang="en-US" sz="1800" dirty="0"/>
              <a:t> and start our HTTP server as shown below </a:t>
            </a:r>
            <a:r>
              <a:rPr lang="en-US" sz="1800" dirty="0" smtClean="0"/>
              <a:t>−</a:t>
            </a:r>
            <a:endParaRPr lang="en-US" sz="1800" dirty="0" smtClean="0"/>
          </a:p>
          <a:p>
            <a:endParaRPr lang="en-US" sz="1800" dirty="0" smtClean="0"/>
          </a:p>
          <a:p>
            <a:r>
              <a:rPr lang="en-US" sz="1600" dirty="0" err="1" smtClean="0"/>
              <a:t>const</a:t>
            </a:r>
            <a:r>
              <a:rPr lang="en-US" sz="1600" dirty="0" smtClean="0"/>
              <a:t> </a:t>
            </a:r>
            <a:r>
              <a:rPr lang="en-US" sz="1600" dirty="0"/>
              <a:t>http = require('http');</a:t>
            </a:r>
            <a:endParaRPr lang="en-US" sz="1600" dirty="0"/>
          </a:p>
          <a:p>
            <a:r>
              <a:rPr lang="en-US" sz="1600" dirty="0" err="1" smtClean="0"/>
              <a:t>const</a:t>
            </a:r>
            <a:r>
              <a:rPr lang="en-US" sz="1600" dirty="0" smtClean="0"/>
              <a:t> </a:t>
            </a:r>
            <a:r>
              <a:rPr lang="en-US" sz="1600" dirty="0"/>
              <a:t>hostname = '127.0.0.1';</a:t>
            </a:r>
            <a:endParaRPr lang="en-US" sz="1600" dirty="0"/>
          </a:p>
          <a:p>
            <a:r>
              <a:rPr lang="en-US" sz="1600" dirty="0" err="1"/>
              <a:t>const</a:t>
            </a:r>
            <a:r>
              <a:rPr lang="en-US" sz="1600" dirty="0"/>
              <a:t> port = 3000;</a:t>
            </a:r>
            <a:endParaRPr lang="en-US" sz="1600" dirty="0"/>
          </a:p>
          <a:p>
            <a:r>
              <a:rPr lang="en-US" sz="1600" dirty="0" err="1" smtClean="0"/>
              <a:t>const</a:t>
            </a:r>
            <a:r>
              <a:rPr lang="en-US" sz="1600" dirty="0" smtClean="0"/>
              <a:t> </a:t>
            </a:r>
            <a:r>
              <a:rPr lang="en-US" sz="1600" dirty="0"/>
              <a:t>server = </a:t>
            </a:r>
            <a:r>
              <a:rPr lang="en-US" sz="1600" dirty="0" err="1"/>
              <a:t>http.createServer</a:t>
            </a:r>
            <a:r>
              <a:rPr lang="en-US" sz="1600" dirty="0"/>
              <a:t>((</a:t>
            </a:r>
            <a:r>
              <a:rPr lang="en-US" sz="1600" dirty="0" err="1"/>
              <a:t>req</a:t>
            </a:r>
            <a:r>
              <a:rPr lang="en-US" sz="1600" dirty="0"/>
              <a:t>, res) =&gt; {</a:t>
            </a:r>
            <a:endParaRPr lang="en-US" sz="1600" dirty="0"/>
          </a:p>
          <a:p>
            <a:r>
              <a:rPr lang="en-US" sz="1600" dirty="0" err="1" smtClean="0"/>
              <a:t>res.writeHead</a:t>
            </a:r>
            <a:r>
              <a:rPr lang="en-US" sz="1600" dirty="0" smtClean="0"/>
              <a:t>(200</a:t>
            </a:r>
            <a:r>
              <a:rPr lang="en-US" sz="1600" dirty="0"/>
              <a:t>, { 'Content-Type': 'text/plain' });</a:t>
            </a:r>
            <a:endParaRPr lang="en-US" sz="1600" dirty="0"/>
          </a:p>
          <a:p>
            <a:r>
              <a:rPr lang="en-US" sz="1600" dirty="0" err="1" smtClean="0"/>
              <a:t>res.end</a:t>
            </a:r>
            <a:r>
              <a:rPr lang="en-US" sz="1600" dirty="0"/>
              <a:t>('Server running\n');</a:t>
            </a:r>
            <a:endParaRPr lang="en-US" sz="1600" dirty="0"/>
          </a:p>
          <a:p>
            <a:r>
              <a:rPr lang="en-US" sz="1600" dirty="0"/>
              <a:t>});</a:t>
            </a:r>
            <a:endParaRPr lang="en-US" sz="1600" dirty="0"/>
          </a:p>
          <a:p>
            <a:endParaRPr lang="en-US" sz="1600" dirty="0"/>
          </a:p>
          <a:p>
            <a:r>
              <a:rPr lang="en-US" sz="1600" dirty="0" err="1" smtClean="0"/>
              <a:t>server.listen</a:t>
            </a:r>
            <a:r>
              <a:rPr lang="en-US" sz="1600" dirty="0" smtClean="0"/>
              <a:t>(port</a:t>
            </a:r>
            <a:r>
              <a:rPr lang="en-US" sz="1600" dirty="0"/>
              <a:t>, hostname, () =&gt; {</a:t>
            </a:r>
            <a:endParaRPr lang="en-US" sz="1600" dirty="0"/>
          </a:p>
          <a:p>
            <a:r>
              <a:rPr lang="en-US" sz="1600" dirty="0"/>
              <a:t>  </a:t>
            </a:r>
            <a:r>
              <a:rPr lang="en-US" sz="1600" dirty="0" smtClean="0"/>
              <a:t>  </a:t>
            </a:r>
            <a:r>
              <a:rPr lang="en-US" sz="1600" dirty="0"/>
              <a:t>console.log(`Server running at http://${hostname}:${port}/`);</a:t>
            </a:r>
            <a:endParaRPr lang="en-US" sz="1600" dirty="0"/>
          </a:p>
          <a:p>
            <a:r>
              <a:rPr lang="en-US" sz="1600" dirty="0"/>
              <a:t>});</a:t>
            </a:r>
            <a:endParaRPr lang="en-US" sz="1600" dirty="0"/>
          </a:p>
          <a:p>
            <a:endParaRPr lang="en-US" sz="1800" dirty="0" smtClean="0"/>
          </a:p>
          <a:p>
            <a:endParaRPr lang="en-US" sz="1800" b="1" dirty="0">
              <a:latin typeface="+mj-lt"/>
            </a:endParaRPr>
          </a:p>
          <a:p>
            <a:endParaRPr lang="en-US" sz="1800" b="1" dirty="0">
              <a:latin typeface="+mj-l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2" y="-100615"/>
            <a:ext cx="9144000" cy="6900863"/>
          </a:xfrm>
          <a:prstGeom prst="rect">
            <a:avLst/>
          </a:prstGeom>
          <a:noFill/>
          <a:ln>
            <a:noFill/>
          </a:ln>
        </p:spPr>
      </p:pic>
      <p:sp>
        <p:nvSpPr>
          <p:cNvPr id="117" name="Google Shape;117;p4"/>
          <p:cNvSpPr/>
          <p:nvPr/>
        </p:nvSpPr>
        <p:spPr>
          <a:xfrm>
            <a:off x="0" y="1493056"/>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NPM</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705" indent="-179705" algn="just">
              <a:buFont typeface="Arial" panose="020B0604020202020204" pitchFamily="34" charset="0"/>
              <a:buChar char="•"/>
            </a:pPr>
            <a:endPar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219867" y="2241550"/>
            <a:ext cx="8704263" cy="2246769"/>
          </a:xfrm>
          <a:prstGeom prst="rect">
            <a:avLst/>
          </a:prstGeom>
        </p:spPr>
        <p:txBody>
          <a:bodyPr wrap="square">
            <a:spAutoFit/>
          </a:bodyPr>
          <a:lstStyle/>
          <a:p>
            <a:pPr fontAlgn="base"/>
            <a:endParaRPr lang="en-US" sz="2000" dirty="0"/>
          </a:p>
          <a:p>
            <a:pPr marL="457200" indent="-457200">
              <a:buAutoNum type="arabicPeriod" startAt="3"/>
            </a:pPr>
            <a:endParaRPr lang="en-US" sz="2000" dirty="0" smtClean="0"/>
          </a:p>
          <a:p>
            <a:endParaRPr lang="en-US" sz="2000" dirty="0"/>
          </a:p>
          <a:p>
            <a:pPr marL="457200" indent="-457200">
              <a:buAutoNum type="arabicPeriod"/>
            </a:pPr>
            <a:endParaRPr lang="en-US" sz="2000" dirty="0" smtClean="0"/>
          </a:p>
          <a:p>
            <a:pPr marL="457200" indent="-457200">
              <a:buAutoNum type="arabicPeriod"/>
            </a:pPr>
            <a:endParaRPr lang="en-US" sz="2000" dirty="0"/>
          </a:p>
          <a:p>
            <a:endParaRPr lang="en-US" sz="2000" dirty="0" smtClean="0"/>
          </a:p>
          <a:p>
            <a:endParaRPr lang="en-US" sz="2000" dirty="0"/>
          </a:p>
        </p:txBody>
      </p:sp>
      <p:sp>
        <p:nvSpPr>
          <p:cNvPr id="3" name="Rectangle 2"/>
          <p:cNvSpPr/>
          <p:nvPr/>
        </p:nvSpPr>
        <p:spPr>
          <a:xfrm>
            <a:off x="317633" y="2347108"/>
            <a:ext cx="8479857" cy="3784600"/>
          </a:xfrm>
          <a:prstGeom prst="rect">
            <a:avLst/>
          </a:prstGeom>
        </p:spPr>
        <p:txBody>
          <a:bodyPr wrap="square">
            <a:spAutoFit/>
          </a:bodyPr>
          <a:lstStyle/>
          <a:p>
            <a:r>
              <a:rPr lang="en-US" sz="2000" dirty="0"/>
              <a:t>NPM is the default package manager for Node.js, a runtime environment for executing JavaScript code server-side. NPM allows developers to discover, install, and manage third-party packages (libraries, frameworks, tools, etc.) for their Node.js applications. It simplifies the process of integrating external modules and tools into a Node.js project, making it a fundamental tool for Node.js developers.</a:t>
            </a:r>
            <a:endParaRPr lang="en-US" sz="2000" dirty="0"/>
          </a:p>
          <a:p>
            <a:endParaRPr lang="en-US" sz="2000" dirty="0"/>
          </a:p>
          <a:p>
            <a:r>
              <a:rPr lang="en-US" sz="2000" b="1" dirty="0"/>
              <a:t>Key Features of NPM</a:t>
            </a:r>
            <a:endParaRPr lang="en-US" sz="2000" b="1" dirty="0"/>
          </a:p>
          <a:p>
            <a:r>
              <a:rPr lang="en-US" sz="2000" dirty="0"/>
              <a:t>1. Developers can use NPM to install packages from the NPM registry. </a:t>
            </a:r>
            <a:endParaRPr lang="en-US" sz="2000" dirty="0"/>
          </a:p>
          <a:p>
            <a:endParaRPr lang="en-US" sz="2000" dirty="0"/>
          </a:p>
          <a:p>
            <a:r>
              <a:rPr lang="en-US" sz="2000" dirty="0"/>
              <a:t>For example:</a:t>
            </a:r>
            <a:endParaRPr lang="en-US" sz="2000" dirty="0"/>
          </a:p>
          <a:p>
            <a:r>
              <a:rPr lang="en-US" sz="2000" b="1" dirty="0"/>
              <a:t>       npm install package-name</a:t>
            </a:r>
            <a:endParaRPr lang="en-US" sz="20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2" y="-100615"/>
            <a:ext cx="9144000" cy="6900863"/>
          </a:xfrm>
          <a:prstGeom prst="rect">
            <a:avLst/>
          </a:prstGeom>
          <a:noFill/>
          <a:ln>
            <a:noFill/>
          </a:ln>
        </p:spPr>
      </p:pic>
      <p:sp>
        <p:nvSpPr>
          <p:cNvPr id="117" name="Google Shape;117;p4"/>
          <p:cNvSpPr/>
          <p:nvPr/>
        </p:nvSpPr>
        <p:spPr>
          <a:xfrm>
            <a:off x="0" y="1493056"/>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NPM</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705" indent="-179705" algn="just">
              <a:buFont typeface="Arial" panose="020B0604020202020204" pitchFamily="34" charset="0"/>
              <a:buChar char="•"/>
            </a:pPr>
            <a:endPar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219867" y="2241550"/>
            <a:ext cx="8704263" cy="2246769"/>
          </a:xfrm>
          <a:prstGeom prst="rect">
            <a:avLst/>
          </a:prstGeom>
        </p:spPr>
        <p:txBody>
          <a:bodyPr wrap="square">
            <a:spAutoFit/>
          </a:bodyPr>
          <a:lstStyle/>
          <a:p>
            <a:pPr fontAlgn="base"/>
            <a:endParaRPr lang="en-US" sz="2000" dirty="0"/>
          </a:p>
          <a:p>
            <a:pPr marL="457200" indent="-457200">
              <a:buAutoNum type="arabicPeriod" startAt="3"/>
            </a:pPr>
            <a:endParaRPr lang="en-US" sz="2000" dirty="0" smtClean="0"/>
          </a:p>
          <a:p>
            <a:endParaRPr lang="en-US" sz="2000" dirty="0"/>
          </a:p>
          <a:p>
            <a:pPr marL="457200" indent="-457200">
              <a:buAutoNum type="arabicPeriod"/>
            </a:pPr>
            <a:endParaRPr lang="en-US" sz="2000" dirty="0" smtClean="0"/>
          </a:p>
          <a:p>
            <a:pPr marL="457200" indent="-457200">
              <a:buAutoNum type="arabicPeriod"/>
            </a:pPr>
            <a:endParaRPr lang="en-US" sz="2000" dirty="0"/>
          </a:p>
          <a:p>
            <a:endParaRPr lang="en-US" sz="2000" dirty="0" smtClean="0"/>
          </a:p>
          <a:p>
            <a:endParaRPr lang="en-US" sz="2000" dirty="0"/>
          </a:p>
        </p:txBody>
      </p:sp>
      <p:sp>
        <p:nvSpPr>
          <p:cNvPr id="3" name="Rectangle 2"/>
          <p:cNvSpPr/>
          <p:nvPr/>
        </p:nvSpPr>
        <p:spPr>
          <a:xfrm>
            <a:off x="317633" y="2347108"/>
            <a:ext cx="8479857" cy="4092575"/>
          </a:xfrm>
          <a:prstGeom prst="rect">
            <a:avLst/>
          </a:prstGeom>
        </p:spPr>
        <p:txBody>
          <a:bodyPr wrap="square">
            <a:spAutoFit/>
          </a:bodyPr>
          <a:lstStyle/>
          <a:p>
            <a:r>
              <a:rPr lang="en-US" sz="2000" b="1" dirty="0"/>
              <a:t>2. Dependency Management:</a:t>
            </a:r>
            <a:endParaRPr lang="en-US" sz="2000" dirty="0"/>
          </a:p>
          <a:p>
            <a:r>
              <a:rPr lang="en-US" sz="2000" dirty="0"/>
              <a:t>NPM automatically manages dependencies, ensuring that the required libraries and tools are installed and accessible for a given project.</a:t>
            </a:r>
            <a:endParaRPr lang="en-US" sz="2000" dirty="0"/>
          </a:p>
          <a:p>
            <a:endParaRPr lang="en-US" sz="2000" dirty="0"/>
          </a:p>
          <a:p>
            <a:r>
              <a:rPr lang="en-US" sz="2000" b="1" dirty="0"/>
              <a:t>3. Version Control:</a:t>
            </a:r>
            <a:endParaRPr lang="en-US" sz="2000" dirty="0"/>
          </a:p>
          <a:p>
            <a:r>
              <a:rPr lang="en-US" sz="2000" dirty="0"/>
              <a:t>NPM allows developers to specify version ranges or exact versions of packages to ensure consistency and compatibility within a project.</a:t>
            </a:r>
            <a:endParaRPr lang="en-US" sz="2000" dirty="0"/>
          </a:p>
          <a:p>
            <a:endParaRPr lang="en-US" sz="2000" dirty="0"/>
          </a:p>
          <a:p>
            <a:r>
              <a:rPr lang="en-US" sz="2000" b="1" dirty="0"/>
              <a:t>4. Scripting:</a:t>
            </a:r>
            <a:endParaRPr lang="en-US" sz="2000" dirty="0"/>
          </a:p>
          <a:p>
            <a:r>
              <a:rPr lang="en-US" sz="2000" dirty="0"/>
              <a:t>NPM provides a scripting mechanism through the "scripts" field in the package.json file. Developers can define custom scripts, such as running tests or starting the application, and execute them with simple commands.</a:t>
            </a:r>
            <a:endParaRPr lang="en-US" sz="2000" dirty="0"/>
          </a:p>
          <a:p>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2" y="-100615"/>
            <a:ext cx="9144000" cy="6900863"/>
          </a:xfrm>
          <a:prstGeom prst="rect">
            <a:avLst/>
          </a:prstGeom>
          <a:noFill/>
          <a:ln>
            <a:noFill/>
          </a:ln>
        </p:spPr>
      </p:pic>
      <p:sp>
        <p:nvSpPr>
          <p:cNvPr id="117" name="Google Shape;117;p4"/>
          <p:cNvSpPr/>
          <p:nvPr/>
        </p:nvSpPr>
        <p:spPr>
          <a:xfrm>
            <a:off x="0" y="1493056"/>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NPM</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705" indent="-179705" algn="just">
              <a:buFont typeface="Arial" panose="020B0604020202020204" pitchFamily="34" charset="0"/>
              <a:buChar char="•"/>
            </a:pPr>
            <a:endPar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219867" y="2241550"/>
            <a:ext cx="8704263" cy="2246769"/>
          </a:xfrm>
          <a:prstGeom prst="rect">
            <a:avLst/>
          </a:prstGeom>
        </p:spPr>
        <p:txBody>
          <a:bodyPr wrap="square">
            <a:spAutoFit/>
          </a:bodyPr>
          <a:lstStyle/>
          <a:p>
            <a:pPr fontAlgn="base"/>
            <a:endParaRPr lang="en-US" sz="2000" dirty="0"/>
          </a:p>
          <a:p>
            <a:pPr marL="457200" indent="-457200">
              <a:buAutoNum type="arabicPeriod" startAt="3"/>
            </a:pPr>
            <a:endParaRPr lang="en-US" sz="2000" dirty="0" smtClean="0"/>
          </a:p>
          <a:p>
            <a:endParaRPr lang="en-US" sz="2000" dirty="0"/>
          </a:p>
          <a:p>
            <a:pPr marL="457200" indent="-457200">
              <a:buAutoNum type="arabicPeriod"/>
            </a:pPr>
            <a:endParaRPr lang="en-US" sz="2000" dirty="0" smtClean="0"/>
          </a:p>
          <a:p>
            <a:pPr marL="457200" indent="-457200">
              <a:buAutoNum type="arabicPeriod"/>
            </a:pPr>
            <a:endParaRPr lang="en-US" sz="2000" dirty="0"/>
          </a:p>
          <a:p>
            <a:endParaRPr lang="en-US" sz="2000" dirty="0" smtClean="0"/>
          </a:p>
          <a:p>
            <a:endParaRPr lang="en-US" sz="2000" dirty="0"/>
          </a:p>
        </p:txBody>
      </p:sp>
      <p:sp>
        <p:nvSpPr>
          <p:cNvPr id="3" name="Rectangle 2"/>
          <p:cNvSpPr/>
          <p:nvPr/>
        </p:nvSpPr>
        <p:spPr>
          <a:xfrm>
            <a:off x="317633" y="2347108"/>
            <a:ext cx="8479857" cy="3784600"/>
          </a:xfrm>
          <a:prstGeom prst="rect">
            <a:avLst/>
          </a:prstGeom>
        </p:spPr>
        <p:txBody>
          <a:bodyPr wrap="square">
            <a:spAutoFit/>
          </a:bodyPr>
          <a:lstStyle/>
          <a:p>
            <a:r>
              <a:rPr lang="en-US" sz="2000" b="1" dirty="0">
                <a:sym typeface="+mn-ea"/>
              </a:rPr>
              <a:t>5. Global and Local Installations:</a:t>
            </a:r>
            <a:endParaRPr lang="en-US" sz="2000" b="1" dirty="0"/>
          </a:p>
          <a:p>
            <a:endParaRPr lang="en-US" sz="2000" dirty="0"/>
          </a:p>
          <a:p>
            <a:r>
              <a:rPr lang="en-US" sz="2000" dirty="0">
                <a:sym typeface="+mn-ea"/>
              </a:rPr>
              <a:t>Packages can be installed globally to make them available system-wide or locally within a specific project.</a:t>
            </a:r>
            <a:endParaRPr lang="en-US" sz="2000" dirty="0">
              <a:sym typeface="+mn-ea"/>
            </a:endParaRPr>
          </a:p>
          <a:p>
            <a:endParaRPr lang="en-US" sz="2000" dirty="0">
              <a:sym typeface="+mn-ea"/>
            </a:endParaRPr>
          </a:p>
          <a:p>
            <a:r>
              <a:rPr lang="en-US" sz="2000" dirty="0">
                <a:sym typeface="+mn-ea"/>
              </a:rPr>
              <a:t>  1. To install a package locally and add it to the package.json file.</a:t>
            </a:r>
            <a:endParaRPr lang="en-US" sz="2000" dirty="0">
              <a:sym typeface="+mn-ea"/>
            </a:endParaRPr>
          </a:p>
          <a:p>
            <a:r>
              <a:rPr lang="en-US" sz="2000" dirty="0">
                <a:sym typeface="+mn-ea"/>
              </a:rPr>
              <a:t>       npm install package-name --save</a:t>
            </a:r>
            <a:endParaRPr lang="en-US" sz="2000" dirty="0">
              <a:sym typeface="+mn-ea"/>
            </a:endParaRPr>
          </a:p>
          <a:p>
            <a:r>
              <a:rPr lang="en-US" sz="2000" dirty="0">
                <a:sym typeface="+mn-ea"/>
              </a:rPr>
              <a:t>  2. Global Installations:</a:t>
            </a:r>
            <a:endParaRPr lang="en-US" sz="2000" dirty="0">
              <a:sym typeface="+mn-ea"/>
            </a:endParaRPr>
          </a:p>
          <a:p>
            <a:r>
              <a:rPr lang="en-US" sz="2000" dirty="0">
                <a:sym typeface="+mn-ea"/>
              </a:rPr>
              <a:t>      For packages needed system-wide:</a:t>
            </a:r>
            <a:endParaRPr lang="en-US" sz="2000" dirty="0">
              <a:sym typeface="+mn-ea"/>
            </a:endParaRPr>
          </a:p>
          <a:p>
            <a:r>
              <a:rPr lang="en-US" sz="2000" dirty="0">
                <a:sym typeface="+mn-ea"/>
              </a:rPr>
              <a:t>      npm install -g package-name</a:t>
            </a:r>
            <a:endParaRPr lang="en-US" sz="2000" dirty="0">
              <a:sym typeface="+mn-ea"/>
            </a:endParaRPr>
          </a:p>
          <a:p>
            <a:r>
              <a:rPr lang="en-US" sz="2000" dirty="0"/>
              <a:t>.</a:t>
            </a:r>
            <a:endParaRPr lang="en-US" sz="2000" dirty="0"/>
          </a:p>
          <a:p>
            <a:endParaRPr 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2" y="-100615"/>
            <a:ext cx="9144000" cy="6900863"/>
          </a:xfrm>
          <a:prstGeom prst="rect">
            <a:avLst/>
          </a:prstGeom>
          <a:noFill/>
          <a:ln>
            <a:noFill/>
          </a:ln>
        </p:spPr>
      </p:pic>
      <p:sp>
        <p:nvSpPr>
          <p:cNvPr id="117" name="Google Shape;117;p4"/>
          <p:cNvSpPr/>
          <p:nvPr/>
        </p:nvSpPr>
        <p:spPr>
          <a:xfrm>
            <a:off x="0" y="1493056"/>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NodeJs Modules</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705" indent="-179705" algn="just">
              <a:buFont typeface="Arial" panose="020B0604020202020204" pitchFamily="34" charset="0"/>
              <a:buChar char="•"/>
            </a:pPr>
            <a:endPar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219867" y="2241550"/>
            <a:ext cx="8704263" cy="2246769"/>
          </a:xfrm>
          <a:prstGeom prst="rect">
            <a:avLst/>
          </a:prstGeom>
        </p:spPr>
        <p:txBody>
          <a:bodyPr wrap="square">
            <a:spAutoFit/>
          </a:bodyPr>
          <a:lstStyle/>
          <a:p>
            <a:pPr fontAlgn="base"/>
            <a:endParaRPr lang="en-US" sz="2000" dirty="0"/>
          </a:p>
          <a:p>
            <a:pPr marL="457200" indent="-457200">
              <a:buAutoNum type="arabicPeriod" startAt="3"/>
            </a:pPr>
            <a:endParaRPr lang="en-US" sz="2000" dirty="0" smtClean="0"/>
          </a:p>
          <a:p>
            <a:endParaRPr lang="en-US" sz="2000" dirty="0"/>
          </a:p>
          <a:p>
            <a:pPr marL="457200" indent="-457200">
              <a:buAutoNum type="arabicPeriod"/>
            </a:pPr>
            <a:endParaRPr lang="en-US" sz="2000" dirty="0" smtClean="0"/>
          </a:p>
          <a:p>
            <a:pPr marL="457200" indent="-457200">
              <a:buAutoNum type="arabicPeriod"/>
            </a:pPr>
            <a:endParaRPr lang="en-US" sz="2000" dirty="0"/>
          </a:p>
          <a:p>
            <a:endParaRPr lang="en-US" sz="2000" dirty="0" smtClean="0"/>
          </a:p>
          <a:p>
            <a:endParaRPr lang="en-US" sz="2000" dirty="0"/>
          </a:p>
        </p:txBody>
      </p:sp>
      <p:sp>
        <p:nvSpPr>
          <p:cNvPr id="3" name="Rectangle 2"/>
          <p:cNvSpPr/>
          <p:nvPr/>
        </p:nvSpPr>
        <p:spPr>
          <a:xfrm>
            <a:off x="317633" y="2136288"/>
            <a:ext cx="8479857" cy="5015865"/>
          </a:xfrm>
          <a:prstGeom prst="rect">
            <a:avLst/>
          </a:prstGeom>
        </p:spPr>
        <p:txBody>
          <a:bodyPr wrap="square">
            <a:spAutoFit/>
          </a:bodyPr>
          <a:lstStyle/>
          <a:p>
            <a:r>
              <a:rPr lang="en-US" sz="2000" dirty="0">
                <a:sym typeface="+mn-ea"/>
              </a:rPr>
              <a:t>In Node.js, a module is a reusable block of code that encapsulates related functionality and can be used to organize and structure a Node.js application. Modules in Node.js promote modular programming, making it easier to manage and maintain large codebases by breaking them down into smaller, more manageable pieces</a:t>
            </a:r>
            <a:r>
              <a:rPr lang="en-US" sz="2000" dirty="0"/>
              <a:t>.</a:t>
            </a:r>
            <a:endParaRPr lang="en-US" sz="2000" dirty="0"/>
          </a:p>
          <a:p>
            <a:endParaRPr lang="en-US" sz="2000" dirty="0"/>
          </a:p>
          <a:p>
            <a:r>
              <a:rPr lang="en-US" sz="2000" b="1" dirty="0"/>
              <a:t>Types of Modules in Node.js:</a:t>
            </a:r>
            <a:endParaRPr lang="en-US" sz="2000" b="1" dirty="0"/>
          </a:p>
          <a:p>
            <a:endParaRPr lang="en-US" sz="2000" dirty="0"/>
          </a:p>
          <a:p>
            <a:r>
              <a:rPr lang="en-US" sz="2000" b="1" dirty="0"/>
              <a:t>1. Core Modules:</a:t>
            </a:r>
            <a:endParaRPr lang="en-US" sz="2000" b="1" dirty="0"/>
          </a:p>
          <a:p>
            <a:r>
              <a:rPr lang="en-US" sz="2000" dirty="0"/>
              <a:t>Core modules are built-in modules that come with the Node.js installation. They provide essential functionality for common tasks.</a:t>
            </a:r>
            <a:endParaRPr lang="en-US" sz="2000" dirty="0"/>
          </a:p>
          <a:p>
            <a:r>
              <a:rPr lang="en-US" sz="2000" dirty="0"/>
              <a:t>Example: fs (file system), http (HTTP server/client), path (path manipulation), etc.</a:t>
            </a:r>
            <a:endParaRPr lang="en-US" sz="2000" dirty="0"/>
          </a:p>
          <a:p>
            <a:r>
              <a:rPr lang="en-US" sz="2000" dirty="0"/>
              <a:t>Core modules are loaded using require without specifying a path, e.g., const fs = require('fs');</a:t>
            </a:r>
            <a:endParaRPr lang="en-US" sz="2000" dirty="0"/>
          </a:p>
          <a:p>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98" name="Google Shape;98;p2" descr="C:\Users\parul\Desktop\Untitled-1.png"/>
          <p:cNvPicPr preferRelativeResize="0"/>
          <p:nvPr/>
        </p:nvPicPr>
        <p:blipFill rotWithShape="1">
          <a:blip r:embed="rId2"/>
          <a:srcRect/>
          <a:stretch>
            <a:fillRect/>
          </a:stretch>
        </p:blipFill>
        <p:spPr>
          <a:xfrm>
            <a:off x="1857375" y="2571750"/>
            <a:ext cx="5430838" cy="2803525"/>
          </a:xfrm>
          <a:prstGeom prst="rect">
            <a:avLst/>
          </a:prstGeom>
          <a:noFill/>
          <a:ln>
            <a:noFill/>
          </a:ln>
        </p:spPr>
      </p:pic>
      <p:sp>
        <p:nvSpPr>
          <p:cNvPr id="99" name="Google Shape;99;p2"/>
          <p:cNvSpPr/>
          <p:nvPr/>
        </p:nvSpPr>
        <p:spPr>
          <a:xfrm>
            <a:off x="0" y="3714750"/>
            <a:ext cx="9144000" cy="714375"/>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00" name="Google Shape;100;p2"/>
          <p:cNvSpPr/>
          <p:nvPr/>
        </p:nvSpPr>
        <p:spPr>
          <a:xfrm>
            <a:off x="0" y="3756025"/>
            <a:ext cx="9144000" cy="6318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500" b="1" i="0" u="none" strike="noStrike" cap="none">
                <a:solidFill>
                  <a:schemeClr val="lt1"/>
                </a:solidFill>
                <a:latin typeface="Calibri" panose="020F0502020204030204"/>
                <a:ea typeface="Calibri" panose="020F0502020204030204"/>
                <a:cs typeface="Calibri" panose="020F0502020204030204"/>
                <a:sym typeface="Calibri" panose="020F0502020204030204"/>
              </a:rPr>
              <a:t>Introduction</a:t>
            </a:r>
            <a:endParaRPr sz="35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1" name="Google Shape;101;p2"/>
          <p:cNvSpPr/>
          <p:nvPr/>
        </p:nvSpPr>
        <p:spPr>
          <a:xfrm>
            <a:off x="0" y="2820194"/>
            <a:ext cx="9144000" cy="63023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500" b="1" i="0" u="none" strike="noStrike" cap="none" dirty="0" smtClean="0">
                <a:solidFill>
                  <a:schemeClr val="dk1"/>
                </a:solidFill>
                <a:latin typeface="Calibri" panose="020F0502020204030204"/>
                <a:ea typeface="Calibri" panose="020F0502020204030204"/>
                <a:cs typeface="Calibri" panose="020F0502020204030204"/>
                <a:sym typeface="Calibri" panose="020F0502020204030204"/>
              </a:rPr>
              <a:t>CHAPTER-3rd</a:t>
            </a:r>
            <a:endParaRPr sz="35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2" y="-100615"/>
            <a:ext cx="9144000" cy="6900863"/>
          </a:xfrm>
          <a:prstGeom prst="rect">
            <a:avLst/>
          </a:prstGeom>
          <a:noFill/>
          <a:ln>
            <a:noFill/>
          </a:ln>
        </p:spPr>
      </p:pic>
      <p:sp>
        <p:nvSpPr>
          <p:cNvPr id="117" name="Google Shape;117;p4"/>
          <p:cNvSpPr/>
          <p:nvPr/>
        </p:nvSpPr>
        <p:spPr>
          <a:xfrm>
            <a:off x="0" y="1493056"/>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NodeJs Modules</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705" indent="-179705" algn="just">
              <a:buFont typeface="Arial" panose="020B0604020202020204" pitchFamily="34" charset="0"/>
              <a:buChar char="•"/>
            </a:pPr>
            <a:endPar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219867" y="2241550"/>
            <a:ext cx="8704263" cy="2246769"/>
          </a:xfrm>
          <a:prstGeom prst="rect">
            <a:avLst/>
          </a:prstGeom>
        </p:spPr>
        <p:txBody>
          <a:bodyPr wrap="square">
            <a:spAutoFit/>
          </a:bodyPr>
          <a:lstStyle/>
          <a:p>
            <a:pPr fontAlgn="base"/>
            <a:endParaRPr lang="en-US" sz="2000" dirty="0"/>
          </a:p>
          <a:p>
            <a:pPr marL="457200" indent="-457200">
              <a:buAutoNum type="arabicPeriod" startAt="3"/>
            </a:pPr>
            <a:endParaRPr lang="en-US" sz="2000" dirty="0" smtClean="0"/>
          </a:p>
          <a:p>
            <a:endParaRPr lang="en-US" sz="2000" dirty="0"/>
          </a:p>
          <a:p>
            <a:pPr marL="457200" indent="-457200">
              <a:buAutoNum type="arabicPeriod"/>
            </a:pPr>
            <a:endParaRPr lang="en-US" sz="2000" dirty="0" smtClean="0"/>
          </a:p>
          <a:p>
            <a:pPr marL="457200" indent="-457200">
              <a:buAutoNum type="arabicPeriod"/>
            </a:pPr>
            <a:endParaRPr lang="en-US" sz="2000" dirty="0"/>
          </a:p>
          <a:p>
            <a:endParaRPr lang="en-US" sz="2000" dirty="0" smtClean="0"/>
          </a:p>
          <a:p>
            <a:endParaRPr lang="en-US" sz="2000" dirty="0"/>
          </a:p>
        </p:txBody>
      </p:sp>
      <p:sp>
        <p:nvSpPr>
          <p:cNvPr id="3" name="Rectangle 2"/>
          <p:cNvSpPr/>
          <p:nvPr/>
        </p:nvSpPr>
        <p:spPr>
          <a:xfrm>
            <a:off x="317633" y="2136288"/>
            <a:ext cx="8479857" cy="4092575"/>
          </a:xfrm>
          <a:prstGeom prst="rect">
            <a:avLst/>
          </a:prstGeom>
        </p:spPr>
        <p:txBody>
          <a:bodyPr wrap="square">
            <a:spAutoFit/>
          </a:bodyPr>
          <a:lstStyle/>
          <a:p>
            <a:r>
              <a:rPr lang="en-US" sz="2000" b="1" dirty="0"/>
              <a:t>2. Local Modules:</a:t>
            </a:r>
            <a:endParaRPr lang="en-US" sz="2000" b="1" dirty="0"/>
          </a:p>
          <a:p>
            <a:endParaRPr lang="en-US" sz="2000" dirty="0"/>
          </a:p>
          <a:p>
            <a:r>
              <a:rPr lang="en-US" sz="2000" dirty="0"/>
              <a:t>Local modules are modules created by developers to organize and encapsulate specific functionality within their Node.js application.</a:t>
            </a:r>
            <a:endParaRPr lang="en-US" sz="2000" dirty="0"/>
          </a:p>
          <a:p>
            <a:r>
              <a:rPr lang="en-US" sz="2000" dirty="0"/>
              <a:t>A local module is typically a separate JavaScript file that can be loaded into other files using require.</a:t>
            </a:r>
            <a:endParaRPr lang="en-US" sz="2000" dirty="0"/>
          </a:p>
          <a:p>
            <a:r>
              <a:rPr lang="en-US" sz="2000" dirty="0"/>
              <a:t>Example: Suppose you have a file named myModule.js:</a:t>
            </a:r>
            <a:endParaRPr lang="en-US" sz="2000" dirty="0"/>
          </a:p>
          <a:p>
            <a:endParaRPr lang="en-US" sz="2000" dirty="0"/>
          </a:p>
          <a:p>
            <a:r>
              <a:rPr lang="en-US" sz="2000" b="1" dirty="0"/>
              <a:t>const myFunction = () =&gt; {</a:t>
            </a:r>
            <a:endParaRPr lang="en-US" sz="2000" b="1" dirty="0"/>
          </a:p>
          <a:p>
            <a:r>
              <a:rPr lang="en-US" sz="2000" b="1" dirty="0"/>
              <a:t>  console.log('This is a custom module function.');</a:t>
            </a:r>
            <a:endParaRPr lang="en-US" sz="2000" b="1" dirty="0"/>
          </a:p>
          <a:p>
            <a:r>
              <a:rPr lang="en-US" sz="2000" b="1" dirty="0"/>
              <a:t>};</a:t>
            </a:r>
            <a:endParaRPr lang="en-US" sz="2000" b="1" dirty="0"/>
          </a:p>
          <a:p>
            <a:endParaRPr lang="en-US" sz="2000" b="1" dirty="0"/>
          </a:p>
          <a:p>
            <a:r>
              <a:rPr lang="en-US" sz="2000" b="1" dirty="0"/>
              <a:t>module.exports = myFunction;</a:t>
            </a:r>
            <a:endParaRPr lang="en-US" sz="20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2" y="-100615"/>
            <a:ext cx="9144000" cy="6900863"/>
          </a:xfrm>
          <a:prstGeom prst="rect">
            <a:avLst/>
          </a:prstGeom>
          <a:noFill/>
          <a:ln>
            <a:noFill/>
          </a:ln>
        </p:spPr>
      </p:pic>
      <p:sp>
        <p:nvSpPr>
          <p:cNvPr id="117" name="Google Shape;117;p4"/>
          <p:cNvSpPr/>
          <p:nvPr/>
        </p:nvSpPr>
        <p:spPr>
          <a:xfrm>
            <a:off x="0" y="1493056"/>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NodeJs Modules</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705" indent="-179705" algn="just">
              <a:buFont typeface="Arial" panose="020B0604020202020204" pitchFamily="34" charset="0"/>
              <a:buChar char="•"/>
            </a:pPr>
            <a:endPar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219867" y="2241550"/>
            <a:ext cx="8704263" cy="2246769"/>
          </a:xfrm>
          <a:prstGeom prst="rect">
            <a:avLst/>
          </a:prstGeom>
        </p:spPr>
        <p:txBody>
          <a:bodyPr wrap="square">
            <a:spAutoFit/>
          </a:bodyPr>
          <a:lstStyle/>
          <a:p>
            <a:pPr fontAlgn="base"/>
            <a:endParaRPr lang="en-US" sz="2000" dirty="0"/>
          </a:p>
          <a:p>
            <a:pPr marL="457200" indent="-457200">
              <a:buAutoNum type="arabicPeriod" startAt="3"/>
            </a:pPr>
            <a:endParaRPr lang="en-US" sz="2000" dirty="0" smtClean="0"/>
          </a:p>
          <a:p>
            <a:endParaRPr lang="en-US" sz="2000" dirty="0"/>
          </a:p>
          <a:p>
            <a:pPr marL="457200" indent="-457200">
              <a:buAutoNum type="arabicPeriod"/>
            </a:pPr>
            <a:endParaRPr lang="en-US" sz="2000" dirty="0" smtClean="0"/>
          </a:p>
          <a:p>
            <a:pPr marL="457200" indent="-457200">
              <a:buAutoNum type="arabicPeriod"/>
            </a:pPr>
            <a:endParaRPr lang="en-US" sz="2000" dirty="0"/>
          </a:p>
          <a:p>
            <a:endParaRPr lang="en-US" sz="2000" dirty="0" smtClean="0"/>
          </a:p>
          <a:p>
            <a:endParaRPr lang="en-US" sz="2000" dirty="0"/>
          </a:p>
        </p:txBody>
      </p:sp>
      <p:sp>
        <p:nvSpPr>
          <p:cNvPr id="3" name="Rectangle 2"/>
          <p:cNvSpPr/>
          <p:nvPr/>
        </p:nvSpPr>
        <p:spPr>
          <a:xfrm>
            <a:off x="317633" y="2136288"/>
            <a:ext cx="8479857" cy="1938020"/>
          </a:xfrm>
          <a:prstGeom prst="rect">
            <a:avLst/>
          </a:prstGeom>
        </p:spPr>
        <p:txBody>
          <a:bodyPr wrap="square">
            <a:spAutoFit/>
          </a:bodyPr>
          <a:lstStyle/>
          <a:p>
            <a:r>
              <a:rPr lang="en-US" sz="2000" b="1" dirty="0"/>
              <a:t>2. Local Modules:</a:t>
            </a:r>
            <a:endParaRPr lang="en-US" sz="2000" b="1" dirty="0"/>
          </a:p>
          <a:p>
            <a:endParaRPr lang="en-US" sz="2000" b="1" dirty="0"/>
          </a:p>
          <a:p>
            <a:r>
              <a:rPr lang="en-US" sz="2000" dirty="0"/>
              <a:t>You can use this module in another file like this</a:t>
            </a:r>
            <a:r>
              <a:rPr lang="en-US" sz="2000" b="1" dirty="0"/>
              <a:t>:</a:t>
            </a:r>
            <a:endParaRPr lang="en-US" sz="2000" b="1" dirty="0"/>
          </a:p>
          <a:p>
            <a:endParaRPr lang="en-US" sz="2000" dirty="0"/>
          </a:p>
          <a:p>
            <a:r>
              <a:rPr lang="en-US" sz="2000" b="1" dirty="0"/>
              <a:t>const myModule = require('./myModule');</a:t>
            </a:r>
            <a:endParaRPr lang="en-US" sz="2000" b="1" dirty="0"/>
          </a:p>
          <a:p>
            <a:r>
              <a:rPr lang="en-US" sz="2000" b="1" dirty="0"/>
              <a:t>myModule(); // This is a custom module function.</a:t>
            </a:r>
            <a:endParaRPr lang="en-US" sz="20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2" y="-100615"/>
            <a:ext cx="9144000" cy="6900863"/>
          </a:xfrm>
          <a:prstGeom prst="rect">
            <a:avLst/>
          </a:prstGeom>
          <a:noFill/>
          <a:ln>
            <a:noFill/>
          </a:ln>
        </p:spPr>
      </p:pic>
      <p:sp>
        <p:nvSpPr>
          <p:cNvPr id="117" name="Google Shape;117;p4"/>
          <p:cNvSpPr/>
          <p:nvPr/>
        </p:nvSpPr>
        <p:spPr>
          <a:xfrm>
            <a:off x="0" y="1493056"/>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a:solidFill>
                  <a:schemeClr val="bg1">
                    <a:lumMod val="95000"/>
                  </a:schemeClr>
                </a:solidFill>
              </a:rPr>
              <a:t>NodeJs Modules</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705" indent="-179705" algn="just">
              <a:buFont typeface="Arial" panose="020B0604020202020204" pitchFamily="34" charset="0"/>
              <a:buChar char="•"/>
            </a:pPr>
            <a:endPar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219867" y="2241550"/>
            <a:ext cx="8704263" cy="2246769"/>
          </a:xfrm>
          <a:prstGeom prst="rect">
            <a:avLst/>
          </a:prstGeom>
        </p:spPr>
        <p:txBody>
          <a:bodyPr wrap="square">
            <a:spAutoFit/>
          </a:bodyPr>
          <a:lstStyle/>
          <a:p>
            <a:pPr fontAlgn="base"/>
            <a:endParaRPr lang="en-US" sz="2000" dirty="0"/>
          </a:p>
          <a:p>
            <a:pPr marL="457200" indent="-457200">
              <a:buAutoNum type="arabicPeriod" startAt="3"/>
            </a:pPr>
            <a:endParaRPr lang="en-US" sz="2000" dirty="0" smtClean="0"/>
          </a:p>
          <a:p>
            <a:endParaRPr lang="en-US" sz="2000" dirty="0"/>
          </a:p>
          <a:p>
            <a:pPr marL="457200" indent="-457200">
              <a:buAutoNum type="arabicPeriod"/>
            </a:pPr>
            <a:endParaRPr lang="en-US" sz="2000" dirty="0" smtClean="0"/>
          </a:p>
          <a:p>
            <a:pPr marL="457200" indent="-457200">
              <a:buAutoNum type="arabicPeriod"/>
            </a:pPr>
            <a:endParaRPr lang="en-US" sz="2000" dirty="0"/>
          </a:p>
          <a:p>
            <a:endParaRPr lang="en-US" sz="2000" dirty="0" smtClean="0"/>
          </a:p>
          <a:p>
            <a:endParaRPr lang="en-US" sz="2000" dirty="0"/>
          </a:p>
        </p:txBody>
      </p:sp>
      <p:sp>
        <p:nvSpPr>
          <p:cNvPr id="3" name="Rectangle 2"/>
          <p:cNvSpPr/>
          <p:nvPr/>
        </p:nvSpPr>
        <p:spPr>
          <a:xfrm>
            <a:off x="317633" y="2136288"/>
            <a:ext cx="8479857" cy="3784600"/>
          </a:xfrm>
          <a:prstGeom prst="rect">
            <a:avLst/>
          </a:prstGeom>
        </p:spPr>
        <p:txBody>
          <a:bodyPr wrap="square">
            <a:spAutoFit/>
          </a:bodyPr>
          <a:lstStyle/>
          <a:p>
            <a:r>
              <a:rPr lang="en-US" sz="2000" b="1" dirty="0"/>
              <a:t>3. Third-Party Modules:</a:t>
            </a:r>
            <a:endParaRPr lang="en-US" sz="2000" b="1" dirty="0"/>
          </a:p>
          <a:p>
            <a:endParaRPr lang="en-US" sz="2000" b="1" dirty="0"/>
          </a:p>
          <a:p>
            <a:r>
              <a:rPr lang="en-US" sz="2000" dirty="0"/>
              <a:t>Third-party modules are modules created by external developers and shared through the Node Package Manager (NPM).</a:t>
            </a:r>
            <a:endParaRPr lang="en-US" sz="2000" dirty="0"/>
          </a:p>
          <a:p>
            <a:endParaRPr lang="en-US" sz="2000" dirty="0"/>
          </a:p>
          <a:p>
            <a:r>
              <a:rPr lang="en-US" sz="2000" dirty="0"/>
              <a:t>Developers can use NPM to install third-party modules and include them in their projects.</a:t>
            </a:r>
            <a:endParaRPr lang="en-US" sz="2000" dirty="0"/>
          </a:p>
          <a:p>
            <a:endParaRPr lang="en-US" sz="2000" dirty="0"/>
          </a:p>
          <a:p>
            <a:r>
              <a:rPr lang="en-US" sz="2000" dirty="0"/>
              <a:t>Example: express for building web applications, lodash for utility functions, etc.</a:t>
            </a:r>
            <a:endParaRPr lang="en-US" sz="2000" dirty="0"/>
          </a:p>
          <a:p>
            <a:r>
              <a:rPr lang="en-US" sz="2000" dirty="0"/>
              <a:t>Installation: npm install module-name</a:t>
            </a:r>
            <a:endParaRPr lang="en-US" sz="2000" dirty="0"/>
          </a:p>
          <a:p>
            <a:r>
              <a:rPr lang="en-US" sz="2000" dirty="0"/>
              <a:t>Usage: const moduleName = require('module-name');</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2" y="-100615"/>
            <a:ext cx="9144000" cy="6900863"/>
          </a:xfrm>
          <a:prstGeom prst="rect">
            <a:avLst/>
          </a:prstGeom>
          <a:noFill/>
          <a:ln>
            <a:noFill/>
          </a:ln>
        </p:spPr>
      </p:pic>
      <p:sp>
        <p:nvSpPr>
          <p:cNvPr id="117" name="Google Shape;117;p4"/>
          <p:cNvSpPr/>
          <p:nvPr/>
        </p:nvSpPr>
        <p:spPr>
          <a:xfrm>
            <a:off x="0" y="1493056"/>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smtClean="0">
                <a:solidFill>
                  <a:schemeClr val="bg1">
                    <a:lumMod val="95000"/>
                  </a:schemeClr>
                </a:solidFill>
              </a:rPr>
              <a:t>Express.JS</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705" indent="-179705" algn="just">
              <a:buFont typeface="Arial" panose="020B0604020202020204" pitchFamily="34" charset="0"/>
              <a:buChar char="•"/>
            </a:pPr>
            <a:endPar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219867" y="2241550"/>
            <a:ext cx="8704263" cy="2246769"/>
          </a:xfrm>
          <a:prstGeom prst="rect">
            <a:avLst/>
          </a:prstGeom>
        </p:spPr>
        <p:txBody>
          <a:bodyPr wrap="square">
            <a:spAutoFit/>
          </a:bodyPr>
          <a:lstStyle/>
          <a:p>
            <a:pPr fontAlgn="base"/>
            <a:endParaRPr lang="en-US" sz="2000" dirty="0"/>
          </a:p>
          <a:p>
            <a:pPr marL="457200" indent="-457200">
              <a:buAutoNum type="arabicPeriod" startAt="3"/>
            </a:pPr>
            <a:endParaRPr lang="en-US" sz="2000" dirty="0" smtClean="0"/>
          </a:p>
          <a:p>
            <a:endParaRPr lang="en-US" sz="2000" dirty="0"/>
          </a:p>
          <a:p>
            <a:pPr marL="457200" indent="-457200">
              <a:buAutoNum type="arabicPeriod"/>
            </a:pPr>
            <a:endParaRPr lang="en-US" sz="2000" dirty="0" smtClean="0"/>
          </a:p>
          <a:p>
            <a:pPr marL="457200" indent="-457200">
              <a:buAutoNum type="arabicPeriod"/>
            </a:pPr>
            <a:endParaRPr lang="en-US" sz="2000" dirty="0"/>
          </a:p>
          <a:p>
            <a:endParaRPr lang="en-US" sz="2000" dirty="0" smtClean="0"/>
          </a:p>
          <a:p>
            <a:endParaRPr lang="en-US" sz="2000" dirty="0"/>
          </a:p>
        </p:txBody>
      </p:sp>
      <p:sp>
        <p:nvSpPr>
          <p:cNvPr id="3" name="Rectangle 2"/>
          <p:cNvSpPr/>
          <p:nvPr/>
        </p:nvSpPr>
        <p:spPr>
          <a:xfrm>
            <a:off x="317633" y="2347108"/>
            <a:ext cx="8479857" cy="4093428"/>
          </a:xfrm>
          <a:prstGeom prst="rect">
            <a:avLst/>
          </a:prstGeom>
        </p:spPr>
        <p:txBody>
          <a:bodyPr wrap="square">
            <a:spAutoFit/>
          </a:bodyPr>
          <a:lstStyle/>
          <a:p>
            <a:r>
              <a:rPr lang="en-US" sz="2000" dirty="0"/>
              <a:t>Express is a minimal and flexible Node.js web application framework that provides a robust set of features for web and mobile applications. It is an open source framework developed and maintained by the Node.js foundation</a:t>
            </a:r>
            <a:r>
              <a:rPr lang="en-US" sz="2000" dirty="0" smtClean="0"/>
              <a:t>.</a:t>
            </a:r>
            <a:endParaRPr lang="en-US" sz="2000" dirty="0" smtClean="0"/>
          </a:p>
          <a:p>
            <a:endParaRPr lang="en-US" sz="2000" b="1" dirty="0">
              <a:latin typeface="+mj-lt"/>
            </a:endParaRPr>
          </a:p>
          <a:p>
            <a:r>
              <a:rPr lang="en-US" sz="2000" dirty="0"/>
              <a:t>Express provides a minimal interface to build our applications. It provides us the tools that are required to build our app. It is flexible as there are numerous modules available on </a:t>
            </a:r>
            <a:r>
              <a:rPr lang="en-US" sz="2000" b="1" dirty="0" err="1"/>
              <a:t>npm</a:t>
            </a:r>
            <a:r>
              <a:rPr lang="en-US" sz="2000" dirty="0"/>
              <a:t>, which can be directly plugged into Express</a:t>
            </a:r>
            <a:r>
              <a:rPr lang="en-US" sz="2000" dirty="0" smtClean="0"/>
              <a:t>.</a:t>
            </a:r>
            <a:endParaRPr lang="en-US" sz="2000" dirty="0" smtClean="0"/>
          </a:p>
          <a:p>
            <a:endParaRPr lang="en-US" sz="2000" dirty="0" smtClean="0"/>
          </a:p>
          <a:p>
            <a:r>
              <a:rPr lang="en-US" sz="2000" dirty="0"/>
              <a:t>To install Express and add it to our </a:t>
            </a:r>
            <a:r>
              <a:rPr lang="en-US" sz="2000" dirty="0" err="1"/>
              <a:t>package.json</a:t>
            </a:r>
            <a:r>
              <a:rPr lang="en-US" sz="2000" dirty="0"/>
              <a:t> file, use the following command </a:t>
            </a:r>
            <a:endParaRPr lang="en-US" sz="2000" dirty="0" smtClean="0"/>
          </a:p>
          <a:p>
            <a:r>
              <a:rPr lang="en-US" sz="2000" b="1" dirty="0" err="1" smtClean="0">
                <a:latin typeface="+mj-lt"/>
              </a:rPr>
              <a:t>npm</a:t>
            </a:r>
            <a:r>
              <a:rPr lang="en-US" sz="2000" b="1" dirty="0" smtClean="0">
                <a:latin typeface="+mj-lt"/>
              </a:rPr>
              <a:t> install –save express</a:t>
            </a:r>
            <a:endParaRPr lang="en-US" sz="2000" b="1" dirty="0">
              <a:latin typeface="+mj-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2" y="-100615"/>
            <a:ext cx="9144000" cy="6900863"/>
          </a:xfrm>
          <a:prstGeom prst="rect">
            <a:avLst/>
          </a:prstGeom>
          <a:noFill/>
          <a:ln>
            <a:noFill/>
          </a:ln>
        </p:spPr>
      </p:pic>
      <p:sp>
        <p:nvSpPr>
          <p:cNvPr id="117" name="Google Shape;117;p4"/>
          <p:cNvSpPr/>
          <p:nvPr/>
        </p:nvSpPr>
        <p:spPr>
          <a:xfrm>
            <a:off x="0" y="1493056"/>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dirty="0" smtClean="0">
                <a:solidFill>
                  <a:schemeClr val="bg1">
                    <a:lumMod val="95000"/>
                  </a:schemeClr>
                </a:solidFill>
              </a:rPr>
              <a:t>Express.JS</a:t>
            </a:r>
            <a:endParaRPr lang="en-US" sz="3200" dirty="0">
              <a:solidFill>
                <a:schemeClr val="bg1">
                  <a:lumMod val="95000"/>
                </a:schemeClr>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705" indent="-179705" algn="just">
              <a:buFont typeface="Arial" panose="020B0604020202020204" pitchFamily="34" charset="0"/>
              <a:buChar char="•"/>
            </a:pPr>
            <a:endPar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219867" y="2241550"/>
            <a:ext cx="8704263" cy="2246769"/>
          </a:xfrm>
          <a:prstGeom prst="rect">
            <a:avLst/>
          </a:prstGeom>
        </p:spPr>
        <p:txBody>
          <a:bodyPr wrap="square">
            <a:spAutoFit/>
          </a:bodyPr>
          <a:lstStyle/>
          <a:p>
            <a:pPr fontAlgn="base"/>
            <a:endParaRPr lang="en-US" sz="2000" dirty="0"/>
          </a:p>
          <a:p>
            <a:pPr marL="457200" indent="-457200">
              <a:buAutoNum type="arabicPeriod" startAt="3"/>
            </a:pPr>
            <a:endParaRPr lang="en-US" sz="2000" dirty="0" smtClean="0"/>
          </a:p>
          <a:p>
            <a:endParaRPr lang="en-US" sz="2000" dirty="0"/>
          </a:p>
          <a:p>
            <a:pPr marL="457200" indent="-457200">
              <a:buAutoNum type="arabicPeriod"/>
            </a:pPr>
            <a:endParaRPr lang="en-US" sz="2000" dirty="0" smtClean="0"/>
          </a:p>
          <a:p>
            <a:pPr marL="457200" indent="-457200">
              <a:buAutoNum type="arabicPeriod"/>
            </a:pPr>
            <a:endParaRPr lang="en-US" sz="2000" dirty="0"/>
          </a:p>
          <a:p>
            <a:endParaRPr lang="en-US" sz="2000" dirty="0" smtClean="0"/>
          </a:p>
          <a:p>
            <a:endParaRPr lang="en-US" sz="2000" dirty="0"/>
          </a:p>
        </p:txBody>
      </p:sp>
      <p:sp>
        <p:nvSpPr>
          <p:cNvPr id="3" name="Rectangle 2"/>
          <p:cNvSpPr/>
          <p:nvPr/>
        </p:nvSpPr>
        <p:spPr>
          <a:xfrm>
            <a:off x="317633" y="2347108"/>
            <a:ext cx="8479857" cy="3938270"/>
          </a:xfrm>
          <a:prstGeom prst="rect">
            <a:avLst/>
          </a:prstGeom>
        </p:spPr>
        <p:txBody>
          <a:bodyPr wrap="square">
            <a:spAutoFit/>
          </a:bodyPr>
          <a:lstStyle/>
          <a:p>
            <a:r>
              <a:rPr lang="en-US" sz="2000" dirty="0"/>
              <a:t>To start developing our first app using Express. Create a new file called </a:t>
            </a:r>
            <a:r>
              <a:rPr lang="en-US" sz="2000" b="1" dirty="0"/>
              <a:t>index.js</a:t>
            </a:r>
            <a:r>
              <a:rPr lang="en-US" sz="2000" dirty="0"/>
              <a:t> and type the following in it</a:t>
            </a:r>
            <a:r>
              <a:rPr lang="en-US" sz="2000" dirty="0" smtClean="0"/>
              <a:t>.</a:t>
            </a:r>
            <a:endParaRPr lang="en-US" sz="2000" dirty="0" smtClean="0"/>
          </a:p>
          <a:p>
            <a:endParaRPr lang="en-US" sz="2000" b="1" dirty="0">
              <a:latin typeface="+mj-lt"/>
            </a:endParaRPr>
          </a:p>
          <a:p>
            <a:r>
              <a:rPr lang="en-US" sz="1800" dirty="0" err="1"/>
              <a:t>const</a:t>
            </a:r>
            <a:r>
              <a:rPr lang="en-US" sz="1800" dirty="0"/>
              <a:t> express = require('express'); </a:t>
            </a:r>
            <a:endParaRPr lang="en-US" sz="1800" dirty="0" smtClean="0"/>
          </a:p>
          <a:p>
            <a:r>
              <a:rPr lang="en-US" sz="1800" dirty="0" err="1" smtClean="0"/>
              <a:t>const</a:t>
            </a:r>
            <a:r>
              <a:rPr lang="en-US" sz="1800" dirty="0" smtClean="0"/>
              <a:t> </a:t>
            </a:r>
            <a:r>
              <a:rPr lang="en-US" sz="1800" dirty="0"/>
              <a:t>app = express(); </a:t>
            </a:r>
            <a:endParaRPr lang="en-US" sz="1800" dirty="0" smtClean="0"/>
          </a:p>
          <a:p>
            <a:r>
              <a:rPr lang="en-US" sz="1800" dirty="0" err="1" smtClean="0"/>
              <a:t>app.get</a:t>
            </a:r>
            <a:r>
              <a:rPr lang="en-US" sz="1800" dirty="0"/>
              <a:t>('/', (</a:t>
            </a:r>
            <a:r>
              <a:rPr lang="en-US" sz="1800" dirty="0" err="1"/>
              <a:t>req</a:t>
            </a:r>
            <a:r>
              <a:rPr lang="en-US" sz="1800" dirty="0"/>
              <a:t>, res) =&gt; { </a:t>
            </a:r>
            <a:r>
              <a:rPr lang="en-US" sz="1800" dirty="0" err="1"/>
              <a:t>res.send</a:t>
            </a:r>
            <a:r>
              <a:rPr lang="en-US" sz="1800" dirty="0"/>
              <a:t>('Hello, World!'); }); </a:t>
            </a:r>
            <a:endParaRPr lang="en-US" sz="1800" dirty="0" smtClean="0"/>
          </a:p>
          <a:p>
            <a:r>
              <a:rPr lang="en-US" sz="1800" dirty="0" err="1" smtClean="0"/>
              <a:t>const</a:t>
            </a:r>
            <a:r>
              <a:rPr lang="en-US" sz="1800" dirty="0" smtClean="0"/>
              <a:t> </a:t>
            </a:r>
            <a:r>
              <a:rPr lang="en-US" sz="1800" dirty="0"/>
              <a:t>port = 3000; </a:t>
            </a:r>
            <a:endParaRPr lang="en-US" sz="1800" dirty="0" smtClean="0"/>
          </a:p>
          <a:p>
            <a:r>
              <a:rPr lang="en-US" sz="1800" dirty="0" err="1" smtClean="0"/>
              <a:t>app.listen</a:t>
            </a:r>
            <a:r>
              <a:rPr lang="en-US" sz="1800" dirty="0" smtClean="0"/>
              <a:t>(port</a:t>
            </a:r>
            <a:r>
              <a:rPr lang="en-US" sz="1800" dirty="0"/>
              <a:t>, () =&gt; { console.log(`Server running </a:t>
            </a:r>
            <a:r>
              <a:rPr lang="en-US" sz="1800" dirty="0" smtClean="0"/>
              <a:t>at http</a:t>
            </a:r>
            <a:r>
              <a:rPr lang="en-US" sz="1800" dirty="0"/>
              <a:t>://localhost:${port}`); </a:t>
            </a:r>
            <a:r>
              <a:rPr lang="en-US" sz="1800" dirty="0" smtClean="0"/>
              <a:t>});</a:t>
            </a:r>
            <a:endParaRPr lang="en-US" sz="1800" dirty="0" smtClean="0"/>
          </a:p>
          <a:p>
            <a:endParaRPr lang="en-US" sz="2000" dirty="0">
              <a:latin typeface="+mj-lt"/>
            </a:endParaRPr>
          </a:p>
          <a:p>
            <a:r>
              <a:rPr lang="en-US" sz="2000" dirty="0"/>
              <a:t>Save the file, go to your </a:t>
            </a:r>
            <a:r>
              <a:rPr lang="en-US" sz="2000" dirty="0" smtClean="0"/>
              <a:t>terminal and start application it will show </a:t>
            </a:r>
            <a:endParaRPr lang="en-US" sz="2000" dirty="0" smtClean="0"/>
          </a:p>
          <a:p>
            <a:r>
              <a:rPr lang="en-US" sz="2000" dirty="0" smtClean="0">
                <a:latin typeface="+mj-lt"/>
              </a:rPr>
              <a:t>“Hello, World!”</a:t>
            </a:r>
            <a:endParaRPr lang="en-US" sz="2000" dirty="0" smtClean="0">
              <a:latin typeface="+mj-lt"/>
            </a:endParaRPr>
          </a:p>
          <a:p>
            <a:endParaRPr lang="en-US" sz="2000" dirty="0">
              <a:latin typeface="+mj-lt"/>
            </a:endParaRPr>
          </a:p>
          <a:p>
            <a:endParaRPr lang="en-US" sz="2000" dirty="0">
              <a:latin typeface="+mj-l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2" y="-100615"/>
            <a:ext cx="9144000" cy="6900863"/>
          </a:xfrm>
          <a:prstGeom prst="rect">
            <a:avLst/>
          </a:prstGeom>
          <a:noFill/>
          <a:ln>
            <a:noFill/>
          </a:ln>
        </p:spPr>
      </p:pic>
      <p:sp>
        <p:nvSpPr>
          <p:cNvPr id="117" name="Google Shape;117;p4"/>
          <p:cNvSpPr/>
          <p:nvPr/>
        </p:nvSpPr>
        <p:spPr>
          <a:xfrm>
            <a:off x="0" y="1493056"/>
            <a:ext cx="9144000" cy="642937"/>
          </a:xfrm>
          <a:prstGeom prst="rect">
            <a:avLst/>
          </a:prstGeom>
          <a:solidFill>
            <a:srgbClr val="1F497D"/>
          </a:solidFill>
          <a:ln>
            <a:noFill/>
          </a:ln>
        </p:spPr>
        <p:txBody>
          <a:bodyPr spcFirstLastPara="1" wrap="square" lIns="91425" tIns="45700" rIns="91425" bIns="45700" anchor="ctr" anchorCtr="0">
            <a:noAutofit/>
          </a:bodyPr>
          <a:lstStyle/>
          <a:p>
            <a:pPr algn="ctr"/>
            <a:r>
              <a:rPr lang="en-US" sz="3200" b="1" dirty="0">
                <a:solidFill>
                  <a:schemeClr val="bg1"/>
                </a:solidFill>
              </a:rPr>
              <a:t>ExpressJS - HTTP Methods</a:t>
            </a:r>
            <a:endParaRPr lang="en-US" sz="3200" b="1" dirty="0">
              <a:solidFill>
                <a:schemeClr val="bg1"/>
              </a:solidFill>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705" indent="-179705" algn="just">
              <a:buFont typeface="Arial" panose="020B0604020202020204" pitchFamily="34" charset="0"/>
              <a:buChar char="•"/>
            </a:pPr>
            <a:endPar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219867" y="2241550"/>
            <a:ext cx="8704263" cy="2246769"/>
          </a:xfrm>
          <a:prstGeom prst="rect">
            <a:avLst/>
          </a:prstGeom>
        </p:spPr>
        <p:txBody>
          <a:bodyPr wrap="square">
            <a:spAutoFit/>
          </a:bodyPr>
          <a:lstStyle/>
          <a:p>
            <a:pPr fontAlgn="base"/>
            <a:endParaRPr lang="en-US" sz="2000" dirty="0"/>
          </a:p>
          <a:p>
            <a:pPr marL="457200" indent="-457200">
              <a:buAutoNum type="arabicPeriod" startAt="3"/>
            </a:pPr>
            <a:endParaRPr lang="en-US" sz="2000" dirty="0" smtClean="0"/>
          </a:p>
          <a:p>
            <a:endParaRPr lang="en-US" sz="2000" dirty="0"/>
          </a:p>
          <a:p>
            <a:pPr marL="457200" indent="-457200">
              <a:buAutoNum type="arabicPeriod"/>
            </a:pPr>
            <a:endParaRPr lang="en-US" sz="2000" dirty="0" smtClean="0"/>
          </a:p>
          <a:p>
            <a:pPr marL="457200" indent="-457200">
              <a:buAutoNum type="arabicPeriod"/>
            </a:pPr>
            <a:endParaRPr lang="en-US" sz="2000" dirty="0"/>
          </a:p>
          <a:p>
            <a:endParaRPr lang="en-US" sz="2000" dirty="0" smtClean="0"/>
          </a:p>
          <a:p>
            <a:endParaRPr lang="en-US" sz="2000" dirty="0"/>
          </a:p>
        </p:txBody>
      </p:sp>
      <p:sp>
        <p:nvSpPr>
          <p:cNvPr id="3" name="Rectangle 2"/>
          <p:cNvSpPr/>
          <p:nvPr/>
        </p:nvSpPr>
        <p:spPr>
          <a:xfrm>
            <a:off x="317633" y="2347108"/>
            <a:ext cx="8479857" cy="707886"/>
          </a:xfrm>
          <a:prstGeom prst="rect">
            <a:avLst/>
          </a:prstGeom>
        </p:spPr>
        <p:txBody>
          <a:bodyPr wrap="square">
            <a:spAutoFit/>
          </a:bodyPr>
          <a:lstStyle/>
          <a:p>
            <a:endParaRPr lang="en-US" sz="2000" dirty="0">
              <a:latin typeface="+mj-lt"/>
            </a:endParaRPr>
          </a:p>
          <a:p>
            <a:endParaRPr lang="en-US" sz="2000" dirty="0">
              <a:latin typeface="+mj-lt"/>
            </a:endParaRPr>
          </a:p>
        </p:txBody>
      </p:sp>
      <p:graphicFrame>
        <p:nvGraphicFramePr>
          <p:cNvPr id="4" name="Table 3"/>
          <p:cNvGraphicFramePr>
            <a:graphicFrameLocks noGrp="1"/>
          </p:cNvGraphicFramePr>
          <p:nvPr/>
        </p:nvGraphicFramePr>
        <p:xfrm>
          <a:off x="510139" y="2241550"/>
          <a:ext cx="7856270" cy="4282597"/>
        </p:xfrm>
        <a:graphic>
          <a:graphicData uri="http://schemas.openxmlformats.org/drawingml/2006/table">
            <a:tbl>
              <a:tblPr/>
              <a:tblGrid>
                <a:gridCol w="895149"/>
                <a:gridCol w="6961121"/>
              </a:tblGrid>
              <a:tr h="602037">
                <a:tc>
                  <a:txBody>
                    <a:bodyPr/>
                    <a:lstStyle/>
                    <a:p>
                      <a:pPr algn="l"/>
                      <a:r>
                        <a:rPr lang="en-US" sz="1800" b="1" dirty="0" err="1">
                          <a:effectLst/>
                          <a:latin typeface="inherit"/>
                        </a:rPr>
                        <a:t>S.No</a:t>
                      </a:r>
                      <a:r>
                        <a:rPr lang="en-US" sz="1800" b="1" dirty="0">
                          <a:effectLst/>
                          <a:latin typeface="inherit"/>
                        </a:rPr>
                        <a:t>.</a:t>
                      </a:r>
                      <a:endParaRPr lang="en-US" sz="1800" b="1" dirty="0">
                        <a:effectLst/>
                        <a:latin typeface="inherit"/>
                      </a:endParaRPr>
                    </a:p>
                  </a:txBody>
                  <a:tcPr marL="24841" marR="24841" marT="24841" marB="24841" anchor="ctr">
                    <a:lnL>
                      <a:noFill/>
                    </a:lnL>
                    <a:lnR>
                      <a:noFill/>
                    </a:lnR>
                    <a:lnT>
                      <a:noFill/>
                    </a:lnT>
                    <a:lnB>
                      <a:noFill/>
                    </a:lnB>
                    <a:solidFill>
                      <a:srgbClr val="FFFFFF"/>
                    </a:solidFill>
                  </a:tcPr>
                </a:tc>
                <a:tc>
                  <a:txBody>
                    <a:bodyPr/>
                    <a:lstStyle/>
                    <a:p>
                      <a:pPr algn="ctr"/>
                      <a:r>
                        <a:rPr lang="en-US" sz="1800" b="1">
                          <a:effectLst/>
                          <a:latin typeface="inherit"/>
                        </a:rPr>
                        <a:t>Method &amp; Description</a:t>
                      </a:r>
                      <a:endParaRPr lang="en-US" sz="1800" b="1">
                        <a:effectLst/>
                        <a:latin typeface="inherit"/>
                      </a:endParaRPr>
                    </a:p>
                  </a:txBody>
                  <a:tcPr marL="24841" marR="24841" marT="24841" marB="24841" anchor="ctr">
                    <a:lnL>
                      <a:noFill/>
                    </a:lnL>
                    <a:lnR>
                      <a:noFill/>
                    </a:lnR>
                    <a:lnT>
                      <a:noFill/>
                    </a:lnT>
                    <a:lnB>
                      <a:noFill/>
                    </a:lnB>
                    <a:solidFill>
                      <a:srgbClr val="FFFFFF"/>
                    </a:solidFill>
                  </a:tcPr>
                </a:tc>
              </a:tr>
              <a:tr h="995447">
                <a:tc>
                  <a:txBody>
                    <a:bodyPr/>
                    <a:lstStyle/>
                    <a:p>
                      <a:pPr algn="l"/>
                      <a:r>
                        <a:rPr lang="en-US" sz="1800" dirty="0">
                          <a:effectLst/>
                        </a:rPr>
                        <a:t>1</a:t>
                      </a:r>
                      <a:endParaRPr lang="en-US" sz="1800" dirty="0">
                        <a:effectLst/>
                      </a:endParaRPr>
                    </a:p>
                  </a:txBody>
                  <a:tcPr marL="24841" marR="24841" marT="24841" marB="24841" anchor="ctr">
                    <a:lnL>
                      <a:noFill/>
                    </a:lnL>
                    <a:lnR>
                      <a:noFill/>
                    </a:lnR>
                    <a:lnT>
                      <a:noFill/>
                    </a:lnT>
                    <a:lnB>
                      <a:noFill/>
                    </a:lnB>
                    <a:solidFill>
                      <a:srgbClr val="FFFFFF"/>
                    </a:solidFill>
                  </a:tcPr>
                </a:tc>
                <a:tc>
                  <a:txBody>
                    <a:bodyPr/>
                    <a:lstStyle/>
                    <a:p>
                      <a:pPr algn="l"/>
                      <a:r>
                        <a:rPr lang="en-US" sz="1600" b="1">
                          <a:effectLst/>
                          <a:latin typeface="inherit"/>
                        </a:rPr>
                        <a:t>GET</a:t>
                      </a:r>
                      <a:endParaRPr lang="en-US" sz="1600">
                        <a:effectLst/>
                      </a:endParaRPr>
                    </a:p>
                    <a:p>
                      <a:pPr algn="l"/>
                      <a:r>
                        <a:rPr lang="en-US" sz="1600">
                          <a:effectLst/>
                        </a:rPr>
                        <a:t>The GET method requests a representation of the specified resource. Requests using GET should only retrieve data and should have no other effect.</a:t>
                      </a:r>
                      <a:endParaRPr lang="en-US" sz="1600">
                        <a:effectLst/>
                      </a:endParaRPr>
                    </a:p>
                  </a:txBody>
                  <a:tcPr marL="24841" marR="24841" marT="24841" marB="24841" anchor="ctr">
                    <a:lnL>
                      <a:noFill/>
                    </a:lnL>
                    <a:lnR>
                      <a:noFill/>
                    </a:lnR>
                    <a:lnT>
                      <a:noFill/>
                    </a:lnT>
                    <a:lnB>
                      <a:noFill/>
                    </a:lnB>
                    <a:solidFill>
                      <a:srgbClr val="FFFFFF"/>
                    </a:solidFill>
                  </a:tcPr>
                </a:tc>
              </a:tr>
              <a:tr h="884448">
                <a:tc>
                  <a:txBody>
                    <a:bodyPr/>
                    <a:lstStyle/>
                    <a:p>
                      <a:pPr algn="l"/>
                      <a:r>
                        <a:rPr lang="en-US" sz="1800">
                          <a:effectLst/>
                        </a:rPr>
                        <a:t>2</a:t>
                      </a:r>
                      <a:endParaRPr lang="en-US" sz="1800">
                        <a:effectLst/>
                      </a:endParaRPr>
                    </a:p>
                  </a:txBody>
                  <a:tcPr marL="24841" marR="24841" marT="24841" marB="24841" anchor="ctr">
                    <a:lnL>
                      <a:noFill/>
                    </a:lnL>
                    <a:lnR>
                      <a:noFill/>
                    </a:lnR>
                    <a:lnT>
                      <a:noFill/>
                    </a:lnT>
                    <a:lnB>
                      <a:noFill/>
                    </a:lnB>
                    <a:solidFill>
                      <a:srgbClr val="FFFFFF"/>
                    </a:solidFill>
                  </a:tcPr>
                </a:tc>
                <a:tc>
                  <a:txBody>
                    <a:bodyPr/>
                    <a:lstStyle/>
                    <a:p>
                      <a:pPr algn="l"/>
                      <a:r>
                        <a:rPr lang="en-US" sz="1600" b="1" dirty="0">
                          <a:effectLst/>
                          <a:latin typeface="inherit"/>
                        </a:rPr>
                        <a:t>POST</a:t>
                      </a:r>
                      <a:endParaRPr lang="en-US" sz="1600" dirty="0">
                        <a:effectLst/>
                      </a:endParaRPr>
                    </a:p>
                    <a:p>
                      <a:pPr algn="l"/>
                      <a:r>
                        <a:rPr lang="en-US" sz="1600" dirty="0">
                          <a:effectLst/>
                        </a:rPr>
                        <a:t>The POST method requests that the server accept the data enclosed in the request as a new object/entity of the resource identified by the URI.</a:t>
                      </a:r>
                      <a:endParaRPr lang="en-US" sz="1600" dirty="0">
                        <a:effectLst/>
                      </a:endParaRPr>
                    </a:p>
                  </a:txBody>
                  <a:tcPr marL="24841" marR="24841" marT="24841" marB="24841" anchor="ctr">
                    <a:lnL>
                      <a:noFill/>
                    </a:lnL>
                    <a:lnR>
                      <a:noFill/>
                    </a:lnR>
                    <a:lnT>
                      <a:noFill/>
                    </a:lnT>
                    <a:lnB>
                      <a:noFill/>
                    </a:lnB>
                    <a:solidFill>
                      <a:srgbClr val="FFFFFF"/>
                    </a:solidFill>
                  </a:tcPr>
                </a:tc>
              </a:tr>
              <a:tr h="1185678">
                <a:tc>
                  <a:txBody>
                    <a:bodyPr/>
                    <a:lstStyle/>
                    <a:p>
                      <a:pPr algn="l"/>
                      <a:r>
                        <a:rPr lang="en-US" sz="1800">
                          <a:effectLst/>
                        </a:rPr>
                        <a:t>3</a:t>
                      </a:r>
                      <a:endParaRPr lang="en-US" sz="1800">
                        <a:effectLst/>
                      </a:endParaRPr>
                    </a:p>
                  </a:txBody>
                  <a:tcPr marL="24841" marR="24841" marT="24841" marB="24841" anchor="ctr">
                    <a:lnL>
                      <a:noFill/>
                    </a:lnL>
                    <a:lnR>
                      <a:noFill/>
                    </a:lnR>
                    <a:lnT>
                      <a:noFill/>
                    </a:lnT>
                    <a:lnB>
                      <a:noFill/>
                    </a:lnB>
                    <a:solidFill>
                      <a:srgbClr val="FFFFFF"/>
                    </a:solidFill>
                  </a:tcPr>
                </a:tc>
                <a:tc>
                  <a:txBody>
                    <a:bodyPr/>
                    <a:lstStyle/>
                    <a:p>
                      <a:pPr algn="l"/>
                      <a:r>
                        <a:rPr lang="en-US" sz="1600" b="1">
                          <a:effectLst/>
                          <a:latin typeface="inherit"/>
                        </a:rPr>
                        <a:t>PUT</a:t>
                      </a:r>
                      <a:endParaRPr lang="en-US" sz="1600">
                        <a:effectLst/>
                      </a:endParaRPr>
                    </a:p>
                    <a:p>
                      <a:pPr algn="l"/>
                      <a:r>
                        <a:rPr lang="en-US" sz="1600">
                          <a:effectLst/>
                        </a:rPr>
                        <a:t>The PUT method requests that the server accept the data enclosed in the request as a modification to existing object identified by the URI. If it does not exist then the PUT method should create one.</a:t>
                      </a:r>
                      <a:endParaRPr lang="en-US" sz="1600">
                        <a:effectLst/>
                      </a:endParaRPr>
                    </a:p>
                  </a:txBody>
                  <a:tcPr marL="24841" marR="24841" marT="24841" marB="24841" anchor="ctr">
                    <a:lnL>
                      <a:noFill/>
                    </a:lnL>
                    <a:lnR>
                      <a:noFill/>
                    </a:lnR>
                    <a:lnT>
                      <a:noFill/>
                    </a:lnT>
                    <a:lnB>
                      <a:noFill/>
                    </a:lnB>
                    <a:solidFill>
                      <a:srgbClr val="FFFFFF"/>
                    </a:solidFill>
                  </a:tcPr>
                </a:tc>
              </a:tr>
              <a:tr h="614987">
                <a:tc>
                  <a:txBody>
                    <a:bodyPr/>
                    <a:lstStyle/>
                    <a:p>
                      <a:pPr algn="l"/>
                      <a:r>
                        <a:rPr lang="en-US" sz="1800">
                          <a:effectLst/>
                        </a:rPr>
                        <a:t>4</a:t>
                      </a:r>
                      <a:endParaRPr lang="en-US" sz="1800">
                        <a:effectLst/>
                      </a:endParaRPr>
                    </a:p>
                  </a:txBody>
                  <a:tcPr marL="24841" marR="24841" marT="24841" marB="24841" anchor="ctr">
                    <a:lnL>
                      <a:noFill/>
                    </a:lnL>
                    <a:lnR>
                      <a:noFill/>
                    </a:lnR>
                    <a:lnT>
                      <a:noFill/>
                    </a:lnT>
                    <a:lnB>
                      <a:noFill/>
                    </a:lnB>
                    <a:solidFill>
                      <a:srgbClr val="FFFFFF"/>
                    </a:solidFill>
                  </a:tcPr>
                </a:tc>
                <a:tc>
                  <a:txBody>
                    <a:bodyPr/>
                    <a:lstStyle/>
                    <a:p>
                      <a:pPr algn="l"/>
                      <a:r>
                        <a:rPr lang="en-US" sz="1600" b="1" dirty="0">
                          <a:effectLst/>
                          <a:latin typeface="inherit"/>
                        </a:rPr>
                        <a:t>DELETE</a:t>
                      </a:r>
                      <a:endParaRPr lang="en-US" sz="1600" dirty="0">
                        <a:effectLst/>
                      </a:endParaRPr>
                    </a:p>
                    <a:p>
                      <a:pPr algn="l"/>
                      <a:r>
                        <a:rPr lang="en-US" sz="1600" dirty="0">
                          <a:effectLst/>
                        </a:rPr>
                        <a:t>The DELETE method requests that the server delete the specified resource.</a:t>
                      </a:r>
                      <a:endParaRPr lang="en-US" sz="1600" dirty="0">
                        <a:effectLst/>
                      </a:endParaRPr>
                    </a:p>
                  </a:txBody>
                  <a:tcPr marL="24841" marR="24841" marT="24841" marB="24841" anchor="ctr">
                    <a:lnL>
                      <a:noFill/>
                    </a:lnL>
                    <a:lnR>
                      <a:noFill/>
                    </a:lnR>
                    <a:lnT>
                      <a:noFill/>
                    </a:lnT>
                    <a:lnB>
                      <a:noFill/>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pPr algn="ctr"/>
            <a:r>
              <a:rPr lang="en-US" sz="3200" dirty="0" smtClean="0">
                <a:solidFill>
                  <a:schemeClr val="bg1">
                    <a:lumMod val="95000"/>
                  </a:schemeClr>
                </a:solidFill>
              </a:rPr>
              <a:t>Express Middleware</a:t>
            </a:r>
            <a:endParaRPr lang="en-US" sz="3200" b="1" dirty="0">
              <a:solidFill>
                <a:schemeClr val="bg1">
                  <a:lumMod val="95000"/>
                </a:schemeClr>
              </a:solidFill>
            </a:endParaRPr>
          </a:p>
          <a:p>
            <a:pPr marL="0" marR="0" lvl="0" indent="0" algn="l"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2" name="Rectangle 1"/>
          <p:cNvSpPr/>
          <p:nvPr/>
        </p:nvSpPr>
        <p:spPr>
          <a:xfrm>
            <a:off x="336883" y="2521059"/>
            <a:ext cx="8277727" cy="2554545"/>
          </a:xfrm>
          <a:prstGeom prst="rect">
            <a:avLst/>
          </a:prstGeom>
        </p:spPr>
        <p:txBody>
          <a:bodyPr wrap="square">
            <a:spAutoFit/>
          </a:bodyPr>
          <a:lstStyle/>
          <a:p>
            <a:r>
              <a:rPr lang="en-US" sz="2000" dirty="0"/>
              <a:t>Middleware in Node.js, particularly in the context of web frameworks like Express, is a function that has access to the request, response, and the next middleware function in the application's request-response cycle. Middleware functions can perform various tasks, modify the request or response objects, end the request-response cycle, and call the next middleware in the </a:t>
            </a:r>
            <a:r>
              <a:rPr lang="en-US" sz="2000" dirty="0" smtClean="0"/>
              <a:t>stack</a:t>
            </a:r>
            <a:endParaRPr lang="en-US" sz="2000" dirty="0" smtClean="0"/>
          </a:p>
          <a:p>
            <a:endParaRPr lang="en-US" sz="2000" dirty="0">
              <a:latin typeface="+mj-lt"/>
            </a:endParaRPr>
          </a:p>
          <a:p>
            <a:r>
              <a:rPr lang="en-US" sz="2000" dirty="0" smtClean="0">
                <a:latin typeface="+mj-lt"/>
              </a:rPr>
              <a:t>Lets discuss an example…</a:t>
            </a:r>
            <a:endParaRPr lang="en-US" sz="2000" dirty="0">
              <a:latin typeface="+mj-l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pPr algn="ctr"/>
            <a:r>
              <a:rPr lang="en-US" sz="3200" dirty="0" smtClean="0">
                <a:solidFill>
                  <a:schemeClr val="bg1">
                    <a:lumMod val="95000"/>
                  </a:schemeClr>
                </a:solidFill>
              </a:rPr>
              <a:t>Express Middleware</a:t>
            </a:r>
            <a:endParaRPr lang="en-US" sz="3200" b="1" dirty="0">
              <a:solidFill>
                <a:schemeClr val="bg1">
                  <a:lumMod val="95000"/>
                </a:schemeClr>
              </a:solidFill>
            </a:endParaRPr>
          </a:p>
          <a:p>
            <a:pPr marL="0" marR="0" lvl="0" indent="0" algn="l"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2" name="Rectangle 1"/>
          <p:cNvSpPr/>
          <p:nvPr/>
        </p:nvSpPr>
        <p:spPr>
          <a:xfrm>
            <a:off x="336883" y="2272972"/>
            <a:ext cx="8277727" cy="4616648"/>
          </a:xfrm>
          <a:prstGeom prst="rect">
            <a:avLst/>
          </a:prstGeom>
        </p:spPr>
        <p:txBody>
          <a:bodyPr wrap="square">
            <a:spAutoFit/>
          </a:bodyPr>
          <a:lstStyle/>
          <a:p>
            <a:r>
              <a:rPr lang="en-US" dirty="0" err="1" smtClean="0"/>
              <a:t>const</a:t>
            </a:r>
            <a:r>
              <a:rPr lang="en-US" dirty="0" smtClean="0"/>
              <a:t> </a:t>
            </a:r>
            <a:r>
              <a:rPr lang="en-US" dirty="0"/>
              <a:t>express = require('express');</a:t>
            </a:r>
            <a:endParaRPr lang="en-US" dirty="0"/>
          </a:p>
          <a:p>
            <a:r>
              <a:rPr lang="en-US" dirty="0" err="1"/>
              <a:t>const</a:t>
            </a:r>
            <a:r>
              <a:rPr lang="en-US" dirty="0"/>
              <a:t> app = express</a:t>
            </a:r>
            <a:r>
              <a:rPr lang="en-US" dirty="0" smtClean="0"/>
              <a:t>();</a:t>
            </a:r>
            <a:endParaRPr lang="en-US" dirty="0" smtClean="0"/>
          </a:p>
          <a:p>
            <a:endParaRPr lang="en-US" dirty="0" smtClean="0"/>
          </a:p>
          <a:p>
            <a:r>
              <a:rPr lang="en-US" dirty="0" smtClean="0"/>
              <a:t>//</a:t>
            </a:r>
            <a:r>
              <a:rPr lang="en-US" dirty="0" err="1" smtClean="0"/>
              <a:t>Middlewares</a:t>
            </a:r>
            <a:r>
              <a:rPr lang="en-US" dirty="0" smtClean="0"/>
              <a:t> </a:t>
            </a:r>
            <a:endParaRPr lang="en-US" dirty="0"/>
          </a:p>
          <a:p>
            <a:r>
              <a:rPr lang="en-US" dirty="0" err="1" smtClean="0"/>
              <a:t>app.use</a:t>
            </a:r>
            <a:r>
              <a:rPr lang="en-US" dirty="0" smtClean="0"/>
              <a:t>(</a:t>
            </a:r>
            <a:r>
              <a:rPr lang="en-US" dirty="0" err="1" smtClean="0"/>
              <a:t>express.json</a:t>
            </a:r>
            <a:r>
              <a:rPr lang="en-US" dirty="0"/>
              <a:t>());</a:t>
            </a:r>
            <a:endParaRPr lang="en-US" dirty="0"/>
          </a:p>
          <a:p>
            <a:r>
              <a:rPr lang="en-US" dirty="0" err="1" smtClean="0"/>
              <a:t>app.use</a:t>
            </a:r>
            <a:r>
              <a:rPr lang="en-US" dirty="0" smtClean="0"/>
              <a:t>(</a:t>
            </a:r>
            <a:r>
              <a:rPr lang="en-US" dirty="0" err="1" smtClean="0"/>
              <a:t>express.urlencoded</a:t>
            </a:r>
            <a:r>
              <a:rPr lang="en-US" dirty="0"/>
              <a:t>({ extended: true }));</a:t>
            </a:r>
            <a:endParaRPr lang="en-US" dirty="0"/>
          </a:p>
          <a:p>
            <a:endParaRPr lang="en-US" dirty="0"/>
          </a:p>
          <a:p>
            <a:r>
              <a:rPr lang="en-US" dirty="0"/>
              <a:t>// Custom middleware to log incoming requests</a:t>
            </a:r>
            <a:endParaRPr lang="en-US" dirty="0"/>
          </a:p>
          <a:p>
            <a:r>
              <a:rPr lang="en-US" dirty="0" err="1"/>
              <a:t>app.use</a:t>
            </a:r>
            <a:r>
              <a:rPr lang="en-US" dirty="0"/>
              <a:t>((</a:t>
            </a:r>
            <a:r>
              <a:rPr lang="en-US" dirty="0" err="1"/>
              <a:t>req</a:t>
            </a:r>
            <a:r>
              <a:rPr lang="en-US" dirty="0"/>
              <a:t>, res, next) =&gt; {</a:t>
            </a:r>
            <a:endParaRPr lang="en-US" dirty="0"/>
          </a:p>
          <a:p>
            <a:r>
              <a:rPr lang="en-US" dirty="0"/>
              <a:t>  console.log(`[${new Date().</a:t>
            </a:r>
            <a:r>
              <a:rPr lang="en-US" dirty="0" err="1"/>
              <a:t>toISOString</a:t>
            </a:r>
            <a:r>
              <a:rPr lang="en-US" dirty="0"/>
              <a:t>()}] ${</a:t>
            </a:r>
            <a:r>
              <a:rPr lang="en-US" dirty="0" err="1"/>
              <a:t>req.method</a:t>
            </a:r>
            <a:r>
              <a:rPr lang="en-US" dirty="0"/>
              <a:t>} ${req.url}`);</a:t>
            </a:r>
            <a:endParaRPr lang="en-US" dirty="0"/>
          </a:p>
          <a:p>
            <a:r>
              <a:rPr lang="en-US" dirty="0"/>
              <a:t>  next();</a:t>
            </a:r>
            <a:endParaRPr lang="en-US" dirty="0"/>
          </a:p>
          <a:p>
            <a:r>
              <a:rPr lang="en-US" dirty="0"/>
              <a:t>});</a:t>
            </a:r>
            <a:endParaRPr lang="en-US" dirty="0"/>
          </a:p>
          <a:p>
            <a:endParaRPr lang="en-US" dirty="0"/>
          </a:p>
          <a:p>
            <a:r>
              <a:rPr lang="en-US" dirty="0" err="1" smtClean="0"/>
              <a:t>app.get</a:t>
            </a:r>
            <a:r>
              <a:rPr lang="en-US" dirty="0"/>
              <a:t>('/', (</a:t>
            </a:r>
            <a:r>
              <a:rPr lang="en-US" dirty="0" err="1"/>
              <a:t>req</a:t>
            </a:r>
            <a:r>
              <a:rPr lang="en-US" dirty="0"/>
              <a:t>, res) =&gt; {</a:t>
            </a:r>
            <a:endParaRPr lang="en-US" dirty="0"/>
          </a:p>
          <a:p>
            <a:r>
              <a:rPr lang="en-US" dirty="0"/>
              <a:t>  </a:t>
            </a:r>
            <a:r>
              <a:rPr lang="en-US" dirty="0" err="1"/>
              <a:t>res.send</a:t>
            </a:r>
            <a:r>
              <a:rPr lang="en-US" dirty="0"/>
              <a:t>('Hello, World!');</a:t>
            </a:r>
            <a:endParaRPr lang="en-US" dirty="0"/>
          </a:p>
          <a:p>
            <a:r>
              <a:rPr lang="en-US" dirty="0"/>
              <a:t>});</a:t>
            </a:r>
            <a:endParaRPr lang="en-US" dirty="0"/>
          </a:p>
          <a:p>
            <a:endParaRPr lang="en-US" dirty="0"/>
          </a:p>
          <a:p>
            <a:r>
              <a:rPr lang="en-US" dirty="0" err="1"/>
              <a:t>const</a:t>
            </a:r>
            <a:r>
              <a:rPr lang="en-US" dirty="0"/>
              <a:t> port = 3000;</a:t>
            </a:r>
            <a:endParaRPr lang="en-US" dirty="0"/>
          </a:p>
          <a:p>
            <a:r>
              <a:rPr lang="en-US" dirty="0" err="1"/>
              <a:t>app.listen</a:t>
            </a:r>
            <a:r>
              <a:rPr lang="en-US" dirty="0"/>
              <a:t>(port, () =&gt; {</a:t>
            </a:r>
            <a:endParaRPr lang="en-US" dirty="0"/>
          </a:p>
          <a:p>
            <a:r>
              <a:rPr lang="en-US" dirty="0"/>
              <a:t>  console.log(`Server running at http://localhost:${port}`);</a:t>
            </a:r>
            <a:endParaRPr lang="en-US" dirty="0"/>
          </a:p>
          <a:p>
            <a:r>
              <a:rPr lang="en-US" dirty="0"/>
              <a: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pPr algn="ctr"/>
            <a:r>
              <a:rPr lang="en-US" sz="3200" b="1" dirty="0">
                <a:solidFill>
                  <a:schemeClr val="bg1"/>
                </a:solidFill>
              </a:rPr>
              <a:t>ExpressJS - Form data</a:t>
            </a:r>
            <a:endParaRPr lang="en-US" sz="3200" b="1" dirty="0">
              <a:solidFill>
                <a:schemeClr val="bg1"/>
              </a:solidFill>
            </a:endParaRPr>
          </a:p>
          <a:p>
            <a:pPr marL="0" marR="0" lvl="0" indent="0" algn="ctr"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2" name="Rectangle 1"/>
          <p:cNvSpPr/>
          <p:nvPr/>
        </p:nvSpPr>
        <p:spPr>
          <a:xfrm>
            <a:off x="336883" y="2272972"/>
            <a:ext cx="8277727" cy="4247317"/>
          </a:xfrm>
          <a:prstGeom prst="rect">
            <a:avLst/>
          </a:prstGeom>
        </p:spPr>
        <p:txBody>
          <a:bodyPr wrap="square">
            <a:spAutoFit/>
          </a:bodyPr>
          <a:lstStyle/>
          <a:p>
            <a:r>
              <a:rPr lang="en-US" sz="1800" dirty="0"/>
              <a:t>Forms are an integral part of the web. Almost every website we visit offers us forms that submit or fetch some information for us. To get started with forms, we will first install the </a:t>
            </a:r>
            <a:r>
              <a:rPr lang="en-US" sz="1800" i="1" dirty="0"/>
              <a:t>body-parser</a:t>
            </a:r>
            <a:r>
              <a:rPr lang="en-US" sz="1800" dirty="0"/>
              <a:t>(for parsing JSON and </a:t>
            </a:r>
            <a:r>
              <a:rPr lang="en-US" sz="1800" dirty="0" err="1"/>
              <a:t>url</a:t>
            </a:r>
            <a:r>
              <a:rPr lang="en-US" sz="1800" dirty="0"/>
              <a:t>-encoded data) and </a:t>
            </a:r>
            <a:r>
              <a:rPr lang="en-US" sz="1800" dirty="0" err="1"/>
              <a:t>multer</a:t>
            </a:r>
            <a:r>
              <a:rPr lang="en-US" sz="1800" dirty="0"/>
              <a:t>(for parsing multipart/form data) middleware.</a:t>
            </a:r>
            <a:endParaRPr lang="en-US" sz="1800" dirty="0"/>
          </a:p>
          <a:p>
            <a:r>
              <a:rPr lang="en-US" sz="1800" dirty="0"/>
              <a:t>To install the </a:t>
            </a:r>
            <a:r>
              <a:rPr lang="en-US" sz="1800" i="1" dirty="0"/>
              <a:t>body-parser</a:t>
            </a:r>
            <a:r>
              <a:rPr lang="en-US" sz="1800" dirty="0"/>
              <a:t> and </a:t>
            </a:r>
            <a:r>
              <a:rPr lang="en-US" sz="1800" i="1" dirty="0" err="1"/>
              <a:t>multer</a:t>
            </a:r>
            <a:r>
              <a:rPr lang="en-US" sz="1800" dirty="0"/>
              <a:t>, go to your terminal and </a:t>
            </a:r>
            <a:r>
              <a:rPr lang="en-US" sz="1800" dirty="0" smtClean="0"/>
              <a:t>use…</a:t>
            </a:r>
            <a:endParaRPr lang="en-US" sz="1800" dirty="0" smtClean="0"/>
          </a:p>
          <a:p>
            <a:endParaRPr lang="en-US" sz="1800" dirty="0"/>
          </a:p>
          <a:p>
            <a:r>
              <a:rPr lang="en-US" sz="1800" dirty="0" err="1" smtClean="0"/>
              <a:t>npm</a:t>
            </a:r>
            <a:r>
              <a:rPr lang="en-US" sz="1800" dirty="0" smtClean="0"/>
              <a:t> install –save body-parser</a:t>
            </a:r>
            <a:endParaRPr lang="en-US" sz="1800" dirty="0" smtClean="0"/>
          </a:p>
          <a:p>
            <a:endParaRPr lang="en-US" sz="1800" dirty="0"/>
          </a:p>
          <a:p>
            <a:r>
              <a:rPr lang="en-US" sz="1800" dirty="0" err="1"/>
              <a:t>npm</a:t>
            </a:r>
            <a:r>
              <a:rPr lang="en-US" sz="1800" dirty="0"/>
              <a:t> install –save </a:t>
            </a:r>
            <a:r>
              <a:rPr lang="en-US" sz="1800" dirty="0" err="1" smtClean="0"/>
              <a:t>multer</a:t>
            </a:r>
            <a:endParaRPr lang="en-US" sz="1800" dirty="0" smtClean="0"/>
          </a:p>
          <a:p>
            <a:endParaRPr lang="en-US" sz="1800" dirty="0"/>
          </a:p>
          <a:p>
            <a:r>
              <a:rPr lang="en-US" sz="1800" dirty="0"/>
              <a:t>After importing the body parser and </a:t>
            </a:r>
            <a:r>
              <a:rPr lang="en-US" sz="1800" dirty="0" err="1"/>
              <a:t>multer</a:t>
            </a:r>
            <a:r>
              <a:rPr lang="en-US" sz="1800" dirty="0"/>
              <a:t>, we will use the </a:t>
            </a:r>
            <a:r>
              <a:rPr lang="en-US" sz="1800" b="1" dirty="0"/>
              <a:t>body-parser</a:t>
            </a:r>
            <a:r>
              <a:rPr lang="en-US" sz="1800" dirty="0"/>
              <a:t> for parsing </a:t>
            </a:r>
            <a:r>
              <a:rPr lang="en-US" sz="1800" dirty="0" err="1"/>
              <a:t>json</a:t>
            </a:r>
            <a:r>
              <a:rPr lang="en-US" sz="1800" dirty="0"/>
              <a:t> and x-www-form-</a:t>
            </a:r>
            <a:r>
              <a:rPr lang="en-US" sz="1800" dirty="0" err="1"/>
              <a:t>urlencoded</a:t>
            </a:r>
            <a:r>
              <a:rPr lang="en-US" sz="1800" dirty="0"/>
              <a:t> header requests, while we will use </a:t>
            </a:r>
            <a:r>
              <a:rPr lang="en-US" sz="1800" b="1" dirty="0" err="1"/>
              <a:t>multer</a:t>
            </a:r>
            <a:r>
              <a:rPr lang="en-US" sz="1800" dirty="0"/>
              <a:t> for parsing multipart/form-data.</a:t>
            </a:r>
            <a:endParaRPr lang="en-US" sz="1800" dirty="0"/>
          </a:p>
          <a:p>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pPr algn="ctr"/>
            <a:r>
              <a:rPr lang="en-US" sz="3200" b="1" dirty="0">
                <a:solidFill>
                  <a:schemeClr val="bg1"/>
                </a:solidFill>
              </a:rPr>
              <a:t>ExpressJS </a:t>
            </a:r>
            <a:r>
              <a:rPr lang="en-US" sz="3200" b="1" dirty="0" smtClean="0">
                <a:solidFill>
                  <a:schemeClr val="bg1"/>
                </a:solidFill>
              </a:rPr>
              <a:t>Database</a:t>
            </a:r>
            <a:endParaRPr lang="en-US" sz="3200" b="1" dirty="0">
              <a:solidFill>
                <a:schemeClr val="bg1"/>
              </a:solidFill>
            </a:endParaRPr>
          </a:p>
          <a:p>
            <a:pPr marL="0" marR="0" lvl="0" indent="0" algn="ctr"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2" name="Rectangle 1"/>
          <p:cNvSpPr/>
          <p:nvPr/>
        </p:nvSpPr>
        <p:spPr>
          <a:xfrm>
            <a:off x="336883" y="2272972"/>
            <a:ext cx="8277727" cy="3416320"/>
          </a:xfrm>
          <a:prstGeom prst="rect">
            <a:avLst/>
          </a:prstGeom>
        </p:spPr>
        <p:txBody>
          <a:bodyPr wrap="square">
            <a:spAutoFit/>
          </a:bodyPr>
          <a:lstStyle/>
          <a:p>
            <a:r>
              <a:rPr lang="en-US" sz="1800" dirty="0"/>
              <a:t>We keep receiving requests, but end up not storing them anywhere. We need a Database to store the data. For this, we will make use of the </a:t>
            </a:r>
            <a:r>
              <a:rPr lang="en-US" sz="1800" dirty="0" err="1"/>
              <a:t>NoSQL</a:t>
            </a:r>
            <a:r>
              <a:rPr lang="en-US" sz="1800" dirty="0"/>
              <a:t> database called </a:t>
            </a:r>
            <a:r>
              <a:rPr lang="en-US" sz="1800" b="1" dirty="0" err="1"/>
              <a:t>MongoDB</a:t>
            </a:r>
            <a:r>
              <a:rPr lang="en-US" sz="1800" dirty="0" smtClean="0"/>
              <a:t>.</a:t>
            </a:r>
            <a:endParaRPr lang="en-US" sz="1800" dirty="0" smtClean="0"/>
          </a:p>
          <a:p>
            <a:endParaRPr lang="en-US" sz="1800" dirty="0"/>
          </a:p>
          <a:p>
            <a:r>
              <a:rPr lang="en-US" sz="1800" dirty="0"/>
              <a:t>In order to use Mongo with Express, we need a client API for node. There are multiple options for us, but for this tutorial, we will stick to </a:t>
            </a:r>
            <a:r>
              <a:rPr lang="en-US" sz="1800" dirty="0" smtClean="0"/>
              <a:t>mongoose. </a:t>
            </a:r>
            <a:r>
              <a:rPr lang="en-US" sz="1800" dirty="0"/>
              <a:t>Mongoose is used for </a:t>
            </a:r>
            <a:r>
              <a:rPr lang="en-US" sz="1800" b="1" dirty="0"/>
              <a:t>document Modeling</a:t>
            </a:r>
            <a:r>
              <a:rPr lang="en-US" sz="1800" dirty="0"/>
              <a:t> in Node for </a:t>
            </a:r>
            <a:r>
              <a:rPr lang="en-US" sz="1800" dirty="0" err="1"/>
              <a:t>MongoDB</a:t>
            </a:r>
            <a:r>
              <a:rPr lang="en-US" sz="1800" dirty="0"/>
              <a:t>. For document modeling, we create a </a:t>
            </a:r>
            <a:r>
              <a:rPr lang="en-US" sz="1800" b="1" dirty="0"/>
              <a:t>Model</a:t>
            </a:r>
            <a:r>
              <a:rPr lang="en-US" sz="1800" dirty="0"/>
              <a:t> (much like a </a:t>
            </a:r>
            <a:r>
              <a:rPr lang="en-US" sz="1800" b="1" dirty="0"/>
              <a:t>class</a:t>
            </a:r>
            <a:r>
              <a:rPr lang="en-US" sz="1800" dirty="0"/>
              <a:t> in document oriented programming), and then we produce </a:t>
            </a:r>
            <a:r>
              <a:rPr lang="en-US" sz="1800" b="1" dirty="0"/>
              <a:t>documents</a:t>
            </a:r>
            <a:r>
              <a:rPr lang="en-US" sz="1800" dirty="0"/>
              <a:t> using this Model (like we create </a:t>
            </a:r>
            <a:r>
              <a:rPr lang="en-US" sz="1800" b="1" dirty="0"/>
              <a:t>documents of a class</a:t>
            </a:r>
            <a:r>
              <a:rPr lang="en-US" sz="1800" dirty="0"/>
              <a:t> in OOP). All our processing will be done on these "documents", then finally, we will write these documents in our database.</a:t>
            </a:r>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2" y="-42863"/>
            <a:ext cx="9144000" cy="6900863"/>
          </a:xfrm>
          <a:prstGeom prst="rect">
            <a:avLst/>
          </a:prstGeom>
          <a:noFill/>
          <a:ln>
            <a:noFill/>
          </a:ln>
        </p:spPr>
      </p:pic>
      <p:sp>
        <p:nvSpPr>
          <p:cNvPr id="117" name="Google Shape;117;p4"/>
          <p:cNvSpPr/>
          <p:nvPr/>
        </p:nvSpPr>
        <p:spPr>
          <a:xfrm>
            <a:off x="0" y="1493056"/>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000" b="1" dirty="0" smtClean="0">
                <a:solidFill>
                  <a:schemeClr val="lt1"/>
                </a:solidFill>
                <a:latin typeface="Calibri" panose="020F0502020204030204"/>
                <a:ea typeface="Calibri" panose="020F0502020204030204"/>
                <a:cs typeface="Calibri" panose="020F0502020204030204"/>
                <a:sym typeface="Calibri" panose="020F0502020204030204"/>
              </a:rPr>
              <a:t>Node.JS</a:t>
            </a: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705" indent="-179705" algn="just">
              <a:buFont typeface="Arial" panose="020B0604020202020204" pitchFamily="34" charset="0"/>
              <a:buChar char="•"/>
            </a:pPr>
            <a:endPar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219867" y="2241550"/>
            <a:ext cx="8704263" cy="3477875"/>
          </a:xfrm>
          <a:prstGeom prst="rect">
            <a:avLst/>
          </a:prstGeom>
        </p:spPr>
        <p:txBody>
          <a:bodyPr wrap="square">
            <a:spAutoFit/>
          </a:bodyPr>
          <a:lstStyle/>
          <a:p>
            <a:r>
              <a:rPr lang="en-US" sz="2000" b="1" dirty="0"/>
              <a:t>Node JS</a:t>
            </a:r>
            <a:r>
              <a:rPr lang="en-US" sz="2000" dirty="0"/>
              <a:t> is an open-source and cross-platform runtime environment built on Chrome’s V8 JavaScript engine for executing JavaScript code outside of a browser. It provides an event-driven, non-blocking (asynchronous) I/O and cross-platform runtime environment for building highly scalable server-side applications using JavaScript</a:t>
            </a:r>
            <a:r>
              <a:rPr lang="en-US" sz="2000" dirty="0" smtClean="0"/>
              <a:t>.</a:t>
            </a:r>
            <a:endParaRPr lang="en-US" sz="2000" dirty="0" smtClean="0"/>
          </a:p>
          <a:p>
            <a:endParaRPr lang="en-US" sz="2000" dirty="0"/>
          </a:p>
          <a:p>
            <a:r>
              <a:rPr lang="en-US" sz="2000" dirty="0" smtClean="0"/>
              <a:t>Node.js </a:t>
            </a:r>
            <a:r>
              <a:rPr lang="en-US" sz="2000" dirty="0"/>
              <a:t>also provides a rich library of various JavaScript modules which simplifies the development of web applications using Node.js to a great extent.</a:t>
            </a:r>
            <a:endParaRPr lang="en-US" sz="2000" dirty="0"/>
          </a:p>
          <a:p>
            <a:endParaRPr lang="en-US" sz="2000" dirty="0" smtClean="0"/>
          </a:p>
          <a:p>
            <a:endParaRPr lang="en-US" sz="2000" dirty="0"/>
          </a:p>
        </p:txBody>
      </p:sp>
      <p:sp>
        <p:nvSpPr>
          <p:cNvPr id="3" name="Rectangle 1"/>
          <p:cNvSpPr>
            <a:spLocks noChangeArrowheads="1"/>
          </p:cNvSpPr>
          <p:nvPr/>
        </p:nvSpPr>
        <p:spPr bwMode="auto">
          <a:xfrm>
            <a:off x="952392" y="5463346"/>
            <a:ext cx="83162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smtClean="0">
                <a:ln>
                  <a:noFill/>
                </a:ln>
                <a:solidFill>
                  <a:srgbClr val="000000"/>
                </a:solidFill>
                <a:effectLst/>
                <a:latin typeface="inherit"/>
              </a:rPr>
              <a:t>Node.js = Runtime Environment + JavaScript Library</a:t>
            </a:r>
            <a:r>
              <a:rPr kumimoji="0" lang="en-US" sz="1100" b="0" i="0" u="none" strike="noStrike" cap="none" normalizeH="0" baseline="0" dirty="0" smtClean="0">
                <a:ln>
                  <a:noFill/>
                </a:ln>
                <a:solidFill>
                  <a:schemeClr val="tx1"/>
                </a:solidFill>
                <a:effectLst/>
              </a:rPr>
              <a:t> </a:t>
            </a:r>
            <a:endParaRPr kumimoji="0" lang="en-US" sz="40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pPr algn="ctr"/>
            <a:r>
              <a:rPr lang="en-US" sz="3200" b="1" dirty="0">
                <a:solidFill>
                  <a:schemeClr val="bg1"/>
                </a:solidFill>
              </a:rPr>
              <a:t>ExpressJS </a:t>
            </a:r>
            <a:r>
              <a:rPr lang="en-US" sz="3200" b="1" dirty="0" smtClean="0">
                <a:solidFill>
                  <a:schemeClr val="bg1"/>
                </a:solidFill>
              </a:rPr>
              <a:t>Database</a:t>
            </a:r>
            <a:endParaRPr lang="en-US" sz="3200" b="1" dirty="0">
              <a:solidFill>
                <a:schemeClr val="bg1"/>
              </a:solidFill>
            </a:endParaRPr>
          </a:p>
          <a:p>
            <a:pPr marL="0" marR="0" lvl="0" indent="0" algn="ctr"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2" name="Rectangle 1"/>
          <p:cNvSpPr/>
          <p:nvPr/>
        </p:nvSpPr>
        <p:spPr>
          <a:xfrm>
            <a:off x="336883" y="2272972"/>
            <a:ext cx="8277727" cy="3416320"/>
          </a:xfrm>
          <a:prstGeom prst="rect">
            <a:avLst/>
          </a:prstGeom>
        </p:spPr>
        <p:txBody>
          <a:bodyPr wrap="square">
            <a:spAutoFit/>
          </a:bodyPr>
          <a:lstStyle/>
          <a:p>
            <a:r>
              <a:rPr lang="en-US" sz="1800" dirty="0"/>
              <a:t>We keep receiving requests, but end up not storing them anywhere. We need a Database to store the data. For this, we will make use of the </a:t>
            </a:r>
            <a:r>
              <a:rPr lang="en-US" sz="1800" dirty="0" err="1"/>
              <a:t>NoSQL</a:t>
            </a:r>
            <a:r>
              <a:rPr lang="en-US" sz="1800" dirty="0"/>
              <a:t> database called </a:t>
            </a:r>
            <a:r>
              <a:rPr lang="en-US" sz="1800" b="1" dirty="0" err="1"/>
              <a:t>MongoDB</a:t>
            </a:r>
            <a:r>
              <a:rPr lang="en-US" sz="1800" dirty="0" smtClean="0"/>
              <a:t>.</a:t>
            </a:r>
            <a:endParaRPr lang="en-US" sz="1800" dirty="0" smtClean="0"/>
          </a:p>
          <a:p>
            <a:endParaRPr lang="en-US" sz="1800" dirty="0"/>
          </a:p>
          <a:p>
            <a:r>
              <a:rPr lang="en-US" sz="1800" dirty="0"/>
              <a:t>In order to use Mongo with Express, we need a client API for node. There are multiple options for us, but for this tutorial, we will stick to </a:t>
            </a:r>
            <a:r>
              <a:rPr lang="en-US" sz="1800" dirty="0" smtClean="0"/>
              <a:t>mongoose. </a:t>
            </a:r>
            <a:r>
              <a:rPr lang="en-US" sz="1800" dirty="0"/>
              <a:t>Mongoose is used for </a:t>
            </a:r>
            <a:r>
              <a:rPr lang="en-US" sz="1800" b="1" dirty="0"/>
              <a:t>document Modeling</a:t>
            </a:r>
            <a:r>
              <a:rPr lang="en-US" sz="1800" dirty="0"/>
              <a:t> in Node for </a:t>
            </a:r>
            <a:r>
              <a:rPr lang="en-US" sz="1800" dirty="0" err="1"/>
              <a:t>MongoDB</a:t>
            </a:r>
            <a:r>
              <a:rPr lang="en-US" sz="1800" dirty="0"/>
              <a:t>. For document modeling, we create a </a:t>
            </a:r>
            <a:r>
              <a:rPr lang="en-US" sz="1800" b="1" dirty="0"/>
              <a:t>Model</a:t>
            </a:r>
            <a:r>
              <a:rPr lang="en-US" sz="1800" dirty="0"/>
              <a:t> (much like a </a:t>
            </a:r>
            <a:r>
              <a:rPr lang="en-US" sz="1800" b="1" dirty="0"/>
              <a:t>class</a:t>
            </a:r>
            <a:r>
              <a:rPr lang="en-US" sz="1800" dirty="0"/>
              <a:t> in document oriented programming), and then we produce </a:t>
            </a:r>
            <a:r>
              <a:rPr lang="en-US" sz="1800" b="1" dirty="0"/>
              <a:t>documents</a:t>
            </a:r>
            <a:r>
              <a:rPr lang="en-US" sz="1800" dirty="0"/>
              <a:t> using this Model (like we create </a:t>
            </a:r>
            <a:r>
              <a:rPr lang="en-US" sz="1800" b="1" dirty="0"/>
              <a:t>documents of a class</a:t>
            </a:r>
            <a:r>
              <a:rPr lang="en-US" sz="1800" dirty="0"/>
              <a:t> in OOP). All our processing will be done on these "documents", then finally, we will write these documents in our database.</a:t>
            </a:r>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pPr algn="ctr"/>
            <a:r>
              <a:rPr lang="en-US" sz="3200" b="1" dirty="0">
                <a:solidFill>
                  <a:schemeClr val="bg1"/>
                </a:solidFill>
              </a:rPr>
              <a:t>ExpressJS </a:t>
            </a:r>
            <a:r>
              <a:rPr lang="en-US" sz="3200" b="1" dirty="0" smtClean="0">
                <a:solidFill>
                  <a:schemeClr val="bg1"/>
                </a:solidFill>
              </a:rPr>
              <a:t>Middleware</a:t>
            </a:r>
            <a:endParaRPr lang="en-US" sz="3200" b="1" dirty="0">
              <a:solidFill>
                <a:schemeClr val="bg1"/>
              </a:solidFill>
            </a:endParaRPr>
          </a:p>
          <a:p>
            <a:pPr marL="0" marR="0" lvl="0" indent="0" algn="ctr"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2" name="Rectangle 1"/>
          <p:cNvSpPr/>
          <p:nvPr/>
        </p:nvSpPr>
        <p:spPr>
          <a:xfrm>
            <a:off x="356134" y="2552104"/>
            <a:ext cx="8277727" cy="3416320"/>
          </a:xfrm>
          <a:prstGeom prst="rect">
            <a:avLst/>
          </a:prstGeom>
        </p:spPr>
        <p:txBody>
          <a:bodyPr wrap="square">
            <a:spAutoFit/>
          </a:bodyPr>
          <a:lstStyle/>
          <a:p>
            <a:r>
              <a:rPr lang="en-US" sz="1800" dirty="0"/>
              <a:t>Express.js middleware is a crucial aspect of building web applications with the MEAN (</a:t>
            </a:r>
            <a:r>
              <a:rPr lang="en-US" sz="1800" dirty="0" err="1"/>
              <a:t>MongoDB</a:t>
            </a:r>
            <a:r>
              <a:rPr lang="en-US" sz="1800" dirty="0"/>
              <a:t>, Express.js, </a:t>
            </a:r>
            <a:r>
              <a:rPr lang="en-US" sz="1800" dirty="0" err="1"/>
              <a:t>AngularJS</a:t>
            </a:r>
            <a:r>
              <a:rPr lang="en-US" sz="1800" dirty="0"/>
              <a:t>, Node.js) stack. Middleware functions in Express.js play a pivotal role in handling requests, modifying the request and response objects, and enabling various features within your application</a:t>
            </a:r>
            <a:r>
              <a:rPr lang="en-US" sz="1800" dirty="0" smtClean="0"/>
              <a:t>.</a:t>
            </a:r>
            <a:endParaRPr lang="en-US" sz="1800" dirty="0" smtClean="0"/>
          </a:p>
          <a:p>
            <a:endParaRPr lang="en-US" sz="1800" dirty="0"/>
          </a:p>
          <a:p>
            <a:endParaRPr lang="en-US" sz="1800" dirty="0" smtClean="0"/>
          </a:p>
          <a:p>
            <a:r>
              <a:rPr lang="en-US" sz="1800" dirty="0"/>
              <a:t>Middleware functions in Express.js are functions that have access to the request object (</a:t>
            </a:r>
            <a:r>
              <a:rPr lang="en-US" sz="1800" dirty="0" err="1"/>
              <a:t>req</a:t>
            </a:r>
            <a:r>
              <a:rPr lang="en-US" sz="1800" dirty="0"/>
              <a:t>), the response object (res), and the next middleware function in the application's request-response cycle. Middleware can perform tasks, modify the request or response, end the request-response cycle, and call the next middleware in the stack.</a:t>
            </a:r>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pPr algn="ctr"/>
            <a:r>
              <a:rPr lang="en-US" sz="3200" b="1" dirty="0">
                <a:solidFill>
                  <a:schemeClr val="bg1"/>
                </a:solidFill>
              </a:rPr>
              <a:t>ExpressJS </a:t>
            </a:r>
            <a:r>
              <a:rPr lang="en-US" sz="3200" b="1" dirty="0" smtClean="0">
                <a:solidFill>
                  <a:schemeClr val="bg1"/>
                </a:solidFill>
              </a:rPr>
              <a:t>Middleware</a:t>
            </a:r>
            <a:endParaRPr lang="en-US" sz="3200" b="1" dirty="0">
              <a:solidFill>
                <a:schemeClr val="bg1"/>
              </a:solidFill>
            </a:endParaRPr>
          </a:p>
          <a:p>
            <a:pPr marL="0" marR="0" lvl="0" indent="0" algn="ctr"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2" name="Rectangle 1"/>
          <p:cNvSpPr/>
          <p:nvPr/>
        </p:nvSpPr>
        <p:spPr>
          <a:xfrm>
            <a:off x="356134" y="2552104"/>
            <a:ext cx="8277727" cy="2308324"/>
          </a:xfrm>
          <a:prstGeom prst="rect">
            <a:avLst/>
          </a:prstGeom>
        </p:spPr>
        <p:txBody>
          <a:bodyPr wrap="square">
            <a:spAutoFit/>
          </a:bodyPr>
          <a:lstStyle/>
          <a:p>
            <a:r>
              <a:rPr lang="en-US" sz="1800" dirty="0"/>
              <a:t>Middleware in Express are functions that come into play </a:t>
            </a:r>
            <a:r>
              <a:rPr lang="en-US" sz="1800" b="1" dirty="0"/>
              <a:t>after the server receives the request and before the response is sent to the client</a:t>
            </a:r>
            <a:r>
              <a:rPr lang="en-US" sz="1800" dirty="0"/>
              <a:t>. They are arranged in a chain and are called in sequence</a:t>
            </a:r>
            <a:r>
              <a:rPr lang="en-US" sz="1800" dirty="0" smtClean="0"/>
              <a:t>.</a:t>
            </a:r>
            <a:endParaRPr lang="en-US" sz="1800" dirty="0" smtClean="0"/>
          </a:p>
          <a:p>
            <a:endParaRPr lang="en-US" sz="1800" dirty="0"/>
          </a:p>
          <a:p>
            <a:r>
              <a:rPr lang="en-US" sz="1800" dirty="0"/>
              <a:t>We can use middleware functions for different types of processing tasks required for fulfilling the request like database querying, making API calls, preparing the response, </a:t>
            </a:r>
            <a:r>
              <a:rPr lang="en-US" sz="1800" dirty="0" err="1"/>
              <a:t>etc</a:t>
            </a:r>
            <a:r>
              <a:rPr lang="en-US" sz="1800" dirty="0"/>
              <a:t>, and finally calling the next middleware function in the chain</a:t>
            </a:r>
            <a:endParaRPr lang="en-US" sz="1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pPr algn="ctr"/>
            <a:r>
              <a:rPr lang="en-US" sz="3200" b="1" dirty="0">
                <a:solidFill>
                  <a:schemeClr val="bg1"/>
                </a:solidFill>
              </a:rPr>
              <a:t>ExpressJS </a:t>
            </a:r>
            <a:r>
              <a:rPr lang="en-US" sz="3200" b="1" dirty="0" smtClean="0">
                <a:solidFill>
                  <a:schemeClr val="bg1"/>
                </a:solidFill>
              </a:rPr>
              <a:t>Middleware</a:t>
            </a:r>
            <a:endParaRPr lang="en-US" sz="3200" b="1" dirty="0">
              <a:solidFill>
                <a:schemeClr val="bg1"/>
              </a:solidFill>
            </a:endParaRPr>
          </a:p>
          <a:p>
            <a:pPr marL="0" marR="0" lvl="0" indent="0" algn="ctr"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2" name="Rectangle 1"/>
          <p:cNvSpPr/>
          <p:nvPr/>
        </p:nvSpPr>
        <p:spPr>
          <a:xfrm>
            <a:off x="356134" y="2552104"/>
            <a:ext cx="8277727" cy="3970318"/>
          </a:xfrm>
          <a:prstGeom prst="rect">
            <a:avLst/>
          </a:prstGeom>
        </p:spPr>
        <p:txBody>
          <a:bodyPr wrap="square">
            <a:spAutoFit/>
          </a:bodyPr>
          <a:lstStyle/>
          <a:p>
            <a:r>
              <a:rPr lang="en-US" sz="1800" dirty="0"/>
              <a:t>Middleware functions take three arguments: the request object (request), the response object (response), and optionally the next() middleware function</a:t>
            </a:r>
            <a:r>
              <a:rPr lang="en-US" sz="1800" dirty="0" smtClean="0"/>
              <a:t>:</a:t>
            </a:r>
            <a:endParaRPr lang="en-US" sz="1800" dirty="0" smtClean="0"/>
          </a:p>
          <a:p>
            <a:endParaRPr lang="en-US" sz="1800" dirty="0"/>
          </a:p>
          <a:p>
            <a:r>
              <a:rPr lang="en-US" sz="1600" dirty="0" err="1"/>
              <a:t>const</a:t>
            </a:r>
            <a:r>
              <a:rPr lang="en-US" sz="1600" dirty="0"/>
              <a:t> express = require('express');</a:t>
            </a:r>
            <a:endParaRPr lang="en-US" sz="1600" dirty="0"/>
          </a:p>
          <a:p>
            <a:r>
              <a:rPr lang="en-US" sz="1600" dirty="0" err="1"/>
              <a:t>const</a:t>
            </a:r>
            <a:r>
              <a:rPr lang="en-US" sz="1600" dirty="0"/>
              <a:t> app = express();</a:t>
            </a:r>
            <a:endParaRPr lang="en-US" sz="1600" dirty="0"/>
          </a:p>
          <a:p>
            <a:r>
              <a:rPr lang="en-US" sz="1600" dirty="0"/>
              <a:t>function </a:t>
            </a:r>
            <a:r>
              <a:rPr lang="en-US" sz="1600" dirty="0" err="1"/>
              <a:t>middlewareFunction</a:t>
            </a:r>
            <a:r>
              <a:rPr lang="en-US" sz="1600" dirty="0"/>
              <a:t>(request, response, next){</a:t>
            </a:r>
            <a:endParaRPr lang="en-US" sz="1600" dirty="0"/>
          </a:p>
          <a:p>
            <a:r>
              <a:rPr lang="en-US" sz="1600" dirty="0"/>
              <a:t>  ...</a:t>
            </a:r>
            <a:endParaRPr lang="en-US" sz="1600" dirty="0"/>
          </a:p>
          <a:p>
            <a:r>
              <a:rPr lang="en-US" sz="1600" dirty="0"/>
              <a:t>  next()</a:t>
            </a:r>
            <a:endParaRPr lang="en-US" sz="1600" dirty="0"/>
          </a:p>
          <a:p>
            <a:r>
              <a:rPr lang="en-US" sz="1600" dirty="0"/>
              <a:t>}</a:t>
            </a:r>
            <a:endParaRPr lang="en-US" sz="1600" dirty="0"/>
          </a:p>
          <a:p>
            <a:endParaRPr lang="en-US" sz="1600" dirty="0"/>
          </a:p>
          <a:p>
            <a:r>
              <a:rPr lang="en-US" sz="1600" dirty="0" err="1"/>
              <a:t>app.use</a:t>
            </a:r>
            <a:r>
              <a:rPr lang="en-US" sz="1600" dirty="0"/>
              <a:t>(</a:t>
            </a:r>
            <a:r>
              <a:rPr lang="en-US" sz="1600" dirty="0" err="1"/>
              <a:t>middlewareFunction</a:t>
            </a:r>
            <a:r>
              <a:rPr lang="en-US" sz="1600" dirty="0" smtClean="0"/>
              <a:t>)</a:t>
            </a:r>
            <a:endParaRPr lang="en-US" sz="1600" dirty="0" smtClean="0"/>
          </a:p>
          <a:p>
            <a:endParaRPr lang="en-US" sz="1600" dirty="0" smtClean="0"/>
          </a:p>
          <a:p>
            <a:r>
              <a:rPr lang="en-US" sz="1800" dirty="0"/>
              <a:t>An exception to this rule is error handling middleware which takes an error object as the fourth parameter. We call </a:t>
            </a:r>
            <a:r>
              <a:rPr lang="en-US" sz="1800" dirty="0" err="1"/>
              <a:t>app.use</a:t>
            </a:r>
            <a:r>
              <a:rPr lang="en-US" sz="1800" dirty="0"/>
              <a:t>() to add a middleware function to our Express application.</a:t>
            </a:r>
            <a:endParaRPr lang="en-US" sz="1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pPr algn="ctr"/>
            <a:r>
              <a:rPr lang="en-US" sz="3200" b="1" dirty="0" smtClean="0">
                <a:solidFill>
                  <a:schemeClr val="bg1"/>
                </a:solidFill>
              </a:rPr>
              <a:t>Type of ExpressJS Middleware</a:t>
            </a:r>
            <a:endParaRPr lang="en-US" sz="3200" b="1" dirty="0">
              <a:solidFill>
                <a:schemeClr val="bg1"/>
              </a:solidFill>
            </a:endParaRPr>
          </a:p>
          <a:p>
            <a:pPr marL="0" marR="0" lvl="0" indent="0" algn="ctr"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2" name="Rectangle 1"/>
          <p:cNvSpPr/>
          <p:nvPr/>
        </p:nvSpPr>
        <p:spPr>
          <a:xfrm>
            <a:off x="356134" y="2552104"/>
            <a:ext cx="8277727" cy="3139321"/>
          </a:xfrm>
          <a:prstGeom prst="rect">
            <a:avLst/>
          </a:prstGeom>
        </p:spPr>
        <p:txBody>
          <a:bodyPr wrap="square">
            <a:spAutoFit/>
          </a:bodyPr>
          <a:lstStyle/>
          <a:p>
            <a:r>
              <a:rPr lang="en-US" sz="1800" b="1" dirty="0"/>
              <a:t>Application-level Middleware</a:t>
            </a:r>
            <a:r>
              <a:rPr lang="en-US" sz="1800" b="1" dirty="0" smtClean="0"/>
              <a:t>:</a:t>
            </a:r>
            <a:endParaRPr lang="en-US" sz="1800" b="1" dirty="0" smtClean="0"/>
          </a:p>
          <a:p>
            <a:endParaRPr lang="en-US" sz="1800" b="1" dirty="0"/>
          </a:p>
          <a:p>
            <a:r>
              <a:rPr lang="en-US" sz="1800" dirty="0"/>
              <a:t>Application-level middleware is bound to the app object and executes for every request to the </a:t>
            </a:r>
            <a:r>
              <a:rPr lang="en-US" sz="1800" dirty="0" smtClean="0"/>
              <a:t>application.</a:t>
            </a:r>
            <a:endParaRPr lang="en-US" sz="1800" dirty="0" smtClean="0"/>
          </a:p>
          <a:p>
            <a:endParaRPr lang="en-US" sz="1800" dirty="0"/>
          </a:p>
          <a:p>
            <a:r>
              <a:rPr lang="en-US" sz="1800" b="1" dirty="0" err="1"/>
              <a:t>app.use</a:t>
            </a:r>
            <a:r>
              <a:rPr lang="en-US" sz="1800" b="1" dirty="0"/>
              <a:t>(function(</a:t>
            </a:r>
            <a:r>
              <a:rPr lang="en-US" sz="1800" b="1" dirty="0" err="1"/>
              <a:t>req</a:t>
            </a:r>
            <a:r>
              <a:rPr lang="en-US" sz="1800" b="1" dirty="0"/>
              <a:t>, res, next) {</a:t>
            </a:r>
            <a:endParaRPr lang="en-US" sz="1800" b="1" dirty="0"/>
          </a:p>
          <a:p>
            <a:r>
              <a:rPr lang="en-US" sz="1800" b="1" dirty="0"/>
              <a:t>  // middleware logic</a:t>
            </a:r>
            <a:endParaRPr lang="en-US" sz="1800" b="1" dirty="0"/>
          </a:p>
          <a:p>
            <a:r>
              <a:rPr lang="en-US" sz="1800" b="1" dirty="0"/>
              <a:t>  next();</a:t>
            </a:r>
            <a:endParaRPr lang="en-US" sz="1800" b="1" dirty="0"/>
          </a:p>
          <a:p>
            <a:r>
              <a:rPr lang="en-US" sz="1800" b="1" dirty="0" smtClean="0"/>
              <a:t>});</a:t>
            </a:r>
            <a:endParaRPr lang="en-US" sz="1800" b="1" dirty="0" smtClean="0"/>
          </a:p>
          <a:p>
            <a:endParaRPr lang="en-US" sz="1800" dirty="0"/>
          </a:p>
          <a:p>
            <a:r>
              <a:rPr lang="en-US" sz="1800" dirty="0"/>
              <a:t>Application-level middleware which runs for all routes in an app object</a:t>
            </a:r>
            <a:endParaRPr lang="en-US" sz="1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pPr algn="ctr"/>
            <a:r>
              <a:rPr lang="en-US" sz="3200" b="1" dirty="0" smtClean="0">
                <a:solidFill>
                  <a:schemeClr val="bg1"/>
                </a:solidFill>
              </a:rPr>
              <a:t>Type of ExpressJS Middleware</a:t>
            </a:r>
            <a:endParaRPr lang="en-US" sz="3200" b="1" dirty="0">
              <a:solidFill>
                <a:schemeClr val="bg1"/>
              </a:solidFill>
            </a:endParaRPr>
          </a:p>
          <a:p>
            <a:pPr marL="0" marR="0" lvl="0" indent="0" algn="ctr"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2" name="Rectangle 1"/>
          <p:cNvSpPr/>
          <p:nvPr/>
        </p:nvSpPr>
        <p:spPr>
          <a:xfrm>
            <a:off x="356134" y="2552104"/>
            <a:ext cx="8277727" cy="3416320"/>
          </a:xfrm>
          <a:prstGeom prst="rect">
            <a:avLst/>
          </a:prstGeom>
        </p:spPr>
        <p:txBody>
          <a:bodyPr wrap="square">
            <a:spAutoFit/>
          </a:bodyPr>
          <a:lstStyle/>
          <a:p>
            <a:r>
              <a:rPr lang="en-US" sz="1800" b="1" dirty="0"/>
              <a:t>Router-level Middleware:</a:t>
            </a:r>
            <a:endParaRPr lang="en-US" sz="1800" b="1" dirty="0"/>
          </a:p>
          <a:p>
            <a:endParaRPr lang="en-US" sz="1800" dirty="0"/>
          </a:p>
          <a:p>
            <a:r>
              <a:rPr lang="en-US" sz="1800" dirty="0"/>
              <a:t>Router-level middleware is bound to an instance of </a:t>
            </a:r>
            <a:r>
              <a:rPr lang="en-US" sz="1800" dirty="0" err="1"/>
              <a:t>express.Router</a:t>
            </a:r>
            <a:r>
              <a:rPr lang="en-US" sz="1800" dirty="0"/>
              <a:t>() and executes for routes defined on that </a:t>
            </a:r>
            <a:r>
              <a:rPr lang="en-US" sz="1800" dirty="0" smtClean="0"/>
              <a:t>router</a:t>
            </a:r>
            <a:endParaRPr lang="en-US" sz="1800" dirty="0" smtClean="0"/>
          </a:p>
          <a:p>
            <a:endParaRPr lang="en-US" sz="1800" dirty="0"/>
          </a:p>
          <a:p>
            <a:r>
              <a:rPr lang="en-US" sz="1800" b="1" dirty="0" err="1"/>
              <a:t>var</a:t>
            </a:r>
            <a:r>
              <a:rPr lang="en-US" sz="1800" b="1" dirty="0"/>
              <a:t> router = </a:t>
            </a:r>
            <a:r>
              <a:rPr lang="en-US" sz="1800" b="1" dirty="0" err="1"/>
              <a:t>express.Router</a:t>
            </a:r>
            <a:r>
              <a:rPr lang="en-US" sz="1800" b="1" dirty="0"/>
              <a:t>();</a:t>
            </a:r>
            <a:endParaRPr lang="en-US" sz="1800" b="1" dirty="0"/>
          </a:p>
          <a:p>
            <a:r>
              <a:rPr lang="en-US" sz="1800" b="1" dirty="0" err="1"/>
              <a:t>router.use</a:t>
            </a:r>
            <a:r>
              <a:rPr lang="en-US" sz="1800" b="1" dirty="0"/>
              <a:t>(function(</a:t>
            </a:r>
            <a:r>
              <a:rPr lang="en-US" sz="1800" b="1" dirty="0" err="1"/>
              <a:t>req</a:t>
            </a:r>
            <a:r>
              <a:rPr lang="en-US" sz="1800" b="1" dirty="0"/>
              <a:t>, res, next) {</a:t>
            </a:r>
            <a:endParaRPr lang="en-US" sz="1800" b="1" dirty="0"/>
          </a:p>
          <a:p>
            <a:r>
              <a:rPr lang="en-US" sz="1800" b="1" dirty="0"/>
              <a:t>  // middleware logic</a:t>
            </a:r>
            <a:endParaRPr lang="en-US" sz="1800" b="1" dirty="0"/>
          </a:p>
          <a:p>
            <a:r>
              <a:rPr lang="en-US" sz="1800" b="1" dirty="0"/>
              <a:t>  next();</a:t>
            </a:r>
            <a:endParaRPr lang="en-US" sz="1800" b="1" dirty="0"/>
          </a:p>
          <a:p>
            <a:r>
              <a:rPr lang="en-US" sz="1800" b="1" dirty="0" smtClean="0"/>
              <a:t>});</a:t>
            </a:r>
            <a:endParaRPr lang="en-US" sz="1800" b="1" dirty="0" smtClean="0"/>
          </a:p>
          <a:p>
            <a:endParaRPr lang="en-US" sz="1800" b="1" dirty="0"/>
          </a:p>
          <a:p>
            <a:r>
              <a:rPr lang="en-US" sz="1800" dirty="0"/>
              <a:t>Router level middleware which runs for all routes in a router object</a:t>
            </a:r>
            <a:endParaRPr lang="en-US" sz="1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pPr algn="ctr"/>
            <a:r>
              <a:rPr lang="en-US" sz="3200" b="1" dirty="0" smtClean="0">
                <a:solidFill>
                  <a:schemeClr val="bg1"/>
                </a:solidFill>
              </a:rPr>
              <a:t>Type of ExpressJS Middleware</a:t>
            </a:r>
            <a:endParaRPr lang="en-US" sz="3200" b="1" dirty="0">
              <a:solidFill>
                <a:schemeClr val="bg1"/>
              </a:solidFill>
            </a:endParaRPr>
          </a:p>
          <a:p>
            <a:pPr marL="0" marR="0" lvl="0" indent="0" algn="ctr"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2" name="Rectangle 1"/>
          <p:cNvSpPr/>
          <p:nvPr/>
        </p:nvSpPr>
        <p:spPr>
          <a:xfrm>
            <a:off x="356134" y="2552104"/>
            <a:ext cx="8277727" cy="3416320"/>
          </a:xfrm>
          <a:prstGeom prst="rect">
            <a:avLst/>
          </a:prstGeom>
        </p:spPr>
        <p:txBody>
          <a:bodyPr wrap="square">
            <a:spAutoFit/>
          </a:bodyPr>
          <a:lstStyle/>
          <a:p>
            <a:r>
              <a:rPr lang="en-US" sz="1800" b="1" dirty="0"/>
              <a:t>Error-handling Middleware</a:t>
            </a:r>
            <a:r>
              <a:rPr lang="en-US" sz="1800" b="1" dirty="0" smtClean="0"/>
              <a:t>:</a:t>
            </a:r>
            <a:endParaRPr lang="en-US" sz="1800" b="1" dirty="0" smtClean="0"/>
          </a:p>
          <a:p>
            <a:endParaRPr lang="en-US" sz="1800" b="1" dirty="0"/>
          </a:p>
          <a:p>
            <a:r>
              <a:rPr lang="en-US" sz="1800" dirty="0"/>
              <a:t>Error-handling middleware is defined with four parameters, and it gets invoked when an error occurs during the request-response cycle</a:t>
            </a:r>
            <a:r>
              <a:rPr lang="en-US" sz="1800" dirty="0" smtClean="0"/>
              <a:t>.</a:t>
            </a:r>
            <a:endParaRPr lang="en-US" sz="1800" dirty="0" smtClean="0"/>
          </a:p>
          <a:p>
            <a:endParaRPr lang="en-US" sz="1800" b="1" dirty="0"/>
          </a:p>
          <a:p>
            <a:r>
              <a:rPr lang="en-US" sz="1800" b="1" dirty="0" err="1"/>
              <a:t>app.use</a:t>
            </a:r>
            <a:r>
              <a:rPr lang="en-US" sz="1800" b="1" dirty="0"/>
              <a:t>(function(err, </a:t>
            </a:r>
            <a:r>
              <a:rPr lang="en-US" sz="1800" b="1" dirty="0" err="1"/>
              <a:t>req</a:t>
            </a:r>
            <a:r>
              <a:rPr lang="en-US" sz="1800" b="1" dirty="0"/>
              <a:t>, res, next) {</a:t>
            </a:r>
            <a:endParaRPr lang="en-US" sz="1800" b="1" dirty="0"/>
          </a:p>
          <a:p>
            <a:r>
              <a:rPr lang="en-US" sz="1800" b="1" dirty="0"/>
              <a:t>  // error-handling logic</a:t>
            </a:r>
            <a:endParaRPr lang="en-US" sz="1800" b="1" dirty="0"/>
          </a:p>
          <a:p>
            <a:r>
              <a:rPr lang="en-US" sz="1800" b="1" dirty="0"/>
              <a:t>  </a:t>
            </a:r>
            <a:r>
              <a:rPr lang="en-US" sz="1800" b="1" dirty="0" err="1"/>
              <a:t>res.status</a:t>
            </a:r>
            <a:r>
              <a:rPr lang="en-US" sz="1800" b="1" dirty="0"/>
              <a:t>(500).send('Something went wrong!');</a:t>
            </a:r>
            <a:endParaRPr lang="en-US" sz="1800" b="1" dirty="0"/>
          </a:p>
          <a:p>
            <a:r>
              <a:rPr lang="en-US" sz="1800" b="1" dirty="0" smtClean="0"/>
              <a:t>});</a:t>
            </a:r>
            <a:endParaRPr lang="en-US" sz="1800" b="1" dirty="0" smtClean="0"/>
          </a:p>
          <a:p>
            <a:endParaRPr lang="en-US" sz="1800" b="1" dirty="0"/>
          </a:p>
          <a:p>
            <a:r>
              <a:rPr lang="en-US" sz="1800" dirty="0"/>
              <a:t>Error handling middleware for handling errors</a:t>
            </a:r>
            <a:endParaRPr lang="en-US" sz="1800" dirty="0"/>
          </a:p>
          <a:p>
            <a:endParaRPr lang="en-US" sz="1800"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pPr algn="ctr"/>
            <a:r>
              <a:rPr lang="en-US" sz="3200" b="1" dirty="0" smtClean="0">
                <a:solidFill>
                  <a:schemeClr val="bg1"/>
                </a:solidFill>
              </a:rPr>
              <a:t>Type of ExpressJS Middleware</a:t>
            </a:r>
            <a:endParaRPr lang="en-US" sz="3200" b="1" dirty="0">
              <a:solidFill>
                <a:schemeClr val="bg1"/>
              </a:solidFill>
            </a:endParaRPr>
          </a:p>
          <a:p>
            <a:pPr marL="0" marR="0" lvl="0" indent="0" algn="ctr"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2" name="Rectangle 1"/>
          <p:cNvSpPr/>
          <p:nvPr/>
        </p:nvSpPr>
        <p:spPr>
          <a:xfrm>
            <a:off x="356134" y="2552104"/>
            <a:ext cx="8277727" cy="3970318"/>
          </a:xfrm>
          <a:prstGeom prst="rect">
            <a:avLst/>
          </a:prstGeom>
        </p:spPr>
        <p:txBody>
          <a:bodyPr wrap="square">
            <a:spAutoFit/>
          </a:bodyPr>
          <a:lstStyle/>
          <a:p>
            <a:r>
              <a:rPr lang="en-US" sz="1800" b="1" dirty="0"/>
              <a:t>Built-in Middleware</a:t>
            </a:r>
            <a:r>
              <a:rPr lang="en-US" sz="1800" b="1" dirty="0" smtClean="0"/>
              <a:t>:</a:t>
            </a:r>
            <a:endParaRPr lang="en-US" sz="1800" b="1" dirty="0" smtClean="0"/>
          </a:p>
          <a:p>
            <a:endParaRPr lang="en-US" sz="1800" b="1" dirty="0"/>
          </a:p>
          <a:p>
            <a:r>
              <a:rPr lang="en-US" sz="1800" dirty="0"/>
              <a:t>Express provides several built-in middleware functions that can be easily integrated into your </a:t>
            </a:r>
            <a:r>
              <a:rPr lang="en-US" sz="1800" dirty="0" smtClean="0"/>
              <a:t>application</a:t>
            </a:r>
            <a:endParaRPr lang="en-US" sz="1800" dirty="0" smtClean="0"/>
          </a:p>
          <a:p>
            <a:endParaRPr lang="en-US" sz="1800" b="1" dirty="0"/>
          </a:p>
          <a:p>
            <a:pPr marL="285750" indent="-285750">
              <a:buFont typeface="Arial" panose="020B0604020202020204" pitchFamily="34" charset="0"/>
              <a:buChar char="•"/>
            </a:pPr>
            <a:r>
              <a:rPr lang="en-US" sz="1800" b="1" dirty="0" err="1"/>
              <a:t>express.json</a:t>
            </a:r>
            <a:r>
              <a:rPr lang="en-US" sz="1800" b="1" dirty="0"/>
              <a:t>(): Parses incoming requests with JSON payloads</a:t>
            </a:r>
            <a:r>
              <a:rPr lang="en-US" sz="1800" b="1" dirty="0" smtClean="0"/>
              <a:t>.</a:t>
            </a:r>
            <a:endParaRPr lang="en-US" sz="1800" b="1" dirty="0" smtClean="0"/>
          </a:p>
          <a:p>
            <a:pPr marL="285750" indent="-285750">
              <a:buFont typeface="Arial" panose="020B0604020202020204" pitchFamily="34" charset="0"/>
              <a:buChar char="•"/>
            </a:pPr>
            <a:endParaRPr lang="en-US" sz="1800" b="1" dirty="0"/>
          </a:p>
          <a:p>
            <a:pPr marL="285750" indent="-285750">
              <a:buFont typeface="Arial" panose="020B0604020202020204" pitchFamily="34" charset="0"/>
              <a:buChar char="•"/>
            </a:pPr>
            <a:r>
              <a:rPr lang="en-US" sz="1800" b="1" dirty="0" err="1"/>
              <a:t>express.urlencoded</a:t>
            </a:r>
            <a:r>
              <a:rPr lang="en-US" sz="1800" b="1" dirty="0"/>
              <a:t>(): Parses incoming requests with URL-encoded payloads</a:t>
            </a:r>
            <a:r>
              <a:rPr lang="en-US" sz="1800" b="1" dirty="0" smtClean="0"/>
              <a:t>.</a:t>
            </a:r>
            <a:endParaRPr lang="en-US" sz="1800" b="1" dirty="0" smtClean="0"/>
          </a:p>
          <a:p>
            <a:pPr marL="285750" indent="-285750">
              <a:buFont typeface="Arial" panose="020B0604020202020204" pitchFamily="34" charset="0"/>
              <a:buChar char="•"/>
            </a:pPr>
            <a:endParaRPr lang="en-US" sz="1800" b="1" dirty="0"/>
          </a:p>
          <a:p>
            <a:pPr marL="285750" indent="-285750">
              <a:buFont typeface="Arial" panose="020B0604020202020204" pitchFamily="34" charset="0"/>
              <a:buChar char="•"/>
            </a:pPr>
            <a:r>
              <a:rPr lang="en-US" sz="1800" b="1" dirty="0" err="1"/>
              <a:t>express.static</a:t>
            </a:r>
            <a:r>
              <a:rPr lang="en-US" sz="1800" b="1" dirty="0"/>
              <a:t>(): Serves static </a:t>
            </a:r>
            <a:r>
              <a:rPr lang="en-US" sz="1800" b="1" dirty="0" smtClean="0"/>
              <a:t>files</a:t>
            </a:r>
            <a:endParaRPr lang="en-US" sz="1800" b="1" dirty="0" smtClean="0"/>
          </a:p>
          <a:p>
            <a:pPr marL="285750" indent="-285750">
              <a:buFont typeface="Arial" panose="020B0604020202020204" pitchFamily="34" charset="0"/>
              <a:buChar char="•"/>
            </a:pPr>
            <a:endParaRPr lang="en-US" sz="1800" b="1" dirty="0"/>
          </a:p>
          <a:p>
            <a:pPr marL="285750" indent="-285750">
              <a:buFont typeface="Arial" panose="020B0604020202020204" pitchFamily="34" charset="0"/>
              <a:buChar char="•"/>
            </a:pPr>
            <a:endParaRPr lang="en-US" sz="1800" b="1" dirty="0" smtClean="0"/>
          </a:p>
          <a:p>
            <a:endParaRPr lang="en-US" sz="1800"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pPr algn="ctr"/>
            <a:r>
              <a:rPr lang="en-US" sz="3200" b="1" dirty="0" smtClean="0">
                <a:solidFill>
                  <a:schemeClr val="bg1"/>
                </a:solidFill>
              </a:rPr>
              <a:t>Type of ExpressJS Middleware</a:t>
            </a:r>
            <a:endParaRPr lang="en-US" sz="3200" b="1" dirty="0">
              <a:solidFill>
                <a:schemeClr val="bg1"/>
              </a:solidFill>
            </a:endParaRPr>
          </a:p>
          <a:p>
            <a:pPr marL="0" marR="0" lvl="0" indent="0" algn="ctr"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2" name="Rectangle 1"/>
          <p:cNvSpPr/>
          <p:nvPr/>
        </p:nvSpPr>
        <p:spPr>
          <a:xfrm>
            <a:off x="356134" y="2552104"/>
            <a:ext cx="8277727" cy="3416320"/>
          </a:xfrm>
          <a:prstGeom prst="rect">
            <a:avLst/>
          </a:prstGeom>
        </p:spPr>
        <p:txBody>
          <a:bodyPr wrap="square">
            <a:spAutoFit/>
          </a:bodyPr>
          <a:lstStyle/>
          <a:p>
            <a:r>
              <a:rPr lang="en-US" sz="1800" b="1" dirty="0"/>
              <a:t>Third-party Middleware:</a:t>
            </a:r>
            <a:endParaRPr lang="en-US" sz="1800" b="1" dirty="0"/>
          </a:p>
          <a:p>
            <a:pPr marL="285750" indent="-285750">
              <a:buFont typeface="Arial" panose="020B0604020202020204" pitchFamily="34" charset="0"/>
              <a:buChar char="•"/>
            </a:pPr>
            <a:endParaRPr lang="en-US" sz="1800" b="1" dirty="0"/>
          </a:p>
          <a:p>
            <a:pPr marL="285750" indent="-285750">
              <a:buFont typeface="Arial" panose="020B0604020202020204" pitchFamily="34" charset="0"/>
              <a:buChar char="•"/>
            </a:pPr>
            <a:r>
              <a:rPr lang="en-US" sz="1800" dirty="0"/>
              <a:t>Developers can use third-party middleware to add additional functionality to their applications.</a:t>
            </a:r>
            <a:endParaRPr lang="en-US" sz="1800" dirty="0"/>
          </a:p>
          <a:p>
            <a:pPr marL="285750" indent="-285750">
              <a:buFont typeface="Arial" panose="020B0604020202020204" pitchFamily="34" charset="0"/>
              <a:buChar char="•"/>
            </a:pPr>
            <a:r>
              <a:rPr lang="en-US" sz="1800" dirty="0"/>
              <a:t>Example (using </a:t>
            </a:r>
            <a:r>
              <a:rPr lang="en-US" sz="1800" b="1" dirty="0"/>
              <a:t>body-parser</a:t>
            </a:r>
            <a:r>
              <a:rPr lang="en-US" sz="1800" dirty="0"/>
              <a:t> for parsing </a:t>
            </a:r>
            <a:r>
              <a:rPr lang="en-US" sz="1800" dirty="0" smtClean="0"/>
              <a:t>JSON or </a:t>
            </a:r>
            <a:r>
              <a:rPr lang="en-US" sz="1800" b="1" dirty="0" err="1" smtClean="0"/>
              <a:t>multer</a:t>
            </a:r>
            <a:r>
              <a:rPr lang="en-US" sz="1800" b="1" dirty="0" smtClean="0"/>
              <a:t> </a:t>
            </a:r>
            <a:r>
              <a:rPr lang="en-US" sz="1800" dirty="0" smtClean="0"/>
              <a:t>file upload):</a:t>
            </a:r>
            <a:endParaRPr lang="en-US" sz="1800" dirty="0" smtClean="0"/>
          </a:p>
          <a:p>
            <a:pPr marL="285750" indent="-285750">
              <a:buFont typeface="Arial" panose="020B0604020202020204" pitchFamily="34" charset="0"/>
              <a:buChar char="•"/>
            </a:pPr>
            <a:endParaRPr lang="en-US" sz="1800" dirty="0"/>
          </a:p>
          <a:p>
            <a:r>
              <a:rPr lang="en-US" sz="1800" b="1" dirty="0" smtClean="0"/>
              <a:t>        </a:t>
            </a:r>
            <a:r>
              <a:rPr lang="en-US" sz="1800" b="1" dirty="0" err="1" smtClean="0"/>
              <a:t>const</a:t>
            </a:r>
            <a:r>
              <a:rPr lang="en-US" sz="1800" b="1" dirty="0" smtClean="0"/>
              <a:t> </a:t>
            </a:r>
            <a:r>
              <a:rPr lang="en-US" sz="1800" b="1" dirty="0" err="1"/>
              <a:t>bodyParser</a:t>
            </a:r>
            <a:r>
              <a:rPr lang="en-US" sz="1800" b="1" dirty="0"/>
              <a:t> = require('body-parser');</a:t>
            </a:r>
            <a:endParaRPr lang="en-US" sz="1800" b="1" dirty="0"/>
          </a:p>
          <a:p>
            <a:r>
              <a:rPr lang="en-US" sz="1800" b="1" dirty="0" smtClean="0"/>
              <a:t>        </a:t>
            </a:r>
            <a:r>
              <a:rPr lang="en-US" sz="1800" b="1" dirty="0" err="1" smtClean="0"/>
              <a:t>app.use</a:t>
            </a:r>
            <a:r>
              <a:rPr lang="en-US" sz="1800" b="1" dirty="0" smtClean="0"/>
              <a:t>(</a:t>
            </a:r>
            <a:r>
              <a:rPr lang="en-US" sz="1800" b="1" dirty="0" err="1" smtClean="0"/>
              <a:t>bodyParser.json</a:t>
            </a:r>
            <a:r>
              <a:rPr lang="en-US" sz="1800" b="1" dirty="0" smtClean="0"/>
              <a:t>());</a:t>
            </a:r>
            <a:endParaRPr lang="en-US" sz="1800" b="1" dirty="0" smtClean="0"/>
          </a:p>
          <a:p>
            <a:pPr marL="285750" indent="-285750">
              <a:buFont typeface="Arial" panose="020B0604020202020204" pitchFamily="34" charset="0"/>
              <a:buChar char="•"/>
            </a:pPr>
            <a:endParaRPr lang="en-US" sz="1800" b="1" dirty="0"/>
          </a:p>
          <a:p>
            <a:pPr marL="285750" indent="-285750">
              <a:buFont typeface="Arial" panose="020B0604020202020204" pitchFamily="34" charset="0"/>
              <a:buChar char="•"/>
            </a:pPr>
            <a:r>
              <a:rPr lang="en-US" sz="1800" dirty="0"/>
              <a:t>Third-party middleware maintained by the community</a:t>
            </a:r>
            <a:endParaRPr lang="en-US" sz="1800" dirty="0"/>
          </a:p>
          <a:p>
            <a:pPr marL="285750" indent="-285750">
              <a:buFont typeface="Arial" panose="020B0604020202020204" pitchFamily="34" charset="0"/>
              <a:buChar char="•"/>
            </a:pPr>
            <a:endParaRPr lang="en-US" sz="1800" b="1" dirty="0" smtClean="0"/>
          </a:p>
          <a:p>
            <a:endParaRPr lang="en-US" sz="18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pPr algn="ctr"/>
            <a:r>
              <a:rPr lang="en-US" sz="3200" b="1" dirty="0" smtClean="0">
                <a:solidFill>
                  <a:schemeClr val="bg1"/>
                </a:solidFill>
              </a:rPr>
              <a:t>Example of ExpressJS Middleware</a:t>
            </a:r>
            <a:endParaRPr lang="en-US" sz="3200" b="1" dirty="0">
              <a:solidFill>
                <a:schemeClr val="bg1"/>
              </a:solidFill>
            </a:endParaRPr>
          </a:p>
          <a:p>
            <a:pPr marL="0" marR="0" lvl="0" indent="0" algn="ctr"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2" name="Rectangle 1"/>
          <p:cNvSpPr/>
          <p:nvPr/>
        </p:nvSpPr>
        <p:spPr>
          <a:xfrm>
            <a:off x="356134" y="2330450"/>
            <a:ext cx="8277727" cy="4216539"/>
          </a:xfrm>
          <a:prstGeom prst="rect">
            <a:avLst/>
          </a:prstGeom>
        </p:spPr>
        <p:txBody>
          <a:bodyPr wrap="square">
            <a:spAutoFit/>
          </a:bodyPr>
          <a:lstStyle/>
          <a:p>
            <a:r>
              <a:rPr lang="en-US" sz="1800" b="1" dirty="0"/>
              <a:t>Authentication Middleware</a:t>
            </a:r>
            <a:r>
              <a:rPr lang="en-US" sz="1800" b="1" dirty="0" smtClean="0"/>
              <a:t>:</a:t>
            </a:r>
            <a:endParaRPr lang="en-US" sz="1800" b="1" dirty="0"/>
          </a:p>
          <a:p>
            <a:r>
              <a:rPr lang="en-US" sz="1800" dirty="0"/>
              <a:t>Verifies if the user is authenticated before allowing access to protected routes</a:t>
            </a:r>
            <a:r>
              <a:rPr lang="en-US" sz="1800" dirty="0" smtClean="0"/>
              <a:t>.</a:t>
            </a:r>
            <a:endParaRPr lang="en-US" sz="1800" dirty="0" smtClean="0"/>
          </a:p>
          <a:p>
            <a:endParaRPr lang="en-US" sz="1800" dirty="0"/>
          </a:p>
          <a:p>
            <a:pPr lvl="2"/>
            <a:r>
              <a:rPr lang="en-US" sz="1600" dirty="0"/>
              <a:t>function authenticate(</a:t>
            </a:r>
            <a:r>
              <a:rPr lang="en-US" sz="1600" dirty="0" err="1"/>
              <a:t>req</a:t>
            </a:r>
            <a:r>
              <a:rPr lang="en-US" sz="1600" dirty="0"/>
              <a:t>, res, next) {</a:t>
            </a:r>
            <a:endParaRPr lang="en-US" sz="1600" dirty="0"/>
          </a:p>
          <a:p>
            <a:pPr lvl="2"/>
            <a:r>
              <a:rPr lang="en-US" sz="1600" dirty="0"/>
              <a:t>  if (</a:t>
            </a:r>
            <a:r>
              <a:rPr lang="en-US" sz="1600" dirty="0" err="1"/>
              <a:t>req.isAuthenticated</a:t>
            </a:r>
            <a:r>
              <a:rPr lang="en-US" sz="1600" dirty="0"/>
              <a:t>()) {</a:t>
            </a:r>
            <a:endParaRPr lang="en-US" sz="1600" dirty="0"/>
          </a:p>
          <a:p>
            <a:pPr lvl="2"/>
            <a:r>
              <a:rPr lang="en-US" sz="1600" dirty="0"/>
              <a:t>    return next();</a:t>
            </a:r>
            <a:endParaRPr lang="en-US" sz="1600" dirty="0"/>
          </a:p>
          <a:p>
            <a:pPr lvl="2"/>
            <a:r>
              <a:rPr lang="en-US" sz="1600" dirty="0"/>
              <a:t>  }</a:t>
            </a:r>
            <a:endParaRPr lang="en-US" sz="1600" dirty="0"/>
          </a:p>
          <a:p>
            <a:pPr lvl="2"/>
            <a:r>
              <a:rPr lang="en-US" sz="1600" dirty="0"/>
              <a:t>  </a:t>
            </a:r>
            <a:r>
              <a:rPr lang="en-US" sz="1600" dirty="0" err="1"/>
              <a:t>res.redirect</a:t>
            </a:r>
            <a:r>
              <a:rPr lang="en-US" sz="1600" dirty="0"/>
              <a:t>('/login');</a:t>
            </a:r>
            <a:endParaRPr lang="en-US" sz="1600" dirty="0"/>
          </a:p>
          <a:p>
            <a:pPr lvl="2"/>
            <a:r>
              <a:rPr lang="en-US" sz="1600" dirty="0"/>
              <a:t>}</a:t>
            </a:r>
            <a:endParaRPr lang="en-US" sz="1600" dirty="0"/>
          </a:p>
          <a:p>
            <a:pPr lvl="2"/>
            <a:r>
              <a:rPr lang="en-US" sz="1600" dirty="0" err="1"/>
              <a:t>app.get</a:t>
            </a:r>
            <a:r>
              <a:rPr lang="en-US" sz="1600" dirty="0"/>
              <a:t>('/dashboard', authenticate, function(</a:t>
            </a:r>
            <a:r>
              <a:rPr lang="en-US" sz="1600" dirty="0" err="1"/>
              <a:t>req</a:t>
            </a:r>
            <a:r>
              <a:rPr lang="en-US" sz="1600" dirty="0"/>
              <a:t>, res) {</a:t>
            </a:r>
            <a:endParaRPr lang="en-US" sz="1600" dirty="0"/>
          </a:p>
          <a:p>
            <a:pPr lvl="2"/>
            <a:r>
              <a:rPr lang="en-US" sz="1600" dirty="0"/>
              <a:t>  </a:t>
            </a:r>
            <a:r>
              <a:rPr lang="en-US" sz="1600" dirty="0" err="1"/>
              <a:t>res.render</a:t>
            </a:r>
            <a:r>
              <a:rPr lang="en-US" sz="1600" dirty="0"/>
              <a:t>('dashboard');</a:t>
            </a:r>
            <a:endParaRPr lang="en-US" sz="1600" dirty="0"/>
          </a:p>
          <a:p>
            <a:pPr lvl="2"/>
            <a:r>
              <a:rPr lang="en-US" sz="1600" dirty="0" smtClean="0"/>
              <a:t>});</a:t>
            </a:r>
            <a:endParaRPr lang="en-US" sz="1600" dirty="0" smtClean="0"/>
          </a:p>
          <a:p>
            <a:pPr lvl="2"/>
            <a:endParaRPr lang="en-US" sz="1600" dirty="0" smtClean="0"/>
          </a:p>
          <a:p>
            <a:r>
              <a:rPr lang="en-US" sz="1800" dirty="0"/>
              <a:t>Middleware functions are executed in the order they are declared in your application code.</a:t>
            </a:r>
            <a:endParaRPr lang="en-US" sz="1800" dirty="0"/>
          </a:p>
          <a:p>
            <a:r>
              <a:rPr lang="en-US" sz="1800" dirty="0"/>
              <a:t>To move to the next middleware in the stack, the next() function must be called.</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2" y="-42863"/>
            <a:ext cx="9144000" cy="6900863"/>
          </a:xfrm>
          <a:prstGeom prst="rect">
            <a:avLst/>
          </a:prstGeom>
          <a:noFill/>
          <a:ln>
            <a:noFill/>
          </a:ln>
        </p:spPr>
      </p:pic>
      <p:sp>
        <p:nvSpPr>
          <p:cNvPr id="117" name="Google Shape;117;p4"/>
          <p:cNvSpPr/>
          <p:nvPr/>
        </p:nvSpPr>
        <p:spPr>
          <a:xfrm>
            <a:off x="0" y="1493056"/>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000" b="1" dirty="0" smtClean="0">
                <a:solidFill>
                  <a:schemeClr val="lt1"/>
                </a:solidFill>
                <a:latin typeface="Calibri" panose="020F0502020204030204"/>
                <a:ea typeface="Calibri" panose="020F0502020204030204"/>
                <a:cs typeface="Calibri" panose="020F0502020204030204"/>
                <a:sym typeface="Calibri" panose="020F0502020204030204"/>
              </a:rPr>
              <a:t>Node.JS</a:t>
            </a: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705" indent="-179705" algn="just">
              <a:buFont typeface="Arial" panose="020B0604020202020204" pitchFamily="34" charset="0"/>
              <a:buChar char="•"/>
            </a:pPr>
            <a:endPar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219867" y="2241550"/>
            <a:ext cx="8704263" cy="3477875"/>
          </a:xfrm>
          <a:prstGeom prst="rect">
            <a:avLst/>
          </a:prstGeom>
        </p:spPr>
        <p:txBody>
          <a:bodyPr wrap="square">
            <a:spAutoFit/>
          </a:bodyPr>
          <a:lstStyle/>
          <a:p>
            <a:r>
              <a:rPr lang="en-US" sz="2000" dirty="0"/>
              <a:t>Node.js is an open-source and cross-platform runtime environment for executing JavaScript code outside a browser</a:t>
            </a:r>
            <a:r>
              <a:rPr lang="en-US" sz="2000" dirty="0" smtClean="0"/>
              <a:t>.</a:t>
            </a:r>
            <a:endParaRPr lang="en-US" sz="2000" dirty="0" smtClean="0"/>
          </a:p>
          <a:p>
            <a:endParaRPr lang="en-US" sz="2000" dirty="0" smtClean="0"/>
          </a:p>
          <a:p>
            <a:r>
              <a:rPr lang="en-US" sz="2000" b="1" dirty="0" err="1" smtClean="0"/>
              <a:t>NodeJS</a:t>
            </a:r>
            <a:r>
              <a:rPr lang="en-US" sz="2000" b="1" dirty="0" smtClean="0"/>
              <a:t> </a:t>
            </a:r>
            <a:r>
              <a:rPr lang="en-US" sz="2000" b="1" dirty="0"/>
              <a:t>is not a framework and it’s not a programming language</a:t>
            </a:r>
            <a:r>
              <a:rPr lang="en-US" sz="2000" dirty="0"/>
              <a:t>. </a:t>
            </a:r>
            <a:endParaRPr lang="en-US" sz="2000" dirty="0" smtClean="0"/>
          </a:p>
          <a:p>
            <a:endParaRPr lang="en-US" sz="2000" dirty="0"/>
          </a:p>
          <a:p>
            <a:r>
              <a:rPr lang="en-US" sz="2000" dirty="0" smtClean="0"/>
              <a:t>Node.js </a:t>
            </a:r>
            <a:r>
              <a:rPr lang="en-US" sz="2000" dirty="0"/>
              <a:t>is used to build back-end services like </a:t>
            </a:r>
            <a:r>
              <a:rPr lang="en-US" sz="2000" b="1" dirty="0"/>
              <a:t>APIs</a:t>
            </a:r>
            <a:r>
              <a:rPr lang="en-US" sz="2000" dirty="0"/>
              <a:t> like Web App or Mobile App</a:t>
            </a:r>
            <a:r>
              <a:rPr lang="en-US" sz="2000" dirty="0" smtClean="0"/>
              <a:t>.</a:t>
            </a:r>
            <a:endParaRPr lang="en-US" sz="2000" dirty="0" smtClean="0"/>
          </a:p>
          <a:p>
            <a:endParaRPr lang="en-US" sz="2000" dirty="0"/>
          </a:p>
          <a:p>
            <a:r>
              <a:rPr lang="en-US" sz="2000" dirty="0" smtClean="0"/>
              <a:t>It’s </a:t>
            </a:r>
            <a:r>
              <a:rPr lang="en-US" sz="2000" dirty="0"/>
              <a:t>used in production by large companies such as </a:t>
            </a:r>
            <a:r>
              <a:rPr lang="en-US" sz="2000" dirty="0" err="1"/>
              <a:t>Paypal</a:t>
            </a:r>
            <a:r>
              <a:rPr lang="en-US" sz="2000" dirty="0"/>
              <a:t>, </a:t>
            </a:r>
            <a:r>
              <a:rPr lang="en-US" sz="2000" dirty="0" err="1"/>
              <a:t>Uber</a:t>
            </a:r>
            <a:r>
              <a:rPr lang="en-US" sz="2000" dirty="0"/>
              <a:t>, Netflix, Walmart, and so on.</a:t>
            </a:r>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pPr algn="ctr"/>
            <a:r>
              <a:rPr lang="en-US" sz="3200" b="1" dirty="0" smtClean="0">
                <a:solidFill>
                  <a:schemeClr val="bg1"/>
                </a:solidFill>
              </a:rPr>
              <a:t>ExpressJS Routing</a:t>
            </a:r>
            <a:endParaRPr lang="en-US" sz="3200" b="1" dirty="0">
              <a:solidFill>
                <a:schemeClr val="bg1"/>
              </a:solidFill>
            </a:endParaRPr>
          </a:p>
          <a:p>
            <a:pPr marL="0" marR="0" lvl="0" indent="0" algn="ctr"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3" name="Rectangle 2"/>
          <p:cNvSpPr/>
          <p:nvPr/>
        </p:nvSpPr>
        <p:spPr>
          <a:xfrm>
            <a:off x="365760" y="2330450"/>
            <a:ext cx="8460606" cy="4092575"/>
          </a:xfrm>
          <a:prstGeom prst="rect">
            <a:avLst/>
          </a:prstGeom>
        </p:spPr>
        <p:txBody>
          <a:bodyPr wrap="square">
            <a:spAutoFit/>
          </a:bodyPr>
          <a:lstStyle/>
          <a:p>
            <a:pPr algn="just"/>
            <a:r>
              <a:rPr lang="en-US" sz="2000" dirty="0">
                <a:solidFill>
                  <a:schemeClr val="tx1">
                    <a:lumMod val="85000"/>
                    <a:lumOff val="15000"/>
                  </a:schemeClr>
                </a:solidFill>
                <a:latin typeface="Calibri" panose="020F0502020204030204" charset="0"/>
                <a:cs typeface="Calibri" panose="020F0502020204030204" charset="0"/>
              </a:rPr>
              <a:t>Routing in Express involves defining routes for handling different HTTP requests and specifying the corresponding logic to execute when a request matches a particular route. Express uses a chain of middleware functions to handle requests, and each route can have its own set of </a:t>
            </a:r>
            <a:r>
              <a:rPr lang="en-US" sz="2000" dirty="0" smtClean="0">
                <a:solidFill>
                  <a:schemeClr val="tx1">
                    <a:lumMod val="85000"/>
                    <a:lumOff val="15000"/>
                  </a:schemeClr>
                </a:solidFill>
                <a:latin typeface="Calibri" panose="020F0502020204030204" charset="0"/>
                <a:cs typeface="Calibri" panose="020F0502020204030204" charset="0"/>
              </a:rPr>
              <a:t>middleware</a:t>
            </a:r>
            <a:endParaRPr lang="en-US" sz="2000" dirty="0" smtClean="0">
              <a:solidFill>
                <a:schemeClr val="tx1">
                  <a:lumMod val="85000"/>
                  <a:lumOff val="15000"/>
                </a:schemeClr>
              </a:solidFill>
              <a:latin typeface="Calibri" panose="020F0502020204030204" charset="0"/>
              <a:cs typeface="Calibri" panose="020F0502020204030204" charset="0"/>
            </a:endParaRPr>
          </a:p>
          <a:p>
            <a:pPr algn="just"/>
            <a:endParaRPr lang="en-US" sz="1800" dirty="0">
              <a:solidFill>
                <a:schemeClr val="tx1">
                  <a:lumMod val="85000"/>
                  <a:lumOff val="15000"/>
                </a:schemeClr>
              </a:solidFill>
              <a:latin typeface="Söhne"/>
            </a:endParaRPr>
          </a:p>
          <a:p>
            <a:pPr algn="just"/>
            <a:r>
              <a:rPr lang="en-US" sz="1800" dirty="0"/>
              <a:t>Routing defines the way in which the client requests are handled by the application endpoints</a:t>
            </a:r>
            <a:r>
              <a:rPr lang="en-US" sz="1800" dirty="0" smtClean="0"/>
              <a:t>.</a:t>
            </a:r>
            <a:endParaRPr lang="en-US" sz="1800" dirty="0" smtClean="0"/>
          </a:p>
          <a:p>
            <a:pPr algn="just"/>
            <a:endParaRPr lang="en-US" sz="1800" dirty="0">
              <a:solidFill>
                <a:schemeClr val="tx1">
                  <a:lumMod val="85000"/>
                  <a:lumOff val="15000"/>
                </a:schemeClr>
              </a:solidFill>
            </a:endParaRPr>
          </a:p>
          <a:p>
            <a:pPr fontAlgn="base"/>
            <a:r>
              <a:rPr lang="en-US" sz="1800" b="1" dirty="0"/>
              <a:t>Implementation of routing in Node.js:</a:t>
            </a:r>
            <a:r>
              <a:rPr lang="en-US" sz="1800" dirty="0"/>
              <a:t> </a:t>
            </a:r>
            <a:endParaRPr lang="en-US" sz="1800" dirty="0" smtClean="0"/>
          </a:p>
          <a:p>
            <a:pPr fontAlgn="base"/>
            <a:endParaRPr lang="en-US" sz="1800" dirty="0" smtClean="0"/>
          </a:p>
          <a:p>
            <a:pPr fontAlgn="base"/>
            <a:r>
              <a:rPr lang="en-US" sz="1800" dirty="0" smtClean="0"/>
              <a:t>There </a:t>
            </a:r>
            <a:r>
              <a:rPr lang="en-US" sz="1800" dirty="0"/>
              <a:t>are two ways to implement routing in node.js which are listed below:</a:t>
            </a:r>
            <a:endParaRPr lang="en-US" sz="1800" dirty="0"/>
          </a:p>
          <a:p>
            <a:pPr marL="285750" indent="-285750" fontAlgn="base">
              <a:buFont typeface="Arial" panose="020B0604020202020204" pitchFamily="34" charset="0"/>
              <a:buChar char="•"/>
            </a:pPr>
            <a:r>
              <a:rPr lang="en-US" sz="1800" dirty="0"/>
              <a:t>By Using Framework</a:t>
            </a:r>
            <a:endParaRPr lang="en-US" sz="1800" dirty="0"/>
          </a:p>
          <a:p>
            <a:pPr marL="285750" indent="-285750" fontAlgn="base">
              <a:buFont typeface="Arial" panose="020B0604020202020204" pitchFamily="34" charset="0"/>
              <a:buChar char="•"/>
            </a:pPr>
            <a:r>
              <a:rPr lang="en-US" sz="1800" dirty="0"/>
              <a:t>Without using Framework</a:t>
            </a:r>
            <a:endParaRPr lang="en-US" sz="1800" dirty="0"/>
          </a:p>
          <a:p>
            <a:pPr algn="just"/>
            <a:endParaRPr lang="en-US" sz="1800"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pPr algn="ctr"/>
            <a:r>
              <a:rPr lang="en-US" sz="3200" b="1" dirty="0" smtClean="0">
                <a:solidFill>
                  <a:schemeClr val="bg1"/>
                </a:solidFill>
              </a:rPr>
              <a:t>ExpressJS Routing</a:t>
            </a:r>
            <a:endParaRPr lang="en-US" sz="3200" b="1" dirty="0">
              <a:solidFill>
                <a:schemeClr val="bg1"/>
              </a:solidFill>
            </a:endParaRPr>
          </a:p>
          <a:p>
            <a:pPr marL="0" marR="0" lvl="0" indent="0" algn="ctr"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3" name="Rectangle 2"/>
          <p:cNvSpPr/>
          <p:nvPr/>
        </p:nvSpPr>
        <p:spPr>
          <a:xfrm>
            <a:off x="365760" y="2330450"/>
            <a:ext cx="8460606" cy="3139321"/>
          </a:xfrm>
          <a:prstGeom prst="rect">
            <a:avLst/>
          </a:prstGeom>
        </p:spPr>
        <p:txBody>
          <a:bodyPr wrap="square">
            <a:spAutoFit/>
          </a:bodyPr>
          <a:lstStyle/>
          <a:p>
            <a:pPr algn="just"/>
            <a:r>
              <a:rPr lang="en-US" sz="1800" b="1" dirty="0"/>
              <a:t>Using Framework:</a:t>
            </a:r>
            <a:r>
              <a:rPr lang="en-US" sz="1800" dirty="0"/>
              <a:t> </a:t>
            </a:r>
            <a:endParaRPr lang="en-US" sz="1800" dirty="0" smtClean="0"/>
          </a:p>
          <a:p>
            <a:pPr algn="just"/>
            <a:endParaRPr lang="en-US" sz="1800" dirty="0" smtClean="0"/>
          </a:p>
          <a:p>
            <a:pPr algn="just"/>
            <a:r>
              <a:rPr lang="en-US" sz="1800" dirty="0" smtClean="0"/>
              <a:t>Node </a:t>
            </a:r>
            <a:r>
              <a:rPr lang="en-US" sz="1800" dirty="0"/>
              <a:t>has many frameworks to help you to get your server up and running. The most popular is Express.js. </a:t>
            </a:r>
            <a:endParaRPr lang="en-US" sz="1800" dirty="0"/>
          </a:p>
          <a:p>
            <a:pPr algn="just"/>
            <a:endParaRPr lang="en-US" sz="1800" dirty="0">
              <a:solidFill>
                <a:schemeClr val="tx1">
                  <a:lumMod val="85000"/>
                  <a:lumOff val="15000"/>
                </a:schemeClr>
              </a:solidFill>
            </a:endParaRPr>
          </a:p>
          <a:p>
            <a:pPr algn="just"/>
            <a:r>
              <a:rPr lang="en-US" sz="1800" b="1" dirty="0"/>
              <a:t>Routing with Express in Node</a:t>
            </a:r>
            <a:r>
              <a:rPr lang="en-US" sz="1800" b="1" dirty="0" smtClean="0"/>
              <a:t>:</a:t>
            </a:r>
            <a:endParaRPr lang="en-US" sz="1800" b="1" dirty="0" smtClean="0"/>
          </a:p>
          <a:p>
            <a:pPr algn="just"/>
            <a:endParaRPr lang="en-US" sz="1800" b="1" dirty="0" smtClean="0"/>
          </a:p>
          <a:p>
            <a:pPr algn="just"/>
            <a:r>
              <a:rPr lang="en-US" sz="1800" dirty="0" smtClean="0"/>
              <a:t>Express.js </a:t>
            </a:r>
            <a:r>
              <a:rPr lang="en-US" sz="1800" dirty="0"/>
              <a:t>has an “app” object corresponding to HTTP. We define the routes by using the methods of this “app” object. This app object specifies a callback function called when a request is received. We have different methods of in-app objects for different types of requests.</a:t>
            </a:r>
            <a:endParaRPr lang="en-US" sz="1800"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pPr algn="ctr"/>
            <a:r>
              <a:rPr lang="en-US" sz="3200" b="1" dirty="0" smtClean="0">
                <a:solidFill>
                  <a:schemeClr val="bg1"/>
                </a:solidFill>
              </a:rPr>
              <a:t>ExpressJS Routing</a:t>
            </a:r>
            <a:endParaRPr lang="en-US" sz="3200" b="1" dirty="0">
              <a:solidFill>
                <a:schemeClr val="bg1"/>
              </a:solidFill>
            </a:endParaRPr>
          </a:p>
          <a:p>
            <a:pPr marL="0" marR="0" lvl="0" indent="0" algn="ctr"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3" name="Rectangle 2"/>
          <p:cNvSpPr/>
          <p:nvPr/>
        </p:nvSpPr>
        <p:spPr>
          <a:xfrm>
            <a:off x="365760" y="2330450"/>
            <a:ext cx="8460606" cy="2308324"/>
          </a:xfrm>
          <a:prstGeom prst="rect">
            <a:avLst/>
          </a:prstGeom>
        </p:spPr>
        <p:txBody>
          <a:bodyPr wrap="square">
            <a:spAutoFit/>
          </a:bodyPr>
          <a:lstStyle/>
          <a:p>
            <a:pPr algn="just"/>
            <a:r>
              <a:rPr lang="en-US" sz="1800" dirty="0" err="1"/>
              <a:t>var</a:t>
            </a:r>
            <a:r>
              <a:rPr lang="en-US" sz="1800" dirty="0"/>
              <a:t> express = require('express');</a:t>
            </a:r>
            <a:endParaRPr lang="en-US" sz="1800" dirty="0"/>
          </a:p>
          <a:p>
            <a:pPr algn="just"/>
            <a:r>
              <a:rPr lang="en-US" sz="1800" dirty="0" err="1"/>
              <a:t>var</a:t>
            </a:r>
            <a:r>
              <a:rPr lang="en-US" sz="1800" dirty="0"/>
              <a:t> app = express();</a:t>
            </a:r>
            <a:endParaRPr lang="en-US" sz="1800" dirty="0"/>
          </a:p>
          <a:p>
            <a:pPr algn="just"/>
            <a:endParaRPr lang="en-US" sz="1800" dirty="0"/>
          </a:p>
          <a:p>
            <a:pPr algn="just"/>
            <a:r>
              <a:rPr lang="en-US" sz="1800" dirty="0" err="1"/>
              <a:t>app.get</a:t>
            </a:r>
            <a:r>
              <a:rPr lang="en-US" sz="1800" dirty="0"/>
              <a:t>('/hello', function(</a:t>
            </a:r>
            <a:r>
              <a:rPr lang="en-US" sz="1800" dirty="0" err="1"/>
              <a:t>req</a:t>
            </a:r>
            <a:r>
              <a:rPr lang="en-US" sz="1800" dirty="0"/>
              <a:t>, res){</a:t>
            </a:r>
            <a:endParaRPr lang="en-US" sz="1800" dirty="0"/>
          </a:p>
          <a:p>
            <a:pPr algn="just"/>
            <a:r>
              <a:rPr lang="en-US" sz="1800" dirty="0"/>
              <a:t>   </a:t>
            </a:r>
            <a:r>
              <a:rPr lang="en-US" sz="1800" dirty="0" err="1"/>
              <a:t>res.send</a:t>
            </a:r>
            <a:r>
              <a:rPr lang="en-US" sz="1800" dirty="0"/>
              <a:t>("Hello World!");</a:t>
            </a:r>
            <a:endParaRPr lang="en-US" sz="1800" dirty="0"/>
          </a:p>
          <a:p>
            <a:pPr algn="just"/>
            <a:r>
              <a:rPr lang="en-US" sz="1800" dirty="0"/>
              <a:t>});</a:t>
            </a:r>
            <a:endParaRPr lang="en-US" sz="1800" dirty="0"/>
          </a:p>
          <a:p>
            <a:pPr algn="just"/>
            <a:endParaRPr lang="en-US" sz="1800" dirty="0"/>
          </a:p>
          <a:p>
            <a:pPr algn="just"/>
            <a:r>
              <a:rPr lang="en-US" sz="1800" dirty="0" err="1"/>
              <a:t>app.listen</a:t>
            </a:r>
            <a:r>
              <a:rPr lang="en-US" sz="1800" dirty="0"/>
              <a:t>(3000)</a:t>
            </a:r>
            <a:endParaRPr lang="en-US" sz="1800" dirty="0">
              <a:solidFill>
                <a:schemeClr val="tx1">
                  <a:lumMod val="85000"/>
                  <a:lumOff val="15000"/>
                </a:schemeClr>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pPr algn="ctr"/>
            <a:r>
              <a:rPr lang="en-US" sz="3200" b="1" dirty="0" smtClean="0">
                <a:solidFill>
                  <a:schemeClr val="bg1"/>
                </a:solidFill>
              </a:rPr>
              <a:t>ExpressJS Routing</a:t>
            </a:r>
            <a:endParaRPr lang="en-US" sz="3200" b="1" dirty="0">
              <a:solidFill>
                <a:schemeClr val="bg1"/>
              </a:solidFill>
            </a:endParaRPr>
          </a:p>
          <a:p>
            <a:pPr marL="0" marR="0" lvl="0" indent="0" algn="ctr"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3" name="Rectangle 2"/>
          <p:cNvSpPr/>
          <p:nvPr/>
        </p:nvSpPr>
        <p:spPr>
          <a:xfrm>
            <a:off x="365760" y="2330450"/>
            <a:ext cx="8460606" cy="4524315"/>
          </a:xfrm>
          <a:prstGeom prst="rect">
            <a:avLst/>
          </a:prstGeom>
        </p:spPr>
        <p:txBody>
          <a:bodyPr wrap="square">
            <a:spAutoFit/>
          </a:bodyPr>
          <a:lstStyle/>
          <a:p>
            <a:r>
              <a:rPr lang="en-US" sz="1800" b="1" dirty="0" smtClean="0"/>
              <a:t>1. Basic </a:t>
            </a:r>
            <a:r>
              <a:rPr lang="en-US" sz="1800" b="1" dirty="0"/>
              <a:t>Routing:</a:t>
            </a:r>
            <a:endParaRPr lang="en-US" sz="1800" dirty="0"/>
          </a:p>
          <a:p>
            <a:r>
              <a:rPr lang="en-US" sz="1800" dirty="0"/>
              <a:t>Use </a:t>
            </a:r>
            <a:r>
              <a:rPr lang="en-US" sz="1800" dirty="0" err="1"/>
              <a:t>app.get</a:t>
            </a:r>
            <a:r>
              <a:rPr lang="en-US" sz="1800" dirty="0"/>
              <a:t>(), </a:t>
            </a:r>
            <a:r>
              <a:rPr lang="en-US" sz="1800" dirty="0" err="1"/>
              <a:t>app.post</a:t>
            </a:r>
            <a:r>
              <a:rPr lang="en-US" sz="1800" dirty="0"/>
              <a:t>(), </a:t>
            </a:r>
            <a:r>
              <a:rPr lang="en-US" sz="1800" dirty="0" err="1"/>
              <a:t>app.put</a:t>
            </a:r>
            <a:r>
              <a:rPr lang="en-US" sz="1800" dirty="0"/>
              <a:t>(), </a:t>
            </a:r>
            <a:r>
              <a:rPr lang="en-US" sz="1800" dirty="0" err="1"/>
              <a:t>app.delete</a:t>
            </a:r>
            <a:r>
              <a:rPr lang="en-US" sz="1800" dirty="0"/>
              <a:t>(), etc., to define routes based on HTTP methods</a:t>
            </a:r>
            <a:endParaRPr lang="en-US" sz="1800" dirty="0"/>
          </a:p>
          <a:p>
            <a:endParaRPr lang="en-US" sz="1800" dirty="0"/>
          </a:p>
          <a:p>
            <a:r>
              <a:rPr lang="en-US" sz="1800" dirty="0" err="1"/>
              <a:t>const</a:t>
            </a:r>
            <a:r>
              <a:rPr lang="en-US" sz="1800" dirty="0"/>
              <a:t> express = require('express');</a:t>
            </a:r>
            <a:endParaRPr lang="en-US" sz="1800" dirty="0"/>
          </a:p>
          <a:p>
            <a:r>
              <a:rPr lang="en-US" sz="1800" dirty="0" err="1"/>
              <a:t>const</a:t>
            </a:r>
            <a:r>
              <a:rPr lang="en-US" sz="1800" dirty="0"/>
              <a:t> app = express();</a:t>
            </a:r>
            <a:endParaRPr lang="en-US" sz="1800" dirty="0"/>
          </a:p>
          <a:p>
            <a:endParaRPr lang="en-US" sz="1800" dirty="0"/>
          </a:p>
          <a:p>
            <a:r>
              <a:rPr lang="en-US" sz="1800" dirty="0" err="1"/>
              <a:t>app.get</a:t>
            </a:r>
            <a:r>
              <a:rPr lang="en-US" sz="1800" dirty="0"/>
              <a:t>('/', (</a:t>
            </a:r>
            <a:r>
              <a:rPr lang="en-US" sz="1800" dirty="0" err="1"/>
              <a:t>req</a:t>
            </a:r>
            <a:r>
              <a:rPr lang="en-US" sz="1800" dirty="0"/>
              <a:t>, res) =&gt; {</a:t>
            </a:r>
            <a:endParaRPr lang="en-US" sz="1800" dirty="0"/>
          </a:p>
          <a:p>
            <a:r>
              <a:rPr lang="en-US" sz="1800" dirty="0"/>
              <a:t>  </a:t>
            </a:r>
            <a:r>
              <a:rPr lang="en-US" sz="1800" dirty="0" err="1"/>
              <a:t>res.send</a:t>
            </a:r>
            <a:r>
              <a:rPr lang="en-US" sz="1800" dirty="0"/>
              <a:t>('Hello, this is the homepage!');</a:t>
            </a:r>
            <a:endParaRPr lang="en-US" sz="1800" dirty="0"/>
          </a:p>
          <a:p>
            <a:r>
              <a:rPr lang="en-US" sz="1800" dirty="0"/>
              <a:t>});</a:t>
            </a:r>
            <a:endParaRPr lang="en-US" sz="1800" dirty="0"/>
          </a:p>
          <a:p>
            <a:endParaRPr lang="en-US" sz="1800" dirty="0"/>
          </a:p>
          <a:p>
            <a:r>
              <a:rPr lang="en-US" sz="1800" dirty="0" err="1"/>
              <a:t>app.post</a:t>
            </a:r>
            <a:r>
              <a:rPr lang="en-US" sz="1800" dirty="0"/>
              <a:t>('/users', (</a:t>
            </a:r>
            <a:r>
              <a:rPr lang="en-US" sz="1800" dirty="0" err="1"/>
              <a:t>req</a:t>
            </a:r>
            <a:r>
              <a:rPr lang="en-US" sz="1800" dirty="0"/>
              <a:t>, res) =&gt; {</a:t>
            </a:r>
            <a:endParaRPr lang="en-US" sz="1800" dirty="0"/>
          </a:p>
          <a:p>
            <a:r>
              <a:rPr lang="en-US" sz="1800" dirty="0"/>
              <a:t>  </a:t>
            </a:r>
            <a:r>
              <a:rPr lang="en-US" sz="1800" dirty="0" err="1"/>
              <a:t>res.send</a:t>
            </a:r>
            <a:r>
              <a:rPr lang="en-US" sz="1800" dirty="0"/>
              <a:t>('Creating a new user');</a:t>
            </a:r>
            <a:endParaRPr lang="en-US" sz="1800" dirty="0"/>
          </a:p>
          <a:p>
            <a:r>
              <a:rPr lang="en-US" sz="1800" dirty="0"/>
              <a:t>});</a:t>
            </a:r>
            <a:endParaRPr lang="en-US" sz="1800" dirty="0"/>
          </a:p>
          <a:p>
            <a:endParaRPr lang="en-US" sz="1800" dirty="0"/>
          </a:p>
          <a:p>
            <a:r>
              <a:rPr lang="en-US" sz="1800" dirty="0"/>
              <a:t>// Additional HTTP methods can be used for different routes</a:t>
            </a:r>
            <a:endParaRPr lang="en-US" sz="1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pPr algn="ctr"/>
            <a:r>
              <a:rPr lang="en-US" sz="3200" b="1" dirty="0" smtClean="0">
                <a:solidFill>
                  <a:schemeClr val="bg1"/>
                </a:solidFill>
              </a:rPr>
              <a:t>ExpressJS Routing</a:t>
            </a:r>
            <a:endParaRPr lang="en-US" sz="3200" b="1" dirty="0">
              <a:solidFill>
                <a:schemeClr val="bg1"/>
              </a:solidFill>
            </a:endParaRPr>
          </a:p>
          <a:p>
            <a:pPr marL="0" marR="0" lvl="0" indent="0" algn="ctr"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3" name="Rectangle 2"/>
          <p:cNvSpPr/>
          <p:nvPr/>
        </p:nvSpPr>
        <p:spPr>
          <a:xfrm>
            <a:off x="365760" y="2330450"/>
            <a:ext cx="8460606" cy="3416320"/>
          </a:xfrm>
          <a:prstGeom prst="rect">
            <a:avLst/>
          </a:prstGeom>
        </p:spPr>
        <p:txBody>
          <a:bodyPr wrap="square">
            <a:spAutoFit/>
          </a:bodyPr>
          <a:lstStyle/>
          <a:p>
            <a:r>
              <a:rPr lang="en-US" sz="1800" b="1" dirty="0"/>
              <a:t>2. Route Parameters:</a:t>
            </a:r>
            <a:endParaRPr lang="en-US" sz="1800" b="1" dirty="0"/>
          </a:p>
          <a:p>
            <a:endParaRPr lang="en-US" sz="1800" dirty="0"/>
          </a:p>
          <a:p>
            <a:r>
              <a:rPr lang="en-US" sz="1800" dirty="0"/>
              <a:t>Route parameters are placeholders for values that are part of the URL.</a:t>
            </a:r>
            <a:endParaRPr lang="en-US" sz="1800" dirty="0"/>
          </a:p>
          <a:p>
            <a:endParaRPr lang="en-US" sz="1800" dirty="0"/>
          </a:p>
          <a:p>
            <a:r>
              <a:rPr lang="en-US" sz="1800" dirty="0"/>
              <a:t>Example:</a:t>
            </a:r>
            <a:endParaRPr lang="en-US" sz="1800" dirty="0"/>
          </a:p>
          <a:p>
            <a:r>
              <a:rPr lang="en-US" sz="1800" dirty="0"/>
              <a:t>Access route parameters using </a:t>
            </a:r>
            <a:r>
              <a:rPr lang="en-US" sz="1800" dirty="0" err="1"/>
              <a:t>req.params</a:t>
            </a:r>
            <a:r>
              <a:rPr lang="en-US" sz="1800" dirty="0"/>
              <a:t>.</a:t>
            </a:r>
            <a:endParaRPr lang="en-US" sz="1800" dirty="0"/>
          </a:p>
          <a:p>
            <a:endParaRPr lang="en-US" sz="1800" dirty="0"/>
          </a:p>
          <a:p>
            <a:r>
              <a:rPr lang="en-US" sz="1800" dirty="0" err="1"/>
              <a:t>app.get</a:t>
            </a:r>
            <a:r>
              <a:rPr lang="en-US" sz="1800" dirty="0"/>
              <a:t>('/users/:id', (</a:t>
            </a:r>
            <a:r>
              <a:rPr lang="en-US" sz="1800" dirty="0" err="1"/>
              <a:t>req</a:t>
            </a:r>
            <a:r>
              <a:rPr lang="en-US" sz="1800" dirty="0"/>
              <a:t>, res) =&gt; {</a:t>
            </a:r>
            <a:endParaRPr lang="en-US" sz="1800" dirty="0"/>
          </a:p>
          <a:p>
            <a:r>
              <a:rPr lang="en-US" sz="1800" dirty="0"/>
              <a:t>  </a:t>
            </a:r>
            <a:r>
              <a:rPr lang="en-US" sz="1800" dirty="0" err="1"/>
              <a:t>const</a:t>
            </a:r>
            <a:r>
              <a:rPr lang="en-US" sz="1800" dirty="0"/>
              <a:t> </a:t>
            </a:r>
            <a:r>
              <a:rPr lang="en-US" sz="1800" dirty="0" err="1"/>
              <a:t>userId</a:t>
            </a:r>
            <a:r>
              <a:rPr lang="en-US" sz="1800" dirty="0"/>
              <a:t> = req.params.id;</a:t>
            </a:r>
            <a:endParaRPr lang="en-US" sz="1800" dirty="0"/>
          </a:p>
          <a:p>
            <a:r>
              <a:rPr lang="en-US" sz="1800" dirty="0"/>
              <a:t>  </a:t>
            </a:r>
            <a:r>
              <a:rPr lang="en-US" sz="1800" dirty="0" err="1"/>
              <a:t>res.send</a:t>
            </a:r>
            <a:r>
              <a:rPr lang="en-US" sz="1800" dirty="0"/>
              <a:t>(`User ID: ${</a:t>
            </a:r>
            <a:r>
              <a:rPr lang="en-US" sz="1800" dirty="0" err="1"/>
              <a:t>userId</a:t>
            </a:r>
            <a:r>
              <a:rPr lang="en-US" sz="1800" dirty="0"/>
              <a:t>}`);</a:t>
            </a:r>
            <a:endParaRPr lang="en-US" sz="1800" dirty="0"/>
          </a:p>
          <a:p>
            <a:r>
              <a:rPr lang="en-US" sz="1800" dirty="0"/>
              <a:t>});</a:t>
            </a:r>
            <a:endParaRPr lang="en-US" sz="1800" dirty="0"/>
          </a:p>
          <a:p>
            <a:endParaRPr lang="en-US" sz="1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pPr algn="ctr"/>
            <a:r>
              <a:rPr lang="en-US" sz="3200" b="1" dirty="0" smtClean="0">
                <a:solidFill>
                  <a:schemeClr val="bg1"/>
                </a:solidFill>
              </a:rPr>
              <a:t>ExpressJS Routing</a:t>
            </a:r>
            <a:endParaRPr lang="en-US" sz="3200" b="1" dirty="0">
              <a:solidFill>
                <a:schemeClr val="bg1"/>
              </a:solidFill>
            </a:endParaRPr>
          </a:p>
          <a:p>
            <a:pPr marL="0" marR="0" lvl="0" indent="0" algn="ctr"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3" name="Rectangle 2"/>
          <p:cNvSpPr/>
          <p:nvPr/>
        </p:nvSpPr>
        <p:spPr>
          <a:xfrm>
            <a:off x="365760" y="2330450"/>
            <a:ext cx="8460606" cy="3139321"/>
          </a:xfrm>
          <a:prstGeom prst="rect">
            <a:avLst/>
          </a:prstGeom>
        </p:spPr>
        <p:txBody>
          <a:bodyPr wrap="square">
            <a:spAutoFit/>
          </a:bodyPr>
          <a:lstStyle/>
          <a:p>
            <a:r>
              <a:rPr lang="en-US" sz="1800" b="1" dirty="0"/>
              <a:t>3. Handling Multiple Route Parameters:</a:t>
            </a:r>
            <a:endParaRPr lang="en-US" sz="1800" b="1" dirty="0"/>
          </a:p>
          <a:p>
            <a:endParaRPr lang="en-US" sz="1800" dirty="0"/>
          </a:p>
          <a:p>
            <a:r>
              <a:rPr lang="en-US" sz="1800" b="1" dirty="0"/>
              <a:t>Example:</a:t>
            </a:r>
            <a:endParaRPr lang="en-US" sz="1800" dirty="0"/>
          </a:p>
          <a:p>
            <a:pPr lvl="1"/>
            <a:r>
              <a:rPr lang="en-US" sz="1800" dirty="0"/>
              <a:t>Define routes with multiple parameters</a:t>
            </a:r>
            <a:endParaRPr lang="en-US" sz="1800" dirty="0"/>
          </a:p>
          <a:p>
            <a:pPr lvl="1"/>
            <a:endParaRPr lang="en-US" sz="1800" dirty="0"/>
          </a:p>
          <a:p>
            <a:pPr lvl="1"/>
            <a:r>
              <a:rPr lang="en-US" sz="1800" dirty="0" err="1"/>
              <a:t>app.get</a:t>
            </a:r>
            <a:r>
              <a:rPr lang="en-US" sz="1800" dirty="0"/>
              <a:t>('/users/:category/:id', (</a:t>
            </a:r>
            <a:r>
              <a:rPr lang="en-US" sz="1800" dirty="0" err="1"/>
              <a:t>req</a:t>
            </a:r>
            <a:r>
              <a:rPr lang="en-US" sz="1800" dirty="0"/>
              <a:t>, res) =&gt; {</a:t>
            </a:r>
            <a:endParaRPr lang="en-US" sz="1800" dirty="0"/>
          </a:p>
          <a:p>
            <a:pPr lvl="1"/>
            <a:r>
              <a:rPr lang="en-US" sz="1800" dirty="0"/>
              <a:t>  </a:t>
            </a:r>
            <a:r>
              <a:rPr lang="en-US" sz="1800" dirty="0" err="1"/>
              <a:t>const</a:t>
            </a:r>
            <a:r>
              <a:rPr lang="en-US" sz="1800" dirty="0"/>
              <a:t> category = </a:t>
            </a:r>
            <a:r>
              <a:rPr lang="en-US" sz="1800" dirty="0" err="1"/>
              <a:t>req.params.category</a:t>
            </a:r>
            <a:r>
              <a:rPr lang="en-US" sz="1800" dirty="0"/>
              <a:t>;</a:t>
            </a:r>
            <a:endParaRPr lang="en-US" sz="1800" dirty="0"/>
          </a:p>
          <a:p>
            <a:pPr lvl="1"/>
            <a:r>
              <a:rPr lang="en-US" sz="1800" dirty="0"/>
              <a:t>  </a:t>
            </a:r>
            <a:r>
              <a:rPr lang="en-US" sz="1800" dirty="0" err="1"/>
              <a:t>const</a:t>
            </a:r>
            <a:r>
              <a:rPr lang="en-US" sz="1800" dirty="0"/>
              <a:t> </a:t>
            </a:r>
            <a:r>
              <a:rPr lang="en-US" sz="1800" dirty="0" err="1"/>
              <a:t>userId</a:t>
            </a:r>
            <a:r>
              <a:rPr lang="en-US" sz="1800" dirty="0"/>
              <a:t> = req.params.id;</a:t>
            </a:r>
            <a:endParaRPr lang="en-US" sz="1800" dirty="0"/>
          </a:p>
          <a:p>
            <a:pPr lvl="1"/>
            <a:r>
              <a:rPr lang="en-US" sz="1800" dirty="0"/>
              <a:t>  </a:t>
            </a:r>
            <a:r>
              <a:rPr lang="en-US" sz="1800" dirty="0" err="1"/>
              <a:t>res.send</a:t>
            </a:r>
            <a:r>
              <a:rPr lang="en-US" sz="1800" dirty="0"/>
              <a:t>(`Category: ${category}, User ID: ${</a:t>
            </a:r>
            <a:r>
              <a:rPr lang="en-US" sz="1800" dirty="0" err="1"/>
              <a:t>userId</a:t>
            </a:r>
            <a:r>
              <a:rPr lang="en-US" sz="1800" dirty="0"/>
              <a:t>}`);</a:t>
            </a:r>
            <a:endParaRPr lang="en-US" sz="1800" dirty="0"/>
          </a:p>
          <a:p>
            <a:pPr lvl="1"/>
            <a:r>
              <a:rPr lang="en-US" sz="1800" dirty="0"/>
              <a:t>});</a:t>
            </a:r>
            <a:endParaRPr lang="en-US" sz="1800" dirty="0"/>
          </a:p>
          <a:p>
            <a:endParaRPr lang="en-US" sz="1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pPr algn="ctr"/>
            <a:r>
              <a:rPr lang="en-US" sz="3200" b="1" dirty="0" smtClean="0">
                <a:solidFill>
                  <a:schemeClr val="bg1"/>
                </a:solidFill>
              </a:rPr>
              <a:t>ExpressJS Routing</a:t>
            </a:r>
            <a:endParaRPr lang="en-US" sz="3200" b="1" dirty="0">
              <a:solidFill>
                <a:schemeClr val="bg1"/>
              </a:solidFill>
            </a:endParaRPr>
          </a:p>
          <a:p>
            <a:pPr marL="0" marR="0" lvl="0" indent="0" algn="ctr"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3" name="Rectangle 2"/>
          <p:cNvSpPr/>
          <p:nvPr/>
        </p:nvSpPr>
        <p:spPr>
          <a:xfrm>
            <a:off x="365760" y="2330450"/>
            <a:ext cx="8460606" cy="4801314"/>
          </a:xfrm>
          <a:prstGeom prst="rect">
            <a:avLst/>
          </a:prstGeom>
        </p:spPr>
        <p:txBody>
          <a:bodyPr wrap="square">
            <a:spAutoFit/>
          </a:bodyPr>
          <a:lstStyle/>
          <a:p>
            <a:r>
              <a:rPr lang="en-US" sz="1800" dirty="0"/>
              <a:t>4. </a:t>
            </a:r>
            <a:r>
              <a:rPr lang="en-US" sz="1800" b="1" dirty="0"/>
              <a:t>Route Middleware:</a:t>
            </a:r>
            <a:endParaRPr lang="en-US" sz="1800" dirty="0"/>
          </a:p>
          <a:p>
            <a:pPr lvl="1"/>
            <a:endParaRPr lang="en-US" sz="1800" dirty="0" smtClean="0"/>
          </a:p>
          <a:p>
            <a:pPr lvl="1"/>
            <a:r>
              <a:rPr lang="en-US" sz="1800" dirty="0" smtClean="0"/>
              <a:t>Middleware </a:t>
            </a:r>
            <a:r>
              <a:rPr lang="en-US" sz="1800" dirty="0"/>
              <a:t>functions that have access to the request, response, and next function in the application's request-response cycle.</a:t>
            </a:r>
            <a:endParaRPr lang="en-US" sz="1800" dirty="0"/>
          </a:p>
          <a:p>
            <a:r>
              <a:rPr lang="en-US" sz="1800" b="1" dirty="0"/>
              <a:t>Example:</a:t>
            </a:r>
            <a:endParaRPr lang="en-US" sz="1800" dirty="0"/>
          </a:p>
          <a:p>
            <a:pPr lvl="1"/>
            <a:r>
              <a:rPr lang="en-US" sz="1800" dirty="0"/>
              <a:t>Implement middleware for route-specific tasks</a:t>
            </a:r>
            <a:r>
              <a:rPr lang="en-US" sz="1800" dirty="0" smtClean="0"/>
              <a:t>.</a:t>
            </a:r>
            <a:endParaRPr lang="en-US" sz="1800" dirty="0" smtClean="0"/>
          </a:p>
          <a:p>
            <a:pPr lvl="1"/>
            <a:endParaRPr lang="en-US" sz="1800" dirty="0"/>
          </a:p>
          <a:p>
            <a:pPr lvl="1"/>
            <a:r>
              <a:rPr lang="en-US" sz="1800" dirty="0" err="1"/>
              <a:t>const</a:t>
            </a:r>
            <a:r>
              <a:rPr lang="en-US" sz="1800" dirty="0"/>
              <a:t> </a:t>
            </a:r>
            <a:r>
              <a:rPr lang="en-US" sz="1800" dirty="0" err="1"/>
              <a:t>logRequest</a:t>
            </a:r>
            <a:r>
              <a:rPr lang="en-US" sz="1800" dirty="0"/>
              <a:t> = (</a:t>
            </a:r>
            <a:r>
              <a:rPr lang="en-US" sz="1800" dirty="0" err="1"/>
              <a:t>req</a:t>
            </a:r>
            <a:r>
              <a:rPr lang="en-US" sz="1800" dirty="0"/>
              <a:t>, res, next) =&gt; {</a:t>
            </a:r>
            <a:endParaRPr lang="en-US" sz="1800" dirty="0"/>
          </a:p>
          <a:p>
            <a:pPr lvl="1"/>
            <a:r>
              <a:rPr lang="en-US" sz="1800" dirty="0"/>
              <a:t>  console.log(`Received request for ${req.url}`);</a:t>
            </a:r>
            <a:endParaRPr lang="en-US" sz="1800" dirty="0"/>
          </a:p>
          <a:p>
            <a:pPr lvl="1"/>
            <a:r>
              <a:rPr lang="en-US" sz="1800" dirty="0"/>
              <a:t>  next();</a:t>
            </a:r>
            <a:endParaRPr lang="en-US" sz="1800" dirty="0"/>
          </a:p>
          <a:p>
            <a:pPr lvl="1"/>
            <a:r>
              <a:rPr lang="en-US" sz="1800" dirty="0"/>
              <a:t>};</a:t>
            </a:r>
            <a:endParaRPr lang="en-US" sz="1800" dirty="0"/>
          </a:p>
          <a:p>
            <a:pPr lvl="1"/>
            <a:endParaRPr lang="en-US" sz="1800" dirty="0"/>
          </a:p>
          <a:p>
            <a:pPr lvl="1"/>
            <a:r>
              <a:rPr lang="en-US" sz="1800" dirty="0" err="1"/>
              <a:t>app.get</a:t>
            </a:r>
            <a:r>
              <a:rPr lang="en-US" sz="1800" dirty="0"/>
              <a:t>('/users', </a:t>
            </a:r>
            <a:r>
              <a:rPr lang="en-US" sz="1800" dirty="0" err="1"/>
              <a:t>logRequest</a:t>
            </a:r>
            <a:r>
              <a:rPr lang="en-US" sz="1800" dirty="0"/>
              <a:t>, (</a:t>
            </a:r>
            <a:r>
              <a:rPr lang="en-US" sz="1800" dirty="0" err="1"/>
              <a:t>req</a:t>
            </a:r>
            <a:r>
              <a:rPr lang="en-US" sz="1800" dirty="0"/>
              <a:t>, res) =&gt; {</a:t>
            </a:r>
            <a:endParaRPr lang="en-US" sz="1800" dirty="0"/>
          </a:p>
          <a:p>
            <a:pPr lvl="1"/>
            <a:r>
              <a:rPr lang="en-US" sz="1800" dirty="0"/>
              <a:t>  </a:t>
            </a:r>
            <a:r>
              <a:rPr lang="en-US" sz="1800" dirty="0" err="1"/>
              <a:t>res.send</a:t>
            </a:r>
            <a:r>
              <a:rPr lang="en-US" sz="1800" dirty="0"/>
              <a:t>('List of users');</a:t>
            </a:r>
            <a:endParaRPr lang="en-US" sz="1800" dirty="0"/>
          </a:p>
          <a:p>
            <a:pPr lvl="1"/>
            <a:r>
              <a:rPr lang="en-US" sz="1800" dirty="0"/>
              <a:t>});</a:t>
            </a:r>
            <a:endParaRPr lang="en-US" sz="1800" dirty="0"/>
          </a:p>
          <a:p>
            <a:pPr lvl="1"/>
            <a:endParaRPr lang="en-US" sz="1800" dirty="0"/>
          </a:p>
          <a:p>
            <a:endParaRPr lang="en-US" sz="1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pPr algn="ctr"/>
            <a:r>
              <a:rPr lang="en-US" sz="3200" b="1" dirty="0" smtClean="0">
                <a:solidFill>
                  <a:schemeClr val="bg1"/>
                </a:solidFill>
              </a:rPr>
              <a:t>ExpressJS Routing</a:t>
            </a:r>
            <a:endParaRPr lang="en-US" sz="3200" b="1" dirty="0">
              <a:solidFill>
                <a:schemeClr val="bg1"/>
              </a:solidFill>
            </a:endParaRPr>
          </a:p>
          <a:p>
            <a:pPr marL="0" marR="0" lvl="0" indent="0" algn="ctr"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3" name="Rectangle 2"/>
          <p:cNvSpPr/>
          <p:nvPr/>
        </p:nvSpPr>
        <p:spPr>
          <a:xfrm>
            <a:off x="365760" y="2330450"/>
            <a:ext cx="8460606" cy="4893647"/>
          </a:xfrm>
          <a:prstGeom prst="rect">
            <a:avLst/>
          </a:prstGeom>
        </p:spPr>
        <p:txBody>
          <a:bodyPr wrap="square">
            <a:spAutoFit/>
          </a:bodyPr>
          <a:lstStyle/>
          <a:p>
            <a:r>
              <a:rPr lang="en-US" sz="1800" b="1" dirty="0"/>
              <a:t>5. Express Router</a:t>
            </a:r>
            <a:r>
              <a:rPr lang="en-US" sz="1800" b="1" dirty="0" smtClean="0"/>
              <a:t>:</a:t>
            </a:r>
            <a:endParaRPr lang="en-US" sz="1800" dirty="0"/>
          </a:p>
          <a:p>
            <a:r>
              <a:rPr lang="en-US" sz="1800" dirty="0"/>
              <a:t>An isolated instance of middleware and routes, used to structure and organize the application</a:t>
            </a:r>
            <a:r>
              <a:rPr lang="en-US" sz="1800" dirty="0" smtClean="0"/>
              <a:t>.</a:t>
            </a:r>
            <a:endParaRPr lang="en-US" sz="1800" dirty="0"/>
          </a:p>
          <a:p>
            <a:r>
              <a:rPr lang="en-US" sz="1800" b="1" dirty="0"/>
              <a:t>Example</a:t>
            </a:r>
            <a:r>
              <a:rPr lang="en-US" sz="1800" b="1" dirty="0" smtClean="0"/>
              <a:t>:</a:t>
            </a:r>
            <a:endParaRPr lang="en-US" sz="1800" b="1" dirty="0"/>
          </a:p>
          <a:p>
            <a:r>
              <a:rPr lang="en-US" sz="1800" dirty="0"/>
              <a:t>Use </a:t>
            </a:r>
            <a:r>
              <a:rPr lang="en-US" sz="1800" dirty="0" err="1"/>
              <a:t>express.Router</a:t>
            </a:r>
            <a:r>
              <a:rPr lang="en-US" sz="1800" dirty="0"/>
              <a:t>() to create modular routers</a:t>
            </a:r>
            <a:r>
              <a:rPr lang="en-US" sz="1800" dirty="0" smtClean="0"/>
              <a:t>.</a:t>
            </a:r>
            <a:endParaRPr lang="en-US" sz="1800" dirty="0" smtClean="0"/>
          </a:p>
          <a:p>
            <a:endParaRPr lang="en-US" sz="1800" dirty="0"/>
          </a:p>
          <a:p>
            <a:r>
              <a:rPr lang="en-US" dirty="0" err="1"/>
              <a:t>const</a:t>
            </a:r>
            <a:r>
              <a:rPr lang="en-US" dirty="0"/>
              <a:t> express = require('express');</a:t>
            </a:r>
            <a:endParaRPr lang="en-US" dirty="0"/>
          </a:p>
          <a:p>
            <a:r>
              <a:rPr lang="en-US" dirty="0" err="1"/>
              <a:t>const</a:t>
            </a:r>
            <a:r>
              <a:rPr lang="en-US" dirty="0"/>
              <a:t> router = </a:t>
            </a:r>
            <a:r>
              <a:rPr lang="en-US" dirty="0" err="1"/>
              <a:t>express.Router</a:t>
            </a:r>
            <a:r>
              <a:rPr lang="en-US" dirty="0"/>
              <a:t>();</a:t>
            </a:r>
            <a:endParaRPr lang="en-US" dirty="0"/>
          </a:p>
          <a:p>
            <a:endParaRPr lang="en-US" dirty="0"/>
          </a:p>
          <a:p>
            <a:r>
              <a:rPr lang="en-US" dirty="0" err="1"/>
              <a:t>router.get</a:t>
            </a:r>
            <a:r>
              <a:rPr lang="en-US" dirty="0"/>
              <a:t>('/', (</a:t>
            </a:r>
            <a:r>
              <a:rPr lang="en-US" dirty="0" err="1"/>
              <a:t>req</a:t>
            </a:r>
            <a:r>
              <a:rPr lang="en-US" dirty="0"/>
              <a:t>, res) =&gt; {</a:t>
            </a:r>
            <a:endParaRPr lang="en-US" dirty="0"/>
          </a:p>
          <a:p>
            <a:r>
              <a:rPr lang="en-US" dirty="0"/>
              <a:t>  </a:t>
            </a:r>
            <a:r>
              <a:rPr lang="en-US" dirty="0" err="1"/>
              <a:t>res.send</a:t>
            </a:r>
            <a:r>
              <a:rPr lang="en-US" dirty="0"/>
              <a:t>('Router homepage');</a:t>
            </a:r>
            <a:endParaRPr lang="en-US" dirty="0"/>
          </a:p>
          <a:p>
            <a:r>
              <a:rPr lang="en-US" dirty="0"/>
              <a:t>});</a:t>
            </a:r>
            <a:endParaRPr lang="en-US" dirty="0"/>
          </a:p>
          <a:p>
            <a:endParaRPr lang="en-US" dirty="0"/>
          </a:p>
          <a:p>
            <a:r>
              <a:rPr lang="en-US" dirty="0" err="1"/>
              <a:t>router.get</a:t>
            </a:r>
            <a:r>
              <a:rPr lang="en-US" dirty="0"/>
              <a:t>('/about', (</a:t>
            </a:r>
            <a:r>
              <a:rPr lang="en-US" dirty="0" err="1"/>
              <a:t>req</a:t>
            </a:r>
            <a:r>
              <a:rPr lang="en-US" dirty="0"/>
              <a:t>, res) =&gt; {</a:t>
            </a:r>
            <a:endParaRPr lang="en-US" dirty="0"/>
          </a:p>
          <a:p>
            <a:r>
              <a:rPr lang="en-US" dirty="0"/>
              <a:t>  </a:t>
            </a:r>
            <a:r>
              <a:rPr lang="en-US" dirty="0" err="1"/>
              <a:t>res.send</a:t>
            </a:r>
            <a:r>
              <a:rPr lang="en-US" dirty="0"/>
              <a:t>('About page');</a:t>
            </a:r>
            <a:endParaRPr lang="en-US" dirty="0"/>
          </a:p>
          <a:p>
            <a:r>
              <a:rPr lang="en-US" dirty="0"/>
              <a:t>});</a:t>
            </a:r>
            <a:endParaRPr lang="en-US" dirty="0"/>
          </a:p>
          <a:p>
            <a:endParaRPr lang="en-US" dirty="0"/>
          </a:p>
          <a:p>
            <a:r>
              <a:rPr lang="en-US" dirty="0" err="1"/>
              <a:t>module.exports</a:t>
            </a:r>
            <a:r>
              <a:rPr lang="en-US" dirty="0"/>
              <a:t> = router;</a:t>
            </a:r>
            <a:endParaRPr lang="en-US" dirty="0"/>
          </a:p>
          <a:p>
            <a:endParaRPr lang="en-US" sz="1800" dirty="0"/>
          </a:p>
          <a:p>
            <a:endParaRPr lang="en-US" sz="18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pPr algn="ctr"/>
            <a:r>
              <a:rPr lang="en-US" sz="3200" b="1" dirty="0" smtClean="0">
                <a:solidFill>
                  <a:schemeClr val="bg1"/>
                </a:solidFill>
              </a:rPr>
              <a:t>ExpressJS Routing</a:t>
            </a:r>
            <a:endParaRPr lang="en-US" sz="3200" b="1" dirty="0">
              <a:solidFill>
                <a:schemeClr val="bg1"/>
              </a:solidFill>
            </a:endParaRPr>
          </a:p>
          <a:p>
            <a:pPr marL="0" marR="0" lvl="0" indent="0" algn="ctr"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3" name="Rectangle 2"/>
          <p:cNvSpPr/>
          <p:nvPr/>
        </p:nvSpPr>
        <p:spPr>
          <a:xfrm>
            <a:off x="365760" y="2330450"/>
            <a:ext cx="8460606" cy="3354765"/>
          </a:xfrm>
          <a:prstGeom prst="rect">
            <a:avLst/>
          </a:prstGeom>
        </p:spPr>
        <p:txBody>
          <a:bodyPr wrap="square">
            <a:spAutoFit/>
          </a:bodyPr>
          <a:lstStyle/>
          <a:p>
            <a:r>
              <a:rPr lang="en-US" sz="1800" b="1" dirty="0" smtClean="0"/>
              <a:t>6</a:t>
            </a:r>
            <a:r>
              <a:rPr lang="en-US" sz="1800" dirty="0" smtClean="0"/>
              <a:t>. </a:t>
            </a:r>
            <a:r>
              <a:rPr lang="en-US" sz="1800" b="1" dirty="0"/>
              <a:t>Express.js Route Redirects</a:t>
            </a:r>
            <a:r>
              <a:rPr lang="en-US" sz="1800" b="1" dirty="0" smtClean="0"/>
              <a:t>:</a:t>
            </a:r>
            <a:endParaRPr lang="en-US" sz="1800" b="1" dirty="0" smtClean="0"/>
          </a:p>
          <a:p>
            <a:endParaRPr lang="en-US" sz="1800" dirty="0"/>
          </a:p>
          <a:p>
            <a:pPr lvl="1"/>
            <a:r>
              <a:rPr lang="en-US" sz="1800" dirty="0" smtClean="0"/>
              <a:t>Redirect </a:t>
            </a:r>
            <a:r>
              <a:rPr lang="en-US" sz="1800" dirty="0"/>
              <a:t>clients to a different route.</a:t>
            </a:r>
            <a:endParaRPr lang="en-US" sz="1800" dirty="0"/>
          </a:p>
          <a:p>
            <a:endParaRPr lang="en-US" sz="1800" b="1" dirty="0" smtClean="0"/>
          </a:p>
          <a:p>
            <a:r>
              <a:rPr lang="en-US" sz="1800" b="1" dirty="0" smtClean="0"/>
              <a:t>Example</a:t>
            </a:r>
            <a:r>
              <a:rPr lang="en-US" sz="1800" b="1" dirty="0"/>
              <a:t>:</a:t>
            </a:r>
            <a:endParaRPr lang="en-US" sz="1800" dirty="0"/>
          </a:p>
          <a:p>
            <a:pPr lvl="1"/>
            <a:r>
              <a:rPr lang="en-US" sz="1800" dirty="0"/>
              <a:t>Redirect from one route to another</a:t>
            </a:r>
            <a:r>
              <a:rPr lang="en-US" dirty="0" smtClean="0"/>
              <a:t>.</a:t>
            </a:r>
            <a:endParaRPr lang="en-US" dirty="0" smtClean="0"/>
          </a:p>
          <a:p>
            <a:pPr lvl="1"/>
            <a:endParaRPr lang="en-US" dirty="0"/>
          </a:p>
          <a:p>
            <a:r>
              <a:rPr lang="en-US" sz="1800" dirty="0" err="1"/>
              <a:t>app.get</a:t>
            </a:r>
            <a:r>
              <a:rPr lang="en-US" sz="1800" dirty="0"/>
              <a:t>('/old-route', (</a:t>
            </a:r>
            <a:r>
              <a:rPr lang="en-US" sz="1800" dirty="0" err="1"/>
              <a:t>req</a:t>
            </a:r>
            <a:r>
              <a:rPr lang="en-US" sz="1800" dirty="0"/>
              <a:t>, res) =&gt; {</a:t>
            </a:r>
            <a:endParaRPr lang="en-US" sz="1800" dirty="0"/>
          </a:p>
          <a:p>
            <a:r>
              <a:rPr lang="en-US" sz="1800" dirty="0"/>
              <a:t>  </a:t>
            </a:r>
            <a:r>
              <a:rPr lang="en-US" sz="1800" dirty="0" err="1"/>
              <a:t>res.redirect</a:t>
            </a:r>
            <a:r>
              <a:rPr lang="en-US" sz="1800" dirty="0"/>
              <a:t>('/new-route');</a:t>
            </a:r>
            <a:endParaRPr lang="en-US" sz="1800" dirty="0"/>
          </a:p>
          <a:p>
            <a:r>
              <a:rPr lang="en-US" sz="1800" dirty="0"/>
              <a:t>});</a:t>
            </a:r>
            <a:endParaRPr lang="en-US" sz="1800" dirty="0"/>
          </a:p>
          <a:p>
            <a:endParaRPr lang="en-US" sz="1800" dirty="0"/>
          </a:p>
          <a:p>
            <a:endParaRPr lang="en-US" sz="18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pPr algn="ctr"/>
            <a:r>
              <a:rPr lang="en-US" sz="3200" b="1" dirty="0">
                <a:solidFill>
                  <a:schemeClr val="bg1"/>
                </a:solidFill>
              </a:rPr>
              <a:t>Promise in JS</a:t>
            </a:r>
            <a:endParaRPr lang="en-US" sz="3200" b="1" dirty="0">
              <a:solidFill>
                <a:schemeClr val="bg1"/>
              </a:solidFill>
            </a:endParaRPr>
          </a:p>
          <a:p>
            <a:pPr marL="0" marR="0" lvl="0" indent="0" algn="ctr"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3" name="Rectangle 2"/>
          <p:cNvSpPr/>
          <p:nvPr/>
        </p:nvSpPr>
        <p:spPr>
          <a:xfrm>
            <a:off x="365760" y="2330450"/>
            <a:ext cx="8460606" cy="3169285"/>
          </a:xfrm>
          <a:prstGeom prst="rect">
            <a:avLst/>
          </a:prstGeom>
        </p:spPr>
        <p:txBody>
          <a:bodyPr wrap="square">
            <a:spAutoFit/>
          </a:bodyPr>
          <a:lstStyle/>
          <a:p>
            <a:r>
              <a:rPr lang="en-US" sz="2000" dirty="0"/>
              <a:t>Promises are a powerful feature in JavaScript used to handle asynchronous operations. They provide a clean and structured way to work with asynchronous code, making it easier to manage.</a:t>
            </a:r>
            <a:endParaRPr lang="en-US" sz="2000" dirty="0"/>
          </a:p>
          <a:p>
            <a:endParaRPr lang="en-US" sz="2000" dirty="0"/>
          </a:p>
          <a:p>
            <a:r>
              <a:rPr lang="en-US" sz="2000" dirty="0"/>
              <a:t>A Promise in JavaScript represents the eventual completion or failure of an asynchronous operation and its resulting value. Promises have three states: pending, fulfilled, and rejected. They are especially useful when dealing with tasks like fetching data from an API, reading files, or making database queries.</a:t>
            </a:r>
            <a:endParaRPr lang="en-US" sz="2000" dirty="0"/>
          </a:p>
          <a:p>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2" y="-42863"/>
            <a:ext cx="9144000" cy="6900863"/>
          </a:xfrm>
          <a:prstGeom prst="rect">
            <a:avLst/>
          </a:prstGeom>
          <a:noFill/>
          <a:ln>
            <a:noFill/>
          </a:ln>
        </p:spPr>
      </p:pic>
      <p:sp>
        <p:nvSpPr>
          <p:cNvPr id="117" name="Google Shape;117;p4"/>
          <p:cNvSpPr/>
          <p:nvPr/>
        </p:nvSpPr>
        <p:spPr>
          <a:xfrm>
            <a:off x="0" y="1493056"/>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000" b="1" dirty="0" smtClean="0">
                <a:solidFill>
                  <a:schemeClr val="lt1"/>
                </a:solidFill>
                <a:latin typeface="Calibri" panose="020F0502020204030204"/>
                <a:ea typeface="Calibri" panose="020F0502020204030204"/>
                <a:cs typeface="Calibri" panose="020F0502020204030204"/>
                <a:sym typeface="Calibri" panose="020F0502020204030204"/>
              </a:rPr>
              <a:t>Why do we use Node.JS</a:t>
            </a: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705" indent="-179705" algn="just">
              <a:buFont typeface="Arial" panose="020B0604020202020204" pitchFamily="34" charset="0"/>
              <a:buChar char="•"/>
            </a:pPr>
            <a:endPar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219867" y="2241550"/>
            <a:ext cx="8704263" cy="4708981"/>
          </a:xfrm>
          <a:prstGeom prst="rect">
            <a:avLst/>
          </a:prstGeom>
        </p:spPr>
        <p:txBody>
          <a:bodyPr wrap="square">
            <a:spAutoFit/>
          </a:bodyPr>
          <a:lstStyle/>
          <a:p>
            <a:r>
              <a:rPr lang="en-US" sz="2000" dirty="0"/>
              <a:t>There are many reasons for which we prefer using </a:t>
            </a:r>
            <a:r>
              <a:rPr lang="en-US" sz="2000" dirty="0" err="1"/>
              <a:t>NodeJs</a:t>
            </a:r>
            <a:r>
              <a:rPr lang="en-US" sz="2000" dirty="0"/>
              <a:t> for the server side of our application, some of them are discussed in the following</a:t>
            </a:r>
            <a:r>
              <a:rPr lang="en-US" sz="2000" dirty="0" smtClean="0"/>
              <a:t>:</a:t>
            </a:r>
            <a:endParaRPr lang="en-US" sz="2000" dirty="0" smtClean="0"/>
          </a:p>
          <a:p>
            <a:endParaRPr lang="en-US" sz="2000" dirty="0"/>
          </a:p>
          <a:p>
            <a:pPr marL="342900" indent="-342900">
              <a:buFont typeface="Arial" panose="020B0604020202020204" pitchFamily="34" charset="0"/>
              <a:buChar char="•"/>
            </a:pPr>
            <a:r>
              <a:rPr lang="en-US" sz="2000" dirty="0" err="1"/>
              <a:t>NodeJs</a:t>
            </a:r>
            <a:r>
              <a:rPr lang="en-US" sz="2000" dirty="0"/>
              <a:t> is built on Google Chrome’s V8 engine, and for this reason its execution time is very fast and it runs very quickly</a:t>
            </a:r>
            <a:r>
              <a:rPr lang="en-US" sz="2000" dirty="0" smtClean="0"/>
              <a:t>.</a:t>
            </a:r>
            <a:endParaRPr lang="en-US" sz="2000" dirty="0" smtClean="0"/>
          </a:p>
          <a:p>
            <a:endParaRPr lang="en-US" sz="2000" dirty="0"/>
          </a:p>
          <a:p>
            <a:pPr marL="342900" indent="-342900">
              <a:buFont typeface="Arial" panose="020B0604020202020204" pitchFamily="34" charset="0"/>
              <a:buChar char="•"/>
            </a:pPr>
            <a:r>
              <a:rPr lang="en-US" sz="2000" dirty="0"/>
              <a:t>There are more than 50,000 bundles available in the Node Package Manager and for that reason developers can import any of the packages any time according to their needed functionality for which a lot of time is saved</a:t>
            </a:r>
            <a:r>
              <a:rPr lang="en-US" sz="2000" dirty="0" smtClean="0"/>
              <a:t>.</a:t>
            </a:r>
            <a:endParaRPr lang="en-US" sz="2000" dirty="0" smtClean="0"/>
          </a:p>
          <a:p>
            <a:endParaRPr lang="en-US" sz="2000" dirty="0"/>
          </a:p>
          <a:p>
            <a:pPr marL="342900" indent="-342900">
              <a:buFont typeface="Arial" panose="020B0604020202020204" pitchFamily="34" charset="0"/>
              <a:buChar char="•"/>
            </a:pPr>
            <a:r>
              <a:rPr lang="en-US" sz="2000" dirty="0"/>
              <a:t>As </a:t>
            </a:r>
            <a:r>
              <a:rPr lang="en-US" sz="2000" dirty="0" err="1"/>
              <a:t>NodeJs</a:t>
            </a:r>
            <a:r>
              <a:rPr lang="en-US" sz="2000" dirty="0"/>
              <a:t> do not need to wait for an API to return data , so for building real time and data intensive web applications, it is very useful. It is totally asynchronous in nature that means it is totally non-blocking.</a:t>
            </a:r>
            <a:endParaRPr lang="en-US" sz="2000" dirty="0"/>
          </a:p>
          <a:p>
            <a:endParaRPr lang="en-US"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pPr algn="ctr"/>
            <a:r>
              <a:rPr lang="en-US" sz="3200" b="1" dirty="0">
                <a:solidFill>
                  <a:schemeClr val="bg1"/>
                </a:solidFill>
              </a:rPr>
              <a:t>Promise in JS example</a:t>
            </a:r>
            <a:endParaRPr lang="en-US" sz="3200" b="1" dirty="0">
              <a:solidFill>
                <a:schemeClr val="bg1"/>
              </a:solidFill>
            </a:endParaRPr>
          </a:p>
          <a:p>
            <a:pPr marL="0" marR="0" lvl="0" indent="0" algn="ctr"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3" name="Rectangle 2"/>
          <p:cNvSpPr/>
          <p:nvPr/>
        </p:nvSpPr>
        <p:spPr>
          <a:xfrm>
            <a:off x="365760" y="2330450"/>
            <a:ext cx="8460606" cy="3784600"/>
          </a:xfrm>
          <a:prstGeom prst="rect">
            <a:avLst/>
          </a:prstGeom>
        </p:spPr>
        <p:txBody>
          <a:bodyPr wrap="square">
            <a:spAutoFit/>
          </a:bodyPr>
          <a:lstStyle/>
          <a:p>
            <a:r>
              <a:rPr lang="en-US" sz="2000" b="1" dirty="0"/>
              <a:t>// Function that returns a Promise to simulate fetching data</a:t>
            </a:r>
            <a:endParaRPr lang="en-US" sz="2000" b="1" dirty="0"/>
          </a:p>
          <a:p>
            <a:r>
              <a:rPr lang="en-US" sz="2000" b="1" dirty="0"/>
              <a:t>const fetchData = () =&gt; {</a:t>
            </a:r>
            <a:endParaRPr lang="en-US" sz="2000" b="1" dirty="0"/>
          </a:p>
          <a:p>
            <a:r>
              <a:rPr lang="en-US" sz="2000" b="1" dirty="0"/>
              <a:t>  return new Promise((resolve, reject) =&gt; {</a:t>
            </a:r>
            <a:endParaRPr lang="en-US" sz="2000" b="1" dirty="0"/>
          </a:p>
          <a:p>
            <a:r>
              <a:rPr lang="en-US" sz="2000" b="1" dirty="0"/>
              <a:t>    // Simulating an asynchronous operation (e.g., fetching data from an API)</a:t>
            </a:r>
            <a:endParaRPr lang="en-US" sz="2000" b="1" dirty="0"/>
          </a:p>
          <a:p>
            <a:r>
              <a:rPr lang="en-US" sz="2000" b="1" dirty="0"/>
              <a:t>    setTimeout(() =&gt; {</a:t>
            </a:r>
            <a:endParaRPr lang="en-US" sz="2000" b="1" dirty="0"/>
          </a:p>
          <a:p>
            <a:r>
              <a:rPr lang="en-US" sz="2000" b="1" dirty="0"/>
              <a:t>      // Simulating a condition to demonstrate resolving or rejecting the promise</a:t>
            </a:r>
            <a:endParaRPr lang="en-US" sz="2000" b="1" dirty="0"/>
          </a:p>
          <a:p>
            <a:r>
              <a:rPr lang="en-US" sz="2000" b="1" dirty="0"/>
              <a:t>      const shouldReject = Math.random() &lt; 0.2; // 20% chance of rejection</a:t>
            </a:r>
            <a:endParaRPr lang="en-US" sz="2000" b="1" dirty="0"/>
          </a:p>
          <a:p>
            <a:endParaRPr lang="en-US" sz="2000" b="1" dirty="0"/>
          </a:p>
          <a:p>
            <a:r>
              <a:rPr lang="en-US" sz="2000" b="1" dirty="0"/>
              <a:t>      </a:t>
            </a:r>
            <a:endParaRPr lang="en-US" sz="2000" b="1"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dirty="0">
              <a:solidFill>
                <a:schemeClr val="bg1">
                  <a:lumMod val="95000"/>
                </a:schemeClr>
              </a:solidFill>
            </a:endParaRPr>
          </a:p>
          <a:p>
            <a:pPr algn="ctr"/>
            <a:r>
              <a:rPr lang="en-US" sz="3200" b="1" dirty="0">
                <a:solidFill>
                  <a:schemeClr val="bg1"/>
                </a:solidFill>
              </a:rPr>
              <a:t>Promise in JS example</a:t>
            </a:r>
            <a:endParaRPr lang="en-US" sz="3200" b="1" dirty="0">
              <a:solidFill>
                <a:schemeClr val="bg1"/>
              </a:solidFill>
            </a:endParaRPr>
          </a:p>
          <a:p>
            <a:pPr marL="0" marR="0" lvl="0" indent="0" algn="ctr"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3" name="Rectangle 2"/>
          <p:cNvSpPr/>
          <p:nvPr/>
        </p:nvSpPr>
        <p:spPr>
          <a:xfrm>
            <a:off x="365760" y="2330450"/>
            <a:ext cx="8460606" cy="5139055"/>
          </a:xfrm>
          <a:prstGeom prst="rect">
            <a:avLst/>
          </a:prstGeom>
        </p:spPr>
        <p:txBody>
          <a:bodyPr wrap="square">
            <a:spAutoFit/>
          </a:bodyPr>
          <a:lstStyle/>
          <a:p>
            <a:r>
              <a:rPr lang="en-US" sz="1800" b="1" dirty="0">
                <a:sym typeface="+mn-ea"/>
              </a:rPr>
              <a:t>if (shouldReject) {</a:t>
            </a:r>
            <a:endParaRPr lang="en-US" sz="1800" b="1" dirty="0"/>
          </a:p>
          <a:p>
            <a:r>
              <a:rPr lang="en-US" sz="1800" b="1" dirty="0">
                <a:sym typeface="+mn-ea"/>
              </a:rPr>
              <a:t>        reject(new Error('Failed to fetch data'));</a:t>
            </a:r>
            <a:endParaRPr lang="en-US" sz="1800" b="1" dirty="0"/>
          </a:p>
          <a:p>
            <a:r>
              <a:rPr lang="en-US" sz="1800" b="1" dirty="0">
                <a:sym typeface="+mn-ea"/>
              </a:rPr>
              <a:t>      } else {</a:t>
            </a:r>
            <a:endParaRPr lang="en-US" sz="1800" b="1" dirty="0"/>
          </a:p>
          <a:p>
            <a:r>
              <a:rPr lang="en-US" sz="1800" b="1" dirty="0">
                <a:sym typeface="+mn-ea"/>
              </a:rPr>
              <a:t>        const data = { message: 'Data fetched successfully' };</a:t>
            </a:r>
            <a:endParaRPr lang="en-US" sz="1800" b="1" dirty="0"/>
          </a:p>
          <a:p>
            <a:r>
              <a:rPr lang="en-US" sz="1800" b="1" dirty="0">
                <a:sym typeface="+mn-ea"/>
              </a:rPr>
              <a:t>        resolve(data);</a:t>
            </a:r>
            <a:endParaRPr lang="en-US" sz="1800" b="1" dirty="0"/>
          </a:p>
          <a:p>
            <a:r>
              <a:rPr lang="en-US" sz="1800" b="1" dirty="0">
                <a:sym typeface="+mn-ea"/>
              </a:rPr>
              <a:t>      }</a:t>
            </a:r>
            <a:endParaRPr lang="en-US" sz="1800" b="1" dirty="0"/>
          </a:p>
          <a:p>
            <a:r>
              <a:rPr lang="en-US" sz="1800" b="1" dirty="0">
                <a:sym typeface="+mn-ea"/>
              </a:rPr>
              <a:t>    }, 1000); // Simulating a delay of 1 second</a:t>
            </a:r>
            <a:endParaRPr lang="en-US" sz="1800" b="1" dirty="0"/>
          </a:p>
          <a:p>
            <a:r>
              <a:rPr lang="en-US" sz="1800" b="1" dirty="0">
                <a:sym typeface="+mn-ea"/>
              </a:rPr>
              <a:t>  });</a:t>
            </a:r>
            <a:endParaRPr lang="en-US" sz="1800" b="1" dirty="0"/>
          </a:p>
          <a:p>
            <a:r>
              <a:rPr lang="en-US" sz="1800" b="1" dirty="0">
                <a:sym typeface="+mn-ea"/>
              </a:rPr>
              <a:t>};</a:t>
            </a:r>
            <a:endParaRPr lang="en-US" sz="1800" b="1" dirty="0"/>
          </a:p>
          <a:p>
            <a:r>
              <a:rPr lang="en-US" sz="1800" b="1" dirty="0">
                <a:sym typeface="+mn-ea"/>
              </a:rPr>
              <a:t>fetchData()</a:t>
            </a:r>
            <a:endParaRPr lang="en-US" sz="1800" b="1" dirty="0"/>
          </a:p>
          <a:p>
            <a:r>
              <a:rPr lang="en-US" sz="1800" b="1" dirty="0">
                <a:sym typeface="+mn-ea"/>
              </a:rPr>
              <a:t>  .then((data) =&gt; {</a:t>
            </a:r>
            <a:endParaRPr lang="en-US" sz="1800" b="1" dirty="0"/>
          </a:p>
          <a:p>
            <a:r>
              <a:rPr lang="en-US" sz="1800" b="1" dirty="0">
                <a:sym typeface="+mn-ea"/>
              </a:rPr>
              <a:t>    console.log(data.message); // Output: Data fetched successfully</a:t>
            </a:r>
            <a:endParaRPr lang="en-US" sz="1800" b="1" dirty="0"/>
          </a:p>
          <a:p>
            <a:r>
              <a:rPr lang="en-US" sz="1800" b="1" dirty="0">
                <a:sym typeface="+mn-ea"/>
              </a:rPr>
              <a:t>  })</a:t>
            </a:r>
            <a:endParaRPr lang="en-US" sz="1800" b="1" dirty="0"/>
          </a:p>
          <a:p>
            <a:r>
              <a:rPr lang="en-US" sz="1800" b="1" dirty="0">
                <a:sym typeface="+mn-ea"/>
              </a:rPr>
              <a:t>  .catch((error) =&gt; {</a:t>
            </a:r>
            <a:endParaRPr lang="en-US" sz="1800" b="1" dirty="0"/>
          </a:p>
          <a:p>
            <a:r>
              <a:rPr lang="en-US" sz="1800" b="1" dirty="0">
                <a:sym typeface="+mn-ea"/>
              </a:rPr>
              <a:t>    console.error(error.message); // Output: Failed to fetch data</a:t>
            </a:r>
            <a:endParaRPr lang="en-US" sz="1800" b="1" dirty="0"/>
          </a:p>
          <a:p>
            <a:r>
              <a:rPr lang="en-US" sz="1800" b="1" dirty="0">
                <a:sym typeface="+mn-ea"/>
              </a:rPr>
              <a:t>  });</a:t>
            </a:r>
            <a:endParaRPr lang="en-US" sz="1800" b="1" dirty="0"/>
          </a:p>
          <a:p>
            <a:endParaRPr lang="en-US" sz="2000" b="1" dirty="0"/>
          </a:p>
          <a:p>
            <a:r>
              <a:rPr lang="en-US" sz="2000" b="1" dirty="0"/>
              <a:t>      </a:t>
            </a:r>
            <a:endParaRPr lang="en-US" sz="2000"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2413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3" name="Rectangle 2"/>
          <p:cNvSpPr/>
          <p:nvPr/>
        </p:nvSpPr>
        <p:spPr>
          <a:xfrm>
            <a:off x="365760" y="2330450"/>
            <a:ext cx="8460606" cy="3353435"/>
          </a:xfrm>
          <a:prstGeom prst="rect">
            <a:avLst/>
          </a:prstGeom>
        </p:spPr>
        <p:txBody>
          <a:bodyPr wrap="square">
            <a:spAutoFit/>
          </a:bodyPr>
          <a:lstStyle/>
          <a:p>
            <a:r>
              <a:rPr lang="en-US" sz="2400" b="1" dirty="0">
                <a:sym typeface="+mn-ea"/>
              </a:rPr>
              <a:t>async and await</a:t>
            </a:r>
            <a:endParaRPr lang="en-US" sz="2400" b="1" dirty="0">
              <a:sym typeface="+mn-ea"/>
            </a:endParaRPr>
          </a:p>
          <a:p>
            <a:endParaRPr lang="en-US" sz="2400" b="1" dirty="0">
              <a:sym typeface="+mn-ea"/>
            </a:endParaRPr>
          </a:p>
          <a:p>
            <a:r>
              <a:rPr lang="en-US" sz="1800" dirty="0">
                <a:sym typeface="+mn-ea"/>
              </a:rPr>
              <a:t>async and await are features in JavaScript that simplify working with asynchronous code, making it look more like synchronous code. </a:t>
            </a:r>
            <a:endParaRPr lang="en-US" sz="1800" dirty="0">
              <a:sym typeface="+mn-ea"/>
            </a:endParaRPr>
          </a:p>
          <a:p>
            <a:endParaRPr lang="en-US" sz="1800" dirty="0">
              <a:sym typeface="+mn-ea"/>
            </a:endParaRPr>
          </a:p>
          <a:p>
            <a:r>
              <a:rPr lang="en-US" sz="1800" dirty="0">
                <a:sym typeface="+mn-ea"/>
              </a:rPr>
              <a:t>An async function always returns a Promise. Inside an async function, you can use the await keyword to wait for a Promise to resolve.</a:t>
            </a:r>
            <a:endParaRPr lang="en-US" sz="1800" dirty="0">
              <a:sym typeface="+mn-ea"/>
            </a:endParaRPr>
          </a:p>
          <a:p>
            <a:endParaRPr lang="en-US" sz="1800" dirty="0">
              <a:sym typeface="+mn-ea"/>
            </a:endParaRPr>
          </a:p>
          <a:p>
            <a:r>
              <a:rPr lang="en-US" sz="1800" dirty="0">
                <a:sym typeface="+mn-ea"/>
              </a:rPr>
              <a:t>Inside an async function, you can use await to pause the execution of the function until the Promise is resolved.</a:t>
            </a:r>
            <a:endParaRPr lang="en-US" sz="1800" dirty="0">
              <a:sym typeface="+mn-ea"/>
            </a:endParaRPr>
          </a:p>
          <a:p>
            <a:r>
              <a:rPr lang="en-US" sz="2000" b="1" dirty="0"/>
              <a:t>      </a:t>
            </a:r>
            <a:endParaRPr lang="en-US" sz="2000" b="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2413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3" name="Rectangle 2"/>
          <p:cNvSpPr/>
          <p:nvPr/>
        </p:nvSpPr>
        <p:spPr>
          <a:xfrm>
            <a:off x="365760" y="2330450"/>
            <a:ext cx="8460606" cy="3630930"/>
          </a:xfrm>
          <a:prstGeom prst="rect">
            <a:avLst/>
          </a:prstGeom>
        </p:spPr>
        <p:txBody>
          <a:bodyPr wrap="square">
            <a:spAutoFit/>
          </a:bodyPr>
          <a:lstStyle/>
          <a:p>
            <a:r>
              <a:rPr lang="en-US" sz="2400" b="1" dirty="0">
                <a:sym typeface="+mn-ea"/>
              </a:rPr>
              <a:t>async and await</a:t>
            </a:r>
            <a:endParaRPr lang="en-US" sz="2400" b="1" dirty="0">
              <a:sym typeface="+mn-ea"/>
            </a:endParaRPr>
          </a:p>
          <a:p>
            <a:endParaRPr lang="en-US" sz="2400" b="1" dirty="0">
              <a:sym typeface="+mn-ea"/>
            </a:endParaRPr>
          </a:p>
          <a:p>
            <a:r>
              <a:rPr lang="en-US" sz="1800" dirty="0">
                <a:sym typeface="+mn-ea"/>
              </a:rPr>
              <a:t>async function fetchDataWithAwait() {</a:t>
            </a:r>
            <a:endParaRPr lang="en-US" sz="1800" dirty="0">
              <a:sym typeface="+mn-ea"/>
            </a:endParaRPr>
          </a:p>
          <a:p>
            <a:r>
              <a:rPr lang="en-US" sz="1800" dirty="0">
                <a:sym typeface="+mn-ea"/>
              </a:rPr>
              <a:t>  try {</a:t>
            </a:r>
            <a:endParaRPr lang="en-US" sz="1800" dirty="0">
              <a:sym typeface="+mn-ea"/>
            </a:endParaRPr>
          </a:p>
          <a:p>
            <a:r>
              <a:rPr lang="en-US" sz="1800" dirty="0">
                <a:sym typeface="+mn-ea"/>
              </a:rPr>
              <a:t>    const data = await fetchData();</a:t>
            </a:r>
            <a:endParaRPr lang="en-US" sz="1800" dirty="0">
              <a:sym typeface="+mn-ea"/>
            </a:endParaRPr>
          </a:p>
          <a:p>
            <a:r>
              <a:rPr lang="en-US" sz="1800" dirty="0">
                <a:sym typeface="+mn-ea"/>
              </a:rPr>
              <a:t>    console.log(data.message); // Output: Data fetched successfully</a:t>
            </a:r>
            <a:endParaRPr lang="en-US" sz="1800" dirty="0">
              <a:sym typeface="+mn-ea"/>
            </a:endParaRPr>
          </a:p>
          <a:p>
            <a:r>
              <a:rPr lang="en-US" sz="1800" dirty="0">
                <a:sym typeface="+mn-ea"/>
              </a:rPr>
              <a:t>  } catch (error) {</a:t>
            </a:r>
            <a:endParaRPr lang="en-US" sz="1800" dirty="0">
              <a:sym typeface="+mn-ea"/>
            </a:endParaRPr>
          </a:p>
          <a:p>
            <a:r>
              <a:rPr lang="en-US" sz="1800" dirty="0">
                <a:sym typeface="+mn-ea"/>
              </a:rPr>
              <a:t>    console.error(error.message);</a:t>
            </a:r>
            <a:endParaRPr lang="en-US" sz="1800" dirty="0">
              <a:sym typeface="+mn-ea"/>
            </a:endParaRPr>
          </a:p>
          <a:p>
            <a:r>
              <a:rPr lang="en-US" sz="1800" dirty="0">
                <a:sym typeface="+mn-ea"/>
              </a:rPr>
              <a:t>  }</a:t>
            </a:r>
            <a:endParaRPr lang="en-US" sz="1800" dirty="0">
              <a:sym typeface="+mn-ea"/>
            </a:endParaRPr>
          </a:p>
          <a:p>
            <a:r>
              <a:rPr lang="en-US" sz="1800" dirty="0">
                <a:sym typeface="+mn-ea"/>
              </a:rPr>
              <a:t>}</a:t>
            </a:r>
            <a:endParaRPr lang="en-US" sz="1800" dirty="0">
              <a:sym typeface="+mn-ea"/>
            </a:endParaRPr>
          </a:p>
          <a:p>
            <a:endParaRPr lang="en-US" sz="1800" dirty="0">
              <a:sym typeface="+mn-ea"/>
            </a:endParaRPr>
          </a:p>
          <a:p>
            <a:r>
              <a:rPr lang="en-US" sz="1800" dirty="0">
                <a:sym typeface="+mn-ea"/>
              </a:rPr>
              <a:t>fetchDataWithAwait();</a:t>
            </a:r>
            <a:r>
              <a:rPr lang="en-US" sz="2000" b="1" dirty="0"/>
              <a:t>      </a:t>
            </a:r>
            <a:endParaRPr lang="en-US" sz="2000" b="1"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2413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3" name="Rectangle 2"/>
          <p:cNvSpPr/>
          <p:nvPr/>
        </p:nvSpPr>
        <p:spPr>
          <a:xfrm>
            <a:off x="365760" y="2330450"/>
            <a:ext cx="8460606" cy="4215765"/>
          </a:xfrm>
          <a:prstGeom prst="rect">
            <a:avLst/>
          </a:prstGeom>
        </p:spPr>
        <p:txBody>
          <a:bodyPr wrap="square">
            <a:spAutoFit/>
          </a:bodyPr>
          <a:lstStyle/>
          <a:p>
            <a:r>
              <a:rPr lang="en-US" sz="2400" dirty="0">
                <a:sym typeface="+mn-ea"/>
              </a:rPr>
              <a:t>Using try and catch blocks, you can handle errors in a cleaner way compared to using .then() and .catch()</a:t>
            </a:r>
            <a:r>
              <a:rPr lang="en-US" sz="2000" dirty="0"/>
              <a:t> </a:t>
            </a:r>
            <a:r>
              <a:rPr lang="en-US" sz="2000" b="1" dirty="0"/>
              <a:t> </a:t>
            </a:r>
            <a:endParaRPr lang="en-US" sz="2000" b="1" dirty="0"/>
          </a:p>
          <a:p>
            <a:endParaRPr lang="en-US" sz="2000" b="1" dirty="0"/>
          </a:p>
          <a:p>
            <a:r>
              <a:rPr lang="en-US" sz="2000" b="1" dirty="0"/>
              <a:t>async function fetchDataWithTryCatch() {</a:t>
            </a:r>
            <a:endParaRPr lang="en-US" sz="2000" b="1" dirty="0"/>
          </a:p>
          <a:p>
            <a:r>
              <a:rPr lang="en-US" sz="2000" b="1" dirty="0"/>
              <a:t>  try {</a:t>
            </a:r>
            <a:endParaRPr lang="en-US" sz="2000" b="1" dirty="0"/>
          </a:p>
          <a:p>
            <a:r>
              <a:rPr lang="en-US" sz="2000" b="1" dirty="0"/>
              <a:t>    const data = await fetchData();</a:t>
            </a:r>
            <a:endParaRPr lang="en-US" sz="2000" b="1" dirty="0"/>
          </a:p>
          <a:p>
            <a:r>
              <a:rPr lang="en-US" sz="2000" b="1" dirty="0"/>
              <a:t>    console.log(data.message);</a:t>
            </a:r>
            <a:endParaRPr lang="en-US" sz="2000" b="1" dirty="0"/>
          </a:p>
          <a:p>
            <a:r>
              <a:rPr lang="en-US" sz="2000" b="1" dirty="0"/>
              <a:t>  } catch (error) {</a:t>
            </a:r>
            <a:endParaRPr lang="en-US" sz="2000" b="1" dirty="0"/>
          </a:p>
          <a:p>
            <a:r>
              <a:rPr lang="en-US" sz="2000" b="1" dirty="0"/>
              <a:t>    console.error('Error:', error.message);</a:t>
            </a:r>
            <a:endParaRPr lang="en-US" sz="2000" b="1" dirty="0"/>
          </a:p>
          <a:p>
            <a:r>
              <a:rPr lang="en-US" sz="2000" b="1" dirty="0"/>
              <a:t>  }</a:t>
            </a:r>
            <a:endParaRPr lang="en-US" sz="2000" b="1" dirty="0"/>
          </a:p>
          <a:p>
            <a:r>
              <a:rPr lang="en-US" sz="2000" b="1" dirty="0"/>
              <a:t>}</a:t>
            </a:r>
            <a:endParaRPr lang="en-US" sz="2000" b="1" dirty="0"/>
          </a:p>
          <a:p>
            <a:endParaRPr lang="en-US" sz="2000" b="1" dirty="0"/>
          </a:p>
          <a:p>
            <a:r>
              <a:rPr lang="en-US" sz="2000" b="1" dirty="0"/>
              <a:t>fetchDataWithTryCatch();    </a:t>
            </a:r>
            <a:endParaRPr lang="en-US" sz="2000"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0" y="0"/>
            <a:ext cx="9144000" cy="6900863"/>
          </a:xfrm>
          <a:prstGeom prst="rect">
            <a:avLst/>
          </a:prstGeom>
          <a:noFill/>
          <a:ln>
            <a:noFill/>
          </a:ln>
        </p:spPr>
      </p:pic>
      <p:pic>
        <p:nvPicPr>
          <p:cNvPr id="116" name="Google Shape;116;p4" descr="C:\Users\parul\Desktop\Untitled-1.png"/>
          <p:cNvPicPr preferRelativeResize="0"/>
          <p:nvPr/>
        </p:nvPicPr>
        <p:blipFill rotWithShape="1">
          <a:blip r:embed="rId2"/>
          <a:srcRect/>
          <a:stretch>
            <a:fillRect/>
          </a:stretch>
        </p:blipFill>
        <p:spPr>
          <a:xfrm>
            <a:off x="1857375" y="3071813"/>
            <a:ext cx="5430838" cy="2803525"/>
          </a:xfrm>
          <a:prstGeom prst="rect">
            <a:avLst/>
          </a:prstGeom>
          <a:noFill/>
          <a:ln>
            <a:noFill/>
          </a:ln>
        </p:spPr>
      </p:pic>
      <p:sp>
        <p:nvSpPr>
          <p:cNvPr id="117" name="Google Shape;117;p4"/>
          <p:cNvSpPr/>
          <p:nvPr/>
        </p:nvSpPr>
        <p:spPr>
          <a:xfrm>
            <a:off x="0" y="1586535"/>
            <a:ext cx="9144000" cy="642937"/>
          </a:xfrm>
          <a:prstGeom prst="rect">
            <a:avLst/>
          </a:prstGeom>
          <a:solidFill>
            <a:srgbClr val="1F497D"/>
          </a:solidFill>
          <a:ln>
            <a:noFill/>
          </a:ln>
        </p:spPr>
        <p:txBody>
          <a:bodyPr spcFirstLastPara="1" wrap="square" lIns="91425" tIns="45700" rIns="91425" bIns="45700" anchor="ctr" anchorCtr="0">
            <a:noAutofit/>
          </a:bodyPr>
          <a:lstStyle/>
          <a:p>
            <a:r>
              <a:rPr lang="en-US" sz="3200" dirty="0"/>
              <a:t> </a:t>
            </a:r>
            <a:endParaRPr lang="en-US" sz="3200" b="1" dirty="0">
              <a:solidFill>
                <a:schemeClr val="bg1">
                  <a:lumMod val="95000"/>
                </a:schemeClr>
              </a:solidFill>
            </a:endParaRPr>
          </a:p>
          <a:p>
            <a:pPr algn="ctr"/>
            <a:r>
              <a:rPr lang="en-US" sz="3200" b="1" dirty="0">
                <a:solidFill>
                  <a:schemeClr val="bg1">
                    <a:lumMod val="95000"/>
                  </a:schemeClr>
                </a:solidFill>
              </a:rPr>
              <a:t>Authentication and security with Passport.js</a:t>
            </a:r>
            <a:endParaRPr lang="en-US" sz="3200" b="1" dirty="0" smtClean="0">
              <a:solidFill>
                <a:schemeClr val="bg1">
                  <a:lumMod val="95000"/>
                </a:schemeClr>
              </a:solidFill>
            </a:endParaRPr>
          </a:p>
          <a:p>
            <a:pPr marL="0" marR="0" lvl="0" indent="0" algn="ctr" rtl="0">
              <a:spcBef>
                <a:spcPts val="0"/>
              </a:spcBef>
              <a:spcAft>
                <a:spcPts val="0"/>
              </a:spcAft>
              <a:buNone/>
            </a:pP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endParaRPr lang="en-US" sz="2000" dirty="0"/>
          </a:p>
        </p:txBody>
      </p:sp>
      <p:sp>
        <p:nvSpPr>
          <p:cNvPr id="3" name="Rectangle 2"/>
          <p:cNvSpPr/>
          <p:nvPr/>
        </p:nvSpPr>
        <p:spPr>
          <a:xfrm>
            <a:off x="365760" y="2330450"/>
            <a:ext cx="8460606" cy="646331"/>
          </a:xfrm>
          <a:prstGeom prst="rect">
            <a:avLst/>
          </a:prstGeom>
        </p:spPr>
        <p:txBody>
          <a:bodyPr wrap="square">
            <a:spAutoFit/>
          </a:bodyPr>
          <a:lstStyle/>
          <a:p>
            <a:endParaRPr lang="en-US" sz="1800" dirty="0"/>
          </a:p>
          <a:p>
            <a:endParaRPr lang="en-US" sz="18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6"/>
          <p:cNvSpPr/>
          <p:nvPr/>
        </p:nvSpPr>
        <p:spPr>
          <a:xfrm>
            <a:off x="0" y="3214688"/>
            <a:ext cx="9144000" cy="3643312"/>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228" name="Google Shape;228;p16" descr="C:\Users\parul\Desktop\1.png"/>
          <p:cNvPicPr preferRelativeResize="0"/>
          <p:nvPr/>
        </p:nvPicPr>
        <p:blipFill rotWithShape="1">
          <a:blip r:embed="rId1"/>
          <a:srcRect/>
          <a:stretch>
            <a:fillRect/>
          </a:stretch>
        </p:blipFill>
        <p:spPr>
          <a:xfrm>
            <a:off x="1219200" y="361950"/>
            <a:ext cx="6705600" cy="2857500"/>
          </a:xfrm>
          <a:prstGeom prst="rect">
            <a:avLst/>
          </a:prstGeom>
          <a:noFill/>
          <a:ln>
            <a:noFill/>
          </a:ln>
        </p:spPr>
      </p:pic>
      <p:pic>
        <p:nvPicPr>
          <p:cNvPr id="229" name="Google Shape;229;p16" descr="C:\Users\parul\Desktop\2.png"/>
          <p:cNvPicPr preferRelativeResize="0"/>
          <p:nvPr/>
        </p:nvPicPr>
        <p:blipFill rotWithShape="1">
          <a:blip r:embed="rId2"/>
          <a:srcRect/>
          <a:stretch>
            <a:fillRect/>
          </a:stretch>
        </p:blipFill>
        <p:spPr>
          <a:xfrm>
            <a:off x="2433638" y="4000500"/>
            <a:ext cx="4276725" cy="571500"/>
          </a:xfrm>
          <a:prstGeom prst="rect">
            <a:avLst/>
          </a:prstGeom>
          <a:noFill/>
          <a:ln>
            <a:noFill/>
          </a:ln>
        </p:spPr>
      </p:pic>
      <p:pic>
        <p:nvPicPr>
          <p:cNvPr id="230" name="Google Shape;230;p16" descr="C:\Users\parul\Desktop\Cover Page with yellow patch - Version 18.png"/>
          <p:cNvPicPr preferRelativeResize="0"/>
          <p:nvPr/>
        </p:nvPicPr>
        <p:blipFill rotWithShape="1">
          <a:blip r:embed="rId3"/>
          <a:srcRect/>
          <a:stretch>
            <a:fillRect/>
          </a:stretch>
        </p:blipFill>
        <p:spPr>
          <a:xfrm>
            <a:off x="3038475" y="4946650"/>
            <a:ext cx="3067050" cy="260350"/>
          </a:xfrm>
          <a:prstGeom prst="rect">
            <a:avLst/>
          </a:prstGeom>
          <a:noFill/>
          <a:ln>
            <a:noFill/>
          </a:ln>
        </p:spPr>
      </p:pic>
      <p:sp>
        <p:nvSpPr>
          <p:cNvPr id="231" name="Google Shape;231;p16"/>
          <p:cNvSpPr/>
          <p:nvPr/>
        </p:nvSpPr>
        <p:spPr>
          <a:xfrm>
            <a:off x="0" y="6003925"/>
            <a:ext cx="9144000" cy="3571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32" name="Google Shape;232;p16"/>
          <p:cNvSpPr/>
          <p:nvPr/>
        </p:nvSpPr>
        <p:spPr>
          <a:xfrm>
            <a:off x="3249613" y="5997575"/>
            <a:ext cx="2644775" cy="3698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dk2"/>
                </a:solidFill>
                <a:latin typeface="Calibri" panose="020F0502020204030204"/>
                <a:ea typeface="Calibri" panose="020F0502020204030204"/>
                <a:cs typeface="Calibri" panose="020F0502020204030204"/>
                <a:sym typeface="Calibri" panose="020F0502020204030204"/>
              </a:rPr>
              <a:t>www.paruluniversity.ac.in</a:t>
            </a:r>
            <a:endParaRPr lang="en-US" sz="1800">
              <a:solidFill>
                <a:schemeClr val="dk2"/>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2" y="-42863"/>
            <a:ext cx="9144000" cy="6900863"/>
          </a:xfrm>
          <a:prstGeom prst="rect">
            <a:avLst/>
          </a:prstGeom>
          <a:noFill/>
          <a:ln>
            <a:noFill/>
          </a:ln>
        </p:spPr>
      </p:pic>
      <p:sp>
        <p:nvSpPr>
          <p:cNvPr id="117" name="Google Shape;117;p4"/>
          <p:cNvSpPr/>
          <p:nvPr/>
        </p:nvSpPr>
        <p:spPr>
          <a:xfrm>
            <a:off x="0" y="1493056"/>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000" b="1" dirty="0" smtClean="0">
                <a:solidFill>
                  <a:schemeClr val="lt1"/>
                </a:solidFill>
                <a:latin typeface="Calibri" panose="020F0502020204030204"/>
                <a:ea typeface="Calibri" panose="020F0502020204030204"/>
                <a:cs typeface="Calibri" panose="020F0502020204030204"/>
                <a:sym typeface="Calibri" panose="020F0502020204030204"/>
              </a:rPr>
              <a:t>Why do we use Node.JS</a:t>
            </a: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705" indent="-179705" algn="just">
              <a:buFont typeface="Arial" panose="020B0604020202020204" pitchFamily="34" charset="0"/>
              <a:buChar char="•"/>
            </a:pPr>
            <a:endPar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219867" y="2241550"/>
            <a:ext cx="8704263" cy="2554545"/>
          </a:xfrm>
          <a:prstGeom prst="rect">
            <a:avLst/>
          </a:prstGeom>
        </p:spPr>
        <p:txBody>
          <a:bodyPr wrap="square">
            <a:spAutoFit/>
          </a:bodyPr>
          <a:lstStyle/>
          <a:p>
            <a:pPr marL="342900" indent="-342900">
              <a:buFont typeface="Arial" panose="020B0604020202020204" pitchFamily="34" charset="0"/>
              <a:buChar char="•"/>
            </a:pPr>
            <a:r>
              <a:rPr lang="en-US" sz="2000" dirty="0"/>
              <a:t>The loading time for an audio or video is reduced by </a:t>
            </a:r>
            <a:r>
              <a:rPr lang="en-US" sz="2000" dirty="0" err="1"/>
              <a:t>NodeJs</a:t>
            </a:r>
            <a:r>
              <a:rPr lang="en-US" sz="2000" dirty="0"/>
              <a:t> because there is better synchronization of the code between the client and server for having the same code base</a:t>
            </a:r>
            <a:r>
              <a:rPr lang="en-US" sz="2000" dirty="0" smtClean="0"/>
              <a:t>.</a:t>
            </a:r>
            <a:endParaRPr lang="en-US" sz="2000" dirty="0" smtClean="0"/>
          </a:p>
          <a:p>
            <a:endParaRPr lang="en-US" sz="2000" dirty="0"/>
          </a:p>
          <a:p>
            <a:pPr marL="342900" indent="-342900">
              <a:buFont typeface="Arial" panose="020B0604020202020204" pitchFamily="34" charset="0"/>
              <a:buChar char="•"/>
            </a:pPr>
            <a:r>
              <a:rPr lang="en-US" sz="2000" dirty="0"/>
              <a:t>As </a:t>
            </a:r>
            <a:r>
              <a:rPr lang="en-US" sz="2000" dirty="0" err="1"/>
              <a:t>NodeJs</a:t>
            </a:r>
            <a:r>
              <a:rPr lang="en-US" sz="2000" dirty="0"/>
              <a:t> is open-source and it is nothing but a JavaScript framework , so for the developers who are already used to JavaScript, for them starting developing their projects with </a:t>
            </a:r>
            <a:r>
              <a:rPr lang="en-US" sz="2000" dirty="0" err="1"/>
              <a:t>NodeJs</a:t>
            </a:r>
            <a:r>
              <a:rPr lang="en-US" sz="2000" dirty="0"/>
              <a:t> is very easy.</a:t>
            </a:r>
            <a:endParaRPr lang="en-US" sz="2000" dirty="0"/>
          </a:p>
          <a:p>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2" y="-42863"/>
            <a:ext cx="9144000" cy="6900863"/>
          </a:xfrm>
          <a:prstGeom prst="rect">
            <a:avLst/>
          </a:prstGeom>
          <a:noFill/>
          <a:ln>
            <a:noFill/>
          </a:ln>
        </p:spPr>
      </p:pic>
      <p:sp>
        <p:nvSpPr>
          <p:cNvPr id="117" name="Google Shape;117;p4"/>
          <p:cNvSpPr/>
          <p:nvPr/>
        </p:nvSpPr>
        <p:spPr>
          <a:xfrm>
            <a:off x="0" y="1493056"/>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000" b="1" dirty="0" smtClean="0">
                <a:solidFill>
                  <a:schemeClr val="lt1"/>
                </a:solidFill>
                <a:latin typeface="Calibri" panose="020F0502020204030204"/>
                <a:ea typeface="Calibri" panose="020F0502020204030204"/>
                <a:cs typeface="Calibri" panose="020F0502020204030204"/>
                <a:sym typeface="Calibri" panose="020F0502020204030204"/>
              </a:rPr>
              <a:t>Node.JS</a:t>
            </a: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705" indent="-179705" algn="just">
              <a:buFont typeface="Arial" panose="020B0604020202020204" pitchFamily="34" charset="0"/>
              <a:buChar char="•"/>
            </a:pPr>
            <a:endPar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219867" y="2241550"/>
            <a:ext cx="8704263" cy="4093428"/>
          </a:xfrm>
          <a:prstGeom prst="rect">
            <a:avLst/>
          </a:prstGeom>
        </p:spPr>
        <p:txBody>
          <a:bodyPr wrap="square">
            <a:spAutoFit/>
          </a:bodyPr>
          <a:lstStyle/>
          <a:p>
            <a:r>
              <a:rPr lang="en-US" sz="2000" b="1" dirty="0" smtClean="0"/>
              <a:t>FEATURE OF NODE.JS</a:t>
            </a:r>
            <a:endParaRPr lang="en-US" sz="2000" b="1" dirty="0" smtClean="0"/>
          </a:p>
          <a:p>
            <a:endParaRPr lang="en-US" sz="2000" b="1" dirty="0"/>
          </a:p>
          <a:p>
            <a:pPr marL="457200" indent="-457200">
              <a:buAutoNum type="arabicPeriod"/>
            </a:pPr>
            <a:r>
              <a:rPr lang="en-US" sz="2000" b="1" dirty="0" smtClean="0"/>
              <a:t>Asynchronous </a:t>
            </a:r>
            <a:r>
              <a:rPr lang="en-US" sz="2000" b="1" dirty="0"/>
              <a:t>and Event Driven</a:t>
            </a:r>
            <a:r>
              <a:rPr lang="en-US" sz="2000" dirty="0"/>
              <a:t> − All APIs of Node.js library are asynchronous, that is, non-blocking. It essentially means a Node.js based server never waits for an API to return data. The server moves to the next API after calling it and a notification mechanism of Events of Node.js helps the server to get a response from the previous API </a:t>
            </a:r>
            <a:r>
              <a:rPr lang="en-US" sz="2000" dirty="0" smtClean="0"/>
              <a:t>call</a:t>
            </a:r>
            <a:endParaRPr lang="en-US" sz="2000" dirty="0" smtClean="0"/>
          </a:p>
          <a:p>
            <a:pPr marL="457200" indent="-457200">
              <a:buAutoNum type="arabicPeriod"/>
            </a:pPr>
            <a:endParaRPr lang="en-US" sz="2000" dirty="0"/>
          </a:p>
          <a:p>
            <a:pPr marL="457200" indent="-457200">
              <a:buFont typeface="Arial" panose="020B0604020202020204"/>
              <a:buAutoNum type="arabicPeriod"/>
            </a:pPr>
            <a:r>
              <a:rPr lang="en-US" sz="2000" b="1" dirty="0"/>
              <a:t>Very Fast</a:t>
            </a:r>
            <a:r>
              <a:rPr lang="en-US" sz="2000" dirty="0"/>
              <a:t> − Being built on Google Chrome's V8 JavaScript Engine, Node.js library is very fast in code execution.</a:t>
            </a:r>
            <a:endParaRPr lang="en-US" sz="2000" dirty="0"/>
          </a:p>
          <a:p>
            <a:pPr marL="457200" indent="-457200">
              <a:buAutoNum type="arabicPeriod"/>
            </a:pPr>
            <a:endParaRPr lang="en-US" sz="2000" dirty="0"/>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2" y="-42863"/>
            <a:ext cx="9144000" cy="6900863"/>
          </a:xfrm>
          <a:prstGeom prst="rect">
            <a:avLst/>
          </a:prstGeom>
          <a:noFill/>
          <a:ln>
            <a:noFill/>
          </a:ln>
        </p:spPr>
      </p:pic>
      <p:sp>
        <p:nvSpPr>
          <p:cNvPr id="117" name="Google Shape;117;p4"/>
          <p:cNvSpPr/>
          <p:nvPr/>
        </p:nvSpPr>
        <p:spPr>
          <a:xfrm>
            <a:off x="0" y="1493056"/>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000" b="1" dirty="0" smtClean="0">
                <a:solidFill>
                  <a:schemeClr val="lt1"/>
                </a:solidFill>
                <a:latin typeface="Calibri" panose="020F0502020204030204"/>
                <a:ea typeface="Calibri" panose="020F0502020204030204"/>
                <a:cs typeface="Calibri" panose="020F0502020204030204"/>
                <a:sym typeface="Calibri" panose="020F0502020204030204"/>
              </a:rPr>
              <a:t>Node.JS</a:t>
            </a: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705" indent="-179705" algn="just">
              <a:buFont typeface="Arial" panose="020B0604020202020204" pitchFamily="34" charset="0"/>
              <a:buChar char="•"/>
            </a:pPr>
            <a:endPar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219867" y="2241550"/>
            <a:ext cx="8704263" cy="5324535"/>
          </a:xfrm>
          <a:prstGeom prst="rect">
            <a:avLst/>
          </a:prstGeom>
        </p:spPr>
        <p:txBody>
          <a:bodyPr wrap="square">
            <a:spAutoFit/>
          </a:bodyPr>
          <a:lstStyle/>
          <a:p>
            <a:r>
              <a:rPr lang="en-US" sz="2000" b="1" dirty="0" smtClean="0"/>
              <a:t>FEATURE OF NODE.JS</a:t>
            </a:r>
            <a:endParaRPr lang="en-US" sz="2000" b="1" dirty="0" smtClean="0"/>
          </a:p>
          <a:p>
            <a:endParaRPr lang="en-US" sz="2000" b="1" dirty="0" smtClean="0"/>
          </a:p>
          <a:p>
            <a:pPr marL="457200" indent="-457200" algn="just">
              <a:buAutoNum type="arabicPeriod" startAt="3"/>
            </a:pPr>
            <a:r>
              <a:rPr lang="en-US" sz="2000" b="1" dirty="0" smtClean="0"/>
              <a:t>Single </a:t>
            </a:r>
            <a:r>
              <a:rPr lang="en-US" sz="2000" b="1" dirty="0"/>
              <a:t>Threaded but Highly Scalable</a:t>
            </a:r>
            <a:r>
              <a:rPr lang="en-US" sz="2000" dirty="0"/>
              <a:t> − Node.js uses a single </a:t>
            </a:r>
            <a:r>
              <a:rPr lang="en-US" sz="2000" dirty="0" smtClean="0"/>
              <a:t>threaded model with event looping. Event mechanism helps the server to respond in a non-blocking way and makes the server highly scalable as opposed to traditional servers which create limited threads to handle requests. Node.js uses a single threaded</a:t>
            </a:r>
            <a:r>
              <a:rPr lang="en-US" sz="2000" dirty="0"/>
              <a:t> </a:t>
            </a:r>
            <a:r>
              <a:rPr lang="en-US" sz="2000" dirty="0" smtClean="0"/>
              <a:t>program and the same program can provide service to a much larger number of requests than traditional servers like Apache HTTP Server.</a:t>
            </a:r>
            <a:endParaRPr lang="en-US" sz="2000" dirty="0" smtClean="0"/>
          </a:p>
          <a:p>
            <a:pPr marL="457200" indent="-457200">
              <a:buAutoNum type="arabicPeriod" startAt="3"/>
            </a:pPr>
            <a:endParaRPr lang="en-US" sz="2000" dirty="0" smtClean="0"/>
          </a:p>
          <a:p>
            <a:pPr marL="457200" indent="-457200">
              <a:buFont typeface="Arial" panose="020B0604020202020204"/>
              <a:buAutoNum type="arabicPeriod" startAt="3"/>
            </a:pPr>
            <a:r>
              <a:rPr lang="en-US" sz="2000" b="1" dirty="0"/>
              <a:t>No Buffering</a:t>
            </a:r>
            <a:r>
              <a:rPr lang="en-US" sz="2000" dirty="0"/>
              <a:t> − Node.js applications never buffer any data. These applications simply output the data in chunks.</a:t>
            </a:r>
            <a:endParaRPr lang="en-US" sz="2000" dirty="0"/>
          </a:p>
          <a:p>
            <a:pPr marL="457200" indent="-457200">
              <a:buAutoNum type="arabicPeriod" startAt="3"/>
            </a:pPr>
            <a:endParaRPr lang="en-US" sz="2000" dirty="0"/>
          </a:p>
          <a:p>
            <a:pPr marL="457200" indent="-457200">
              <a:buAutoNum type="arabicPeriod"/>
            </a:pPr>
            <a:endParaRPr lang="en-US" sz="2000" dirty="0" smtClean="0"/>
          </a:p>
          <a:p>
            <a:pPr marL="457200" indent="-457200">
              <a:buAutoNum type="arabicPeriod"/>
            </a:pPr>
            <a:endParaRPr lang="en-US" sz="2000" dirty="0"/>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4" descr="C:\Users\parul\Desktop\Digital Learning Content.png"/>
          <p:cNvPicPr preferRelativeResize="0"/>
          <p:nvPr/>
        </p:nvPicPr>
        <p:blipFill rotWithShape="1">
          <a:blip r:embed="rId1"/>
          <a:srcRect/>
          <a:stretch>
            <a:fillRect/>
          </a:stretch>
        </p:blipFill>
        <p:spPr>
          <a:xfrm>
            <a:off x="-2" y="-42863"/>
            <a:ext cx="9144000" cy="6900863"/>
          </a:xfrm>
          <a:prstGeom prst="rect">
            <a:avLst/>
          </a:prstGeom>
          <a:noFill/>
          <a:ln>
            <a:noFill/>
          </a:ln>
        </p:spPr>
      </p:pic>
      <p:sp>
        <p:nvSpPr>
          <p:cNvPr id="117" name="Google Shape;117;p4"/>
          <p:cNvSpPr/>
          <p:nvPr/>
        </p:nvSpPr>
        <p:spPr>
          <a:xfrm>
            <a:off x="0" y="1493056"/>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000" b="1" dirty="0" smtClean="0">
                <a:solidFill>
                  <a:schemeClr val="lt1"/>
                </a:solidFill>
                <a:latin typeface="Calibri" panose="020F0502020204030204"/>
                <a:ea typeface="Calibri" panose="020F0502020204030204"/>
                <a:cs typeface="Calibri" panose="020F0502020204030204"/>
                <a:sym typeface="Calibri" panose="020F0502020204030204"/>
              </a:rPr>
              <a:t>Node.JS</a:t>
            </a:r>
            <a:endParaRPr sz="3000" b="1"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8" name="Google Shape;118;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000" b="1">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4"/>
          <p:cNvSpPr/>
          <p:nvPr/>
        </p:nvSpPr>
        <p:spPr>
          <a:xfrm>
            <a:off x="249237" y="2247302"/>
            <a:ext cx="8645525" cy="4320480"/>
          </a:xfrm>
          <a:prstGeom prst="rect">
            <a:avLst/>
          </a:prstGeom>
          <a:noFill/>
          <a:ln>
            <a:noFill/>
          </a:ln>
        </p:spPr>
        <p:txBody>
          <a:bodyPr spcFirstLastPara="1" wrap="square" lIns="91425" tIns="45700" rIns="91425" bIns="45700" anchor="t" anchorCtr="0">
            <a:noAutofit/>
          </a:bodyPr>
          <a:lstStyle/>
          <a:p>
            <a:pPr marL="179705" indent="-179705" algn="just">
              <a:buFont typeface="Arial" panose="020B0604020202020204" pitchFamily="34" charset="0"/>
              <a:buChar char="•"/>
            </a:pPr>
            <a:endPar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219867" y="2241550"/>
            <a:ext cx="8704263" cy="6863417"/>
          </a:xfrm>
          <a:prstGeom prst="rect">
            <a:avLst/>
          </a:prstGeom>
        </p:spPr>
        <p:txBody>
          <a:bodyPr wrap="square">
            <a:spAutoFit/>
          </a:bodyPr>
          <a:lstStyle/>
          <a:p>
            <a:r>
              <a:rPr lang="en-US" sz="2000" b="1" dirty="0" smtClean="0"/>
              <a:t>FEATURE OF NODE.JS</a:t>
            </a:r>
            <a:endParaRPr lang="en-US" sz="2000" b="1" dirty="0" smtClean="0"/>
          </a:p>
          <a:p>
            <a:endParaRPr lang="en-US" sz="2000" b="1" dirty="0" smtClean="0"/>
          </a:p>
          <a:p>
            <a:pPr marL="457200" indent="-457200" fontAlgn="base">
              <a:buAutoNum type="arabicPeriod" startAt="5"/>
            </a:pPr>
            <a:r>
              <a:rPr lang="en-US" sz="2000" b="1" dirty="0" smtClean="0"/>
              <a:t>Real </a:t>
            </a:r>
            <a:r>
              <a:rPr lang="en-US" sz="2000" b="1" dirty="0"/>
              <a:t>time web apps:</a:t>
            </a:r>
            <a:r>
              <a:rPr lang="en-US" sz="2000" dirty="0"/>
              <a:t> Today the web has become much more about </a:t>
            </a:r>
            <a:r>
              <a:rPr lang="en-US" sz="2000" dirty="0" smtClean="0"/>
              <a:t>   interaction</a:t>
            </a:r>
            <a:r>
              <a:rPr lang="en-US" sz="2000" dirty="0"/>
              <a:t>. Users want to interact with each other in real-time. Chat, gaming, constant social media updates, collaboration tools, eCommerce websites, real-time tracking apps, marketplace- each of these features requires real-time communication between users, clients, and servers across the web</a:t>
            </a:r>
            <a:r>
              <a:rPr lang="en-US" sz="2000" dirty="0" smtClean="0"/>
              <a:t>.</a:t>
            </a:r>
            <a:endParaRPr lang="en-US" sz="2000" dirty="0" smtClean="0"/>
          </a:p>
          <a:p>
            <a:pPr marL="457200" indent="-457200" fontAlgn="base">
              <a:buAutoNum type="arabicPeriod" startAt="5"/>
            </a:pPr>
            <a:endParaRPr lang="en-US" sz="2000" dirty="0"/>
          </a:p>
          <a:p>
            <a:pPr marL="457200" indent="-457200" fontAlgn="base">
              <a:buFont typeface="Arial" panose="020B0604020202020204"/>
              <a:buAutoNum type="arabicPeriod" startAt="5"/>
            </a:pPr>
            <a:r>
              <a:rPr lang="en-US" sz="2000" b="1" dirty="0"/>
              <a:t>Compatibility on the cross platforms: </a:t>
            </a:r>
            <a:r>
              <a:rPr lang="en-US" sz="2000" dirty="0"/>
              <a:t>Different types of systems like Windows, UNIX, LINUX, </a:t>
            </a:r>
            <a:r>
              <a:rPr lang="en-US" sz="2000" dirty="0" err="1"/>
              <a:t>MacOS</a:t>
            </a:r>
            <a:r>
              <a:rPr lang="en-US" sz="2000" dirty="0"/>
              <a:t> and other mobile devices can use </a:t>
            </a:r>
            <a:r>
              <a:rPr lang="en-US" sz="2000" dirty="0" err="1"/>
              <a:t>NodeJs</a:t>
            </a:r>
            <a:r>
              <a:rPr lang="en-US" sz="2000" dirty="0"/>
              <a:t>. For generating a self-sufficient execution, it can be paired with any appropriate package.</a:t>
            </a:r>
            <a:endParaRPr lang="en-US" sz="2000" dirty="0"/>
          </a:p>
          <a:p>
            <a:pPr marL="457200" indent="-457200" fontAlgn="base">
              <a:buAutoNum type="arabicPeriod" startAt="5"/>
            </a:pPr>
            <a:endParaRPr lang="en-US" sz="2000" dirty="0" smtClean="0"/>
          </a:p>
          <a:p>
            <a:pPr fontAlgn="base"/>
            <a:endParaRPr lang="en-US" sz="2000" dirty="0"/>
          </a:p>
          <a:p>
            <a:pPr fontAlgn="base"/>
            <a:endParaRPr lang="en-US" sz="2000" dirty="0"/>
          </a:p>
          <a:p>
            <a:pPr marL="457200" indent="-457200">
              <a:buAutoNum type="arabicPeriod" startAt="3"/>
            </a:pPr>
            <a:endParaRPr lang="en-US" sz="2000" dirty="0" smtClean="0"/>
          </a:p>
          <a:p>
            <a:endParaRPr lang="en-US" sz="2000" dirty="0"/>
          </a:p>
          <a:p>
            <a:pPr marL="457200" indent="-457200">
              <a:buAutoNum type="arabicPeriod"/>
            </a:pPr>
            <a:endParaRPr lang="en-US" sz="2000" dirty="0" smtClean="0"/>
          </a:p>
          <a:p>
            <a:pPr marL="457200" indent="-457200">
              <a:buAutoNum type="arabicPeriod"/>
            </a:pPr>
            <a:endParaRPr lang="en-US" sz="2000" dirty="0"/>
          </a:p>
          <a:p>
            <a:endParaRPr lang="en-US" sz="2000" dirty="0" smtClean="0"/>
          </a:p>
          <a:p>
            <a:endParaRPr lang="en-US" sz="2000"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AS_UNIQUEID" val="39"/>
</p:tagLst>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22576</Words>
  <Application>WPS Presentation</Application>
  <PresentationFormat>On-screen Show (4:3)</PresentationFormat>
  <Paragraphs>854</Paragraphs>
  <Slides>56</Slides>
  <Notes>43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56</vt:i4>
      </vt:variant>
    </vt:vector>
  </HeadingPairs>
  <TitlesOfParts>
    <vt:vector size="70" baseType="lpstr">
      <vt:lpstr>Arial</vt:lpstr>
      <vt:lpstr>SimSun</vt:lpstr>
      <vt:lpstr>Wingdings</vt:lpstr>
      <vt:lpstr>Arial</vt:lpstr>
      <vt:lpstr>Calibri</vt:lpstr>
      <vt:lpstr>Times New Roman</vt:lpstr>
      <vt:lpstr>inherit</vt:lpstr>
      <vt:lpstr>Liberation Mono</vt:lpstr>
      <vt:lpstr>Microsoft YaHei</vt:lpstr>
      <vt:lpstr>Arial Unicode MS</vt:lpstr>
      <vt:lpstr>Calibri Light</vt:lpstr>
      <vt:lpstr>Calibri</vt:lpstr>
      <vt:lpstr>Söhne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parul</dc:creator>
  <cp:lastModifiedBy>Administrator</cp:lastModifiedBy>
  <cp:revision>119</cp:revision>
  <dcterms:created xsi:type="dcterms:W3CDTF">2020-05-18T10:32:00Z</dcterms:created>
  <dcterms:modified xsi:type="dcterms:W3CDTF">2024-01-18T04:53:15Z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6CB8622D85AC45D4957BE28C8577B54D_13</vt:lpwstr>
  </property>
  <property fmtid="{D5CDD505-2E9C-101B-9397-08002B2CF9AE}" pid="3" name="KSOProductBuildVer">
    <vt:lpwstr>1033-12.2.0.13412</vt:lpwstr>
  </property>
</Properties>
</file>