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3" r:id="rId2"/>
    <p:sldId id="264" r:id="rId3"/>
    <p:sldId id="275" r:id="rId4"/>
    <p:sldId id="257" r:id="rId5"/>
    <p:sldId id="259" r:id="rId6"/>
    <p:sldId id="262" r:id="rId7"/>
    <p:sldId id="266" r:id="rId8"/>
    <p:sldId id="261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1402" autoAdjust="0"/>
  </p:normalViewPr>
  <p:slideViewPr>
    <p:cSldViewPr snapToGrid="0">
      <p:cViewPr varScale="1">
        <p:scale>
          <a:sx n="104" d="100"/>
          <a:sy n="104" d="100"/>
        </p:scale>
        <p:origin x="10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EBA33-97DF-4BB6-A943-6F311B5592A2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5B1BE-8C23-4570-97AF-A053D188E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68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B1BE-8C23-4570-97AF-A053D188E0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88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B1BE-8C23-4570-97AF-A053D188E0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041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B1BE-8C23-4570-97AF-A053D188E0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149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B1BE-8C23-4570-97AF-A053D188E0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01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5B1BE-8C23-4570-97AF-A053D188E0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34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F292B-C08B-4957-AC1B-05C1AABF1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76FB78-E0EB-4C07-BB26-A4BE30099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C2A60-C621-4D7E-96F9-C803C527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46F8-92F4-424B-997A-6E47660715D0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D8F7F-1F28-44C9-84C5-6A120D22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7AB5E-D9EA-4E2B-B0DA-A943F936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90E0-D529-40DD-885F-17D97F753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8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0C159-880F-4C39-B949-9F3DEFF0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5B3E25-2D86-4A5E-B206-FD895F284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4B50D-8D53-4872-8661-A89AFD2A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46F8-92F4-424B-997A-6E47660715D0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A30EC-540A-444B-8B11-57AFC4E9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3066C-E92F-41BD-8A37-9B53573C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90E0-D529-40DD-885F-17D97F753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17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A69B0C-C5AB-4FD9-88C9-EC97A7666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E96D8C-F55E-4098-9564-D25765558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17D68-7829-4928-AFF0-1E48C2EE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46F8-92F4-424B-997A-6E47660715D0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B5F4EA-1146-4B8E-8D14-4E1526CE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6A286-BD25-4D4E-97FF-8D95AD8C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90E0-D529-40DD-885F-17D97F753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16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D9CD3-B357-451F-8B02-FE2269EC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FC91D-75EB-4405-BB36-83198026D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F9E4C-0A86-4C69-B4F8-A1D56AED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46F8-92F4-424B-997A-6E47660715D0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B2383-E4C4-43F3-B6EC-CC45E4E5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2B291-5792-4230-8B32-C70AFF1C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90E0-D529-40DD-885F-17D97F753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08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373CD-2F6C-45A8-8377-D0DBCAFD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016C5-92FC-48B1-AA49-9D45FEC70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2C081-509E-4118-8937-E534380C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46F8-92F4-424B-997A-6E47660715D0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2FAE1-290D-4344-9DFF-00CD0300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F4584-8649-49CC-9353-704E6DF1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90E0-D529-40DD-885F-17D97F753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2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02272-2162-4E5A-9AA0-F8DA0C48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DCBE1-C545-41C2-A2DE-282E17280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16181C-21B8-4B66-BCCD-65B653B9F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0DEEC6-06BF-498E-BBAB-090FD401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46F8-92F4-424B-997A-6E47660715D0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575F7-93B7-4F92-ACFB-A702AA0C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863851-9F21-4A8C-B380-E415F2DC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90E0-D529-40DD-885F-17D97F753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48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D1997-2067-4E01-AD2F-E8E6B347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43D62E-43DE-4BF4-8B82-091025B82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7F8612-5B1E-44BF-BB67-F0EAB9B4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CD5F60-633D-4A7D-B56E-93A685AE9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759245-C1A2-4969-BC37-B640E6C73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EA70CC-AD22-47ED-B43C-4F869D28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46F8-92F4-424B-997A-6E47660715D0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529312-02E7-4818-A920-DB4B5CEA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56C0BB-1CB0-4CE8-AF95-25AC51A1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90E0-D529-40DD-885F-17D97F753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5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060AE-C480-4B02-BDB6-F78D16CB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22483A-025F-44D4-9272-F6420E75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46F8-92F4-424B-997A-6E47660715D0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9F17CA-80BC-4DFF-ADD2-96B68550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08FA74-FEDD-4306-8A0B-ACF5225F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90E0-D529-40DD-885F-17D97F753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10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A418F1-49E6-47B6-8382-19F8D1F9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46F8-92F4-424B-997A-6E47660715D0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98B848-9A1F-4C1C-9FC9-17B1067F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79EE36-0DF7-4D6E-91FC-1C9A60C7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90E0-D529-40DD-885F-17D97F753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20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29CFF-1FCA-4DF4-B289-5C298695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F6F1D-2AD4-4871-AB88-F797A9C1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5CAC70-CF55-411B-9728-1C9FE915D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836647-C8D9-4B87-9B0C-4ED8ABC9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46F8-92F4-424B-997A-6E47660715D0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D7999-3B01-4FE0-BDB7-C784ECA9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17297-3BF3-47B3-BBD2-9CA9A9DC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90E0-D529-40DD-885F-17D97F753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9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52A87-39B7-4BC5-8921-666C0038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B943C6-D478-4E9C-9CC6-A689038B0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3BBD96-4760-48CD-9DDC-6862125D0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CB9BB2-7D7D-4DEB-B62F-B081E033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46F8-92F4-424B-997A-6E47660715D0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3D514A-C3B8-490A-B996-30788E1F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DE998D-3B5A-4F10-9CAB-3559B07B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90E0-D529-40DD-885F-17D97F753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0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8E16D5-FC75-4D23-8E89-E360958C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E96ECE-DBFF-466E-913D-40C2FE81E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323BA-1869-4748-8240-1303733EA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146F8-92F4-424B-997A-6E47660715D0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FEDFB-B962-4A57-8F23-5644953B8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88344-AB9B-4DC4-A03B-6263D5AFF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090E0-D529-40DD-885F-17D97F753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39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elbourne (CBD) guide, moving to Melbourne (Greater) - Homely">
            <a:extLst>
              <a:ext uri="{FF2B5EF4-FFF2-40B4-BE49-F238E27FC236}">
                <a16:creationId xmlns:a16="http://schemas.microsoft.com/office/drawing/2014/main" id="{4BBA0134-A61E-4565-BFE6-5328D9191D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9" r="-1" b="-1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1B3F9C1-F000-4702-ABB8-91304109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" y="4185748"/>
            <a:ext cx="12070080" cy="210043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Melbourne Traffic Accidents Analysis </a:t>
            </a:r>
            <a:br>
              <a:rPr lang="en-US" altLang="zh-CN" dirty="0"/>
            </a:br>
            <a:r>
              <a:rPr lang="en-US" altLang="zh-CN" dirty="0"/>
              <a:t>2014-2017  </a:t>
            </a:r>
            <a:r>
              <a:rPr lang="en-US" altLang="zh-CN" sz="4000" dirty="0"/>
              <a:t>    </a:t>
            </a:r>
            <a:br>
              <a:rPr lang="en-US" altLang="zh-CN" sz="3600" dirty="0"/>
            </a:br>
            <a:r>
              <a:rPr lang="en-US" altLang="zh-CN" sz="3600" dirty="0"/>
              <a:t>                                          						                                                              						                </a:t>
            </a:r>
            <a:r>
              <a:rPr lang="en-US" altLang="zh-CN" sz="2700" dirty="0"/>
              <a:t>Presented by Yuchen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4424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99A426-C071-4864-AD43-01FDF4B9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370" y="165246"/>
            <a:ext cx="4984813" cy="142816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200" b="1" u="sng" dirty="0"/>
              <a:t>Road Geometry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212F1C-6A55-474E-8E7C-F033404AE3EF}"/>
              </a:ext>
            </a:extLst>
          </p:cNvPr>
          <p:cNvSpPr txBox="1"/>
          <p:nvPr/>
        </p:nvSpPr>
        <p:spPr>
          <a:xfrm>
            <a:off x="655782" y="2087418"/>
            <a:ext cx="31957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Not at intersection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 intersection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Cross intersection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Multiple intersection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AF49F4D-A908-4D53-9BBF-FA1F61044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5" y="0"/>
            <a:ext cx="5981475" cy="6858000"/>
          </a:xfrm>
          <a:prstGeom prst="rect">
            <a:avLst/>
          </a:prstGeom>
        </p:spPr>
      </p:pic>
      <p:pic>
        <p:nvPicPr>
          <p:cNvPr id="8194" name="Picture 2" descr="Are roads safer with no central white lines? - BBC News">
            <a:extLst>
              <a:ext uri="{FF2B5EF4-FFF2-40B4-BE49-F238E27FC236}">
                <a16:creationId xmlns:a16="http://schemas.microsoft.com/office/drawing/2014/main" id="{34893586-BE5A-40DB-9C06-851705A42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3" y="-203225"/>
            <a:ext cx="12326243" cy="726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41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E5C5F-2A61-4C4E-8E59-96D23F18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altLang="zh-CN" sz="2400" b="1" u="sng"/>
              <a:t>Different Severity Accidents for Road Geometry</a:t>
            </a:r>
            <a:endParaRPr lang="zh-CN" altLang="en-US" sz="2400" b="1" u="sng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1AD06F5-CEB4-4C18-B1E9-5F8FFE547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637" y="3429000"/>
            <a:ext cx="3745490" cy="309635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31B087-554C-4432-A7B4-470BF2C86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730" y="3429358"/>
            <a:ext cx="3745057" cy="3096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A905C1-4C16-42A7-9491-A7DB10ACA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505" y="3428642"/>
            <a:ext cx="3561659" cy="3096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191D670-AA35-47FA-AAE5-AD357D5C559E}"/>
              </a:ext>
            </a:extLst>
          </p:cNvPr>
          <p:cNvSpPr txBox="1"/>
          <p:nvPr/>
        </p:nvSpPr>
        <p:spPr>
          <a:xfrm>
            <a:off x="1348508" y="2878343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All Accidents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925FCF-E02F-4969-BCAF-9DA86B6324F6}"/>
              </a:ext>
            </a:extLst>
          </p:cNvPr>
          <p:cNvSpPr txBox="1"/>
          <p:nvPr/>
        </p:nvSpPr>
        <p:spPr>
          <a:xfrm>
            <a:off x="5213928" y="2908545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Serious Injury Accidents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8903DB-DFD8-44FD-8AE3-91FFBEDA70AE}"/>
              </a:ext>
            </a:extLst>
          </p:cNvPr>
          <p:cNvSpPr txBox="1"/>
          <p:nvPr/>
        </p:nvSpPr>
        <p:spPr>
          <a:xfrm>
            <a:off x="9079348" y="2878343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Fatal Accidents</a:t>
            </a:r>
            <a:endParaRPr lang="zh-CN" altLang="en-US" dirty="0"/>
          </a:p>
        </p:txBody>
      </p:sp>
      <p:pic>
        <p:nvPicPr>
          <p:cNvPr id="13" name="Picture 2" descr="Are roads safer with no central white lines? - BBC News">
            <a:extLst>
              <a:ext uri="{FF2B5EF4-FFF2-40B4-BE49-F238E27FC236}">
                <a16:creationId xmlns:a16="http://schemas.microsoft.com/office/drawing/2014/main" id="{5AF52E10-3821-49CA-A168-20DFADD03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3" y="-203225"/>
            <a:ext cx="12326243" cy="726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B2A519A-CE27-4131-AFAF-53F388470AE5}"/>
              </a:ext>
            </a:extLst>
          </p:cNvPr>
          <p:cNvSpPr txBox="1"/>
          <p:nvPr/>
        </p:nvSpPr>
        <p:spPr>
          <a:xfrm>
            <a:off x="1002145" y="1594736"/>
            <a:ext cx="10187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Serious and fatal accidents are more likely to happen at no intersection roads. 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8562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Speed Zone Stock Illustrations – 1,614 Speed Zone Stock Illustrations,  Vectors &amp; Clipart - Dreamstime">
            <a:extLst>
              <a:ext uri="{FF2B5EF4-FFF2-40B4-BE49-F238E27FC236}">
                <a16:creationId xmlns:a16="http://schemas.microsoft.com/office/drawing/2014/main" id="{ADDF03C0-8EF1-48DF-A19B-89C1A6A20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8"/>
          <a:stretch/>
        </p:blipFill>
        <p:spPr bwMode="auto">
          <a:xfrm>
            <a:off x="-3048" y="11546"/>
            <a:ext cx="6195536" cy="433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55DF506-1BDD-4DA9-8218-DFC9563F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02" y="142463"/>
            <a:ext cx="5167185" cy="470280"/>
          </a:xfrm>
        </p:spPr>
        <p:txBody>
          <a:bodyPr>
            <a:noAutofit/>
          </a:bodyPr>
          <a:lstStyle/>
          <a:p>
            <a:r>
              <a:rPr lang="en-US" altLang="zh-CN" sz="2800" b="1" u="sng" dirty="0"/>
              <a:t>Speed Zone</a:t>
            </a:r>
            <a:endParaRPr lang="zh-CN" altLang="en-US" sz="2800" b="1" u="sng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0019D4BD-3749-421B-AD43-B37B5A7B9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56219" y="0"/>
            <a:ext cx="4909333" cy="4414389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AD9851-1912-44F2-AAB9-7D4542943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9" y="4381099"/>
            <a:ext cx="12192000" cy="247690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3BB4854-FD47-48DF-A7D9-219AA821838D}"/>
              </a:ext>
            </a:extLst>
          </p:cNvPr>
          <p:cNvSpPr txBox="1"/>
          <p:nvPr/>
        </p:nvSpPr>
        <p:spPr>
          <a:xfrm>
            <a:off x="206602" y="999381"/>
            <a:ext cx="6195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r>
              <a:rPr lang="en-US" altLang="zh-CN" b="1" dirty="0"/>
              <a:t>Approximately 79% serious and fatal accidents happen in over 60 (included) speed zone, and 60.47% happen at no intersection road/street/freeway.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8181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13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5EB86CF3-D69B-4D25-AD32-EBD3AD19F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1" r="3649" b="1"/>
          <a:stretch/>
        </p:blipFill>
        <p:spPr bwMode="auto">
          <a:xfrm>
            <a:off x="129309" y="212437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2" name="Content Placeholder 11271">
            <a:extLst>
              <a:ext uri="{FF2B5EF4-FFF2-40B4-BE49-F238E27FC236}">
                <a16:creationId xmlns:a16="http://schemas.microsoft.com/office/drawing/2014/main" id="{4132C302-C646-4708-B0A9-0CD2D19BA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284" y="14722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altLang="zh-CN" sz="2400" b="1" u="sng" dirty="0"/>
              <a:t>Ways to Improvements</a:t>
            </a:r>
          </a:p>
          <a:p>
            <a:pPr marL="0" indent="0">
              <a:buNone/>
            </a:pPr>
            <a:endParaRPr lang="en-US" altLang="zh-CN" sz="2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Good education for drivers including focus on safe driving, avoid unqualified driving, avoid extreme weather driving, and pay more attention on no intersection roads,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Necessary or more strict policy and punishment for unqualified drivers, such as speeding and drunk drivers.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Lower speed limit of dangerous roads.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Warning sign for animal crossing. 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4F7A23-B877-47C0-839B-FB0F08F9B968}"/>
              </a:ext>
            </a:extLst>
          </p:cNvPr>
          <p:cNvSpPr txBox="1"/>
          <p:nvPr/>
        </p:nvSpPr>
        <p:spPr>
          <a:xfrm>
            <a:off x="655782" y="212436"/>
            <a:ext cx="9966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/>
              <a:t>Serious and Fatal Accidents</a:t>
            </a:r>
            <a:endParaRPr lang="zh-CN" altLang="en-US" sz="2400" b="1" u="sng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9C64D4-26E0-4667-9294-625B7424304A}"/>
              </a:ext>
            </a:extLst>
          </p:cNvPr>
          <p:cNvSpPr txBox="1"/>
          <p:nvPr/>
        </p:nvSpPr>
        <p:spPr>
          <a:xfrm>
            <a:off x="655782" y="1237673"/>
            <a:ext cx="369453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/>
              <a:t>Common Factors</a:t>
            </a:r>
          </a:p>
          <a:p>
            <a:endParaRPr lang="en-US" altLang="zh-CN" sz="2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Speeding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Reckless Driving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Sleepy Driving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Drunk Driving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Extreme 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Animal Crossing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1460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build="p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5 trends that shaped the smart city space in 2018 | by Sergio | Smartcity  World | Medium">
            <a:extLst>
              <a:ext uri="{FF2B5EF4-FFF2-40B4-BE49-F238E27FC236}">
                <a16:creationId xmlns:a16="http://schemas.microsoft.com/office/drawing/2014/main" id="{D4E685B5-8CD8-4A9C-8F7D-68E6213955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6" r="7065" b="-1"/>
          <a:stretch/>
        </p:blipFill>
        <p:spPr bwMode="auto">
          <a:xfrm>
            <a:off x="-340" y="10"/>
            <a:ext cx="845031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562EE52-FD59-4F63-A282-BC9F0F3D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13" y="2458"/>
            <a:ext cx="10606423" cy="8712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24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Other Recommendations for Accidents Control</a:t>
            </a:r>
          </a:p>
        </p:txBody>
      </p:sp>
      <p:pic>
        <p:nvPicPr>
          <p:cNvPr id="4" name="Picture 4" descr="自动驾驶汽车到底啥时候能普及？打赌输了的人要吃掉一百万辆特斯拉！ | 雷锋网">
            <a:extLst>
              <a:ext uri="{FF2B5EF4-FFF2-40B4-BE49-F238E27FC236}">
                <a16:creationId xmlns:a16="http://schemas.microsoft.com/office/drawing/2014/main" id="{41D74402-E933-4EAD-AC68-9E371FFB2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7" r="17519"/>
          <a:stretch/>
        </p:blipFill>
        <p:spPr bwMode="auto"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4F22422-AE63-4CB7-89BC-720FF76015A4}"/>
              </a:ext>
            </a:extLst>
          </p:cNvPr>
          <p:cNvSpPr txBox="1"/>
          <p:nvPr/>
        </p:nvSpPr>
        <p:spPr>
          <a:xfrm>
            <a:off x="341575" y="1339273"/>
            <a:ext cx="4137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>
                <a:solidFill>
                  <a:schemeClr val="bg1"/>
                </a:solidFill>
              </a:rPr>
              <a:t>Smart City Strategy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Solve traffic congestion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Monitoring and measurement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Driver and vehicle profiles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10DF5D6-7946-418F-8E43-9C200831A8CA}"/>
              </a:ext>
            </a:extLst>
          </p:cNvPr>
          <p:cNvSpPr txBox="1"/>
          <p:nvPr/>
        </p:nvSpPr>
        <p:spPr>
          <a:xfrm>
            <a:off x="341574" y="4113115"/>
            <a:ext cx="413789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>
                <a:solidFill>
                  <a:schemeClr val="bg1"/>
                </a:solidFill>
              </a:rPr>
              <a:t>Smart cars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Self-driving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Park assist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Automatic breaking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989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0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5DE898C-7C01-4872-A492-90780149C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02" y="68280"/>
            <a:ext cx="4803636" cy="522355"/>
          </a:xfrm>
        </p:spPr>
        <p:txBody>
          <a:bodyPr>
            <a:normAutofit/>
          </a:bodyPr>
          <a:lstStyle/>
          <a:p>
            <a:r>
              <a:rPr lang="en-US" altLang="zh-CN" sz="2800" b="1" u="sng" dirty="0">
                <a:solidFill>
                  <a:srgbClr val="000000"/>
                </a:solidFill>
              </a:rPr>
              <a:t>Limitations</a:t>
            </a:r>
            <a:endParaRPr lang="zh-CN" altLang="en-US" sz="2800" b="1" u="sng" dirty="0">
              <a:solidFill>
                <a:srgbClr val="0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D3A1C-2A77-4D8D-AC7A-D7A984D44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02" y="738906"/>
            <a:ext cx="4306807" cy="36945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2000" b="1" u="sng" dirty="0">
                <a:solidFill>
                  <a:srgbClr val="000000"/>
                </a:solidFill>
              </a:rPr>
              <a:t>Dataset</a:t>
            </a:r>
          </a:p>
          <a:p>
            <a:r>
              <a:rPr lang="en-US" altLang="zh-CN" sz="2000" dirty="0">
                <a:solidFill>
                  <a:srgbClr val="000000"/>
                </a:solidFill>
              </a:rPr>
              <a:t>Driver data</a:t>
            </a:r>
          </a:p>
          <a:p>
            <a:r>
              <a:rPr lang="en-US" altLang="zh-CN" sz="2000" dirty="0">
                <a:solidFill>
                  <a:srgbClr val="000000"/>
                </a:solidFill>
              </a:rPr>
              <a:t>Traffic flow data</a:t>
            </a:r>
          </a:p>
          <a:p>
            <a:endParaRPr lang="en-US" altLang="zh-CN" sz="2000" dirty="0">
              <a:solidFill>
                <a:srgbClr val="000000"/>
              </a:solidFill>
            </a:endParaRPr>
          </a:p>
          <a:p>
            <a:endParaRPr lang="en-US" altLang="zh-CN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b="1" u="sng" dirty="0">
                <a:solidFill>
                  <a:srgbClr val="000000"/>
                </a:solidFill>
              </a:rPr>
              <a:t>Improvements</a:t>
            </a:r>
          </a:p>
          <a:p>
            <a:r>
              <a:rPr lang="en-US" altLang="zh-CN" sz="2000" dirty="0">
                <a:solidFill>
                  <a:srgbClr val="000000"/>
                </a:solidFill>
              </a:rPr>
              <a:t>Comprehensive research</a:t>
            </a:r>
          </a:p>
          <a:p>
            <a:r>
              <a:rPr lang="en-US" altLang="zh-CN" sz="2000" dirty="0">
                <a:solidFill>
                  <a:srgbClr val="000000"/>
                </a:solidFill>
              </a:rPr>
              <a:t>Traffic and accidents experts</a:t>
            </a:r>
          </a:p>
          <a:p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Limitation - Free of Charge Creative Commons Highway Sign image">
            <a:extLst>
              <a:ext uri="{FF2B5EF4-FFF2-40B4-BE49-F238E27FC236}">
                <a16:creationId xmlns:a16="http://schemas.microsoft.com/office/drawing/2014/main" id="{B39058A4-5CCF-4D5F-A7AC-683CEBCEEC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0" r="22032" b="1"/>
          <a:stretch/>
        </p:blipFill>
        <p:spPr bwMode="auto">
          <a:xfrm>
            <a:off x="6803615" y="590635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875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36404-BE8C-43D6-95BC-6729F994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F290B-5321-4FE3-A64A-28FA2D607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4340" name="Picture 4" descr="CrystalGraphics 3D Character Slides for PowerPoint The End Slide - YouTube">
            <a:extLst>
              <a:ext uri="{FF2B5EF4-FFF2-40B4-BE49-F238E27FC236}">
                <a16:creationId xmlns:a16="http://schemas.microsoft.com/office/drawing/2014/main" id="{CD954742-72D4-48EA-AD03-B32EC1CBF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-368661"/>
            <a:ext cx="10668000" cy="800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23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re You Following Any Particular Social Media Content Ratio? - Inkjet  Wholesale Blog">
            <a:extLst>
              <a:ext uri="{FF2B5EF4-FFF2-40B4-BE49-F238E27FC236}">
                <a16:creationId xmlns:a16="http://schemas.microsoft.com/office/drawing/2014/main" id="{F9DDD138-6901-4117-9A67-67D63F87A8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" y="10"/>
            <a:ext cx="121919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1BBFE11-017A-432F-B3EA-00075895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r>
              <a:rPr lang="en-US" altLang="zh-CN" b="1" dirty="0"/>
              <a:t>Content</a:t>
            </a:r>
            <a:endParaRPr lang="zh-CN" altLang="en-US" b="1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4DF67-4450-452B-81B2-1C34C184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8"/>
            <a:ext cx="9484235" cy="305272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 Data Overview …………………………………………………………………………   3	</a:t>
            </a:r>
          </a:p>
          <a:p>
            <a:r>
              <a:rPr lang="en-US" altLang="zh-CN" sz="2400" dirty="0"/>
              <a:t>2. Common Accidents …………………………………………………………………   6</a:t>
            </a:r>
          </a:p>
          <a:p>
            <a:r>
              <a:rPr lang="en-US" altLang="zh-CN" sz="2400" dirty="0"/>
              <a:t>3. Serious and Fatal Accidents ……………………………………………………    9</a:t>
            </a:r>
          </a:p>
          <a:p>
            <a:r>
              <a:rPr lang="en-US" altLang="zh-CN" sz="2400" dirty="0"/>
              <a:t>3. Other Recommendations and Limitations ………………………………   14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3116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ow to Write a Great Business Plan: Overview and Objectives | Inc.com">
            <a:extLst>
              <a:ext uri="{FF2B5EF4-FFF2-40B4-BE49-F238E27FC236}">
                <a16:creationId xmlns:a16="http://schemas.microsoft.com/office/drawing/2014/main" id="{21AD33D9-15E6-4C09-BE30-3FD8679F84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" r="46953"/>
          <a:stretch/>
        </p:blipFill>
        <p:spPr bwMode="auto">
          <a:xfrm>
            <a:off x="5797543" y="10"/>
            <a:ext cx="63941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5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47A04FC-BEC1-4EC8-B241-625160F0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GB" altLang="zh-CN" sz="2400" b="1" u="sng" dirty="0">
                <a:solidFill>
                  <a:srgbClr val="000000"/>
                </a:solidFill>
              </a:rPr>
              <a:t>Data Overview</a:t>
            </a:r>
            <a:br>
              <a:rPr lang="en-GB" altLang="zh-CN" sz="2800" dirty="0">
                <a:solidFill>
                  <a:srgbClr val="000000"/>
                </a:solidFill>
              </a:rPr>
            </a:br>
            <a:r>
              <a:rPr lang="en-GB" altLang="zh-CN" sz="2800" dirty="0">
                <a:solidFill>
                  <a:srgbClr val="000000"/>
                </a:solidFill>
              </a:rPr>
              <a:t>                                                  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3553F-DC26-4C1F-99B2-B7172EDDD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GB" altLang="zh-CN" sz="2000" dirty="0">
                <a:solidFill>
                  <a:srgbClr val="000000"/>
                </a:solidFill>
              </a:rPr>
              <a:t>Melbourne, 2014-2017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en-US" altLang="zh-CN" sz="2000" dirty="0">
                <a:solidFill>
                  <a:srgbClr val="000000"/>
                </a:solidFill>
              </a:rPr>
              <a:t>54,248 records</a:t>
            </a:r>
          </a:p>
          <a:p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en-US" altLang="zh-CN" sz="2000" dirty="0">
                <a:solidFill>
                  <a:srgbClr val="000000"/>
                </a:solidFill>
              </a:rPr>
              <a:t>Land Grid Array, Streets, Date, Time, Accident Type, Definitions for Classifying Accidents,  Road Geometry, Severity, etc.</a:t>
            </a:r>
          </a:p>
          <a:p>
            <a:endParaRPr lang="en-US" altLang="zh-C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70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D8AD7C54-F1CE-4710-B282-F1B41984AD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8"/>
          <a:stretch/>
        </p:blipFill>
        <p:spPr>
          <a:xfrm>
            <a:off x="-46182" y="0"/>
            <a:ext cx="12228955" cy="685800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F25BB916-68FD-4659-B230-900DB37012C4}"/>
              </a:ext>
            </a:extLst>
          </p:cNvPr>
          <p:cNvSpPr txBox="1"/>
          <p:nvPr/>
        </p:nvSpPr>
        <p:spPr>
          <a:xfrm>
            <a:off x="175491" y="342500"/>
            <a:ext cx="1987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Melbourne  Heat Map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4011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B5448FA-E3E2-49E9-813D-73BB8C7B9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549EE7F-1ECF-48CC-9FAF-04F606C8806A}"/>
              </a:ext>
            </a:extLst>
          </p:cNvPr>
          <p:cNvSpPr txBox="1"/>
          <p:nvPr/>
        </p:nvSpPr>
        <p:spPr>
          <a:xfrm>
            <a:off x="7791061" y="923730"/>
            <a:ext cx="2603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Peak time: </a:t>
            </a:r>
          </a:p>
          <a:p>
            <a:r>
              <a:rPr lang="en-US" altLang="zh-CN" sz="1400" dirty="0"/>
              <a:t>08:00-09:00, 14:00-19:00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638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3210D-3A6F-457F-83CB-B22A0F60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32A9105-05F4-4F0F-980C-220AE91F1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3314B0-6061-4C69-A5A8-08D53DF9D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51"/>
            <a:ext cx="12192000" cy="68004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7224334-157E-409F-A26B-38A725E2EAEA}"/>
              </a:ext>
            </a:extLst>
          </p:cNvPr>
          <p:cNvSpPr txBox="1"/>
          <p:nvPr/>
        </p:nvSpPr>
        <p:spPr>
          <a:xfrm>
            <a:off x="1145219" y="6176963"/>
            <a:ext cx="893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Collision with vehicle</a:t>
            </a:r>
            <a:r>
              <a:rPr lang="zh-CN" altLang="en-US" dirty="0"/>
              <a:t>”</a:t>
            </a:r>
            <a:r>
              <a:rPr lang="en-US" altLang="zh-CN" dirty="0"/>
              <a:t> is the most common accidents.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8E1CF9-E485-42E3-88C2-598AEE5BA9C4}"/>
              </a:ext>
            </a:extLst>
          </p:cNvPr>
          <p:cNvSpPr txBox="1"/>
          <p:nvPr/>
        </p:nvSpPr>
        <p:spPr>
          <a:xfrm>
            <a:off x="2475345" y="0"/>
            <a:ext cx="3620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/>
              <a:t>Common Accidents</a:t>
            </a:r>
          </a:p>
          <a:p>
            <a:endParaRPr lang="zh-CN" alt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14624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373C5-D6AC-41CE-A00A-D7083E1D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25" y="180475"/>
            <a:ext cx="10515600" cy="185290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Definitions for Classifying Accidents (DCA)</a:t>
            </a:r>
            <a:endParaRPr lang="zh-CN" altLang="en-US" sz="2800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0CF85D9B-3F65-45CF-89EE-1B2DDFF6A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33" y="420976"/>
            <a:ext cx="11272831" cy="6163904"/>
          </a:xfr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CA9C886-3251-40AA-8781-DB58106F38FD}"/>
              </a:ext>
            </a:extLst>
          </p:cNvPr>
          <p:cNvSpPr txBox="1"/>
          <p:nvPr/>
        </p:nvSpPr>
        <p:spPr>
          <a:xfrm>
            <a:off x="6262254" y="4525419"/>
            <a:ext cx="5172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 terms of “Collison with vehicle”, </a:t>
            </a:r>
            <a:r>
              <a:rPr lang="en-US" altLang="zh-CN" sz="1800" b="1" dirty="0">
                <a:effectLst/>
                <a:latin typeface="NewsRoman"/>
                <a:ea typeface="Microsoft YaHei UI" panose="020B0503020204020204" pitchFamily="34" charset="-122"/>
                <a:cs typeface="Times New Roman" panose="02020603050405020304" pitchFamily="18" charset="0"/>
              </a:rPr>
              <a:t>Rear end (Vehicles in same lane)” has the largest number of cases. </a:t>
            </a:r>
            <a:endParaRPr lang="zh-CN" altLang="zh-CN" sz="1800" b="1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1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F3F0733-836C-43D1-B2B9-6F364D1E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27" y="-42837"/>
            <a:ext cx="7842624" cy="1811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800" u="sng" dirty="0"/>
              <a:t>Rear End (vehicle in same lane)</a:t>
            </a:r>
            <a:r>
              <a:rPr lang="en-US" altLang="zh-CN" sz="2800" dirty="0"/>
              <a:t> 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en-US" altLang="zh-CN" sz="2400" dirty="0"/>
              <a:t>It occurs when a vehicle crashes into the one in front of it. </a:t>
            </a:r>
          </a:p>
        </p:txBody>
      </p:sp>
      <p:pic>
        <p:nvPicPr>
          <p:cNvPr id="5122" name="Picture 2" descr="Common Rear-End Collision Injuries | Patterson Law Group">
            <a:extLst>
              <a:ext uri="{FF2B5EF4-FFF2-40B4-BE49-F238E27FC236}">
                <a16:creationId xmlns:a16="http://schemas.microsoft.com/office/drawing/2014/main" id="{A5B3A680-EAE4-4EFE-A60B-B51120B016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6" b="9467"/>
          <a:stretch/>
        </p:blipFill>
        <p:spPr bwMode="auto">
          <a:xfrm>
            <a:off x="3377292" y="1417013"/>
            <a:ext cx="8987490" cy="3382066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478FD49-A50D-4EBF-84D4-7B561D4497A7}"/>
              </a:ext>
            </a:extLst>
          </p:cNvPr>
          <p:cNvSpPr txBox="1"/>
          <p:nvPr/>
        </p:nvSpPr>
        <p:spPr>
          <a:xfrm>
            <a:off x="351364" y="1811010"/>
            <a:ext cx="35469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/>
              <a:t>Common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Driver distraction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Tailgating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Wet 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Worn pavement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96CA67-3D3F-4312-B152-22EE8350C786}"/>
              </a:ext>
            </a:extLst>
          </p:cNvPr>
          <p:cNvSpPr txBox="1"/>
          <p:nvPr/>
        </p:nvSpPr>
        <p:spPr>
          <a:xfrm>
            <a:off x="234661" y="4865865"/>
            <a:ext cx="87042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/>
              <a:t>Ways to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Good education for drivers including focus on driving, keep enough safe distance, avoid panic stop, safe drive under bad weather,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Necessary policy and punishment for distracted drivers.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Road maintenance.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746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骑自行车的人&#10;&#10;中度可信度描述已自动生成">
            <a:extLst>
              <a:ext uri="{FF2B5EF4-FFF2-40B4-BE49-F238E27FC236}">
                <a16:creationId xmlns:a16="http://schemas.microsoft.com/office/drawing/2014/main" id="{0EE455B6-BDC8-4905-9CBD-9717AE412F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178" name="Rectangle 7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F9E4871-B4E6-48BA-BFB6-ABF4ADD3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zh-CN" sz="2800" b="1" u="sng" dirty="0"/>
              <a:t>Serious and Fatal </a:t>
            </a:r>
            <a:br>
              <a:rPr lang="en-US" altLang="zh-CN" sz="2800" b="1" u="sng" dirty="0"/>
            </a:br>
            <a:r>
              <a:rPr lang="en-US" altLang="zh-CN" sz="2800" b="1" u="sng" dirty="0"/>
              <a:t>Accidents</a:t>
            </a:r>
            <a:endParaRPr lang="zh-CN" altLang="en-US" sz="2800" b="1" u="sng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7DD83-DD0A-4F62-94CC-EF0282AD1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altLang="zh-CN" sz="2000" dirty="0"/>
              <a:t>16,310 serious and fatal accidents</a:t>
            </a:r>
          </a:p>
          <a:p>
            <a:endParaRPr lang="en-US" altLang="zh-CN" sz="2000" dirty="0"/>
          </a:p>
          <a:p>
            <a:r>
              <a:rPr lang="en-US" altLang="zh-CN" sz="2000" dirty="0"/>
              <a:t>17,877</a:t>
            </a:r>
            <a:r>
              <a:rPr lang="zh-CN" altLang="en-US" sz="2000" dirty="0"/>
              <a:t> </a:t>
            </a:r>
            <a:r>
              <a:rPr lang="en-US" altLang="zh-CN" sz="2000" dirty="0"/>
              <a:t>persons seriously injured 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1,031 persons killed</a:t>
            </a:r>
            <a:endParaRPr lang="zh-CN" altLang="en-US" sz="2000" dirty="0"/>
          </a:p>
          <a:p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217074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433</Words>
  <Application>Microsoft Office PowerPoint</Application>
  <PresentationFormat>宽屏</PresentationFormat>
  <Paragraphs>103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Microsoft YaHei UI</vt:lpstr>
      <vt:lpstr>NewsRoman</vt:lpstr>
      <vt:lpstr>等线</vt:lpstr>
      <vt:lpstr>等线 Light</vt:lpstr>
      <vt:lpstr>Arial</vt:lpstr>
      <vt:lpstr>Calibri</vt:lpstr>
      <vt:lpstr>Office 主题​​</vt:lpstr>
      <vt:lpstr>Melbourne Traffic Accidents Analysis  2014-2017                                                                                                                                           Presented by Yuchen </vt:lpstr>
      <vt:lpstr>Content</vt:lpstr>
      <vt:lpstr>Data Overview                                                   </vt:lpstr>
      <vt:lpstr>PowerPoint 演示文稿</vt:lpstr>
      <vt:lpstr>PowerPoint 演示文稿</vt:lpstr>
      <vt:lpstr>PowerPoint 演示文稿</vt:lpstr>
      <vt:lpstr>Definitions for Classifying Accidents (DCA)</vt:lpstr>
      <vt:lpstr>Rear End (vehicle in same lane)   It occurs when a vehicle crashes into the one in front of it. </vt:lpstr>
      <vt:lpstr>Serious and Fatal  Accidents</vt:lpstr>
      <vt:lpstr>Road Geometry </vt:lpstr>
      <vt:lpstr>Different Severity Accidents for Road Geometry</vt:lpstr>
      <vt:lpstr>Speed Zone</vt:lpstr>
      <vt:lpstr>PowerPoint 演示文稿</vt:lpstr>
      <vt:lpstr>Other Recommendations for Accidents Control</vt:lpstr>
      <vt:lpstr>Limitations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Melbourne Traffic Accidents Analysis  2014-2017                                                                                                                                           Presented by Yuchen </dc:title>
  <dc:creator>Yuchen Chen</dc:creator>
  <cp:lastModifiedBy>Yuchen Chen</cp:lastModifiedBy>
  <cp:revision>2</cp:revision>
  <dcterms:created xsi:type="dcterms:W3CDTF">2021-01-31T15:06:35Z</dcterms:created>
  <dcterms:modified xsi:type="dcterms:W3CDTF">2021-01-31T15:10:12Z</dcterms:modified>
</cp:coreProperties>
</file>