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09" r:id="rId2"/>
    <p:sldId id="729" r:id="rId3"/>
    <p:sldId id="711" r:id="rId4"/>
    <p:sldId id="712" r:id="rId5"/>
    <p:sldId id="713" r:id="rId6"/>
    <p:sldId id="719" r:id="rId7"/>
    <p:sldId id="720" r:id="rId8"/>
    <p:sldId id="721" r:id="rId9"/>
    <p:sldId id="722" r:id="rId10"/>
    <p:sldId id="723" r:id="rId11"/>
    <p:sldId id="724" r:id="rId12"/>
    <p:sldId id="725" r:id="rId13"/>
    <p:sldId id="726" r:id="rId14"/>
    <p:sldId id="727" r:id="rId15"/>
  </p:sldIdLst>
  <p:sldSz cx="9144000" cy="5143500" type="screen16x9"/>
  <p:notesSz cx="6858000" cy="9144000"/>
  <p:embeddedFontLst>
    <p:embeddedFont>
      <p:font typeface="나눔고딕코딩" panose="020B0600000101010101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8" userDrawn="1">
          <p15:clr>
            <a:srgbClr val="A4A3A4"/>
          </p15:clr>
        </p15:guide>
        <p15:guide id="4" orient="horz" pos="3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514" autoAdjust="0"/>
  </p:normalViewPr>
  <p:slideViewPr>
    <p:cSldViewPr snapToGrid="0">
      <p:cViewPr varScale="1">
        <p:scale>
          <a:sx n="133" d="100"/>
          <a:sy n="133" d="100"/>
        </p:scale>
        <p:origin x="906" y="114"/>
      </p:cViewPr>
      <p:guideLst>
        <p:guide orient="horz" pos="1620"/>
        <p:guide pos="2880"/>
        <p:guide pos="158"/>
        <p:guide orient="horz" pos="3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FC109E6-8F6F-465C-9839-D68E02FF9C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5EC9E0-724D-40F8-8B3D-754A58C0CA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F6B7E-EA8F-47C6-9BCC-2CD51F060B87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538023-62DB-48F9-99C5-10AFE301BC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7AAFBA-D802-42E7-AA64-903FEF6671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D86C0-80BD-4AE7-92C0-B5C00A10F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94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2117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230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113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90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080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31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</a:t>
            </a:r>
            <a:r>
              <a:rPr lang="ko-KR" altLang="en-US" dirty="0"/>
              <a:t>버전으로 설치할 경우 위 오른쪽 화면으로 가기 전에 다운로드 화면이 하나 더 나타난다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24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220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36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40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96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539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08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514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716590"/>
            <a:ext cx="8520600" cy="4340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B150A1E-DAFA-4C13-9470-9F12AB03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MySQL </a:t>
            </a:r>
            <a:r>
              <a:rPr lang="ko-KR" altLang="en-US" sz="2200" dirty="0"/>
              <a:t>설치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0B79638-625C-4657-9FE1-68AC63CE0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웹 브라우저를 열어 </a:t>
            </a:r>
            <a:r>
              <a:rPr lang="en-US" altLang="ko-KR" dirty="0"/>
              <a:t>MySQL</a:t>
            </a:r>
            <a:r>
              <a:rPr lang="ko-KR" altLang="en-US" dirty="0"/>
              <a:t> 홈페이지에 접속 </a:t>
            </a:r>
            <a:r>
              <a:rPr lang="en-US" altLang="ko-KR" dirty="0"/>
              <a:t>https://www.mysql.com</a:t>
            </a:r>
          </a:p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상단 메뉴에서 </a:t>
            </a:r>
            <a:r>
              <a:rPr lang="en-US" altLang="ko-KR" dirty="0"/>
              <a:t>[Downloads]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화면 중앙 </a:t>
            </a:r>
            <a:r>
              <a:rPr lang="en-US" altLang="ko-KR" dirty="0"/>
              <a:t>[MySQL Community (GPL) Downloads &gt;&gt;]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431800" indent="-342900">
              <a:buFont typeface="+mj-lt"/>
              <a:buAutoNum type="arabicPeriod"/>
            </a:pPr>
            <a:r>
              <a:rPr lang="en-US" altLang="ko-KR" dirty="0"/>
              <a:t>[MySQL</a:t>
            </a:r>
            <a:r>
              <a:rPr lang="ko-KR" altLang="en-US" dirty="0"/>
              <a:t> </a:t>
            </a:r>
            <a:r>
              <a:rPr lang="en-US" altLang="ko-KR" dirty="0"/>
              <a:t>Community</a:t>
            </a:r>
            <a:r>
              <a:rPr lang="ko-KR" altLang="en-US" dirty="0"/>
              <a:t> </a:t>
            </a:r>
            <a:r>
              <a:rPr lang="en-US" altLang="ko-KR" dirty="0"/>
              <a:t>Server]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화면 중앙 </a:t>
            </a:r>
            <a:r>
              <a:rPr lang="en-US" altLang="ko-KR" dirty="0"/>
              <a:t>[MySQL Installer for Windows]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431800" indent="-342900">
              <a:buFont typeface="+mj-lt"/>
              <a:buAutoNum type="arabicPeriod"/>
            </a:pPr>
            <a:r>
              <a:rPr lang="en-US" altLang="ko-KR" dirty="0"/>
              <a:t>[mysql-installer-web-community-8.0.30.0.msi]</a:t>
            </a:r>
            <a:r>
              <a:rPr lang="ko-KR" altLang="en-US" dirty="0"/>
              <a:t>를 </a:t>
            </a:r>
            <a:r>
              <a:rPr lang="en-US" altLang="ko-KR" dirty="0"/>
              <a:t>Download</a:t>
            </a:r>
          </a:p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화면 하단 </a:t>
            </a:r>
            <a:r>
              <a:rPr lang="en-US" altLang="ko-KR" dirty="0"/>
              <a:t>[No thanks, just start my download]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다운받은 파일을 실행해서 설치 시작</a:t>
            </a:r>
          </a:p>
        </p:txBody>
      </p:sp>
    </p:spTree>
    <p:extLst>
      <p:ext uri="{BB962C8B-B14F-4D97-AF65-F5344CB8AC3E}">
        <p14:creationId xmlns:p14="http://schemas.microsoft.com/office/powerpoint/2010/main" val="111474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테이블 생성</a:t>
            </a:r>
            <a:endParaRPr lang="en-US" altLang="ko-KR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46717-CDDC-4D3F-B499-337AD446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77643"/>
            <a:ext cx="6839932" cy="2188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0B992-A811-4524-8133-F3276A7DDF83}"/>
              </a:ext>
            </a:extLst>
          </p:cNvPr>
          <p:cNvSpPr txBox="1"/>
          <p:nvPr/>
        </p:nvSpPr>
        <p:spPr>
          <a:xfrm>
            <a:off x="3021672" y="3665857"/>
            <a:ext cx="2917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Tx/>
              <a:buFont typeface="맑은 고딕" panose="020B0503020000020004" pitchFamily="50" charset="-127"/>
              <a:buChar char="▲"/>
            </a:pP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표 </a:t>
            </a: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5-1 member 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테이블 정의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3C5749-4C6B-49F6-A4FE-AFE70B6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6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862065-0505-401E-8C4C-8C8112F63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5-1]</a:t>
            </a:r>
            <a:r>
              <a:rPr lang="ko-KR" altLang="en-US" dirty="0"/>
              <a:t>의 정의대로 </a:t>
            </a:r>
            <a:r>
              <a:rPr lang="en-US" altLang="ko-KR" dirty="0"/>
              <a:t>member </a:t>
            </a:r>
            <a:r>
              <a:rPr lang="ko-KR" altLang="en-US" dirty="0"/>
              <a:t>테이블을 만들어주는 </a:t>
            </a:r>
            <a:r>
              <a:rPr lang="en-US" altLang="ko-KR" dirty="0"/>
              <a:t>SQL </a:t>
            </a:r>
            <a:r>
              <a:rPr lang="ko-KR" altLang="en-US" dirty="0" err="1"/>
              <a:t>쿼리문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5-1] member </a:t>
            </a:r>
            <a:r>
              <a:rPr lang="ko-KR" altLang="en-US" dirty="0"/>
              <a:t>테이블 생성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064D55-97EE-482A-87E9-919C5F4C9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2278"/>
              </p:ext>
            </p:extLst>
          </p:nvPr>
        </p:nvGraphicFramePr>
        <p:xfrm>
          <a:off x="1295400" y="1581912"/>
          <a:ext cx="5537400" cy="1979676"/>
        </p:xfrm>
        <a:graphic>
          <a:graphicData uri="http://schemas.openxmlformats.org/drawingml/2006/table">
            <a:tbl>
              <a:tblPr firstRow="1" bandRow="1"/>
              <a:tblGrid>
                <a:gridCol w="55374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179012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CREATE TABLE member (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id varchar(10) NOT NULL,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pass varchar(10) NOT NULL,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name varchar(30) NOT NULL,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regidate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timestamp NOT NULL DEFAULT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current_timestamp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PRIMARY KEY (id)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A2D4AE0B-C556-45DB-B800-448DE8CA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79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0B992-A811-4524-8133-F3276A7DDF83}"/>
              </a:ext>
            </a:extLst>
          </p:cNvPr>
          <p:cNvSpPr txBox="1"/>
          <p:nvPr/>
        </p:nvSpPr>
        <p:spPr>
          <a:xfrm>
            <a:off x="2654027" y="3651403"/>
            <a:ext cx="2917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Tx/>
              <a:buFont typeface="맑은 고딕" panose="020B0503020000020004" pitchFamily="50" charset="-127"/>
              <a:buChar char="▲"/>
            </a:pP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표 </a:t>
            </a: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5-2] board 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테이블 정의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CC106-5C67-47EE-BA4C-451F9A3C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13" y="1020816"/>
            <a:ext cx="6400903" cy="2630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7665EC-634F-4709-A427-EAB8FD37320D}"/>
              </a:ext>
            </a:extLst>
          </p:cNvPr>
          <p:cNvSpPr txBox="1"/>
          <p:nvPr/>
        </p:nvSpPr>
        <p:spPr>
          <a:xfrm>
            <a:off x="1180826" y="4122684"/>
            <a:ext cx="7291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number : </a:t>
            </a:r>
            <a:r>
              <a:rPr lang="ko-KR" altLang="en-US" sz="1200" dirty="0">
                <a:latin typeface="+mn-ea"/>
                <a:ea typeface="+mn-ea"/>
              </a:rPr>
              <a:t>전체 자릿수를 지정하지 않은 상태로 컬럼을 생성하면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입력한 값만큼 공간이 자동으로 할당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number(6) : </a:t>
            </a:r>
            <a:r>
              <a:rPr lang="ko-KR" altLang="en-US" sz="1200" dirty="0">
                <a:latin typeface="+mn-ea"/>
                <a:ea typeface="+mn-ea"/>
              </a:rPr>
              <a:t>소수점을 포함한 전체 자릿수를 </a:t>
            </a:r>
            <a:r>
              <a:rPr lang="en-US" altLang="ko-KR" sz="1200" dirty="0">
                <a:latin typeface="+mn-ea"/>
                <a:ea typeface="+mn-ea"/>
              </a:rPr>
              <a:t>6</a:t>
            </a:r>
            <a:r>
              <a:rPr lang="ko-KR" altLang="en-US" sz="1200" dirty="0">
                <a:latin typeface="+mn-ea"/>
                <a:ea typeface="+mn-ea"/>
              </a:rPr>
              <a:t>으로 지정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ED78054-D8E6-4DC6-925B-8B7AB8B2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  <a:r>
              <a:rPr lang="en-US" altLang="ko-KR" dirty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07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5-2]</a:t>
            </a:r>
            <a:r>
              <a:rPr lang="ko-KR" altLang="en-US" dirty="0"/>
              <a:t>의 정의대로 </a:t>
            </a:r>
            <a:r>
              <a:rPr lang="en-US" altLang="ko-KR" dirty="0"/>
              <a:t>board </a:t>
            </a:r>
            <a:r>
              <a:rPr lang="ko-KR" altLang="en-US" dirty="0"/>
              <a:t>테이블을 만들어주는 </a:t>
            </a:r>
            <a:r>
              <a:rPr lang="en-US" altLang="ko-KR" dirty="0"/>
              <a:t>SQL </a:t>
            </a:r>
            <a:r>
              <a:rPr lang="ko-KR" altLang="en-US" dirty="0"/>
              <a:t>쿼리문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5-2] board </a:t>
            </a:r>
            <a:r>
              <a:rPr lang="ko-KR" altLang="en-US" dirty="0"/>
              <a:t>테이블 생성 쿼리문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064D55-97EE-482A-87E9-919C5F4C9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77485"/>
              </p:ext>
            </p:extLst>
          </p:nvPr>
        </p:nvGraphicFramePr>
        <p:xfrm>
          <a:off x="1295400" y="1660873"/>
          <a:ext cx="4947000" cy="2528316"/>
        </p:xfrm>
        <a:graphic>
          <a:graphicData uri="http://schemas.openxmlformats.org/drawingml/2006/table">
            <a:tbl>
              <a:tblPr firstRow="1" bandRow="1"/>
              <a:tblGrid>
                <a:gridCol w="4947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create table board (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num int not null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auto_increment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title varchar(200) not null,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content varchar(2000) not null,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id varchar(10) not null,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postdate timestamp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default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current_timestamp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not null,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visitcount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decimal(6),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primary key (num)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01344ECB-7EE0-4356-A58D-2D273586A635}"/>
              </a:ext>
            </a:extLst>
          </p:cNvPr>
          <p:cNvSpPr/>
          <p:nvPr/>
        </p:nvSpPr>
        <p:spPr>
          <a:xfrm>
            <a:off x="3864990" y="2439774"/>
            <a:ext cx="188536" cy="18853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C47E141-0B79-4221-BFAB-3C28D834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  <a:r>
              <a:rPr lang="en-US" altLang="ko-KR" dirty="0"/>
              <a:t>(4)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52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외래키로 테이블 사이의 관계 설정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board </a:t>
            </a:r>
            <a:r>
              <a:rPr lang="ko-KR" altLang="en-US" dirty="0"/>
              <a:t>테이블의 </a:t>
            </a:r>
            <a:r>
              <a:rPr lang="en-US" altLang="ko-KR" dirty="0"/>
              <a:t>id </a:t>
            </a:r>
            <a:r>
              <a:rPr lang="ko-KR" altLang="en-US" dirty="0"/>
              <a:t>컬럼이 </a:t>
            </a:r>
            <a:r>
              <a:rPr lang="en-US" altLang="ko-KR" dirty="0"/>
              <a:t>member </a:t>
            </a:r>
            <a:r>
              <a:rPr lang="ko-KR" altLang="en-US" dirty="0"/>
              <a:t>테이블의 </a:t>
            </a:r>
            <a:r>
              <a:rPr lang="en-US" altLang="ko-KR" dirty="0"/>
              <a:t>id </a:t>
            </a:r>
            <a:r>
              <a:rPr lang="ko-KR" altLang="en-US" dirty="0"/>
              <a:t>컬럼을 참조하도록 해주는 외래키를 생성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5-3] </a:t>
            </a:r>
            <a:r>
              <a:rPr lang="ko-KR" altLang="en-US" dirty="0"/>
              <a:t>외래키 설정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07E783-215A-4E05-9F67-DE02589EE346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2245706"/>
          <a:ext cx="3978078" cy="882396"/>
        </p:xfrm>
        <a:graphic>
          <a:graphicData uri="http://schemas.openxmlformats.org/drawingml/2006/table">
            <a:tbl>
              <a:tblPr firstRow="1" bandRow="1"/>
              <a:tblGrid>
                <a:gridCol w="397807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alter table board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add constraint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board_mem_fk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foreign key (id)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references member (id);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55D4CD85-F438-452F-8F38-F9138853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  <a:r>
              <a:rPr lang="en-US" altLang="ko-KR" dirty="0"/>
              <a:t>(5)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01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61626" y="4555043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8A701A-904C-4543-82D1-CE0B40770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592138"/>
            <a:ext cx="2791506" cy="21060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1516DF-2C34-4DAA-B2D8-32AB3C560EEA}"/>
              </a:ext>
            </a:extLst>
          </p:cNvPr>
          <p:cNvSpPr/>
          <p:nvPr/>
        </p:nvSpPr>
        <p:spPr>
          <a:xfrm>
            <a:off x="1069229" y="1100741"/>
            <a:ext cx="801757" cy="26078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DA0AC415-B71E-4394-B422-876BC2A827D7}"/>
              </a:ext>
            </a:extLst>
          </p:cNvPr>
          <p:cNvSpPr/>
          <p:nvPr/>
        </p:nvSpPr>
        <p:spPr>
          <a:xfrm>
            <a:off x="1055155" y="682400"/>
            <a:ext cx="1388431" cy="344537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Developer Default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F31809-89BB-43DE-954F-DD2386657114}"/>
              </a:ext>
            </a:extLst>
          </p:cNvPr>
          <p:cNvSpPr/>
          <p:nvPr/>
        </p:nvSpPr>
        <p:spPr>
          <a:xfrm>
            <a:off x="2354689" y="2533870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B6262E-F80E-4C75-A31A-8BBDD3F48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389" y="592141"/>
            <a:ext cx="2791507" cy="210606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70830E-3D4A-42E3-A3C0-C8A295DF0BE9}"/>
              </a:ext>
            </a:extLst>
          </p:cNvPr>
          <p:cNvSpPr/>
          <p:nvPr/>
        </p:nvSpPr>
        <p:spPr>
          <a:xfrm>
            <a:off x="5304210" y="2533870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ED0B72-4B6F-409C-8F94-E57727AD0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638" y="1527604"/>
            <a:ext cx="1555140" cy="5715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041C22-28DD-47A8-9727-90AB208DE27E}"/>
              </a:ext>
            </a:extLst>
          </p:cNvPr>
          <p:cNvSpPr/>
          <p:nvPr/>
        </p:nvSpPr>
        <p:spPr>
          <a:xfrm>
            <a:off x="5543649" y="1962370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7EF40F-17FB-483A-A53F-D65595505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954" y="592139"/>
            <a:ext cx="2791507" cy="210606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8C4BE6-73CA-4BF7-AF87-E573EE69DB95}"/>
              </a:ext>
            </a:extLst>
          </p:cNvPr>
          <p:cNvSpPr/>
          <p:nvPr/>
        </p:nvSpPr>
        <p:spPr>
          <a:xfrm>
            <a:off x="8246193" y="2541587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1B3F8CD-581D-4C21-930F-60B03A5D42EE}"/>
              </a:ext>
            </a:extLst>
          </p:cNvPr>
          <p:cNvCxnSpPr/>
          <p:nvPr/>
        </p:nvCxnSpPr>
        <p:spPr>
          <a:xfrm>
            <a:off x="1749370" y="1398042"/>
            <a:ext cx="605319" cy="10824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26EF9E-D264-4DFB-99CA-450421730337}"/>
              </a:ext>
            </a:extLst>
          </p:cNvPr>
          <p:cNvCxnSpPr>
            <a:cxnSpLocks/>
          </p:cNvCxnSpPr>
          <p:nvPr/>
        </p:nvCxnSpPr>
        <p:spPr>
          <a:xfrm>
            <a:off x="2656442" y="2609954"/>
            <a:ext cx="25907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5F8A53-1262-420E-8C21-A416244BC27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455087" y="2099104"/>
            <a:ext cx="150876" cy="4347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B77D297-86DC-491B-A9B4-2D2C31AB0F8D}"/>
              </a:ext>
            </a:extLst>
          </p:cNvPr>
          <p:cNvCxnSpPr>
            <a:cxnSpLocks/>
          </p:cNvCxnSpPr>
          <p:nvPr/>
        </p:nvCxnSpPr>
        <p:spPr>
          <a:xfrm>
            <a:off x="5870860" y="2082775"/>
            <a:ext cx="2375333" cy="519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EA81902F-DAD6-4505-8D42-09FC6D8679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954" y="2872548"/>
            <a:ext cx="2791507" cy="210606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AFA35AA-E050-4FCB-A1F2-7C84ACC4E4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389" y="2900143"/>
            <a:ext cx="2791507" cy="210606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7973863-0AF6-4681-90E2-B149824140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825" y="2900144"/>
            <a:ext cx="2791506" cy="210606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3039C2-A175-4548-A388-8AFE73526944}"/>
              </a:ext>
            </a:extLst>
          </p:cNvPr>
          <p:cNvSpPr/>
          <p:nvPr/>
        </p:nvSpPr>
        <p:spPr>
          <a:xfrm>
            <a:off x="2365071" y="4848138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4278FC-CC38-4200-A571-8932EB23A816}"/>
              </a:ext>
            </a:extLst>
          </p:cNvPr>
          <p:cNvSpPr/>
          <p:nvPr/>
        </p:nvSpPr>
        <p:spPr>
          <a:xfrm>
            <a:off x="8246193" y="4829349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B31439-5AE8-421D-8C62-B338ABC4F55C}"/>
              </a:ext>
            </a:extLst>
          </p:cNvPr>
          <p:cNvCxnSpPr>
            <a:cxnSpLocks/>
          </p:cNvCxnSpPr>
          <p:nvPr/>
        </p:nvCxnSpPr>
        <p:spPr>
          <a:xfrm>
            <a:off x="2709662" y="4917959"/>
            <a:ext cx="25907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1BA7F9-5798-4352-AF31-C43B2BD916F7}"/>
              </a:ext>
            </a:extLst>
          </p:cNvPr>
          <p:cNvSpPr/>
          <p:nvPr/>
        </p:nvSpPr>
        <p:spPr>
          <a:xfrm>
            <a:off x="5300428" y="4848138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702E35B-5E0E-4C56-AC25-9BB5FB7DA681}"/>
              </a:ext>
            </a:extLst>
          </p:cNvPr>
          <p:cNvCxnSpPr>
            <a:cxnSpLocks/>
          </p:cNvCxnSpPr>
          <p:nvPr/>
        </p:nvCxnSpPr>
        <p:spPr>
          <a:xfrm>
            <a:off x="5655427" y="4917959"/>
            <a:ext cx="25907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6E91200-A0CA-4378-BD3D-F6973484A8B3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656442" y="2678321"/>
            <a:ext cx="5740628" cy="21122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53095111-2BBC-42FB-9178-CB07297C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MySQL </a:t>
            </a:r>
            <a:r>
              <a:rPr lang="ko-KR" altLang="en-US" dirty="0"/>
              <a:t>설치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7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653871-7659-40E6-AA01-0CF83100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207" y="592138"/>
            <a:ext cx="2791507" cy="21060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41A6D0-B322-4720-9100-5E0E0EC8C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389" y="592138"/>
            <a:ext cx="2791507" cy="21060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9F2E9E-81B6-4779-81DC-1C7F6738A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25" y="592138"/>
            <a:ext cx="2791507" cy="210606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70830E-3D4A-42E3-A3C0-C8A295DF0BE9}"/>
              </a:ext>
            </a:extLst>
          </p:cNvPr>
          <p:cNvSpPr/>
          <p:nvPr/>
        </p:nvSpPr>
        <p:spPr>
          <a:xfrm>
            <a:off x="2365071" y="2533870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8C4BE6-73CA-4BF7-AF87-E573EE69DB95}"/>
              </a:ext>
            </a:extLst>
          </p:cNvPr>
          <p:cNvSpPr/>
          <p:nvPr/>
        </p:nvSpPr>
        <p:spPr>
          <a:xfrm>
            <a:off x="8246193" y="2533870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26EF9E-D264-4DFB-99CA-450421730337}"/>
              </a:ext>
            </a:extLst>
          </p:cNvPr>
          <p:cNvCxnSpPr>
            <a:cxnSpLocks/>
          </p:cNvCxnSpPr>
          <p:nvPr/>
        </p:nvCxnSpPr>
        <p:spPr>
          <a:xfrm>
            <a:off x="2709662" y="2609954"/>
            <a:ext cx="25907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C1AE00-A743-46C6-940A-1EEF83A45CB8}"/>
              </a:ext>
            </a:extLst>
          </p:cNvPr>
          <p:cNvSpPr/>
          <p:nvPr/>
        </p:nvSpPr>
        <p:spPr>
          <a:xfrm>
            <a:off x="5300428" y="2533870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3C95DA3-BA5B-45BD-9256-A00AA4E50B41}"/>
              </a:ext>
            </a:extLst>
          </p:cNvPr>
          <p:cNvCxnSpPr>
            <a:cxnSpLocks/>
          </p:cNvCxnSpPr>
          <p:nvPr/>
        </p:nvCxnSpPr>
        <p:spPr>
          <a:xfrm>
            <a:off x="5655427" y="2609954"/>
            <a:ext cx="25907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E5A5465D-EDF6-4360-9980-72BAC8423FC3}"/>
              </a:ext>
            </a:extLst>
          </p:cNvPr>
          <p:cNvSpPr/>
          <p:nvPr/>
        </p:nvSpPr>
        <p:spPr>
          <a:xfrm>
            <a:off x="4590142" y="889025"/>
            <a:ext cx="678434" cy="187736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66241F8-4184-4D51-9152-2F60C434C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388" y="2909686"/>
            <a:ext cx="2791509" cy="210606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E851F28-8944-4819-9F5A-14AE9C6E9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25" y="2909686"/>
            <a:ext cx="2791508" cy="210606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31247D-6941-4EEC-AF5B-3B4643C87E99}"/>
              </a:ext>
            </a:extLst>
          </p:cNvPr>
          <p:cNvSpPr/>
          <p:nvPr/>
        </p:nvSpPr>
        <p:spPr>
          <a:xfrm>
            <a:off x="2365071" y="4851418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7623D1-95D4-4CEC-8093-47B96301648F}"/>
              </a:ext>
            </a:extLst>
          </p:cNvPr>
          <p:cNvCxnSpPr>
            <a:cxnSpLocks/>
          </p:cNvCxnSpPr>
          <p:nvPr/>
        </p:nvCxnSpPr>
        <p:spPr>
          <a:xfrm>
            <a:off x="2709662" y="4927502"/>
            <a:ext cx="28918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2AF5C1-5C53-4BB6-9213-7A540136BF03}"/>
              </a:ext>
            </a:extLst>
          </p:cNvPr>
          <p:cNvSpPr/>
          <p:nvPr/>
        </p:nvSpPr>
        <p:spPr>
          <a:xfrm>
            <a:off x="5655427" y="4851418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8CAEEF7-B636-4324-9179-0A580E337C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7951" y="2909686"/>
            <a:ext cx="2791507" cy="2106061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22B53A-B772-4FA1-A5BC-0591734B8DB5}"/>
              </a:ext>
            </a:extLst>
          </p:cNvPr>
          <p:cNvCxnSpPr>
            <a:cxnSpLocks/>
          </p:cNvCxnSpPr>
          <p:nvPr/>
        </p:nvCxnSpPr>
        <p:spPr>
          <a:xfrm>
            <a:off x="5992523" y="4927502"/>
            <a:ext cx="21997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B61114-289D-4A6D-86B2-C4DA7687F32F}"/>
              </a:ext>
            </a:extLst>
          </p:cNvPr>
          <p:cNvSpPr/>
          <p:nvPr/>
        </p:nvSpPr>
        <p:spPr>
          <a:xfrm>
            <a:off x="8239601" y="4851418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9183DD1-1F7C-4FE8-8859-E358F1A5B35D}"/>
              </a:ext>
            </a:extLst>
          </p:cNvPr>
          <p:cNvCxnSpPr>
            <a:cxnSpLocks/>
          </p:cNvCxnSpPr>
          <p:nvPr/>
        </p:nvCxnSpPr>
        <p:spPr>
          <a:xfrm flipH="1">
            <a:off x="2649816" y="2711451"/>
            <a:ext cx="5740628" cy="21122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2">
            <a:extLst>
              <a:ext uri="{FF2B5EF4-FFF2-40B4-BE49-F238E27FC236}">
                <a16:creationId xmlns:a16="http://schemas.microsoft.com/office/drawing/2014/main" id="{05CCB68A-1147-4B18-93C6-F2A82875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668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MySQL </a:t>
            </a:r>
            <a:r>
              <a:rPr lang="ko-KR" altLang="en-US" dirty="0"/>
              <a:t>설치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11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150BDAC-EBD7-4CA8-A32F-C7489111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129" y="592139"/>
            <a:ext cx="2798137" cy="21110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6574CE-1A94-453B-BE4A-A929B9F18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387" y="592138"/>
            <a:ext cx="2798136" cy="21110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9A9391-541A-45B2-B168-B7B12EA65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25" y="597139"/>
            <a:ext cx="2791508" cy="210606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70830E-3D4A-42E3-A3C0-C8A295DF0BE9}"/>
              </a:ext>
            </a:extLst>
          </p:cNvPr>
          <p:cNvSpPr/>
          <p:nvPr/>
        </p:nvSpPr>
        <p:spPr>
          <a:xfrm>
            <a:off x="2365071" y="2538871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26EF9E-D264-4DFB-99CA-450421730337}"/>
              </a:ext>
            </a:extLst>
          </p:cNvPr>
          <p:cNvCxnSpPr>
            <a:cxnSpLocks/>
          </p:cNvCxnSpPr>
          <p:nvPr/>
        </p:nvCxnSpPr>
        <p:spPr>
          <a:xfrm>
            <a:off x="2709662" y="2614955"/>
            <a:ext cx="2593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C1AE00-A743-46C6-940A-1EEF83A45CB8}"/>
              </a:ext>
            </a:extLst>
          </p:cNvPr>
          <p:cNvSpPr/>
          <p:nvPr/>
        </p:nvSpPr>
        <p:spPr>
          <a:xfrm>
            <a:off x="5302666" y="2538871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F60CBA-924D-446C-8EBA-3466E81EFDF3}"/>
              </a:ext>
            </a:extLst>
          </p:cNvPr>
          <p:cNvCxnSpPr>
            <a:cxnSpLocks/>
          </p:cNvCxnSpPr>
          <p:nvPr/>
        </p:nvCxnSpPr>
        <p:spPr>
          <a:xfrm flipV="1">
            <a:off x="5992523" y="2263058"/>
            <a:ext cx="1225706" cy="351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64DE98BA-7809-4064-A4D2-B09C92326215}"/>
              </a:ext>
            </a:extLst>
          </p:cNvPr>
          <p:cNvSpPr/>
          <p:nvPr/>
        </p:nvSpPr>
        <p:spPr>
          <a:xfrm>
            <a:off x="7513830" y="1860159"/>
            <a:ext cx="678434" cy="187736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6416AB-9A8A-47FC-AFFF-7C85422B3CA1}"/>
              </a:ext>
            </a:extLst>
          </p:cNvPr>
          <p:cNvSpPr/>
          <p:nvPr/>
        </p:nvSpPr>
        <p:spPr>
          <a:xfrm>
            <a:off x="7264753" y="2194691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C9149FA-7F2D-4A70-A30B-6AE93D352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854" y="2912289"/>
            <a:ext cx="2798136" cy="211106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16F32BB-5210-4CAA-8B4A-6F7B786D1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4387" y="2912288"/>
            <a:ext cx="2798136" cy="211106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C50FA80-2419-4691-8131-99DC44673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825" y="2912288"/>
            <a:ext cx="2798136" cy="211106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53D6F3-6B61-4DC6-A2FA-6DAB60D26D34}"/>
              </a:ext>
            </a:extLst>
          </p:cNvPr>
          <p:cNvSpPr/>
          <p:nvPr/>
        </p:nvSpPr>
        <p:spPr>
          <a:xfrm>
            <a:off x="2365071" y="4859021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8771B99-4580-4D6E-88BA-08E816CCC3D5}"/>
              </a:ext>
            </a:extLst>
          </p:cNvPr>
          <p:cNvCxnSpPr>
            <a:cxnSpLocks/>
          </p:cNvCxnSpPr>
          <p:nvPr/>
        </p:nvCxnSpPr>
        <p:spPr>
          <a:xfrm>
            <a:off x="2709662" y="4935105"/>
            <a:ext cx="2593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5466EE-45FE-46BD-A637-3040B20CBDB3}"/>
              </a:ext>
            </a:extLst>
          </p:cNvPr>
          <p:cNvSpPr/>
          <p:nvPr/>
        </p:nvSpPr>
        <p:spPr>
          <a:xfrm>
            <a:off x="5302666" y="4859021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7C8961-97E6-44A2-8CC1-A6F7EE513AB5}"/>
              </a:ext>
            </a:extLst>
          </p:cNvPr>
          <p:cNvCxnSpPr>
            <a:cxnSpLocks/>
          </p:cNvCxnSpPr>
          <p:nvPr/>
        </p:nvCxnSpPr>
        <p:spPr>
          <a:xfrm flipV="1">
            <a:off x="5992523" y="4935105"/>
            <a:ext cx="253843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C39F63-B096-4922-BC20-7AA9769BC9A5}"/>
              </a:ext>
            </a:extLst>
          </p:cNvPr>
          <p:cNvSpPr/>
          <p:nvPr/>
        </p:nvSpPr>
        <p:spPr>
          <a:xfrm>
            <a:off x="8585099" y="4859021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02E3AD1-703E-44FA-A2D1-7392E6FD940A}"/>
              </a:ext>
            </a:extLst>
          </p:cNvPr>
          <p:cNvSpPr/>
          <p:nvPr/>
        </p:nvSpPr>
        <p:spPr>
          <a:xfrm>
            <a:off x="2275168" y="3467477"/>
            <a:ext cx="636104" cy="232454"/>
          </a:xfrm>
          <a:prstGeom prst="ellipse">
            <a:avLst/>
          </a:prstGeom>
          <a:noFill/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981D2D-6523-437B-955D-9CF7BF031A15}"/>
              </a:ext>
            </a:extLst>
          </p:cNvPr>
          <p:cNvCxnSpPr>
            <a:cxnSpLocks/>
          </p:cNvCxnSpPr>
          <p:nvPr/>
        </p:nvCxnSpPr>
        <p:spPr>
          <a:xfrm flipH="1">
            <a:off x="2515947" y="3723193"/>
            <a:ext cx="77273" cy="10890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F41484F-F888-4C68-9287-069D50FA7962}"/>
              </a:ext>
            </a:extLst>
          </p:cNvPr>
          <p:cNvCxnSpPr>
            <a:cxnSpLocks/>
          </p:cNvCxnSpPr>
          <p:nvPr/>
        </p:nvCxnSpPr>
        <p:spPr>
          <a:xfrm flipH="1">
            <a:off x="2911272" y="2385723"/>
            <a:ext cx="4426226" cy="11595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제목 2">
            <a:extLst>
              <a:ext uri="{FF2B5EF4-FFF2-40B4-BE49-F238E27FC236}">
                <a16:creationId xmlns:a16="http://schemas.microsoft.com/office/drawing/2014/main" id="{5A71C114-1E0E-45B8-8421-B50106F4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668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MySQL </a:t>
            </a:r>
            <a:r>
              <a:rPr lang="ko-KR" altLang="en-US" dirty="0"/>
              <a:t>설치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81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A28204-7855-4ECF-B574-EAD8C910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07" y="592138"/>
            <a:ext cx="2805585" cy="21166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286FC6-5E62-47C6-B380-BB114EF7B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597757"/>
            <a:ext cx="2805586" cy="21166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70830E-3D4A-42E3-A3C0-C8A295DF0BE9}"/>
              </a:ext>
            </a:extLst>
          </p:cNvPr>
          <p:cNvSpPr/>
          <p:nvPr/>
        </p:nvSpPr>
        <p:spPr>
          <a:xfrm>
            <a:off x="2375192" y="2544490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26EF9E-D264-4DFB-99CA-450421730337}"/>
              </a:ext>
            </a:extLst>
          </p:cNvPr>
          <p:cNvCxnSpPr>
            <a:cxnSpLocks/>
          </p:cNvCxnSpPr>
          <p:nvPr/>
        </p:nvCxnSpPr>
        <p:spPr>
          <a:xfrm>
            <a:off x="2719783" y="2620574"/>
            <a:ext cx="29375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C1AE00-A743-46C6-940A-1EEF83A45CB8}"/>
              </a:ext>
            </a:extLst>
          </p:cNvPr>
          <p:cNvSpPr/>
          <p:nvPr/>
        </p:nvSpPr>
        <p:spPr>
          <a:xfrm>
            <a:off x="5657343" y="2544490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11F11887-AE16-461F-87B2-E40EA1B1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668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MySQL </a:t>
            </a:r>
            <a:r>
              <a:rPr lang="ko-KR" altLang="en-US" dirty="0"/>
              <a:t>설치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1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74650" indent="-285750"/>
            <a:r>
              <a:rPr lang="ko-KR" altLang="en-US" dirty="0"/>
              <a:t>시작 메뉴에서 </a:t>
            </a:r>
            <a:r>
              <a:rPr lang="en-US" altLang="ko-KR" dirty="0"/>
              <a:t>[MySQL] - [MySQL Workbench 8.0 CE]</a:t>
            </a:r>
            <a:r>
              <a:rPr lang="ko-KR" altLang="en-US" dirty="0"/>
              <a:t>를 실행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F5628C-E112-43E4-B41B-1CC34A67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90" y="1241709"/>
            <a:ext cx="7148820" cy="348877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43CA67B-EE6E-4024-BD13-361EFF08B7C8}"/>
              </a:ext>
            </a:extLst>
          </p:cNvPr>
          <p:cNvSpPr/>
          <p:nvPr/>
        </p:nvSpPr>
        <p:spPr>
          <a:xfrm>
            <a:off x="1684728" y="2231345"/>
            <a:ext cx="1477816" cy="58119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25340B-E9CD-490C-B8C3-050AE39B3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489" y="2571750"/>
            <a:ext cx="2525857" cy="133004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439F5A4-4195-485A-8440-19CB482E7CDB}"/>
              </a:ext>
            </a:extLst>
          </p:cNvPr>
          <p:cNvCxnSpPr>
            <a:cxnSpLocks/>
          </p:cNvCxnSpPr>
          <p:nvPr/>
        </p:nvCxnSpPr>
        <p:spPr>
          <a:xfrm>
            <a:off x="3179441" y="2812536"/>
            <a:ext cx="1777512" cy="4242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81992A78-0FFD-4EE0-96A6-F3F3EA72FCC3}"/>
              </a:ext>
            </a:extLst>
          </p:cNvPr>
          <p:cNvSpPr/>
          <p:nvPr/>
        </p:nvSpPr>
        <p:spPr>
          <a:xfrm>
            <a:off x="4956953" y="3142902"/>
            <a:ext cx="678434" cy="187736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56D19E-8730-401A-B57F-0F2FA4E24567}"/>
              </a:ext>
            </a:extLst>
          </p:cNvPr>
          <p:cNvSpPr/>
          <p:nvPr/>
        </p:nvSpPr>
        <p:spPr>
          <a:xfrm>
            <a:off x="5204693" y="3636903"/>
            <a:ext cx="355598" cy="26488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F070C6C-33F2-4589-985D-29D8618330F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296170" y="3330638"/>
            <a:ext cx="86322" cy="3062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D4D5CD9-C8C6-4EDD-B57C-E16E4874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생성</a:t>
            </a:r>
          </a:p>
        </p:txBody>
      </p:sp>
    </p:spTree>
    <p:extLst>
      <p:ext uri="{BB962C8B-B14F-4D97-AF65-F5344CB8AC3E}">
        <p14:creationId xmlns:p14="http://schemas.microsoft.com/office/powerpoint/2010/main" val="396325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001E50A-49FF-4218-86C7-8A9E66FFC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29" y="1878904"/>
            <a:ext cx="6514141" cy="317904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5847640F-9C1D-468D-83FA-CE7E29AA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316D4E-AD6F-48A8-83A2-F904B8522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>
                <a:solidFill>
                  <a:schemeClr val="tx1"/>
                </a:solidFill>
              </a:rPr>
              <a:t>화면 중앙 </a:t>
            </a:r>
            <a:r>
              <a:rPr lang="en-US" altLang="ko-KR" sz="1400" dirty="0">
                <a:solidFill>
                  <a:schemeClr val="tx1"/>
                </a:solidFill>
              </a:rPr>
              <a:t>[Query1 Tab] create database </a:t>
            </a:r>
            <a:r>
              <a:rPr lang="en-US" altLang="ko-KR" sz="1400" dirty="0" err="1">
                <a:solidFill>
                  <a:schemeClr val="tx1"/>
                </a:solidFill>
              </a:rPr>
              <a:t>musthave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메뉴 </a:t>
            </a:r>
            <a:r>
              <a:rPr lang="en-US" altLang="ko-KR" sz="1400" dirty="0">
                <a:solidFill>
                  <a:schemeClr val="tx1"/>
                </a:solidFill>
              </a:rPr>
              <a:t>[Query] - [Execute Current Statement] or [</a:t>
            </a:r>
            <a:r>
              <a:rPr lang="en-US" altLang="ko-KR" sz="1400" dirty="0" err="1">
                <a:solidFill>
                  <a:schemeClr val="tx1"/>
                </a:solidFill>
              </a:rPr>
              <a:t>Ctrl+Enter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[Navigator] - [SCHEMAS Tab] </a:t>
            </a:r>
            <a:r>
              <a:rPr lang="ko-KR" altLang="en-US" sz="1400" dirty="0">
                <a:solidFill>
                  <a:schemeClr val="tx1"/>
                </a:solidFill>
              </a:rPr>
              <a:t>에서 마우스 오른쪽 클릭 후 </a:t>
            </a:r>
            <a:r>
              <a:rPr lang="en-US" altLang="ko-KR" sz="1400" dirty="0">
                <a:solidFill>
                  <a:schemeClr val="tx1"/>
                </a:solidFill>
              </a:rPr>
              <a:t>[Refresh All]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011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4">
            <a:extLst>
              <a:ext uri="{FF2B5EF4-FFF2-40B4-BE49-F238E27FC236}">
                <a16:creationId xmlns:a16="http://schemas.microsoft.com/office/drawing/2014/main" id="{D53A19B9-2D9E-4409-86CA-A06864DB2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16590"/>
            <a:ext cx="8520600" cy="4340227"/>
          </a:xfrm>
        </p:spPr>
        <p:txBody>
          <a:bodyPr>
            <a:normAutofit/>
          </a:bodyPr>
          <a:lstStyle/>
          <a:p>
            <a:r>
              <a:rPr lang="en-US" altLang="ko-KR" dirty="0"/>
              <a:t>[Navigator] - [Administration Tab] - [Users and Privileges]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A0502D0-8862-4194-B3A1-75A503562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446" y="1615083"/>
            <a:ext cx="4068853" cy="113301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6E6E0A2-9D56-4253-B797-42C88DACC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29" y="1548837"/>
            <a:ext cx="1720259" cy="256705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40B731B-7C29-451E-8BB0-97B7B6439D1B}"/>
              </a:ext>
            </a:extLst>
          </p:cNvPr>
          <p:cNvSpPr/>
          <p:nvPr/>
        </p:nvSpPr>
        <p:spPr>
          <a:xfrm>
            <a:off x="311700" y="3895722"/>
            <a:ext cx="517056" cy="19042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6129FE-E6AD-4C9D-A3C7-CBF149331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927" y="1587630"/>
            <a:ext cx="1852330" cy="147540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EF4D179-2585-43DC-A38A-12218ECFF118}"/>
              </a:ext>
            </a:extLst>
          </p:cNvPr>
          <p:cNvCxnSpPr>
            <a:cxnSpLocks/>
          </p:cNvCxnSpPr>
          <p:nvPr/>
        </p:nvCxnSpPr>
        <p:spPr>
          <a:xfrm>
            <a:off x="1837291" y="2411237"/>
            <a:ext cx="449636" cy="7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96B551F-FBA7-4D37-8BD9-C34C7EFA7234}"/>
              </a:ext>
            </a:extLst>
          </p:cNvPr>
          <p:cNvCxnSpPr>
            <a:cxnSpLocks/>
          </p:cNvCxnSpPr>
          <p:nvPr/>
        </p:nvCxnSpPr>
        <p:spPr>
          <a:xfrm>
            <a:off x="4243100" y="2411237"/>
            <a:ext cx="449636" cy="7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A40C4E-B8E6-4250-9598-079384F7E665}"/>
              </a:ext>
            </a:extLst>
          </p:cNvPr>
          <p:cNvSpPr/>
          <p:nvPr/>
        </p:nvSpPr>
        <p:spPr>
          <a:xfrm>
            <a:off x="2298691" y="3149118"/>
            <a:ext cx="1840565" cy="746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Login Name : </a:t>
            </a:r>
            <a:r>
              <a:rPr lang="en-US" altLang="ko-KR" sz="1100" dirty="0" err="1">
                <a:solidFill>
                  <a:schemeClr val="tx1"/>
                </a:solidFill>
              </a:rPr>
              <a:t>musthave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Password : tiger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A3309D-EE24-4C62-B44A-09F6E0381768}"/>
              </a:ext>
            </a:extLst>
          </p:cNvPr>
          <p:cNvSpPr/>
          <p:nvPr/>
        </p:nvSpPr>
        <p:spPr>
          <a:xfrm>
            <a:off x="2062109" y="1570304"/>
            <a:ext cx="636104" cy="232454"/>
          </a:xfrm>
          <a:prstGeom prst="ellipse">
            <a:avLst/>
          </a:prstGeom>
          <a:noFill/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4239D9-7D55-49D3-AB8A-70443F93694C}"/>
              </a:ext>
            </a:extLst>
          </p:cNvPr>
          <p:cNvSpPr/>
          <p:nvPr/>
        </p:nvSpPr>
        <p:spPr>
          <a:xfrm>
            <a:off x="8213930" y="2528130"/>
            <a:ext cx="517056" cy="19042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ABBBC-F707-43C0-9FF9-B276F336129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349673" y="2718552"/>
            <a:ext cx="122785" cy="5040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28AE6DB-BC35-42B9-A527-BFF90077B5B2}"/>
              </a:ext>
            </a:extLst>
          </p:cNvPr>
          <p:cNvSpPr/>
          <p:nvPr/>
        </p:nvSpPr>
        <p:spPr>
          <a:xfrm>
            <a:off x="6092471" y="1570304"/>
            <a:ext cx="706636" cy="232454"/>
          </a:xfrm>
          <a:prstGeom prst="ellipse">
            <a:avLst/>
          </a:prstGeom>
          <a:noFill/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929C937-C377-4E89-86AA-B4156F4CA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57696"/>
            <a:ext cx="4336500" cy="127605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CA837E-1204-4973-A5F4-6ECED837FAC6}"/>
              </a:ext>
            </a:extLst>
          </p:cNvPr>
          <p:cNvSpPr/>
          <p:nvPr/>
        </p:nvSpPr>
        <p:spPr>
          <a:xfrm>
            <a:off x="8623444" y="4301257"/>
            <a:ext cx="208855" cy="23249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32996B2C-F403-49C6-A8FE-E61E096C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계정 생성 및 권한 설정</a:t>
            </a:r>
          </a:p>
        </p:txBody>
      </p:sp>
    </p:spTree>
    <p:extLst>
      <p:ext uri="{BB962C8B-B14F-4D97-AF65-F5344CB8AC3E}">
        <p14:creationId xmlns:p14="http://schemas.microsoft.com/office/powerpoint/2010/main" val="111014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FC2E33-5625-47F5-AEA6-88678C01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91" y="1501427"/>
            <a:ext cx="3608922" cy="267634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38202E-A948-42DE-9CEE-6C1FD74F40A0}"/>
              </a:ext>
            </a:extLst>
          </p:cNvPr>
          <p:cNvSpPr/>
          <p:nvPr/>
        </p:nvSpPr>
        <p:spPr>
          <a:xfrm>
            <a:off x="258590" y="1752886"/>
            <a:ext cx="3608921" cy="1775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418015-89FC-40C9-AA51-2F10142C8C9D}"/>
              </a:ext>
            </a:extLst>
          </p:cNvPr>
          <p:cNvSpPr/>
          <p:nvPr/>
        </p:nvSpPr>
        <p:spPr>
          <a:xfrm>
            <a:off x="3338918" y="3780268"/>
            <a:ext cx="528593" cy="1775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00FC06C-23E2-4EB6-A8D2-5BCA496FA30D}"/>
              </a:ext>
            </a:extLst>
          </p:cNvPr>
          <p:cNvCxnSpPr>
            <a:cxnSpLocks/>
          </p:cNvCxnSpPr>
          <p:nvPr/>
        </p:nvCxnSpPr>
        <p:spPr>
          <a:xfrm>
            <a:off x="1376219" y="2002851"/>
            <a:ext cx="1962699" cy="17774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4530BD9-1EA0-43FE-99EE-6F8082459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899" y="872958"/>
            <a:ext cx="4159217" cy="184212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2C4F85-073C-4717-ACBA-C8415335AD6E}"/>
              </a:ext>
            </a:extLst>
          </p:cNvPr>
          <p:cNvSpPr/>
          <p:nvPr/>
        </p:nvSpPr>
        <p:spPr>
          <a:xfrm>
            <a:off x="8222523" y="2519506"/>
            <a:ext cx="528593" cy="1775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44DF8FD-2615-4A8D-A224-0AB287A06A34}"/>
              </a:ext>
            </a:extLst>
          </p:cNvPr>
          <p:cNvCxnSpPr>
            <a:cxnSpLocks/>
          </p:cNvCxnSpPr>
          <p:nvPr/>
        </p:nvCxnSpPr>
        <p:spPr>
          <a:xfrm flipV="1">
            <a:off x="3867511" y="1921174"/>
            <a:ext cx="612959" cy="65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3C00901E-EEBD-4263-AAA3-087AA9336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301" y="3273696"/>
            <a:ext cx="1852412" cy="136817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751FD3-2DFE-488F-B5C4-29EDD668A1A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7767782" y="2697020"/>
            <a:ext cx="719038" cy="6742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FF5ED012-E159-43B0-8710-87F990AF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계정 생성 및 권한 설정</a:t>
            </a:r>
          </a:p>
        </p:txBody>
      </p:sp>
    </p:spTree>
    <p:extLst>
      <p:ext uri="{BB962C8B-B14F-4D97-AF65-F5344CB8AC3E}">
        <p14:creationId xmlns:p14="http://schemas.microsoft.com/office/powerpoint/2010/main" val="6048528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9275</TotalTime>
  <Words>473</Words>
  <Application>Microsoft Office PowerPoint</Application>
  <PresentationFormat>화면 슬라이드 쇼(16:9)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나눔고딕코딩</vt:lpstr>
      <vt:lpstr>맑은 고딕</vt:lpstr>
      <vt:lpstr>Arial</vt:lpstr>
      <vt:lpstr>Simple Light</vt:lpstr>
      <vt:lpstr>MySQL 설치</vt:lpstr>
      <vt:lpstr>MySQL 설치 </vt:lpstr>
      <vt:lpstr>MySQL 설치 </vt:lpstr>
      <vt:lpstr>MySQL 설치 </vt:lpstr>
      <vt:lpstr>MySQL 설치 </vt:lpstr>
      <vt:lpstr>데이터베이스 생성</vt:lpstr>
      <vt:lpstr>데이터베이스 생성</vt:lpstr>
      <vt:lpstr>사용자 계정 생성 및 권한 설정</vt:lpstr>
      <vt:lpstr>사용자 계정 생성 및 권한 설정</vt:lpstr>
      <vt:lpstr>테이블 생성(1)</vt:lpstr>
      <vt:lpstr>테이블 생성(2)</vt:lpstr>
      <vt:lpstr>테이블 생성(3)</vt:lpstr>
      <vt:lpstr>테이블 생성(4)</vt:lpstr>
      <vt:lpstr>테이블 생성(5)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이 상현</cp:lastModifiedBy>
  <cp:revision>154</cp:revision>
  <dcterms:modified xsi:type="dcterms:W3CDTF">2022-10-11T08:08:21Z</dcterms:modified>
</cp:coreProperties>
</file>