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9" r:id="rId3"/>
    <p:sldId id="262" r:id="rId4"/>
    <p:sldId id="265" r:id="rId6"/>
    <p:sldId id="284" r:id="rId7"/>
    <p:sldId id="296" r:id="rId8"/>
    <p:sldId id="274" r:id="rId9"/>
    <p:sldId id="290" r:id="rId10"/>
    <p:sldId id="291" r:id="rId11"/>
    <p:sldId id="294" r:id="rId12"/>
    <p:sldId id="295" r:id="rId13"/>
    <p:sldId id="297" r:id="rId14"/>
    <p:sldId id="305" r:id="rId15"/>
    <p:sldId id="268" r:id="rId16"/>
    <p:sldId id="271" r:id="rId17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  <p:guideLst/>
    </p:cSldViewPr>
  </p:slide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70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F0E5A-293A-48C4-B30E-713BAE0CAA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DE847-0F1D-424B-9E90-7BAF6A9C7A6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8CD0C-2E01-43B3-83ED-DF0F0DEC4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4E1C831-6255-4559-9DA5-133E02D3E69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5B53ACE-2A36-471E-A317-D8940042BFD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E42FF8F-6E72-4D03-B687-F7944D6ADF6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BFE93B-81E9-47B3-B739-652D34E2298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3399F5-FD74-4B5F-9EBB-7C02C24AD87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C4416EA-6AA5-417F-B8D2-301E436E396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70273B4-2A82-4CA9-8157-9D2F344E46D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5131360-01E8-4066-8BC0-9FDF2A21B4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6E29EEA-0B67-4C50-8FEF-80B2718483A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186FC0B-9940-4275-A42E-35C741BE970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30E5779-4991-4769-8DE2-B790F66973D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.png"/><Relationship Id="rId7" Type="http://schemas.openxmlformats.org/officeDocument/2006/relationships/tags" Target="../tags/tag46.xml"/><Relationship Id="rId6" Type="http://schemas.openxmlformats.org/officeDocument/2006/relationships/image" Target="../media/image9.png"/><Relationship Id="rId5" Type="http://schemas.openxmlformats.org/officeDocument/2006/relationships/tags" Target="../tags/tag45.xml"/><Relationship Id="rId4" Type="http://schemas.openxmlformats.org/officeDocument/2006/relationships/image" Target="../media/image8.png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3.png"/><Relationship Id="rId7" Type="http://schemas.openxmlformats.org/officeDocument/2006/relationships/tags" Target="../tags/tag50.xml"/><Relationship Id="rId6" Type="http://schemas.openxmlformats.org/officeDocument/2006/relationships/image" Target="../media/image12.png"/><Relationship Id="rId5" Type="http://schemas.openxmlformats.org/officeDocument/2006/relationships/tags" Target="../tags/tag49.xml"/><Relationship Id="rId4" Type="http://schemas.openxmlformats.org/officeDocument/2006/relationships/image" Target="../media/image11.png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4" Type="http://schemas.openxmlformats.org/officeDocument/2006/relationships/slideLayout" Target="../slideLayouts/slideLayout7.xml"/><Relationship Id="rId13" Type="http://schemas.openxmlformats.org/officeDocument/2006/relationships/themeOverride" Target="../theme/themeOverride3.xml"/><Relationship Id="rId12" Type="http://schemas.openxmlformats.org/officeDocument/2006/relationships/image" Target="../media/image14.png"/><Relationship Id="rId11" Type="http://schemas.openxmlformats.org/officeDocument/2006/relationships/tags" Target="../tags/tag60.xml"/><Relationship Id="rId10" Type="http://schemas.openxmlformats.org/officeDocument/2006/relationships/hyperlink" Target="&#35838;&#31243;&#35774;&#35745;&#65288;&#35745;&#31639;&#26426;&#32593;&#32476;&#65289;\Cisco%20PT&#37197;&#32622;&#22522;&#30784;.docx" TargetMode="External"/><Relationship Id="rId1" Type="http://schemas.openxmlformats.org/officeDocument/2006/relationships/tags" Target="../tags/tag5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1" Type="http://schemas.openxmlformats.org/officeDocument/2006/relationships/slideLayout" Target="../slideLayouts/slideLayout7.xml"/><Relationship Id="rId10" Type="http://schemas.openxmlformats.org/officeDocument/2006/relationships/themeOverride" Target="../theme/themeOverride4.xml"/><Relationship Id="rId1" Type="http://schemas.openxmlformats.org/officeDocument/2006/relationships/tags" Target="../tags/tag6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2" Type="http://schemas.openxmlformats.org/officeDocument/2006/relationships/slideLayout" Target="../slideLayouts/slideLayout7.xml"/><Relationship Id="rId11" Type="http://schemas.openxmlformats.org/officeDocument/2006/relationships/themeOverride" Target="../theme/themeOverride2.xml"/><Relationship Id="rId10" Type="http://schemas.openxmlformats.org/officeDocument/2006/relationships/tags" Target="../tags/tag23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&#35838;&#31243;&#35774;&#35745;&#65288;&#35745;&#31639;&#26426;&#32593;&#32476;&#65289;\&#26631;&#20070;&#27169;&#29256;.docx" TargetMode="External"/><Relationship Id="rId4" Type="http://schemas.openxmlformats.org/officeDocument/2006/relationships/image" Target="../media/image1.png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jpeg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hyperlink" Target="&#35838;&#31243;&#35774;&#35745;&#65288;&#35745;&#31639;&#26426;&#32593;&#32476;&#65289;\&#32593;&#32476;&#35268;&#21010;&#19982;&#35774;&#35745;&#24037;&#31243;&#23454;&#26045;&#26041;&#26696;&#27169;&#29256;.docx" TargetMode="External"/><Relationship Id="rId5" Type="http://schemas.openxmlformats.org/officeDocument/2006/relationships/hyperlink" Target="&#32593;&#32476;&#23398;&#20064;&#36164;&#26009;\&#20256;&#32479;&#25968;&#36890;\&#32593;&#32476;&#35268;&#21010;&#19982;&#35774;&#35745;&#24037;&#20316;&#23454;&#26045;&#26041;&#26696;&#27169;&#29256;.docx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0.xml"/><Relationship Id="rId3" Type="http://schemas.openxmlformats.org/officeDocument/2006/relationships/hyperlink" Target="&#32593;&#32476;&#23398;&#20064;&#36164;&#26009;\&#20256;&#32479;&#25968;&#36890;\&#32593;&#32476;&#35268;&#21010;&#19982;&#35774;&#35745;&#24037;&#20316;&#23454;&#26045;&#26041;&#26696;&#27169;&#29256;.docx" TargetMode="Externa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5" name="!!平滑2"/>
          <p:cNvSpPr/>
          <p:nvPr>
            <p:custDataLst>
              <p:tags r:id="rId1"/>
            </p:custDataLst>
          </p:nvPr>
        </p:nvSpPr>
        <p:spPr>
          <a:xfrm flipH="1">
            <a:off x="10638544" y="5281049"/>
            <a:ext cx="1576951" cy="1576951"/>
          </a:xfrm>
          <a:prstGeom prst="rt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algn="ctr"/>
            <a:endParaRPr lang="en-ID" sz="135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!!平滑1"/>
          <p:cNvSpPr/>
          <p:nvPr>
            <p:custDataLst>
              <p:tags r:id="rId2"/>
            </p:custDataLst>
          </p:nvPr>
        </p:nvSpPr>
        <p:spPr>
          <a:xfrm>
            <a:off x="0" y="5281049"/>
            <a:ext cx="1576951" cy="1576951"/>
          </a:xfrm>
          <a:prstGeom prst="rt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algn="ctr"/>
            <a:endParaRPr lang="en-ID" sz="135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1"/>
          <p:cNvSpPr txBox="1"/>
          <p:nvPr/>
        </p:nvSpPr>
        <p:spPr>
          <a:xfrm>
            <a:off x="1740217" y="1952625"/>
            <a:ext cx="8618855" cy="936625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base">
              <a:lnSpc>
                <a:spcPct val="100000"/>
              </a:lnSpc>
            </a:pPr>
            <a:r>
              <a:rPr lang="zh-CN" altLang="en-US" sz="44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 Heavy" panose="020B0A00000000000000" charset="-122"/>
                <a:sym typeface="+mn-ea"/>
              </a:rPr>
              <a:t>课程设计《</a:t>
            </a:r>
            <a:r>
              <a:rPr lang="zh-CN" altLang="en-US" sz="44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 Heavy" panose="020B0A00000000000000" charset="-122"/>
                <a:sym typeface="+mn-ea"/>
              </a:rPr>
              <a:t>计算机网络</a:t>
            </a:r>
            <a:r>
              <a:rPr lang="zh-CN" altLang="en-US" sz="44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 Heavy" panose="020B0A00000000000000" charset="-122"/>
                <a:sym typeface="+mn-ea"/>
              </a:rPr>
              <a:t>》</a:t>
            </a:r>
            <a:endParaRPr lang="en-US" altLang="zh-CN" sz="44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CN Heavy" panose="020B0A00000000000000" charset="-122"/>
              <a:sym typeface="+mn-ea"/>
            </a:endParaRPr>
          </a:p>
        </p:txBody>
      </p:sp>
      <p:cxnSp>
        <p:nvCxnSpPr>
          <p:cNvPr id="85" name="Straight Connector 84"/>
          <p:cNvCxnSpPr/>
          <p:nvPr>
            <p:custDataLst>
              <p:tags r:id="rId3"/>
            </p:custDataLst>
          </p:nvPr>
        </p:nvCxnSpPr>
        <p:spPr>
          <a:xfrm>
            <a:off x="1832927" y="872062"/>
            <a:ext cx="7200900" cy="0"/>
          </a:xfrm>
          <a:prstGeom prst="line">
            <a:avLst/>
          </a:prstGeom>
          <a:ln w="127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平滑1"/>
          <p:cNvSpPr/>
          <p:nvPr>
            <p:custDataLst>
              <p:tags r:id="rId1"/>
            </p:custDataLst>
          </p:nvPr>
        </p:nvSpPr>
        <p:spPr>
          <a:xfrm rot="14340000">
            <a:off x="-2850515" y="-2977514"/>
            <a:ext cx="5955030" cy="595503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1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142240" y="34925"/>
            <a:ext cx="11967210" cy="682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" y="0"/>
            <a:ext cx="4111625" cy="2990850"/>
          </a:xfrm>
          <a:prstGeom prst="rect">
            <a:avLst/>
          </a:prstGeom>
        </p:spPr>
      </p:pic>
      <p:sp>
        <p:nvSpPr>
          <p:cNvPr id="14" name="!!平滑1"/>
          <p:cNvSpPr/>
          <p:nvPr>
            <p:custDataLst>
              <p:tags r:id="rId2"/>
            </p:custDataLst>
          </p:nvPr>
        </p:nvSpPr>
        <p:spPr>
          <a:xfrm rot="14340000">
            <a:off x="-2850515" y="-2977514"/>
            <a:ext cx="5955030" cy="595503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596380" y="472440"/>
            <a:ext cx="5065395" cy="27311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8895" y="3522345"/>
            <a:ext cx="4500245" cy="32785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886575" y="2924810"/>
            <a:ext cx="4388485" cy="3901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" y="0"/>
            <a:ext cx="4111625" cy="2990850"/>
          </a:xfrm>
          <a:prstGeom prst="rect">
            <a:avLst/>
          </a:prstGeom>
        </p:spPr>
      </p:pic>
      <p:sp>
        <p:nvSpPr>
          <p:cNvPr id="14" name="!!平滑1"/>
          <p:cNvSpPr/>
          <p:nvPr>
            <p:custDataLst>
              <p:tags r:id="rId2"/>
            </p:custDataLst>
          </p:nvPr>
        </p:nvSpPr>
        <p:spPr>
          <a:xfrm rot="14340000">
            <a:off x="-2850515" y="-2977514"/>
            <a:ext cx="5955030" cy="595503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160010" y="233680"/>
            <a:ext cx="5686425" cy="2524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7625" y="3620770"/>
            <a:ext cx="5325110" cy="2940685"/>
          </a:xfrm>
          <a:prstGeom prst="rect">
            <a:avLst/>
          </a:prstGeom>
        </p:spPr>
      </p:pic>
      <p:pic>
        <p:nvPicPr>
          <p:cNvPr id="133" name="图片 77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5591810" y="3528060"/>
            <a:ext cx="5574665" cy="288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!!平滑1"/>
          <p:cNvGrpSpPr/>
          <p:nvPr/>
        </p:nvGrpSpPr>
        <p:grpSpPr>
          <a:xfrm>
            <a:off x="-1064296" y="3031259"/>
            <a:ext cx="5430553" cy="5430553"/>
            <a:chOff x="9121639" y="-1217712"/>
            <a:chExt cx="1217712" cy="1217712"/>
          </a:xfrm>
        </p:grpSpPr>
        <p:sp>
          <p:nvSpPr>
            <p:cNvPr id="7" name="Oval 6"/>
            <p:cNvSpPr/>
            <p:nvPr>
              <p:custDataLst>
                <p:tags r:id="rId1"/>
              </p:custDataLst>
            </p:nvPr>
          </p:nvSpPr>
          <p:spPr>
            <a:xfrm flipH="1">
              <a:off x="9494665" y="-844686"/>
              <a:ext cx="471660" cy="471660"/>
            </a:xfrm>
            <a:prstGeom prst="ellipse">
              <a:avLst/>
            </a:prstGeom>
            <a:noFill/>
            <a:ln w="254000">
              <a:solidFill>
                <a:schemeClr val="accent2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9pPr>
            </a:lstStyle>
            <a:p>
              <a:pPr algn="ctr"/>
              <a:endParaRPr lang="en-ID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Oval 7"/>
            <p:cNvSpPr/>
            <p:nvPr>
              <p:custDataLst>
                <p:tags r:id="rId2"/>
              </p:custDataLst>
            </p:nvPr>
          </p:nvSpPr>
          <p:spPr>
            <a:xfrm flipH="1">
              <a:off x="9121639" y="-1217712"/>
              <a:ext cx="1217712" cy="1217712"/>
            </a:xfrm>
            <a:prstGeom prst="ellipse">
              <a:avLst/>
            </a:prstGeom>
            <a:noFill/>
            <a:ln w="317500">
              <a:solidFill>
                <a:schemeClr val="accent2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9pPr>
            </a:lstStyle>
            <a:p>
              <a:pPr algn="ctr"/>
              <a:endParaRPr lang="en-ID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53" name="Text1"/>
          <p:cNvSpPr txBox="1"/>
          <p:nvPr>
            <p:custDataLst>
              <p:tags r:id="rId3"/>
            </p:custDataLst>
          </p:nvPr>
        </p:nvSpPr>
        <p:spPr>
          <a:xfrm>
            <a:off x="660400" y="1581150"/>
            <a:ext cx="2479040" cy="123317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5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880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880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2"/>
          <p:cNvSpPr txBox="1"/>
          <p:nvPr>
            <p:custDataLst>
              <p:tags r:id="rId4"/>
            </p:custDataLst>
          </p:nvPr>
        </p:nvSpPr>
        <p:spPr>
          <a:xfrm>
            <a:off x="660400" y="3030855"/>
            <a:ext cx="10801852" cy="738505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9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800" b="1">
                <a:solidFill>
                  <a:schemeClr val="accent1"/>
                </a:solidFill>
                <a:effectLst>
                  <a:outerShdw blurRad="304800" dist="38100" dir="5400000" algn="t" rotWithShape="0">
                    <a:schemeClr val="accent1">
                      <a:alpha val="1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设计方法</a:t>
            </a:r>
            <a:endParaRPr lang="zh-CN" altLang="en-US" sz="4800" b="1">
              <a:solidFill>
                <a:schemeClr val="accent1"/>
              </a:solidFill>
              <a:effectLst>
                <a:outerShdw blurRad="304800" dist="38100" dir="5400000" algn="t" rotWithShape="0">
                  <a:schemeClr val="accent1">
                    <a:alpha val="1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cxnSp>
        <p:nvCxnSpPr>
          <p:cNvPr id="31" name="直接连接符 30"/>
          <p:cNvCxnSpPr/>
          <p:nvPr>
            <p:custDataLst>
              <p:tags r:id="rId5"/>
            </p:custDataLst>
          </p:nvPr>
        </p:nvCxnSpPr>
        <p:spPr>
          <a:xfrm>
            <a:off x="721995" y="2906830"/>
            <a:ext cx="2417097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15"/>
          <p:cNvGrpSpPr/>
          <p:nvPr/>
        </p:nvGrpSpPr>
        <p:grpSpPr>
          <a:xfrm>
            <a:off x="11272608" y="5299441"/>
            <a:ext cx="360000" cy="927717"/>
            <a:chOff x="1032258" y="3317255"/>
            <a:chExt cx="360000" cy="927717"/>
          </a:xfrm>
        </p:grpSpPr>
        <p:grpSp>
          <p:nvGrpSpPr>
            <p:cNvPr id="34" name="Group 16"/>
            <p:cNvGrpSpPr/>
            <p:nvPr/>
          </p:nvGrpSpPr>
          <p:grpSpPr>
            <a:xfrm>
              <a:off x="1032258" y="3317255"/>
              <a:ext cx="360000" cy="360000"/>
              <a:chOff x="803275" y="3737092"/>
              <a:chExt cx="360000" cy="360000"/>
            </a:xfrm>
          </p:grpSpPr>
          <p:sp>
            <p:nvSpPr>
              <p:cNvPr id="35" name="Rectangle: Rounded Corners 20"/>
              <p:cNvSpPr/>
              <p:nvPr>
                <p:custDataLst>
                  <p:tags r:id="rId6"/>
                </p:custDataLst>
              </p:nvPr>
            </p:nvSpPr>
            <p:spPr>
              <a:xfrm>
                <a:off x="803275" y="3737092"/>
                <a:ext cx="360000" cy="360000"/>
              </a:xfrm>
              <a:prstGeom prst="roundRect">
                <a:avLst>
                  <a:gd name="adj" fmla="val 31026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88900" dist="63500" dir="5400000" sx="95000" sy="95000" algn="t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ID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4549"/>
              <p:cNvSpPr/>
              <p:nvPr>
                <p:custDataLst>
                  <p:tags r:id="rId7"/>
                </p:custDataLst>
              </p:nvPr>
            </p:nvSpPr>
            <p:spPr bwMode="auto">
              <a:xfrm flipH="1">
                <a:off x="952329" y="3856767"/>
                <a:ext cx="61892" cy="120650"/>
              </a:xfrm>
              <a:custGeom>
                <a:avLst/>
                <a:gdLst>
                  <a:gd name="T0" fmla="*/ 106 w 107"/>
                  <a:gd name="T1" fmla="*/ 101 h 208"/>
                  <a:gd name="T2" fmla="*/ 7 w 107"/>
                  <a:gd name="T3" fmla="*/ 1 h 208"/>
                  <a:gd name="T4" fmla="*/ 1 w 107"/>
                  <a:gd name="T5" fmla="*/ 1 h 208"/>
                  <a:gd name="T6" fmla="*/ 1 w 107"/>
                  <a:gd name="T7" fmla="*/ 7 h 208"/>
                  <a:gd name="T8" fmla="*/ 98 w 107"/>
                  <a:gd name="T9" fmla="*/ 104 h 208"/>
                  <a:gd name="T10" fmla="*/ 1 w 107"/>
                  <a:gd name="T11" fmla="*/ 201 h 208"/>
                  <a:gd name="T12" fmla="*/ 1 w 107"/>
                  <a:gd name="T13" fmla="*/ 206 h 208"/>
                  <a:gd name="T14" fmla="*/ 4 w 107"/>
                  <a:gd name="T15" fmla="*/ 208 h 208"/>
                  <a:gd name="T16" fmla="*/ 7 w 107"/>
                  <a:gd name="T17" fmla="*/ 206 h 208"/>
                  <a:gd name="T18" fmla="*/ 106 w 107"/>
                  <a:gd name="T19" fmla="*/ 107 h 208"/>
                  <a:gd name="T20" fmla="*/ 107 w 107"/>
                  <a:gd name="T21" fmla="*/ 104 h 208"/>
                  <a:gd name="T22" fmla="*/ 106 w 107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7" h="208">
                    <a:moveTo>
                      <a:pt x="106" y="10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0" y="3"/>
                      <a:pt x="0" y="5"/>
                      <a:pt x="1" y="7"/>
                    </a:cubicBezTo>
                    <a:cubicBezTo>
                      <a:pt x="98" y="104"/>
                      <a:pt x="98" y="104"/>
                      <a:pt x="98" y="104"/>
                    </a:cubicBezTo>
                    <a:cubicBezTo>
                      <a:pt x="1" y="201"/>
                      <a:pt x="1" y="201"/>
                      <a:pt x="1" y="201"/>
                    </a:cubicBezTo>
                    <a:cubicBezTo>
                      <a:pt x="0" y="202"/>
                      <a:pt x="0" y="205"/>
                      <a:pt x="1" y="206"/>
                    </a:cubicBezTo>
                    <a:cubicBezTo>
                      <a:pt x="2" y="207"/>
                      <a:pt x="3" y="208"/>
                      <a:pt x="4" y="208"/>
                    </a:cubicBezTo>
                    <a:cubicBezTo>
                      <a:pt x="5" y="208"/>
                      <a:pt x="6" y="207"/>
                      <a:pt x="7" y="206"/>
                    </a:cubicBezTo>
                    <a:cubicBezTo>
                      <a:pt x="106" y="107"/>
                      <a:pt x="106" y="107"/>
                      <a:pt x="106" y="107"/>
                    </a:cubicBezTo>
                    <a:cubicBezTo>
                      <a:pt x="107" y="106"/>
                      <a:pt x="107" y="105"/>
                      <a:pt x="107" y="104"/>
                    </a:cubicBezTo>
                    <a:cubicBezTo>
                      <a:pt x="107" y="103"/>
                      <a:pt x="107" y="102"/>
                      <a:pt x="106" y="101"/>
                    </a:cubicBezTo>
                    <a:close/>
                  </a:path>
                </a:pathLst>
              </a:custGeom>
              <a:noFill/>
              <a:ln w="25400">
                <a:solidFill>
                  <a:schemeClr val="accent2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7" name="Group 17"/>
            <p:cNvGrpSpPr/>
            <p:nvPr/>
          </p:nvGrpSpPr>
          <p:grpSpPr>
            <a:xfrm flipH="1">
              <a:off x="1032258" y="3884972"/>
              <a:ext cx="360000" cy="360000"/>
              <a:chOff x="803275" y="3737092"/>
              <a:chExt cx="360000" cy="360000"/>
            </a:xfrm>
          </p:grpSpPr>
          <p:sp>
            <p:nvSpPr>
              <p:cNvPr id="38" name="Rectangle: Rounded Corners 18"/>
              <p:cNvSpPr/>
              <p:nvPr>
                <p:custDataLst>
                  <p:tags r:id="rId8"/>
                </p:custDataLst>
              </p:nvPr>
            </p:nvSpPr>
            <p:spPr>
              <a:xfrm>
                <a:off x="803275" y="3737092"/>
                <a:ext cx="360000" cy="360000"/>
              </a:xfrm>
              <a:prstGeom prst="roundRect">
                <a:avLst>
                  <a:gd name="adj" fmla="val 31026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88900" dist="63500" dir="5400000" sx="95000" sy="95000" algn="t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ID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4549"/>
              <p:cNvSpPr/>
              <p:nvPr>
                <p:custDataLst>
                  <p:tags r:id="rId9"/>
                </p:custDataLst>
              </p:nvPr>
            </p:nvSpPr>
            <p:spPr bwMode="auto">
              <a:xfrm flipH="1">
                <a:off x="952329" y="3856767"/>
                <a:ext cx="61892" cy="120650"/>
              </a:xfrm>
              <a:custGeom>
                <a:avLst/>
                <a:gdLst>
                  <a:gd name="T0" fmla="*/ 106 w 107"/>
                  <a:gd name="T1" fmla="*/ 101 h 208"/>
                  <a:gd name="T2" fmla="*/ 7 w 107"/>
                  <a:gd name="T3" fmla="*/ 1 h 208"/>
                  <a:gd name="T4" fmla="*/ 1 w 107"/>
                  <a:gd name="T5" fmla="*/ 1 h 208"/>
                  <a:gd name="T6" fmla="*/ 1 w 107"/>
                  <a:gd name="T7" fmla="*/ 7 h 208"/>
                  <a:gd name="T8" fmla="*/ 98 w 107"/>
                  <a:gd name="T9" fmla="*/ 104 h 208"/>
                  <a:gd name="T10" fmla="*/ 1 w 107"/>
                  <a:gd name="T11" fmla="*/ 201 h 208"/>
                  <a:gd name="T12" fmla="*/ 1 w 107"/>
                  <a:gd name="T13" fmla="*/ 206 h 208"/>
                  <a:gd name="T14" fmla="*/ 4 w 107"/>
                  <a:gd name="T15" fmla="*/ 208 h 208"/>
                  <a:gd name="T16" fmla="*/ 7 w 107"/>
                  <a:gd name="T17" fmla="*/ 206 h 208"/>
                  <a:gd name="T18" fmla="*/ 106 w 107"/>
                  <a:gd name="T19" fmla="*/ 107 h 208"/>
                  <a:gd name="T20" fmla="*/ 107 w 107"/>
                  <a:gd name="T21" fmla="*/ 104 h 208"/>
                  <a:gd name="T22" fmla="*/ 106 w 107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7" h="208">
                    <a:moveTo>
                      <a:pt x="106" y="10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0" y="3"/>
                      <a:pt x="0" y="5"/>
                      <a:pt x="1" y="7"/>
                    </a:cubicBezTo>
                    <a:cubicBezTo>
                      <a:pt x="98" y="104"/>
                      <a:pt x="98" y="104"/>
                      <a:pt x="98" y="104"/>
                    </a:cubicBezTo>
                    <a:cubicBezTo>
                      <a:pt x="1" y="201"/>
                      <a:pt x="1" y="201"/>
                      <a:pt x="1" y="201"/>
                    </a:cubicBezTo>
                    <a:cubicBezTo>
                      <a:pt x="0" y="202"/>
                      <a:pt x="0" y="205"/>
                      <a:pt x="1" y="206"/>
                    </a:cubicBezTo>
                    <a:cubicBezTo>
                      <a:pt x="2" y="207"/>
                      <a:pt x="3" y="208"/>
                      <a:pt x="4" y="208"/>
                    </a:cubicBezTo>
                    <a:cubicBezTo>
                      <a:pt x="5" y="208"/>
                      <a:pt x="6" y="207"/>
                      <a:pt x="7" y="206"/>
                    </a:cubicBezTo>
                    <a:cubicBezTo>
                      <a:pt x="106" y="107"/>
                      <a:pt x="106" y="107"/>
                      <a:pt x="106" y="107"/>
                    </a:cubicBezTo>
                    <a:cubicBezTo>
                      <a:pt x="107" y="106"/>
                      <a:pt x="107" y="105"/>
                      <a:pt x="107" y="104"/>
                    </a:cubicBezTo>
                    <a:cubicBezTo>
                      <a:pt x="107" y="103"/>
                      <a:pt x="107" y="102"/>
                      <a:pt x="106" y="101"/>
                    </a:cubicBezTo>
                    <a:close/>
                  </a:path>
                </a:pathLst>
              </a:custGeom>
              <a:noFill/>
              <a:ln w="25400">
                <a:solidFill>
                  <a:schemeClr val="accent2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4834255" y="1020445"/>
            <a:ext cx="6021705" cy="2346960"/>
          </a:xfrm>
          <a:prstGeom prst="rect">
            <a:avLst/>
          </a:prstGeom>
          <a:noFill/>
          <a:ln>
            <a:gradFill>
              <a:gsLst>
                <a:gs pos="100000">
                  <a:srgbClr val="F9F8CA"/>
                </a:gs>
                <a:gs pos="6000">
                  <a:srgbClr val="4EAADD"/>
                </a:gs>
              </a:gsLst>
              <a:lin ang="18900000" scaled="0"/>
            </a:gradFill>
          </a:ln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pPr marL="342900" indent="-342900">
              <a:buAutoNum type="arabicPeriod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周一：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熟练掌握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10" action="ppaction://hlinkfile"/>
              </a:rPr>
              <a:t>Cisco PT配置基础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ENSP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GNS3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等）；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 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课后完成分组（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人以内：组长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销售、设计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售后、文案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售前），每个小组拟定各自的本周项目方案。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周二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周四：学习委员处登记小组成员和项目名称信息；根据成员分工的各自展开设计和报告的撰写，组长需要额外注意成员间各个文档的流转和工作任务的协调。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周五：现场评测。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N=60+10+5*n-A,     N&lt;100 N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现场评测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n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功能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纠错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&amp;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答辩）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AutoNum type="arabicPeriod"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92795" y="3402330"/>
            <a:ext cx="3292475" cy="2688590"/>
          </a:xfrm>
          <a:prstGeom prst="rect">
            <a:avLst/>
          </a:prstGeom>
          <a:noFill/>
          <a:ln>
            <a:gradFill>
              <a:gsLst>
                <a:gs pos="100000">
                  <a:srgbClr val="F9F8CA"/>
                </a:gs>
                <a:gs pos="6000">
                  <a:srgbClr val="4EAADD"/>
                </a:gs>
              </a:gsLst>
              <a:lin ang="18900000" scaled="0"/>
            </a:gradFill>
          </a:ln>
        </p:spPr>
        <p:txBody>
          <a:bodyPr wrap="square" rtlCol="0">
            <a:noAutofit/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指导书纠错；功能与拓扑落地；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数字图书馆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检索资源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大模型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801870" y="3402330"/>
            <a:ext cx="3152775" cy="2619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!!平滑1"/>
          <p:cNvGrpSpPr/>
          <p:nvPr/>
        </p:nvGrpSpPr>
        <p:grpSpPr>
          <a:xfrm>
            <a:off x="-1064296" y="3031259"/>
            <a:ext cx="5430553" cy="5430553"/>
            <a:chOff x="9121639" y="-1217712"/>
            <a:chExt cx="1217712" cy="1217712"/>
          </a:xfrm>
        </p:grpSpPr>
        <p:sp>
          <p:nvSpPr>
            <p:cNvPr id="7" name="Oval 6"/>
            <p:cNvSpPr/>
            <p:nvPr>
              <p:custDataLst>
                <p:tags r:id="rId1"/>
              </p:custDataLst>
            </p:nvPr>
          </p:nvSpPr>
          <p:spPr>
            <a:xfrm flipH="1">
              <a:off x="9494665" y="-844686"/>
              <a:ext cx="471660" cy="471660"/>
            </a:xfrm>
            <a:prstGeom prst="ellipse">
              <a:avLst/>
            </a:prstGeom>
            <a:noFill/>
            <a:ln w="254000">
              <a:solidFill>
                <a:schemeClr val="accent2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9pPr>
            </a:lstStyle>
            <a:p>
              <a:pPr algn="ctr"/>
              <a:endParaRPr lang="en-ID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Oval 7"/>
            <p:cNvSpPr/>
            <p:nvPr>
              <p:custDataLst>
                <p:tags r:id="rId2"/>
              </p:custDataLst>
            </p:nvPr>
          </p:nvSpPr>
          <p:spPr>
            <a:xfrm flipH="1">
              <a:off x="9121639" y="-1217712"/>
              <a:ext cx="1217712" cy="1217712"/>
            </a:xfrm>
            <a:prstGeom prst="ellipse">
              <a:avLst/>
            </a:prstGeom>
            <a:noFill/>
            <a:ln w="317500">
              <a:solidFill>
                <a:schemeClr val="accent2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9pPr>
            </a:lstStyle>
            <a:p>
              <a:pPr algn="ctr"/>
              <a:endParaRPr lang="en-ID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53" name="Text1"/>
          <p:cNvSpPr txBox="1"/>
          <p:nvPr>
            <p:custDataLst>
              <p:tags r:id="rId3"/>
            </p:custDataLst>
          </p:nvPr>
        </p:nvSpPr>
        <p:spPr>
          <a:xfrm>
            <a:off x="660400" y="1581150"/>
            <a:ext cx="2479040" cy="123317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5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880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880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2"/>
          <p:cNvSpPr txBox="1"/>
          <p:nvPr>
            <p:custDataLst>
              <p:tags r:id="rId4"/>
            </p:custDataLst>
          </p:nvPr>
        </p:nvSpPr>
        <p:spPr>
          <a:xfrm>
            <a:off x="660400" y="3030855"/>
            <a:ext cx="10801852" cy="738505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9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800" b="1">
                <a:solidFill>
                  <a:schemeClr val="accent1"/>
                </a:solidFill>
                <a:effectLst>
                  <a:outerShdw blurRad="304800" dist="38100" dir="5400000" algn="t" rotWithShape="0">
                    <a:schemeClr val="accent1">
                      <a:alpha val="1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课程考核</a:t>
            </a:r>
            <a:endParaRPr lang="zh-CN" altLang="en-US" sz="4800" b="1">
              <a:solidFill>
                <a:schemeClr val="accent1"/>
              </a:solidFill>
              <a:effectLst>
                <a:outerShdw blurRad="304800" dist="38100" dir="5400000" algn="t" rotWithShape="0">
                  <a:schemeClr val="accent1">
                    <a:alpha val="1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cxnSp>
        <p:nvCxnSpPr>
          <p:cNvPr id="31" name="直接连接符 30"/>
          <p:cNvCxnSpPr/>
          <p:nvPr>
            <p:custDataLst>
              <p:tags r:id="rId5"/>
            </p:custDataLst>
          </p:nvPr>
        </p:nvCxnSpPr>
        <p:spPr>
          <a:xfrm>
            <a:off x="721995" y="2906830"/>
            <a:ext cx="2417097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15"/>
          <p:cNvGrpSpPr/>
          <p:nvPr/>
        </p:nvGrpSpPr>
        <p:grpSpPr>
          <a:xfrm>
            <a:off x="11272608" y="5299441"/>
            <a:ext cx="360000" cy="927717"/>
            <a:chOff x="1032258" y="3317255"/>
            <a:chExt cx="360000" cy="927717"/>
          </a:xfrm>
        </p:grpSpPr>
        <p:grpSp>
          <p:nvGrpSpPr>
            <p:cNvPr id="34" name="Group 16"/>
            <p:cNvGrpSpPr/>
            <p:nvPr/>
          </p:nvGrpSpPr>
          <p:grpSpPr>
            <a:xfrm>
              <a:off x="1032258" y="3317255"/>
              <a:ext cx="360000" cy="360000"/>
              <a:chOff x="803275" y="3737092"/>
              <a:chExt cx="360000" cy="360000"/>
            </a:xfrm>
          </p:grpSpPr>
          <p:sp>
            <p:nvSpPr>
              <p:cNvPr id="35" name="Rectangle: Rounded Corners 20"/>
              <p:cNvSpPr/>
              <p:nvPr>
                <p:custDataLst>
                  <p:tags r:id="rId6"/>
                </p:custDataLst>
              </p:nvPr>
            </p:nvSpPr>
            <p:spPr>
              <a:xfrm>
                <a:off x="803275" y="3737092"/>
                <a:ext cx="360000" cy="360000"/>
              </a:xfrm>
              <a:prstGeom prst="roundRect">
                <a:avLst>
                  <a:gd name="adj" fmla="val 31026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88900" dist="63500" dir="5400000" sx="95000" sy="95000" algn="t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ID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4549"/>
              <p:cNvSpPr/>
              <p:nvPr>
                <p:custDataLst>
                  <p:tags r:id="rId7"/>
                </p:custDataLst>
              </p:nvPr>
            </p:nvSpPr>
            <p:spPr bwMode="auto">
              <a:xfrm flipH="1">
                <a:off x="952329" y="3856767"/>
                <a:ext cx="61892" cy="120650"/>
              </a:xfrm>
              <a:custGeom>
                <a:avLst/>
                <a:gdLst>
                  <a:gd name="T0" fmla="*/ 106 w 107"/>
                  <a:gd name="T1" fmla="*/ 101 h 208"/>
                  <a:gd name="T2" fmla="*/ 7 w 107"/>
                  <a:gd name="T3" fmla="*/ 1 h 208"/>
                  <a:gd name="T4" fmla="*/ 1 w 107"/>
                  <a:gd name="T5" fmla="*/ 1 h 208"/>
                  <a:gd name="T6" fmla="*/ 1 w 107"/>
                  <a:gd name="T7" fmla="*/ 7 h 208"/>
                  <a:gd name="T8" fmla="*/ 98 w 107"/>
                  <a:gd name="T9" fmla="*/ 104 h 208"/>
                  <a:gd name="T10" fmla="*/ 1 w 107"/>
                  <a:gd name="T11" fmla="*/ 201 h 208"/>
                  <a:gd name="T12" fmla="*/ 1 w 107"/>
                  <a:gd name="T13" fmla="*/ 206 h 208"/>
                  <a:gd name="T14" fmla="*/ 4 w 107"/>
                  <a:gd name="T15" fmla="*/ 208 h 208"/>
                  <a:gd name="T16" fmla="*/ 7 w 107"/>
                  <a:gd name="T17" fmla="*/ 206 h 208"/>
                  <a:gd name="T18" fmla="*/ 106 w 107"/>
                  <a:gd name="T19" fmla="*/ 107 h 208"/>
                  <a:gd name="T20" fmla="*/ 107 w 107"/>
                  <a:gd name="T21" fmla="*/ 104 h 208"/>
                  <a:gd name="T22" fmla="*/ 106 w 107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7" h="208">
                    <a:moveTo>
                      <a:pt x="106" y="10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0" y="3"/>
                      <a:pt x="0" y="5"/>
                      <a:pt x="1" y="7"/>
                    </a:cubicBezTo>
                    <a:cubicBezTo>
                      <a:pt x="98" y="104"/>
                      <a:pt x="98" y="104"/>
                      <a:pt x="98" y="104"/>
                    </a:cubicBezTo>
                    <a:cubicBezTo>
                      <a:pt x="1" y="201"/>
                      <a:pt x="1" y="201"/>
                      <a:pt x="1" y="201"/>
                    </a:cubicBezTo>
                    <a:cubicBezTo>
                      <a:pt x="0" y="202"/>
                      <a:pt x="0" y="205"/>
                      <a:pt x="1" y="206"/>
                    </a:cubicBezTo>
                    <a:cubicBezTo>
                      <a:pt x="2" y="207"/>
                      <a:pt x="3" y="208"/>
                      <a:pt x="4" y="208"/>
                    </a:cubicBezTo>
                    <a:cubicBezTo>
                      <a:pt x="5" y="208"/>
                      <a:pt x="6" y="207"/>
                      <a:pt x="7" y="206"/>
                    </a:cubicBezTo>
                    <a:cubicBezTo>
                      <a:pt x="106" y="107"/>
                      <a:pt x="106" y="107"/>
                      <a:pt x="106" y="107"/>
                    </a:cubicBezTo>
                    <a:cubicBezTo>
                      <a:pt x="107" y="106"/>
                      <a:pt x="107" y="105"/>
                      <a:pt x="107" y="104"/>
                    </a:cubicBezTo>
                    <a:cubicBezTo>
                      <a:pt x="107" y="103"/>
                      <a:pt x="107" y="102"/>
                      <a:pt x="106" y="101"/>
                    </a:cubicBezTo>
                    <a:close/>
                  </a:path>
                </a:pathLst>
              </a:custGeom>
              <a:noFill/>
              <a:ln w="25400">
                <a:solidFill>
                  <a:schemeClr val="accent2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7" name="Group 17"/>
            <p:cNvGrpSpPr/>
            <p:nvPr/>
          </p:nvGrpSpPr>
          <p:grpSpPr>
            <a:xfrm flipH="1">
              <a:off x="1032258" y="3884972"/>
              <a:ext cx="360000" cy="360000"/>
              <a:chOff x="803275" y="3737092"/>
              <a:chExt cx="360000" cy="360000"/>
            </a:xfrm>
          </p:grpSpPr>
          <p:sp>
            <p:nvSpPr>
              <p:cNvPr id="38" name="Rectangle: Rounded Corners 18"/>
              <p:cNvSpPr/>
              <p:nvPr>
                <p:custDataLst>
                  <p:tags r:id="rId8"/>
                </p:custDataLst>
              </p:nvPr>
            </p:nvSpPr>
            <p:spPr>
              <a:xfrm>
                <a:off x="803275" y="3737092"/>
                <a:ext cx="360000" cy="360000"/>
              </a:xfrm>
              <a:prstGeom prst="roundRect">
                <a:avLst>
                  <a:gd name="adj" fmla="val 31026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88900" dist="63500" dir="5400000" sx="95000" sy="95000" algn="t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ID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4549"/>
              <p:cNvSpPr/>
              <p:nvPr>
                <p:custDataLst>
                  <p:tags r:id="rId9"/>
                </p:custDataLst>
              </p:nvPr>
            </p:nvSpPr>
            <p:spPr bwMode="auto">
              <a:xfrm flipH="1">
                <a:off x="952329" y="3856767"/>
                <a:ext cx="61892" cy="120650"/>
              </a:xfrm>
              <a:custGeom>
                <a:avLst/>
                <a:gdLst>
                  <a:gd name="T0" fmla="*/ 106 w 107"/>
                  <a:gd name="T1" fmla="*/ 101 h 208"/>
                  <a:gd name="T2" fmla="*/ 7 w 107"/>
                  <a:gd name="T3" fmla="*/ 1 h 208"/>
                  <a:gd name="T4" fmla="*/ 1 w 107"/>
                  <a:gd name="T5" fmla="*/ 1 h 208"/>
                  <a:gd name="T6" fmla="*/ 1 w 107"/>
                  <a:gd name="T7" fmla="*/ 7 h 208"/>
                  <a:gd name="T8" fmla="*/ 98 w 107"/>
                  <a:gd name="T9" fmla="*/ 104 h 208"/>
                  <a:gd name="T10" fmla="*/ 1 w 107"/>
                  <a:gd name="T11" fmla="*/ 201 h 208"/>
                  <a:gd name="T12" fmla="*/ 1 w 107"/>
                  <a:gd name="T13" fmla="*/ 206 h 208"/>
                  <a:gd name="T14" fmla="*/ 4 w 107"/>
                  <a:gd name="T15" fmla="*/ 208 h 208"/>
                  <a:gd name="T16" fmla="*/ 7 w 107"/>
                  <a:gd name="T17" fmla="*/ 206 h 208"/>
                  <a:gd name="T18" fmla="*/ 106 w 107"/>
                  <a:gd name="T19" fmla="*/ 107 h 208"/>
                  <a:gd name="T20" fmla="*/ 107 w 107"/>
                  <a:gd name="T21" fmla="*/ 104 h 208"/>
                  <a:gd name="T22" fmla="*/ 106 w 107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7" h="208">
                    <a:moveTo>
                      <a:pt x="106" y="10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0" y="3"/>
                      <a:pt x="0" y="5"/>
                      <a:pt x="1" y="7"/>
                    </a:cubicBezTo>
                    <a:cubicBezTo>
                      <a:pt x="98" y="104"/>
                      <a:pt x="98" y="104"/>
                      <a:pt x="98" y="104"/>
                    </a:cubicBezTo>
                    <a:cubicBezTo>
                      <a:pt x="1" y="201"/>
                      <a:pt x="1" y="201"/>
                      <a:pt x="1" y="201"/>
                    </a:cubicBezTo>
                    <a:cubicBezTo>
                      <a:pt x="0" y="202"/>
                      <a:pt x="0" y="205"/>
                      <a:pt x="1" y="206"/>
                    </a:cubicBezTo>
                    <a:cubicBezTo>
                      <a:pt x="2" y="207"/>
                      <a:pt x="3" y="208"/>
                      <a:pt x="4" y="208"/>
                    </a:cubicBezTo>
                    <a:cubicBezTo>
                      <a:pt x="5" y="208"/>
                      <a:pt x="6" y="207"/>
                      <a:pt x="7" y="206"/>
                    </a:cubicBezTo>
                    <a:cubicBezTo>
                      <a:pt x="106" y="107"/>
                      <a:pt x="106" y="107"/>
                      <a:pt x="106" y="107"/>
                    </a:cubicBezTo>
                    <a:cubicBezTo>
                      <a:pt x="107" y="106"/>
                      <a:pt x="107" y="105"/>
                      <a:pt x="107" y="104"/>
                    </a:cubicBezTo>
                    <a:cubicBezTo>
                      <a:pt x="107" y="103"/>
                      <a:pt x="107" y="102"/>
                      <a:pt x="106" y="101"/>
                    </a:cubicBezTo>
                    <a:close/>
                  </a:path>
                </a:pathLst>
              </a:custGeom>
              <a:noFill/>
              <a:ln w="25400">
                <a:solidFill>
                  <a:schemeClr val="accent2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4611370" y="3141345"/>
            <a:ext cx="547751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课程成绩：现场评测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60%+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设计报告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40%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!!平滑1"/>
          <p:cNvSpPr/>
          <p:nvPr>
            <p:custDataLst>
              <p:tags r:id="rId1"/>
            </p:custDataLst>
          </p:nvPr>
        </p:nvSpPr>
        <p:spPr>
          <a:xfrm>
            <a:off x="10417976" y="647"/>
            <a:ext cx="1774283" cy="1828800"/>
          </a:xfrm>
          <a:custGeom>
            <a:avLst/>
            <a:gdLst>
              <a:gd name="connsiteX0" fmla="*/ 0 w 1179945"/>
              <a:gd name="connsiteY0" fmla="*/ 0 h 1216200"/>
              <a:gd name="connsiteX1" fmla="*/ 441615 w 1179945"/>
              <a:gd name="connsiteY1" fmla="*/ 0 h 1216200"/>
              <a:gd name="connsiteX2" fmla="*/ 456350 w 1179945"/>
              <a:gd name="connsiteY2" fmla="*/ 57306 h 1216200"/>
              <a:gd name="connsiteX3" fmla="*/ 1165665 w 1179945"/>
              <a:gd name="connsiteY3" fmla="*/ 766621 h 1216200"/>
              <a:gd name="connsiteX4" fmla="*/ 1179945 w 1179945"/>
              <a:gd name="connsiteY4" fmla="*/ 770292 h 1216200"/>
              <a:gd name="connsiteX5" fmla="*/ 1179945 w 1179945"/>
              <a:gd name="connsiteY5" fmla="*/ 1216200 h 1216200"/>
              <a:gd name="connsiteX6" fmla="*/ 1037116 w 1179945"/>
              <a:gd name="connsiteY6" fmla="*/ 1179475 h 1216200"/>
              <a:gd name="connsiteX7" fmla="*/ 6267 w 1179945"/>
              <a:gd name="connsiteY7" fmla="*/ 41067 h 121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945" h="1216200">
                <a:moveTo>
                  <a:pt x="0" y="0"/>
                </a:moveTo>
                <a:lnTo>
                  <a:pt x="441615" y="0"/>
                </a:lnTo>
                <a:lnTo>
                  <a:pt x="456350" y="57306"/>
                </a:lnTo>
                <a:cubicBezTo>
                  <a:pt x="561391" y="395023"/>
                  <a:pt x="827948" y="661580"/>
                  <a:pt x="1165665" y="766621"/>
                </a:cubicBezTo>
                <a:lnTo>
                  <a:pt x="1179945" y="770292"/>
                </a:lnTo>
                <a:lnTo>
                  <a:pt x="1179945" y="1216200"/>
                </a:lnTo>
                <a:lnTo>
                  <a:pt x="1037116" y="1179475"/>
                </a:lnTo>
                <a:cubicBezTo>
                  <a:pt x="516728" y="1017617"/>
                  <a:pt x="116957" y="581993"/>
                  <a:pt x="6267" y="4106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" name="!!平滑2"/>
          <p:cNvSpPr/>
          <p:nvPr>
            <p:custDataLst>
              <p:tags r:id="rId2"/>
            </p:custDataLst>
          </p:nvPr>
        </p:nvSpPr>
        <p:spPr>
          <a:xfrm>
            <a:off x="0" y="602"/>
            <a:ext cx="3547669" cy="6857999"/>
          </a:xfrm>
          <a:custGeom>
            <a:avLst/>
            <a:gdLst>
              <a:gd name="connsiteX0" fmla="*/ 0 w 3547669"/>
              <a:gd name="connsiteY0" fmla="*/ 0 h 6857998"/>
              <a:gd name="connsiteX1" fmla="*/ 1829705 w 3547669"/>
              <a:gd name="connsiteY1" fmla="*/ 0 h 6857998"/>
              <a:gd name="connsiteX2" fmla="*/ 3547669 w 3547669"/>
              <a:gd name="connsiteY2" fmla="*/ 3435926 h 6857998"/>
              <a:gd name="connsiteX3" fmla="*/ 1836632 w 3547669"/>
              <a:gd name="connsiteY3" fmla="*/ 6857998 h 6857998"/>
              <a:gd name="connsiteX4" fmla="*/ 0 w 3547669"/>
              <a:gd name="connsiteY4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7669" h="6857997">
                <a:moveTo>
                  <a:pt x="0" y="0"/>
                </a:moveTo>
                <a:lnTo>
                  <a:pt x="1829705" y="0"/>
                </a:lnTo>
                <a:lnTo>
                  <a:pt x="3547669" y="3435926"/>
                </a:lnTo>
                <a:lnTo>
                  <a:pt x="1836632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3"/>
            </p:custDataLst>
          </p:nvPr>
        </p:nvSpPr>
        <p:spPr>
          <a:xfrm>
            <a:off x="494399" y="1577805"/>
            <a:ext cx="16654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8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80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141540" y="422589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" panose="02000000000000000000" pitchFamily="2" charset="0"/>
              </a:rPr>
              <a:t>Contents</a:t>
            </a:r>
            <a:endParaRPr lang="en-US" altLang="zh-CN" sz="36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oboto" panose="02000000000000000000" pitchFamily="2" charset="0"/>
            </a:endParaRPr>
          </a:p>
        </p:txBody>
      </p:sp>
      <p:grpSp>
        <p:nvGrpSpPr>
          <p:cNvPr id="30" name="Text1"/>
          <p:cNvGrpSpPr/>
          <p:nvPr/>
        </p:nvGrpSpPr>
        <p:grpSpPr>
          <a:xfrm>
            <a:off x="3894553" y="898489"/>
            <a:ext cx="6618007" cy="645160"/>
            <a:chOff x="6132" y="552"/>
            <a:chExt cx="11929" cy="1016"/>
          </a:xfrm>
        </p:grpSpPr>
        <p:sp>
          <p:nvSpPr>
            <p:cNvPr id="20" name="圆: 空心 19"/>
            <p:cNvSpPr/>
            <p:nvPr>
              <p:custDataLst>
                <p:tags r:id="rId5"/>
              </p:custDataLst>
            </p:nvPr>
          </p:nvSpPr>
          <p:spPr>
            <a:xfrm>
              <a:off x="6132" y="865"/>
              <a:ext cx="446" cy="390"/>
            </a:xfrm>
            <a:prstGeom prst="donu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>
              <a:normAutofit fontScale="250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" panose="02000000000000000000" pitchFamily="2" charset="0"/>
              </a:endParaRPr>
            </a:p>
          </p:txBody>
        </p:sp>
        <p:sp>
          <p:nvSpPr>
            <p:cNvPr id="5" name="TextBox 4"/>
            <p:cNvSpPr txBox="1"/>
            <p:nvPr>
              <p:custDataLst>
                <p:tags r:id="rId6"/>
              </p:custDataLst>
            </p:nvPr>
          </p:nvSpPr>
          <p:spPr>
            <a:xfrm>
              <a:off x="6702" y="552"/>
              <a:ext cx="11359" cy="1016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charset="-122"/>
                  <a:sym typeface="+mn-lt"/>
                </a:rPr>
                <a:t>任务下达</a:t>
              </a:r>
              <a:endParaRPr lang="zh-CN" altLang="en-US"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charset="-122"/>
                <a:sym typeface="+mn-lt"/>
              </a:endParaRPr>
            </a:p>
          </p:txBody>
        </p:sp>
      </p:grpSp>
      <p:grpSp>
        <p:nvGrpSpPr>
          <p:cNvPr id="4" name="Text2"/>
          <p:cNvGrpSpPr/>
          <p:nvPr/>
        </p:nvGrpSpPr>
        <p:grpSpPr>
          <a:xfrm>
            <a:off x="3894552" y="1730340"/>
            <a:ext cx="6842125" cy="645160"/>
            <a:chOff x="6615" y="2375"/>
            <a:chExt cx="10775" cy="1016"/>
          </a:xfrm>
        </p:grpSpPr>
        <p:sp>
          <p:nvSpPr>
            <p:cNvPr id="9" name="TextBox 4"/>
            <p:cNvSpPr txBox="1"/>
            <p:nvPr>
              <p:custDataLst>
                <p:tags r:id="rId7"/>
              </p:custDataLst>
            </p:nvPr>
          </p:nvSpPr>
          <p:spPr>
            <a:xfrm>
              <a:off x="7077" y="2375"/>
              <a:ext cx="10313" cy="1016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charset="-122"/>
                  <a:sym typeface="+mn-lt"/>
                </a:rPr>
                <a:t>设计</a:t>
              </a:r>
              <a:r>
                <a:rPr lang="zh-CN" altLang="en-US" sz="24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charset="-122"/>
                  <a:sym typeface="+mn-lt"/>
                </a:rPr>
                <a:t>方法</a:t>
              </a:r>
              <a:endParaRPr lang="zh-CN" altLang="en-US"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charset="-122"/>
                <a:sym typeface="+mn-lt"/>
              </a:endParaRPr>
            </a:p>
          </p:txBody>
        </p:sp>
        <p:sp>
          <p:nvSpPr>
            <p:cNvPr id="2" name="圆: 空心 19"/>
            <p:cNvSpPr/>
            <p:nvPr>
              <p:custDataLst>
                <p:tags r:id="rId8"/>
              </p:custDataLst>
            </p:nvPr>
          </p:nvSpPr>
          <p:spPr>
            <a:xfrm>
              <a:off x="6615" y="2688"/>
              <a:ext cx="390" cy="390"/>
            </a:xfrm>
            <a:prstGeom prst="donu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>
              <a:normAutofit fontScale="250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" panose="02000000000000000000" pitchFamily="2" charset="0"/>
              </a:endParaRPr>
            </a:p>
          </p:txBody>
        </p:sp>
      </p:grpSp>
      <p:grpSp>
        <p:nvGrpSpPr>
          <p:cNvPr id="7" name="Text3"/>
          <p:cNvGrpSpPr/>
          <p:nvPr/>
        </p:nvGrpSpPr>
        <p:grpSpPr>
          <a:xfrm>
            <a:off x="3894553" y="2562189"/>
            <a:ext cx="6266815" cy="645160"/>
            <a:chOff x="7311" y="3997"/>
            <a:chExt cx="9869" cy="1016"/>
          </a:xfrm>
        </p:grpSpPr>
        <p:sp>
          <p:nvSpPr>
            <p:cNvPr id="11" name="TextBox 4"/>
            <p:cNvSpPr txBox="1"/>
            <p:nvPr>
              <p:custDataLst>
                <p:tags r:id="rId9"/>
              </p:custDataLst>
            </p:nvPr>
          </p:nvSpPr>
          <p:spPr>
            <a:xfrm>
              <a:off x="7794" y="3997"/>
              <a:ext cx="9387" cy="1016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charset="-122"/>
                  <a:sym typeface="+mn-lt"/>
                </a:rPr>
                <a:t>课程考核</a:t>
              </a:r>
              <a:endParaRPr lang="zh-CN" altLang="en-US"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charset="-122"/>
                <a:sym typeface="+mn-lt"/>
              </a:endParaRPr>
            </a:p>
          </p:txBody>
        </p:sp>
        <p:sp>
          <p:nvSpPr>
            <p:cNvPr id="6" name="圆: 空心 19"/>
            <p:cNvSpPr/>
            <p:nvPr>
              <p:custDataLst>
                <p:tags r:id="rId10"/>
              </p:custDataLst>
            </p:nvPr>
          </p:nvSpPr>
          <p:spPr>
            <a:xfrm>
              <a:off x="7311" y="4310"/>
              <a:ext cx="390" cy="390"/>
            </a:xfrm>
            <a:prstGeom prst="donu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>
              <a:normAutofit fontScale="250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" panose="02000000000000000000" pitchFamily="2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!!平滑1"/>
          <p:cNvGrpSpPr/>
          <p:nvPr/>
        </p:nvGrpSpPr>
        <p:grpSpPr>
          <a:xfrm>
            <a:off x="-1064296" y="3031259"/>
            <a:ext cx="5430553" cy="5430553"/>
            <a:chOff x="9121639" y="-1217712"/>
            <a:chExt cx="1217712" cy="1217712"/>
          </a:xfrm>
        </p:grpSpPr>
        <p:sp>
          <p:nvSpPr>
            <p:cNvPr id="7" name="Oval 6"/>
            <p:cNvSpPr/>
            <p:nvPr>
              <p:custDataLst>
                <p:tags r:id="rId1"/>
              </p:custDataLst>
            </p:nvPr>
          </p:nvSpPr>
          <p:spPr>
            <a:xfrm flipH="1">
              <a:off x="9494665" y="-844686"/>
              <a:ext cx="471660" cy="471660"/>
            </a:xfrm>
            <a:prstGeom prst="ellipse">
              <a:avLst/>
            </a:prstGeom>
            <a:noFill/>
            <a:ln w="254000">
              <a:solidFill>
                <a:schemeClr val="accent2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9pPr>
            </a:lstStyle>
            <a:p>
              <a:pPr algn="ctr"/>
              <a:endParaRPr lang="en-ID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Oval 7"/>
            <p:cNvSpPr/>
            <p:nvPr>
              <p:custDataLst>
                <p:tags r:id="rId2"/>
              </p:custDataLst>
            </p:nvPr>
          </p:nvSpPr>
          <p:spPr>
            <a:xfrm flipH="1">
              <a:off x="9121639" y="-1217712"/>
              <a:ext cx="1217712" cy="1217712"/>
            </a:xfrm>
            <a:prstGeom prst="ellipse">
              <a:avLst/>
            </a:prstGeom>
            <a:noFill/>
            <a:ln w="317500">
              <a:solidFill>
                <a:schemeClr val="accent2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9pPr>
            </a:lstStyle>
            <a:p>
              <a:pPr algn="ctr"/>
              <a:endParaRPr lang="en-ID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53" name="Text1"/>
          <p:cNvSpPr txBox="1"/>
          <p:nvPr>
            <p:custDataLst>
              <p:tags r:id="rId3"/>
            </p:custDataLst>
          </p:nvPr>
        </p:nvSpPr>
        <p:spPr>
          <a:xfrm>
            <a:off x="660400" y="1581150"/>
            <a:ext cx="2479040" cy="123317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5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880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880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2"/>
          <p:cNvSpPr txBox="1"/>
          <p:nvPr>
            <p:custDataLst>
              <p:tags r:id="rId4"/>
            </p:custDataLst>
          </p:nvPr>
        </p:nvSpPr>
        <p:spPr>
          <a:xfrm>
            <a:off x="660400" y="3030855"/>
            <a:ext cx="10801852" cy="738505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9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800" b="1">
                <a:solidFill>
                  <a:schemeClr val="accent1"/>
                </a:solidFill>
                <a:effectLst>
                  <a:outerShdw blurRad="304800" dist="38100" dir="5400000" algn="t" rotWithShape="0">
                    <a:schemeClr val="accent1">
                      <a:alpha val="1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任务下达</a:t>
            </a:r>
            <a:r>
              <a:rPr lang="en-US" altLang="zh-CN" sz="4800" b="1">
                <a:solidFill>
                  <a:schemeClr val="accent1"/>
                </a:solidFill>
                <a:effectLst>
                  <a:outerShdw blurRad="304800" dist="38100" dir="5400000" algn="t" rotWithShape="0">
                    <a:schemeClr val="accent1">
                      <a:alpha val="1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-</a:t>
            </a:r>
            <a:r>
              <a:rPr lang="zh-CN" altLang="en-US" sz="2665" b="1">
                <a:solidFill>
                  <a:schemeClr val="accent1"/>
                </a:solidFill>
                <a:effectLst>
                  <a:outerShdw blurRad="304800" dist="38100" dir="5400000" algn="t" rotWithShape="0">
                    <a:schemeClr val="accent1">
                      <a:alpha val="1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企业网设计</a:t>
            </a:r>
            <a:endParaRPr lang="zh-CN" altLang="en-US" sz="2665" b="1">
              <a:solidFill>
                <a:schemeClr val="accent1"/>
              </a:solidFill>
              <a:effectLst>
                <a:outerShdw blurRad="304800" dist="38100" dir="5400000" algn="t" rotWithShape="0">
                  <a:schemeClr val="accent1">
                    <a:alpha val="1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cxnSp>
        <p:nvCxnSpPr>
          <p:cNvPr id="31" name="直接连接符 30"/>
          <p:cNvCxnSpPr/>
          <p:nvPr>
            <p:custDataLst>
              <p:tags r:id="rId5"/>
            </p:custDataLst>
          </p:nvPr>
        </p:nvCxnSpPr>
        <p:spPr>
          <a:xfrm>
            <a:off x="721995" y="2906830"/>
            <a:ext cx="2417097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3"/>
          <p:cNvSpPr txBox="1"/>
          <p:nvPr>
            <p:custDataLst>
              <p:tags r:id="rId6"/>
            </p:custDataLst>
          </p:nvPr>
        </p:nvSpPr>
        <p:spPr>
          <a:xfrm>
            <a:off x="721995" y="3847465"/>
            <a:ext cx="7860896" cy="7229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4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Group 15"/>
          <p:cNvGrpSpPr/>
          <p:nvPr/>
        </p:nvGrpSpPr>
        <p:grpSpPr>
          <a:xfrm>
            <a:off x="11272608" y="5299441"/>
            <a:ext cx="360000" cy="927717"/>
            <a:chOff x="1032258" y="3317255"/>
            <a:chExt cx="360000" cy="927717"/>
          </a:xfrm>
        </p:grpSpPr>
        <p:grpSp>
          <p:nvGrpSpPr>
            <p:cNvPr id="34" name="Group 16"/>
            <p:cNvGrpSpPr/>
            <p:nvPr/>
          </p:nvGrpSpPr>
          <p:grpSpPr>
            <a:xfrm>
              <a:off x="1032258" y="3317255"/>
              <a:ext cx="360000" cy="360000"/>
              <a:chOff x="803275" y="3737092"/>
              <a:chExt cx="360000" cy="360000"/>
            </a:xfrm>
          </p:grpSpPr>
          <p:sp>
            <p:nvSpPr>
              <p:cNvPr id="35" name="Rectangle: Rounded Corners 20"/>
              <p:cNvSpPr/>
              <p:nvPr>
                <p:custDataLst>
                  <p:tags r:id="rId7"/>
                </p:custDataLst>
              </p:nvPr>
            </p:nvSpPr>
            <p:spPr>
              <a:xfrm>
                <a:off x="803275" y="3737092"/>
                <a:ext cx="360000" cy="360000"/>
              </a:xfrm>
              <a:prstGeom prst="roundRect">
                <a:avLst>
                  <a:gd name="adj" fmla="val 31026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88900" dist="63500" dir="5400000" sx="95000" sy="95000" algn="t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ID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4549"/>
              <p:cNvSpPr/>
              <p:nvPr>
                <p:custDataLst>
                  <p:tags r:id="rId8"/>
                </p:custDataLst>
              </p:nvPr>
            </p:nvSpPr>
            <p:spPr bwMode="auto">
              <a:xfrm flipH="1">
                <a:off x="952329" y="3856767"/>
                <a:ext cx="61892" cy="120650"/>
              </a:xfrm>
              <a:custGeom>
                <a:avLst/>
                <a:gdLst>
                  <a:gd name="T0" fmla="*/ 106 w 107"/>
                  <a:gd name="T1" fmla="*/ 101 h 208"/>
                  <a:gd name="T2" fmla="*/ 7 w 107"/>
                  <a:gd name="T3" fmla="*/ 1 h 208"/>
                  <a:gd name="T4" fmla="*/ 1 w 107"/>
                  <a:gd name="T5" fmla="*/ 1 h 208"/>
                  <a:gd name="T6" fmla="*/ 1 w 107"/>
                  <a:gd name="T7" fmla="*/ 7 h 208"/>
                  <a:gd name="T8" fmla="*/ 98 w 107"/>
                  <a:gd name="T9" fmla="*/ 104 h 208"/>
                  <a:gd name="T10" fmla="*/ 1 w 107"/>
                  <a:gd name="T11" fmla="*/ 201 h 208"/>
                  <a:gd name="T12" fmla="*/ 1 w 107"/>
                  <a:gd name="T13" fmla="*/ 206 h 208"/>
                  <a:gd name="T14" fmla="*/ 4 w 107"/>
                  <a:gd name="T15" fmla="*/ 208 h 208"/>
                  <a:gd name="T16" fmla="*/ 7 w 107"/>
                  <a:gd name="T17" fmla="*/ 206 h 208"/>
                  <a:gd name="T18" fmla="*/ 106 w 107"/>
                  <a:gd name="T19" fmla="*/ 107 h 208"/>
                  <a:gd name="T20" fmla="*/ 107 w 107"/>
                  <a:gd name="T21" fmla="*/ 104 h 208"/>
                  <a:gd name="T22" fmla="*/ 106 w 107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7" h="208">
                    <a:moveTo>
                      <a:pt x="106" y="10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0" y="3"/>
                      <a:pt x="0" y="5"/>
                      <a:pt x="1" y="7"/>
                    </a:cubicBezTo>
                    <a:cubicBezTo>
                      <a:pt x="98" y="104"/>
                      <a:pt x="98" y="104"/>
                      <a:pt x="98" y="104"/>
                    </a:cubicBezTo>
                    <a:cubicBezTo>
                      <a:pt x="1" y="201"/>
                      <a:pt x="1" y="201"/>
                      <a:pt x="1" y="201"/>
                    </a:cubicBezTo>
                    <a:cubicBezTo>
                      <a:pt x="0" y="202"/>
                      <a:pt x="0" y="205"/>
                      <a:pt x="1" y="206"/>
                    </a:cubicBezTo>
                    <a:cubicBezTo>
                      <a:pt x="2" y="207"/>
                      <a:pt x="3" y="208"/>
                      <a:pt x="4" y="208"/>
                    </a:cubicBezTo>
                    <a:cubicBezTo>
                      <a:pt x="5" y="208"/>
                      <a:pt x="6" y="207"/>
                      <a:pt x="7" y="206"/>
                    </a:cubicBezTo>
                    <a:cubicBezTo>
                      <a:pt x="106" y="107"/>
                      <a:pt x="106" y="107"/>
                      <a:pt x="106" y="107"/>
                    </a:cubicBezTo>
                    <a:cubicBezTo>
                      <a:pt x="107" y="106"/>
                      <a:pt x="107" y="105"/>
                      <a:pt x="107" y="104"/>
                    </a:cubicBezTo>
                    <a:cubicBezTo>
                      <a:pt x="107" y="103"/>
                      <a:pt x="107" y="102"/>
                      <a:pt x="106" y="101"/>
                    </a:cubicBezTo>
                    <a:close/>
                  </a:path>
                </a:pathLst>
              </a:custGeom>
              <a:noFill/>
              <a:ln w="25400">
                <a:solidFill>
                  <a:schemeClr val="accent2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7" name="Group 17"/>
            <p:cNvGrpSpPr/>
            <p:nvPr/>
          </p:nvGrpSpPr>
          <p:grpSpPr>
            <a:xfrm flipH="1">
              <a:off x="1032258" y="3884972"/>
              <a:ext cx="360000" cy="360000"/>
              <a:chOff x="803275" y="3737092"/>
              <a:chExt cx="360000" cy="360000"/>
            </a:xfrm>
          </p:grpSpPr>
          <p:sp>
            <p:nvSpPr>
              <p:cNvPr id="38" name="Rectangle: Rounded Corners 18"/>
              <p:cNvSpPr/>
              <p:nvPr>
                <p:custDataLst>
                  <p:tags r:id="rId9"/>
                </p:custDataLst>
              </p:nvPr>
            </p:nvSpPr>
            <p:spPr>
              <a:xfrm>
                <a:off x="803275" y="3737092"/>
                <a:ext cx="360000" cy="360000"/>
              </a:xfrm>
              <a:prstGeom prst="roundRect">
                <a:avLst>
                  <a:gd name="adj" fmla="val 31026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88900" dist="63500" dir="5400000" sx="95000" sy="95000" algn="t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ID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4549"/>
              <p:cNvSpPr/>
              <p:nvPr>
                <p:custDataLst>
                  <p:tags r:id="rId10"/>
                </p:custDataLst>
              </p:nvPr>
            </p:nvSpPr>
            <p:spPr bwMode="auto">
              <a:xfrm flipH="1">
                <a:off x="952329" y="3856767"/>
                <a:ext cx="61892" cy="120650"/>
              </a:xfrm>
              <a:custGeom>
                <a:avLst/>
                <a:gdLst>
                  <a:gd name="T0" fmla="*/ 106 w 107"/>
                  <a:gd name="T1" fmla="*/ 101 h 208"/>
                  <a:gd name="T2" fmla="*/ 7 w 107"/>
                  <a:gd name="T3" fmla="*/ 1 h 208"/>
                  <a:gd name="T4" fmla="*/ 1 w 107"/>
                  <a:gd name="T5" fmla="*/ 1 h 208"/>
                  <a:gd name="T6" fmla="*/ 1 w 107"/>
                  <a:gd name="T7" fmla="*/ 7 h 208"/>
                  <a:gd name="T8" fmla="*/ 98 w 107"/>
                  <a:gd name="T9" fmla="*/ 104 h 208"/>
                  <a:gd name="T10" fmla="*/ 1 w 107"/>
                  <a:gd name="T11" fmla="*/ 201 h 208"/>
                  <a:gd name="T12" fmla="*/ 1 w 107"/>
                  <a:gd name="T13" fmla="*/ 206 h 208"/>
                  <a:gd name="T14" fmla="*/ 4 w 107"/>
                  <a:gd name="T15" fmla="*/ 208 h 208"/>
                  <a:gd name="T16" fmla="*/ 7 w 107"/>
                  <a:gd name="T17" fmla="*/ 206 h 208"/>
                  <a:gd name="T18" fmla="*/ 106 w 107"/>
                  <a:gd name="T19" fmla="*/ 107 h 208"/>
                  <a:gd name="T20" fmla="*/ 107 w 107"/>
                  <a:gd name="T21" fmla="*/ 104 h 208"/>
                  <a:gd name="T22" fmla="*/ 106 w 107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7" h="208">
                    <a:moveTo>
                      <a:pt x="106" y="10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0" y="3"/>
                      <a:pt x="0" y="5"/>
                      <a:pt x="1" y="7"/>
                    </a:cubicBezTo>
                    <a:cubicBezTo>
                      <a:pt x="98" y="104"/>
                      <a:pt x="98" y="104"/>
                      <a:pt x="98" y="104"/>
                    </a:cubicBezTo>
                    <a:cubicBezTo>
                      <a:pt x="1" y="201"/>
                      <a:pt x="1" y="201"/>
                      <a:pt x="1" y="201"/>
                    </a:cubicBezTo>
                    <a:cubicBezTo>
                      <a:pt x="0" y="202"/>
                      <a:pt x="0" y="205"/>
                      <a:pt x="1" y="206"/>
                    </a:cubicBezTo>
                    <a:cubicBezTo>
                      <a:pt x="2" y="207"/>
                      <a:pt x="3" y="208"/>
                      <a:pt x="4" y="208"/>
                    </a:cubicBezTo>
                    <a:cubicBezTo>
                      <a:pt x="5" y="208"/>
                      <a:pt x="6" y="207"/>
                      <a:pt x="7" y="206"/>
                    </a:cubicBezTo>
                    <a:cubicBezTo>
                      <a:pt x="106" y="107"/>
                      <a:pt x="106" y="107"/>
                      <a:pt x="106" y="107"/>
                    </a:cubicBezTo>
                    <a:cubicBezTo>
                      <a:pt x="107" y="106"/>
                      <a:pt x="107" y="105"/>
                      <a:pt x="107" y="104"/>
                    </a:cubicBezTo>
                    <a:cubicBezTo>
                      <a:pt x="107" y="103"/>
                      <a:pt x="107" y="102"/>
                      <a:pt x="106" y="101"/>
                    </a:cubicBezTo>
                    <a:close/>
                  </a:path>
                </a:pathLst>
              </a:custGeom>
              <a:noFill/>
              <a:ln w="25400">
                <a:solidFill>
                  <a:schemeClr val="accent2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平滑1"/>
          <p:cNvSpPr/>
          <p:nvPr>
            <p:custDataLst>
              <p:tags r:id="rId1"/>
            </p:custDataLst>
          </p:nvPr>
        </p:nvSpPr>
        <p:spPr>
          <a:xfrm rot="14340000">
            <a:off x="-2850515" y="-2977514"/>
            <a:ext cx="5955030" cy="595503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Text1"/>
          <p:cNvSpPr txBox="1"/>
          <p:nvPr>
            <p:custDataLst>
              <p:tags r:id="rId2"/>
            </p:custDataLst>
          </p:nvPr>
        </p:nvSpPr>
        <p:spPr>
          <a:xfrm>
            <a:off x="713740" y="897747"/>
            <a:ext cx="4578985" cy="5835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/>
            <a:r>
              <a:rPr lang="zh-CN" altLang="en-US" sz="3200" b="1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思源黑体 CN Heavy" panose="020B0A00000000000000" charset="-122"/>
                <a:sym typeface="思源黑体 CN" panose="020B0500000000000000" pitchFamily="34" charset="-122"/>
              </a:rPr>
              <a:t>课程背景</a:t>
            </a:r>
            <a:r>
              <a:rPr lang="en-US" altLang="zh-CN" sz="3200" b="1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思源黑体 CN Heavy" panose="020B0A00000000000000" charset="-122"/>
                <a:sym typeface="思源黑体 CN" panose="020B0500000000000000" pitchFamily="34" charset="-122"/>
              </a:rPr>
              <a:t>-</a:t>
            </a:r>
            <a:r>
              <a:rPr lang="zh-CN" altLang="en-US" sz="3200" b="1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思源黑体 CN Heavy" panose="020B0A00000000000000" charset="-122"/>
                <a:sym typeface="思源黑体 CN" panose="020B0500000000000000" pitchFamily="34" charset="-122"/>
              </a:rPr>
              <a:t>企业网络</a:t>
            </a:r>
            <a:endParaRPr lang="zh-CN" altLang="en-US" sz="3200" b="1">
              <a:solidFill>
                <a:schemeClr val="accent1"/>
              </a:solidFill>
              <a:latin typeface="思源黑体 CN" panose="020B0500000000000000" pitchFamily="34" charset="-122"/>
              <a:ea typeface="思源黑体 CN" panose="020B0500000000000000" pitchFamily="34" charset="-122"/>
              <a:cs typeface="思源黑体 CN Heavy" panose="020B0A00000000000000" charset="-122"/>
              <a:sym typeface="思源黑体 CN" panose="020B05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3500" y="1811020"/>
            <a:ext cx="8547100" cy="2991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作用：为企业内部的计算机网络、服务器、存储设备等进行规划、设计、实施、维护和管理。企业网络的重要性在于，它可以帮助企业实现信息化建设，提高企业的信息化水平，提高工作效率和经济效益。同时，它还可以保证企业信息安全，保护企业的商业机密和知识产权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实施步骤：需求分析阶段、网络规划阶段、</a:t>
            </a:r>
            <a:r>
              <a:rPr lang="zh-CN" alt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设计阶段（课程设计的主要内容）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和实施阶段。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   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平滑1"/>
          <p:cNvSpPr/>
          <p:nvPr>
            <p:custDataLst>
              <p:tags r:id="rId1"/>
            </p:custDataLst>
          </p:nvPr>
        </p:nvSpPr>
        <p:spPr>
          <a:xfrm rot="14340000">
            <a:off x="-2850515" y="-2977514"/>
            <a:ext cx="5955030" cy="595503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Text1"/>
          <p:cNvSpPr txBox="1"/>
          <p:nvPr>
            <p:custDataLst>
              <p:tags r:id="rId2"/>
            </p:custDataLst>
          </p:nvPr>
        </p:nvSpPr>
        <p:spPr>
          <a:xfrm>
            <a:off x="713740" y="897747"/>
            <a:ext cx="4578985" cy="5835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/>
            <a:r>
              <a:rPr lang="zh-CN" altLang="en-US" sz="3200" b="1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思源黑体 CN Heavy" panose="020B0A00000000000000" charset="-122"/>
                <a:sym typeface="思源黑体 CN" panose="020B0500000000000000" pitchFamily="34" charset="-122"/>
              </a:rPr>
              <a:t>课程背景</a:t>
            </a:r>
            <a:r>
              <a:rPr lang="en-US" altLang="zh-CN" sz="3200" b="1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思源黑体 CN Heavy" panose="020B0A00000000000000" charset="-122"/>
                <a:sym typeface="思源黑体 CN" panose="020B0500000000000000" pitchFamily="34" charset="-122"/>
              </a:rPr>
              <a:t>-</a:t>
            </a:r>
            <a:r>
              <a:rPr lang="zh-CN" altLang="en-US" sz="3200" b="1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思源黑体 CN Heavy" panose="020B0A00000000000000" charset="-122"/>
                <a:sym typeface="思源黑体 CN" panose="020B0500000000000000" pitchFamily="34" charset="-122"/>
              </a:rPr>
              <a:t>甲方招标</a:t>
            </a:r>
            <a:endParaRPr lang="zh-CN" altLang="en-US" sz="3200" b="1">
              <a:solidFill>
                <a:schemeClr val="accent1"/>
              </a:solidFill>
              <a:latin typeface="思源黑体 CN" panose="020B0500000000000000" pitchFamily="34" charset="-122"/>
              <a:ea typeface="思源黑体 CN" panose="020B0500000000000000" pitchFamily="34" charset="-122"/>
              <a:cs typeface="思源黑体 CN Heavy" panose="020B0A00000000000000" charset="-122"/>
              <a:sym typeface="思源黑体 CN" panose="020B05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460625" y="2520950"/>
            <a:ext cx="5945505" cy="29610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33500" y="1811020"/>
            <a:ext cx="913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需求分析（为企业提供一套完善的网络规划解决方案）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--&gt;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5" action="ppaction://hlinkfile"/>
              </a:rPr>
              <a:t>标书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（标书模板）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--&gt;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公开招标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1405" y="2277110"/>
            <a:ext cx="6224905" cy="3482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平滑1"/>
          <p:cNvSpPr/>
          <p:nvPr>
            <p:custDataLst>
              <p:tags r:id="rId1"/>
            </p:custDataLst>
          </p:nvPr>
        </p:nvSpPr>
        <p:spPr>
          <a:xfrm rot="14340000">
            <a:off x="-2850515" y="-2977514"/>
            <a:ext cx="5955030" cy="595503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Text1"/>
          <p:cNvSpPr txBox="1"/>
          <p:nvPr>
            <p:custDataLst>
              <p:tags r:id="rId2"/>
            </p:custDataLst>
          </p:nvPr>
        </p:nvSpPr>
        <p:spPr>
          <a:xfrm>
            <a:off x="713740" y="897747"/>
            <a:ext cx="4578985" cy="5835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/>
            <a:r>
              <a:rPr lang="zh-CN" altLang="en-US" sz="3200" b="1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思源黑体 CN Heavy" panose="020B0A00000000000000" charset="-122"/>
                <a:sym typeface="思源黑体 CN" panose="020B0500000000000000" pitchFamily="34" charset="-122"/>
              </a:rPr>
              <a:t>课程背景</a:t>
            </a:r>
            <a:r>
              <a:rPr lang="en-US" altLang="zh-CN" sz="3200" b="1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思源黑体 CN Heavy" panose="020B0A00000000000000" charset="-122"/>
                <a:sym typeface="思源黑体 CN" panose="020B0500000000000000" pitchFamily="34" charset="-122"/>
              </a:rPr>
              <a:t>-</a:t>
            </a:r>
            <a:r>
              <a:rPr lang="zh-CN" altLang="en-US" sz="3200" b="1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思源黑体 CN Heavy" panose="020B0A00000000000000" charset="-122"/>
                <a:sym typeface="思源黑体 CN" panose="020B0500000000000000" pitchFamily="34" charset="-122"/>
              </a:rPr>
              <a:t>乙方设计</a:t>
            </a:r>
            <a:endParaRPr lang="zh-CN" altLang="en-US" sz="3200" b="1">
              <a:solidFill>
                <a:schemeClr val="accent1"/>
              </a:solidFill>
              <a:latin typeface="思源黑体 CN" panose="020B0500000000000000" pitchFamily="34" charset="-122"/>
              <a:ea typeface="思源黑体 CN" panose="020B0500000000000000" pitchFamily="34" charset="-122"/>
              <a:cs typeface="思源黑体 CN Heavy" panose="020B0A00000000000000" charset="-122"/>
              <a:sym typeface="思源黑体 CN" panose="020B05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0465" y="1808480"/>
            <a:ext cx="974026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网络拓扑结构设计、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IP地址规划、网络传输介质选择、 网络安全策略设计 、QoS策略设计等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图片 1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100070" y="3104515"/>
            <a:ext cx="5828030" cy="3322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9750" y="2852420"/>
            <a:ext cx="5913755" cy="3677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平滑1"/>
          <p:cNvSpPr/>
          <p:nvPr>
            <p:custDataLst>
              <p:tags r:id="rId1"/>
            </p:custDataLst>
          </p:nvPr>
        </p:nvSpPr>
        <p:spPr>
          <a:xfrm rot="14340000">
            <a:off x="-2850515" y="-2977514"/>
            <a:ext cx="5955030" cy="595503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Text1"/>
          <p:cNvSpPr txBox="1"/>
          <p:nvPr>
            <p:custDataLst>
              <p:tags r:id="rId2"/>
            </p:custDataLst>
          </p:nvPr>
        </p:nvSpPr>
        <p:spPr>
          <a:xfrm>
            <a:off x="713740" y="897747"/>
            <a:ext cx="4578985" cy="5835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/>
            <a:r>
              <a:rPr lang="zh-CN" altLang="en-US" sz="3200" b="1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思源黑体 CN Heavy" panose="020B0A00000000000000" charset="-122"/>
                <a:sym typeface="思源黑体 CN" panose="020B0500000000000000" pitchFamily="34" charset="-122"/>
              </a:rPr>
              <a:t>课程背景</a:t>
            </a:r>
            <a:r>
              <a:rPr lang="en-US" altLang="zh-CN" sz="3200" b="1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思源黑体 CN Heavy" panose="020B0A00000000000000" charset="-122"/>
                <a:sym typeface="思源黑体 CN" panose="020B0500000000000000" pitchFamily="34" charset="-122"/>
              </a:rPr>
              <a:t>-</a:t>
            </a:r>
            <a:r>
              <a:rPr lang="zh-CN" altLang="en-US" sz="3200" b="1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思源黑体 CN Heavy" panose="020B0A00000000000000" charset="-122"/>
                <a:sym typeface="思源黑体 CN" panose="020B0500000000000000" pitchFamily="34" charset="-122"/>
              </a:rPr>
              <a:t>乙方实施</a:t>
            </a:r>
            <a:endParaRPr lang="zh-CN" altLang="en-US" sz="3200" b="1">
              <a:solidFill>
                <a:schemeClr val="accent1"/>
              </a:solidFill>
              <a:latin typeface="思源黑体 CN" panose="020B0500000000000000" pitchFamily="34" charset="-122"/>
              <a:ea typeface="思源黑体 CN" panose="020B0500000000000000" pitchFamily="34" charset="-122"/>
              <a:cs typeface="思源黑体 CN Heavy" panose="020B0A00000000000000" charset="-122"/>
              <a:sym typeface="思源黑体 CN" panose="020B0500000000000000" pitchFamily="34" charset="-122"/>
            </a:endParaRPr>
          </a:p>
        </p:txBody>
      </p:sp>
      <p:pic>
        <p:nvPicPr>
          <p:cNvPr id="30" name="图片 30" descr="IMG_25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44495" y="2540635"/>
            <a:ext cx="5780405" cy="35737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999490" y="1856740"/>
            <a:ext cx="959231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设备选型： 核心交换机选型、接入层交换机选型、路由器选型、无线AP选型、 服务器选型等。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平滑1"/>
          <p:cNvSpPr/>
          <p:nvPr>
            <p:custDataLst>
              <p:tags r:id="rId1"/>
            </p:custDataLst>
          </p:nvPr>
        </p:nvSpPr>
        <p:spPr>
          <a:xfrm rot="14340000">
            <a:off x="-2850515" y="-2977514"/>
            <a:ext cx="5955030" cy="595503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Text1"/>
          <p:cNvSpPr txBox="1"/>
          <p:nvPr>
            <p:custDataLst>
              <p:tags r:id="rId2"/>
            </p:custDataLst>
          </p:nvPr>
        </p:nvSpPr>
        <p:spPr>
          <a:xfrm>
            <a:off x="713740" y="897747"/>
            <a:ext cx="4578985" cy="5835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/>
            <a:r>
              <a:rPr lang="zh-CN" altLang="en-US" sz="3200" b="1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思源黑体 CN Heavy" panose="020B0A00000000000000" charset="-122"/>
                <a:sym typeface="思源黑体 CN" panose="020B0500000000000000" pitchFamily="34" charset="-122"/>
              </a:rPr>
              <a:t>课程背景</a:t>
            </a:r>
            <a:r>
              <a:rPr lang="en-US" altLang="zh-CN" sz="3200" b="1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思源黑体 CN Heavy" panose="020B0A00000000000000" charset="-122"/>
                <a:sym typeface="思源黑体 CN" panose="020B0500000000000000" pitchFamily="34" charset="-122"/>
              </a:rPr>
              <a:t>-</a:t>
            </a:r>
            <a:r>
              <a:rPr lang="zh-CN" altLang="en-US" sz="3200" b="1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思源黑体 CN Heavy" panose="020B0A00000000000000" charset="-122"/>
                <a:sym typeface="思源黑体 CN" panose="020B0500000000000000" pitchFamily="34" charset="-122"/>
              </a:rPr>
              <a:t>乙方落地方案</a:t>
            </a:r>
            <a:endParaRPr lang="zh-CN" altLang="en-US" sz="3200" b="1">
              <a:solidFill>
                <a:schemeClr val="accent1"/>
              </a:solidFill>
              <a:latin typeface="思源黑体 CN" panose="020B0500000000000000" pitchFamily="34" charset="-122"/>
              <a:ea typeface="思源黑体 CN" panose="020B0500000000000000" pitchFamily="34" charset="-122"/>
              <a:cs typeface="思源黑体 CN Heavy" panose="020B0A00000000000000" charset="-122"/>
              <a:sym typeface="思源黑体 CN" panose="020B05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842260" y="2425700"/>
            <a:ext cx="4711065" cy="3741420"/>
          </a:xfrm>
          <a:prstGeom prst="rect">
            <a:avLst/>
          </a:prstGeom>
        </p:spPr>
      </p:pic>
      <p:sp>
        <p:nvSpPr>
          <p:cNvPr id="4" name="文本框 3">
            <a:hlinkClick r:id="rId5" action="ppaction://hlinkfile"/>
          </p:cNvPr>
          <p:cNvSpPr txBox="1"/>
          <p:nvPr/>
        </p:nvSpPr>
        <p:spPr>
          <a:xfrm>
            <a:off x="2019300" y="1694180"/>
            <a:ext cx="8129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6" action="ppaction://hlinkfile"/>
              </a:rPr>
              <a:t>形成方案（网络规划与设计工程实施方案模版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--  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课程设计报告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平滑1"/>
          <p:cNvSpPr/>
          <p:nvPr>
            <p:custDataLst>
              <p:tags r:id="rId1"/>
            </p:custDataLst>
          </p:nvPr>
        </p:nvSpPr>
        <p:spPr>
          <a:xfrm rot="14340000">
            <a:off x="-2850515" y="-2977514"/>
            <a:ext cx="5955030" cy="595503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Text1"/>
          <p:cNvSpPr txBox="1"/>
          <p:nvPr>
            <p:custDataLst>
              <p:tags r:id="rId2"/>
            </p:custDataLst>
          </p:nvPr>
        </p:nvSpPr>
        <p:spPr>
          <a:xfrm>
            <a:off x="713740" y="457835"/>
            <a:ext cx="8295640" cy="114998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/>
            <a:r>
              <a:rPr lang="zh-CN" altLang="en-US" sz="3200" b="1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思源黑体 CN Heavy" panose="020B0A00000000000000" charset="-122"/>
                <a:sym typeface="思源黑体 CN" panose="020B0500000000000000" pitchFamily="34" charset="-122"/>
              </a:rPr>
              <a:t>课程任务详解</a:t>
            </a:r>
            <a:endParaRPr lang="zh-CN" altLang="en-US" sz="2000" b="1">
              <a:solidFill>
                <a:schemeClr val="accent1"/>
              </a:solidFill>
              <a:latin typeface="思源黑体 CN" panose="020B0500000000000000" pitchFamily="34" charset="-122"/>
              <a:ea typeface="思源黑体 CN" panose="020B0500000000000000" pitchFamily="34" charset="-122"/>
              <a:cs typeface="思源黑体 CN Heavy" panose="020B0A00000000000000" charset="-122"/>
              <a:sym typeface="思源黑体 CN" panose="020B0500000000000000" pitchFamily="34" charset="-122"/>
            </a:endParaRPr>
          </a:p>
        </p:txBody>
      </p:sp>
      <p:sp>
        <p:nvSpPr>
          <p:cNvPr id="4" name="文本框 3">
            <a:hlinkClick r:id="rId3" action="ppaction://hlinkfile"/>
          </p:cNvPr>
          <p:cNvSpPr txBox="1"/>
          <p:nvPr/>
        </p:nvSpPr>
        <p:spPr>
          <a:xfrm>
            <a:off x="1786890" y="1694180"/>
            <a:ext cx="8590915" cy="49657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zh-CN" altLang="en-US" b="1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思源黑体 CN Heavy" panose="020B0A00000000000000" charset="-122"/>
                <a:sym typeface="思源黑体 CN" panose="020B0500000000000000" pitchFamily="34" charset="-122"/>
              </a:rPr>
              <a:t>课程设计《计算机网络》实验指导书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简单企业网络的设计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--P111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开始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18335" y="2513965"/>
            <a:ext cx="6944360" cy="2980690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en-US" sz="2400" b="1">
                <a:ln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</a:rPr>
              <a:t>设计内容：</a:t>
            </a:r>
            <a:endParaRPr lang="zh-CN" altLang="en-US" sz="2400" b="1">
              <a:ln>
                <a:noFill/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</a:endParaRPr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r>
              <a:rPr lang="zh-CN" altLang="en-US" b="1">
                <a:ln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静态路由的部署与实施</a:t>
            </a:r>
            <a:endParaRPr lang="zh-CN" altLang="en-US" b="1">
              <a:ln>
                <a:noFill/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r>
              <a:rPr lang="zh-CN" altLang="en-US" b="1">
                <a:ln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OSPF动态路由的部署和实施</a:t>
            </a:r>
            <a:endParaRPr lang="zh-CN" altLang="en-US" b="1">
              <a:ln>
                <a:noFill/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r>
              <a:rPr lang="zh-CN" altLang="en-US" b="1">
                <a:ln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RIP的规划与配置</a:t>
            </a:r>
            <a:endParaRPr lang="zh-CN" altLang="en-US" b="1">
              <a:ln>
                <a:noFill/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r>
              <a:rPr lang="zh-CN" altLang="en-US" b="1">
                <a:ln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VLAN的规划与配置</a:t>
            </a:r>
            <a:endParaRPr lang="zh-CN" altLang="en-US" b="1">
              <a:ln>
                <a:noFill/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r>
              <a:rPr lang="zh-CN" altLang="en-US">
                <a:ln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路由策略与动态NAT的配置</a:t>
            </a:r>
            <a:endParaRPr lang="zh-CN" altLang="en-US">
              <a:ln>
                <a:noFill/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r>
              <a:rPr lang="zh-CN" altLang="en-US">
                <a:ln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静态路由失效对网络的影响</a:t>
            </a:r>
            <a:endParaRPr lang="zh-CN" altLang="en-US">
              <a:ln>
                <a:noFill/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r>
              <a:rPr lang="zh-CN" altLang="en-US">
                <a:ln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路由失效对ospf协议的影响</a:t>
            </a:r>
            <a:endParaRPr lang="zh-CN" altLang="en-US">
              <a:ln>
                <a:noFill/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r>
              <a:rPr lang="zh-CN" altLang="en-US">
                <a:ln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路由失效对rip协议的影响</a:t>
            </a:r>
            <a:endParaRPr lang="zh-CN" altLang="en-US">
              <a:ln>
                <a:noFill/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r>
              <a:rPr lang="zh-CN" altLang="en-US">
                <a:ln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其它（小组自定）</a:t>
            </a:r>
            <a:endParaRPr lang="zh-CN" altLang="en-US">
              <a:ln>
                <a:noFill/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!!平滑1"/>
          <p:cNvSpPr/>
          <p:nvPr>
            <p:custDataLst>
              <p:tags r:id="rId4"/>
            </p:custDataLst>
          </p:nvPr>
        </p:nvSpPr>
        <p:spPr>
          <a:xfrm rot="14340000">
            <a:off x="-2723515" y="-2850514"/>
            <a:ext cx="5955030" cy="595503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FILL_FORE_SCHEMECOLOR_INDEX" val="5"/>
  <p:tag name="KSO_WM_UNIT_FILL_FORE_SCHEMECOLOR_INDEX_BRIGHTNESS" val="0"/>
  <p:tag name="KSO_WM_UNIT_FILL_TYPE" val="1"/>
  <p:tag name="KSO_WM_UNIT_TEXT_FILL_FORE_SCHEMECOLOR_INDEX" val="2"/>
  <p:tag name="KSO_WM_UNIT_TEXT_FILL_FORE_SCHEMECOLOR_INDEX_BRIGHTNESS" val="0"/>
  <p:tag name="KSO_WM_UNIT_TEXT_FILL_TYPE" val="1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LINE_FILL_TYPE" val="2"/>
  <p:tag name="KSO_WM_UNIT_LINE_FORE_SCHEMECOLOR_INDEX" val="6"/>
  <p:tag name="KSO_WM_UNIT_LINE_FORE_SCHEMECOLOR_INDEX_BRIGHTNESS" val="0"/>
  <p:tag name="KSO_WM_UNIT_TEXT_FILL_FORE_SCHEMECOLOR_INDEX" val="2"/>
  <p:tag name="KSO_WM_UNIT_TEXT_FILL_FORE_SCHEMECOLOR_INDEX_BRIGHTNESS" val="0"/>
  <p:tag name="KSO_WM_UNIT_TEXT_FILL_TYPE" val="1"/>
</p:tagLst>
</file>

<file path=ppt/tags/tag15.xml><?xml version="1.0" encoding="utf-8"?>
<p:tagLst xmlns:p="http://schemas.openxmlformats.org/presentationml/2006/main">
  <p:tag name="KSO_WM_UNIT_LINE_FILL_TYPE" val="2"/>
  <p:tag name="KSO_WM_UNIT_LINE_FORE_SCHEMECOLOR_INDEX" val="6"/>
  <p:tag name="KSO_WM_UNIT_LINE_FORE_SCHEMECOLOR_INDEX_BRIGHTNESS" val="0"/>
  <p:tag name="KSO_WM_UNIT_TEXT_FILL_FORE_SCHEMECOLOR_INDEX" val="2"/>
  <p:tag name="KSO_WM_UNIT_TEXT_FILL_FORE_SCHEMECOLOR_INDEX_BRIGHTNESS" val="0"/>
  <p:tag name="KSO_WM_UNIT_TEXT_FILL_TYPE" val="1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FILL_FORE_SCHEMECOLOR_INDEX" val="5"/>
  <p:tag name="KSO_WM_UNIT_FILL_FORE_SCHEMECOLOR_INDEX_BRIGHTNESS" val="0"/>
  <p:tag name="KSO_WM_UNIT_FILL_TYPE" val="1"/>
  <p:tag name="KSO_WM_UNIT_TEXT_FILL_FORE_SCHEMECOLOR_INDEX" val="2"/>
  <p:tag name="KSO_WM_UNIT_TEXT_FILL_FORE_SCHEMECOLOR_INDEX_BRIGHTNESS" val="0"/>
  <p:tag name="KSO_WM_UNIT_TEXT_FILL_TYPE" val="1"/>
</p:tagLst>
</file>

<file path=ppt/tags/tag20.xml><?xml version="1.0" encoding="utf-8"?>
<p:tagLst xmlns:p="http://schemas.openxmlformats.org/presentationml/2006/main">
  <p:tag name="KSO_WM_BEAUTIFY_FLAG" val=""/>
  <p:tag name="KSO_WM_UNIT_FILL_FORE_SCHEMECOLOR_INDEX" val="14"/>
  <p:tag name="KSO_WM_UNIT_FILL_FORE_SCHEMECOLOR_INDEX_BRIGHTNESS" val="0"/>
  <p:tag name="KSO_WM_UNIT_FILL_TYPE" val="1"/>
  <p:tag name="KSO_WM_UNIT_TEXT_FILL_FORE_SCHEMECOLOR_INDEX" val="2"/>
  <p:tag name="KSO_WM_UNIT_TEXT_FILL_FORE_SCHEMECOLOR_INDEX_BRIGHTNESS" val="0"/>
  <p:tag name="KSO_WM_UNIT_TEXT_FILL_TYPE" val="1"/>
</p:tagLst>
</file>

<file path=ppt/tags/tag21.xml><?xml version="1.0" encoding="utf-8"?>
<p:tagLst xmlns:p="http://schemas.openxmlformats.org/presentationml/2006/main">
  <p:tag name="KSO_WM_BEAUTIFY_FLAG" val=""/>
  <p:tag name="KSO_WM_UNIT_LINE_FILL_TYPE" val="2"/>
  <p:tag name="KSO_WM_UNIT_LINE_FORE_SCHEMECOLOR_INDEX" val="6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22.xml><?xml version="1.0" encoding="utf-8"?>
<p:tagLst xmlns:p="http://schemas.openxmlformats.org/presentationml/2006/main">
  <p:tag name="KSO_WM_BEAUTIFY_FLAG" val=""/>
  <p:tag name="KSO_WM_UNIT_FILL_FORE_SCHEMECOLOR_INDEX" val="14"/>
  <p:tag name="KSO_WM_UNIT_FILL_FORE_SCHEMECOLOR_INDEX_BRIGHTNESS" val="0"/>
  <p:tag name="KSO_WM_UNIT_FILL_TYPE" val="1"/>
  <p:tag name="KSO_WM_UNIT_TEXT_FILL_FORE_SCHEMECOLOR_INDEX" val="2"/>
  <p:tag name="KSO_WM_UNIT_TEXT_FILL_FORE_SCHEMECOLOR_INDEX_BRIGHTNESS" val="0"/>
  <p:tag name="KSO_WM_UNIT_TEXT_FILL_TYPE" val="1"/>
</p:tagLst>
</file>

<file path=ppt/tags/tag23.xml><?xml version="1.0" encoding="utf-8"?>
<p:tagLst xmlns:p="http://schemas.openxmlformats.org/presentationml/2006/main">
  <p:tag name="KSO_WM_BEAUTIFY_FLAG" val=""/>
  <p:tag name="KSO_WM_UNIT_LINE_FILL_TYPE" val="2"/>
  <p:tag name="KSO_WM_UNIT_LINE_FORE_SCHEMECOLOR_INDEX" val="6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LINE_FILL_TYPE" val="2"/>
  <p:tag name="KSO_WM_UNIT_LINE_FORE_SCHEMECOLOR_INDEX" val="16"/>
  <p:tag name="KSO_WM_UNIT_LINE_FORE_SCHEMECOLOR_INDEX_BRIGHTNESS" val="0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  <p:tag name="KSO_WM_UNIT_PLACING_PICTURE_USER_VIEWPORT" val="{&quot;height&quot;:10745,&quot;width&quot;:18846}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FILL_FORE_SCHEMECOLOR_INDEX_1" val="5"/>
  <p:tag name="KSO_WM_UNIT_FILL_FORE_SCHEMECOLOR_INDEX_1_BRIGHTNESS" val="0"/>
  <p:tag name="KSO_WM_UNIT_FILL_FORE_SCHEMECOLOR_INDEX_1_POS" val="0"/>
  <p:tag name="KSO_WM_UNIT_FILL_FORE_SCHEMECOLOR_INDEX_1_TRANS" val="0"/>
  <p:tag name="KSO_WM_UNIT_FILL_FORE_SCHEMECOLOR_INDEX_2" val="6"/>
  <p:tag name="KSO_WM_UNIT_FILL_FORE_SCHEMECOLOR_INDEX_2_BRIGHTNESS" val="0"/>
  <p:tag name="KSO_WM_UNIT_FILL_FORE_SCHEMECOLOR_INDEX_2_POS" val="1"/>
  <p:tag name="KSO_WM_UNIT_FILL_FORE_SCHEMECOLOR_INDEX_2_TRANS" val="0"/>
  <p:tag name="KSO_WM_UNIT_FILL_GRADIENT_ANGLE" val="45"/>
  <p:tag name="KSO_WM_UNIT_FILL_GRADIENT_DIRECTION" val="0"/>
  <p:tag name="KSO_WM_UNIT_FILL_GRADIENT_TYPE" val="0"/>
  <p:tag name="KSO_WM_UNIT_FILL_TYPE" val="3"/>
  <p:tag name="KSO_WM_UNIT_TEXT_FILL_FORE_SCHEMECOLOR_INDEX" val="2"/>
  <p:tag name="KSO_WM_UNIT_TEXT_FILL_FORE_SCHEMECOLOR_INDEX_BRIGHTNESS" val="0"/>
  <p:tag name="KSO_WM_UNIT_TEXT_FILL_TYPE" val="1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  <p:tag name="KSO_WM_UNIT_PLACING_PICTURE_USER_VIEWPORT" val="{&quot;height&quot;:10745,&quot;width&quot;:18846}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UNIT_LINE_FILL_TYPE" val="2"/>
  <p:tag name="KSO_WM_UNIT_LINE_FORE_SCHEMECOLOR_INDEX" val="6"/>
  <p:tag name="KSO_WM_UNIT_LINE_FORE_SCHEMECOLOR_INDEX_BRIGHTNESS" val="0"/>
  <p:tag name="KSO_WM_UNIT_TEXT_FILL_FORE_SCHEMECOLOR_INDEX" val="2"/>
  <p:tag name="KSO_WM_UNIT_TEXT_FILL_FORE_SCHEMECOLOR_INDEX_BRIGHTNESS" val="0"/>
  <p:tag name="KSO_WM_UNIT_TEXT_FILL_TYPE" val="1"/>
</p:tagLst>
</file>

<file path=ppt/tags/tag52.xml><?xml version="1.0" encoding="utf-8"?>
<p:tagLst xmlns:p="http://schemas.openxmlformats.org/presentationml/2006/main">
  <p:tag name="KSO_WM_UNIT_LINE_FILL_TYPE" val="2"/>
  <p:tag name="KSO_WM_UNIT_LINE_FORE_SCHEMECOLOR_INDEX" val="6"/>
  <p:tag name="KSO_WM_UNIT_LINE_FORE_SCHEMECOLOR_INDEX_BRIGHTNESS" val="0"/>
  <p:tag name="KSO_WM_UNIT_TEXT_FILL_FORE_SCHEMECOLOR_INDEX" val="2"/>
  <p:tag name="KSO_WM_UNIT_TEXT_FILL_FORE_SCHEMECOLOR_INDEX_BRIGHTNESS" val="0"/>
  <p:tag name="KSO_WM_UNIT_TEXT_FILL_TYPE" val="1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  <p:tag name="KSO_WM_UNIT_FILL_FORE_SCHEMECOLOR_INDEX" val="14"/>
  <p:tag name="KSO_WM_UNIT_FILL_FORE_SCHEMECOLOR_INDEX_BRIGHTNESS" val="0"/>
  <p:tag name="KSO_WM_UNIT_FILL_TYPE" val="1"/>
  <p:tag name="KSO_WM_UNIT_TEXT_FILL_FORE_SCHEMECOLOR_INDEX" val="2"/>
  <p:tag name="KSO_WM_UNIT_TEXT_FILL_FORE_SCHEMECOLOR_INDEX_BRIGHTNESS" val="0"/>
  <p:tag name="KSO_WM_UNIT_TEXT_FILL_TYPE" val="1"/>
</p:tagLst>
</file>

<file path=ppt/tags/tag57.xml><?xml version="1.0" encoding="utf-8"?>
<p:tagLst xmlns:p="http://schemas.openxmlformats.org/presentationml/2006/main">
  <p:tag name="KSO_WM_BEAUTIFY_FLAG" val=""/>
  <p:tag name="KSO_WM_UNIT_LINE_FILL_TYPE" val="2"/>
  <p:tag name="KSO_WM_UNIT_LINE_FORE_SCHEMECOLOR_INDEX" val="6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58.xml><?xml version="1.0" encoding="utf-8"?>
<p:tagLst xmlns:p="http://schemas.openxmlformats.org/presentationml/2006/main">
  <p:tag name="KSO_WM_BEAUTIFY_FLAG" val=""/>
  <p:tag name="KSO_WM_UNIT_FILL_FORE_SCHEMECOLOR_INDEX" val="14"/>
  <p:tag name="KSO_WM_UNIT_FILL_FORE_SCHEMECOLOR_INDEX_BRIGHTNESS" val="0"/>
  <p:tag name="KSO_WM_UNIT_FILL_TYPE" val="1"/>
  <p:tag name="KSO_WM_UNIT_TEXT_FILL_FORE_SCHEMECOLOR_INDEX" val="2"/>
  <p:tag name="KSO_WM_UNIT_TEXT_FILL_FORE_SCHEMECOLOR_INDEX_BRIGHTNESS" val="0"/>
  <p:tag name="KSO_WM_UNIT_TEXT_FILL_TYPE" val="1"/>
</p:tagLst>
</file>

<file path=ppt/tags/tag59.xml><?xml version="1.0" encoding="utf-8"?>
<p:tagLst xmlns:p="http://schemas.openxmlformats.org/presentationml/2006/main">
  <p:tag name="KSO_WM_BEAUTIFY_FLAG" val=""/>
  <p:tag name="KSO_WM_UNIT_LINE_FILL_TYPE" val="2"/>
  <p:tag name="KSO_WM_UNIT_LINE_FORE_SCHEMECOLOR_INDEX" val="6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UNIT_LINE_FILL_TYPE" val="2"/>
  <p:tag name="KSO_WM_UNIT_LINE_FORE_SCHEMECOLOR_INDEX" val="6"/>
  <p:tag name="KSO_WM_UNIT_LINE_FORE_SCHEMECOLOR_INDEX_BRIGHTNESS" val="0"/>
  <p:tag name="KSO_WM_UNIT_TEXT_FILL_FORE_SCHEMECOLOR_INDEX" val="2"/>
  <p:tag name="KSO_WM_UNIT_TEXT_FILL_FORE_SCHEMECOLOR_INDEX_BRIGHTNESS" val="0"/>
  <p:tag name="KSO_WM_UNIT_TEXT_FILL_TYPE" val="1"/>
</p:tagLst>
</file>

<file path=ppt/tags/tag62.xml><?xml version="1.0" encoding="utf-8"?>
<p:tagLst xmlns:p="http://schemas.openxmlformats.org/presentationml/2006/main">
  <p:tag name="KSO_WM_UNIT_LINE_FILL_TYPE" val="2"/>
  <p:tag name="KSO_WM_UNIT_LINE_FORE_SCHEMECOLOR_INDEX" val="6"/>
  <p:tag name="KSO_WM_UNIT_LINE_FORE_SCHEMECOLOR_INDEX_BRIGHTNESS" val="0"/>
  <p:tag name="KSO_WM_UNIT_TEXT_FILL_FORE_SCHEMECOLOR_INDEX" val="2"/>
  <p:tag name="KSO_WM_UNIT_TEXT_FILL_FORE_SCHEMECOLOR_INDEX_BRIGHTNESS" val="0"/>
  <p:tag name="KSO_WM_UNIT_TEXT_FILL_TYPE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  <p:tag name="KSO_WM_UNIT_FILL_FORE_SCHEMECOLOR_INDEX" val="14"/>
  <p:tag name="KSO_WM_UNIT_FILL_FORE_SCHEMECOLOR_INDEX_BRIGHTNESS" val="0"/>
  <p:tag name="KSO_WM_UNIT_FILL_TYPE" val="1"/>
  <p:tag name="KSO_WM_UNIT_TEXT_FILL_FORE_SCHEMECOLOR_INDEX" val="2"/>
  <p:tag name="KSO_WM_UNIT_TEXT_FILL_FORE_SCHEMECOLOR_INDEX_BRIGHTNESS" val="0"/>
  <p:tag name="KSO_WM_UNIT_TEXT_FILL_TYPE" val="1"/>
</p:tagLst>
</file>

<file path=ppt/tags/tag67.xml><?xml version="1.0" encoding="utf-8"?>
<p:tagLst xmlns:p="http://schemas.openxmlformats.org/presentationml/2006/main">
  <p:tag name="KSO_WM_BEAUTIFY_FLAG" val=""/>
  <p:tag name="KSO_WM_UNIT_LINE_FILL_TYPE" val="2"/>
  <p:tag name="KSO_WM_UNIT_LINE_FORE_SCHEMECOLOR_INDEX" val="6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68.xml><?xml version="1.0" encoding="utf-8"?>
<p:tagLst xmlns:p="http://schemas.openxmlformats.org/presentationml/2006/main">
  <p:tag name="KSO_WM_BEAUTIFY_FLAG" val=""/>
  <p:tag name="KSO_WM_UNIT_FILL_FORE_SCHEMECOLOR_INDEX" val="14"/>
  <p:tag name="KSO_WM_UNIT_FILL_FORE_SCHEMECOLOR_INDEX_BRIGHTNESS" val="0"/>
  <p:tag name="KSO_WM_UNIT_FILL_TYPE" val="1"/>
  <p:tag name="KSO_WM_UNIT_TEXT_FILL_FORE_SCHEMECOLOR_INDEX" val="2"/>
  <p:tag name="KSO_WM_UNIT_TEXT_FILL_FORE_SCHEMECOLOR_INDEX_BRIGHTNESS" val="0"/>
  <p:tag name="KSO_WM_UNIT_TEXT_FILL_TYPE" val="1"/>
</p:tagLst>
</file>

<file path=ppt/tags/tag69.xml><?xml version="1.0" encoding="utf-8"?>
<p:tagLst xmlns:p="http://schemas.openxmlformats.org/presentationml/2006/main">
  <p:tag name="KSO_WM_BEAUTIFY_FLAG" val=""/>
  <p:tag name="KSO_WM_UNIT_LINE_FILL_TYPE" val="2"/>
  <p:tag name="KSO_WM_UNIT_LINE_FORE_SCHEMECOLOR_INDEX" val="6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AS_NET" val="6.0.21"/>
  <p:tag name="AS_OS" val="Microsoft Windows NT 10.0.20348.0"/>
  <p:tag name="AS_RELEASE_DATE" val="2023.03.14"/>
  <p:tag name="AS_TITLE" val="Aspose.Slides for .NET6"/>
  <p:tag name="AS_VERSION" val="23.3"/>
  <p:tag name="COMMONDATA" val="eyJoZGlkIjoiMjM2MTI2MzQxNDM0MDFmZGE3MDNhYzQ4NmUzZDMwNmUifQ==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EEFFF6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549E39"/>
      </a:hlink>
      <a:folHlink>
        <a:srgbClr val="8AB833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76">
    <a:dk1>
      <a:srgbClr val="000000"/>
    </a:dk1>
    <a:lt1>
      <a:srgbClr val="FFFFFF"/>
    </a:lt1>
    <a:dk2>
      <a:srgbClr val="EEFFF6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549E39"/>
    </a:hlink>
    <a:folHlink>
      <a:srgbClr val="8AB833"/>
    </a:folHlink>
  </a:clrScheme>
</a:themeOverride>
</file>

<file path=ppt/theme/themeOverride2.xml><?xml version="1.0" encoding="utf-8"?>
<a:themeOverride xmlns:a="http://schemas.openxmlformats.org/drawingml/2006/main">
  <a:clrScheme name="自定义 76">
    <a:dk1>
      <a:srgbClr val="000000"/>
    </a:dk1>
    <a:lt1>
      <a:srgbClr val="FFFFFF"/>
    </a:lt1>
    <a:dk2>
      <a:srgbClr val="EEFFF6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549E39"/>
    </a:hlink>
    <a:folHlink>
      <a:srgbClr val="8AB833"/>
    </a:folHlink>
  </a:clrScheme>
</a:themeOverride>
</file>

<file path=ppt/theme/themeOverride3.xml><?xml version="1.0" encoding="utf-8"?>
<a:themeOverride xmlns:a="http://schemas.openxmlformats.org/drawingml/2006/main">
  <a:clrScheme name="自定义 76">
    <a:dk1>
      <a:srgbClr val="000000"/>
    </a:dk1>
    <a:lt1>
      <a:srgbClr val="FFFFFF"/>
    </a:lt1>
    <a:dk2>
      <a:srgbClr val="EEFFF6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549E39"/>
    </a:hlink>
    <a:folHlink>
      <a:srgbClr val="8AB833"/>
    </a:folHlink>
  </a:clrScheme>
</a:themeOverride>
</file>

<file path=ppt/theme/themeOverride4.xml><?xml version="1.0" encoding="utf-8"?>
<a:themeOverride xmlns:a="http://schemas.openxmlformats.org/drawingml/2006/main">
  <a:clrScheme name="自定义 76">
    <a:dk1>
      <a:srgbClr val="000000"/>
    </a:dk1>
    <a:lt1>
      <a:srgbClr val="FFFFFF"/>
    </a:lt1>
    <a:dk2>
      <a:srgbClr val="EEFFF6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549E39"/>
    </a:hlink>
    <a:folHlink>
      <a:srgbClr val="8AB83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868</Words>
  <Application>WPS 演示</Application>
  <PresentationFormat>宽屏</PresentationFormat>
  <Paragraphs>80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宋体</vt:lpstr>
      <vt:lpstr>Wingdings</vt:lpstr>
      <vt:lpstr>Franklin Gothic Book</vt:lpstr>
      <vt:lpstr>微软雅黑</vt:lpstr>
      <vt:lpstr>思源黑体 CN Heavy</vt:lpstr>
      <vt:lpstr>黑体</vt:lpstr>
      <vt:lpstr>Roboto</vt:lpstr>
      <vt:lpstr>阿里巴巴普惠体</vt:lpstr>
      <vt:lpstr>思源黑体 CN</vt:lpstr>
      <vt:lpstr>华文细黑</vt:lpstr>
      <vt:lpstr>Arial Unicode MS</vt:lpstr>
      <vt:lpstr>Calibri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木土又欠</cp:lastModifiedBy>
  <cp:revision>43</cp:revision>
  <cp:lastPrinted>2023-09-15T15:05:00Z</cp:lastPrinted>
  <dcterms:created xsi:type="dcterms:W3CDTF">2023-09-15T07:05:00Z</dcterms:created>
  <dcterms:modified xsi:type="dcterms:W3CDTF">2024-02-23T08:07:17Z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E137B641531A44D09DC80CA7261A512D_13</vt:lpwstr>
  </property>
  <property fmtid="{D5CDD505-2E9C-101B-9397-08002B2CF9AE}" pid="3" name="KSOProductBuildVer">
    <vt:lpwstr>2052-12.1.0.15374</vt:lpwstr>
  </property>
</Properties>
</file>