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  <p:sldMasterId id="2147483670" r:id="rId3"/>
  </p:sldMasterIdLst>
  <p:notesMasterIdLst>
    <p:notesMasterId r:id="rId22"/>
  </p:notesMasterIdLst>
  <p:sldIdLst>
    <p:sldId id="289" r:id="rId4"/>
    <p:sldId id="648" r:id="rId5"/>
    <p:sldId id="649" r:id="rId6"/>
    <p:sldId id="650" r:id="rId7"/>
    <p:sldId id="638" r:id="rId8"/>
    <p:sldId id="652" r:id="rId9"/>
    <p:sldId id="651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56" r:id="rId18"/>
    <p:sldId id="646" r:id="rId19"/>
    <p:sldId id="647" r:id="rId20"/>
    <p:sldId id="312" r:id="rId21"/>
  </p:sldIdLst>
  <p:sldSz cx="9144000" cy="5143500" type="screen16x9"/>
  <p:notesSz cx="6858000" cy="9144000"/>
  <p:defaultTextStyle>
    <a:defPPr>
      <a:defRPr lang="en-US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1968" userDrawn="1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041"/>
    <a:srgbClr val="33ACD9"/>
    <a:srgbClr val="3CBEEC"/>
    <a:srgbClr val="FFFFFF"/>
    <a:srgbClr val="FDD7CB"/>
    <a:srgbClr val="E7EDF2"/>
    <a:srgbClr val="E3EE3A"/>
    <a:srgbClr val="2FFCFA"/>
    <a:srgbClr val="EB0A16"/>
    <a:srgbClr val="E9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 autoAdjust="0"/>
    <p:restoredTop sz="74700" autoAdjust="0"/>
  </p:normalViewPr>
  <p:slideViewPr>
    <p:cSldViewPr>
      <p:cViewPr varScale="1">
        <p:scale>
          <a:sx n="97" d="100"/>
          <a:sy n="97" d="100"/>
        </p:scale>
        <p:origin x="1312" y="68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1DBB-493F-45FC-B516-95691ED05B8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4DA6-3CD8-4762-9CE8-B1DCA4D2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Recommending picking out he most interesting</a:t>
            </a:r>
            <a:r>
              <a:rPr lang="en-US" baseline="0" dirty="0"/>
              <a:t> and important parts from your documentation.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0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6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6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0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24DA6-3CD8-4762-9CE8-B1DCA4D276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07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6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200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03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73A6-2D60-2B48-B8B3-E035EA75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E0F5E-BFB5-4448-AD38-00510D74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226A-EC8C-404D-983D-A28A4A6A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5BA9-FC97-434B-A6F8-5DCA5C2C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8415-D464-8F4C-92A2-983BA767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53C1-867A-6E4B-A31E-56AD5E3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71F0-B9A1-1249-9F16-88DB738D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D13B-C2D3-2343-AB58-A217484E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D46E-14DA-0C4F-8041-CE122052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FD3EB-A127-DE47-B483-224CC38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0035-2C48-E44D-9776-B7884ADA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DEFE-2D56-B544-A9E5-A79CF58F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0275-76B0-9644-9B11-4459FCC2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BE21-0CBE-C247-AD0D-37AC866B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1101-76D3-CD42-8D6E-EA52F9E8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4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0CC0-3C7B-4E4C-A157-EDF89B2E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4AD9-D57B-5A48-8E1A-D0DDA5634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428B-F825-D541-9F9B-96211A2F0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A929D-048F-F644-9971-E99EAC6E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73A3F-4FEE-C045-9364-0344F749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2498B-EBE1-0D4A-940A-33FEC200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6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6AAE-A722-0C41-B1FD-6CDC2F57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D064B-843D-1A40-8409-7E19AC58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4F846-2A00-8545-8080-F4529A22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3268F-8F98-204A-84DB-CF9579532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E78A6-ECBD-5845-9FE1-2CCB65E18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F99ED-51B2-3B48-B10A-40885667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0B0BE-30DA-B44F-BC4F-CB2C9C7F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0488E-E2F0-1B46-B846-5D6CAFAE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6E54-633F-7B46-AE93-F217675B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CD778-CDBD-604A-8B2C-E675A4E0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6C886-B99B-1342-B3F7-FB4FBA95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1D174-C27A-E44A-8246-CF5E7135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5C42C-4C96-ED48-B121-606ECAEF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C6178-EBD8-B84A-8665-ED4A3EB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E8D1C-DDC4-0E4F-A8C0-BB6F3CE1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6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379A-9C7C-F94F-BA40-8DA92707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A819-C81D-594D-AC56-8616165B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6FE2-ADDC-6A4E-BD0A-407514E7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F921-514F-264C-9C69-3D54483E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CE9C-449B-D340-B886-62862331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8E0C-0249-3344-8E2B-A78C8C57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17B4-4903-7A42-A44F-A73C37E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E0142-4959-1145-9873-C0A7AB3F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6043F-DAFC-894C-926E-E78394DB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746F-0E33-2047-BC13-D3DEB553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C13BB-8761-8844-AF14-4747766C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A71A-350C-7741-B52F-57C4A4CC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73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56C6-8750-284A-908F-816FC39D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984CD-3C08-D943-A380-56CDF013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D892-0894-A845-9C3B-E4F1E027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6A376-CDE4-E646-BA82-413ACF4F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3BDC-B846-4146-94D5-90CD612D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3" name="Picture 2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8630" y="371846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12033-6CC8-514A-A2E7-C5AD0AED1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46A13-2B9C-9A40-AF2E-7BFFC44A5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A0B9-C5F8-964C-AC46-FCAE1637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C398-DF02-9445-AA38-C24A98D7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77507-84B5-DA4A-9428-C40C1292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3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4249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15"/>
            <a:ext cx="8229600" cy="3793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3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3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600" b="1" cap="none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96" y="346100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6559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5419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55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CEB9579-C955-7C47-B61B-3D3694CDA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C09AC-8B6B-F448-843A-DB04190BFD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2B0A2-3C70-5844-9E30-33CA803F9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fld id="{01C92930-73F8-B348-8FEB-D0D1FCF46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9"/>
            <a:ext cx="4593838" cy="3945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1"/>
            <a:ext cx="2703516" cy="3161831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102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NUL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 Narrow" pitchFamily="34" charset="0"/>
          <a:ea typeface="ＭＳ Ｐゴシック" charset="-128"/>
          <a:cs typeface="Arial Narrow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C40F-1005-AE4C-8E0E-45AF9DB4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2930-73F8-B348-8FEB-D0D1FCF46F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85ACEEA-10A5-FD40-B6B7-7E89F11967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08CC8-0489-144E-AAE3-3F7A78F2885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5124" name="Picture 3" descr="C:\Users\rowan\Desktop\Kaggle\ppt\kaggle-logo-final-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813301"/>
            <a:ext cx="91916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code2k16.github.io/blog/posts/picoctf-2018-writeup/general-skills/#solution-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89173"/>
            <a:ext cx="7086600" cy="1200150"/>
          </a:xfrm>
          <a:noFill/>
        </p:spPr>
        <p:txBody>
          <a:bodyPr lIns="360000" tIns="360000" bIns="360000" anchor="ctr"/>
          <a:lstStyle/>
          <a:p>
            <a:pPr algn="ctr">
              <a:spcBef>
                <a:spcPts val="10"/>
              </a:spcBef>
              <a:spcAft>
                <a:spcPts val="10"/>
              </a:spcAft>
              <a:defRPr/>
            </a:pPr>
            <a:r>
              <a:rPr lang="en-AU" sz="4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AI Village Capture the Flag @ DEFCON</a:t>
            </a:r>
            <a:endParaRPr lang="en-GB" sz="400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DE308-C098-6443-AD9F-1CF4BC910F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85750"/>
            <a:ext cx="838200" cy="32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C80D3-7E84-2349-A6F3-5A84F6EE9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942">
            <a:off x="-1228906" y="3218494"/>
            <a:ext cx="4189629" cy="2440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8887B0-4379-C643-9340-8DA660D42B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2496">
            <a:off x="6157459" y="-468357"/>
            <a:ext cx="5190308" cy="2964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D5407D-6A82-6541-8FE6-333036B345D4}"/>
              </a:ext>
            </a:extLst>
          </p:cNvPr>
          <p:cNvSpPr txBox="1"/>
          <p:nvPr/>
        </p:nvSpPr>
        <p:spPr>
          <a:xfrm>
            <a:off x="2249104" y="3179519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Chengyu Lai</a:t>
            </a:r>
          </a:p>
        </p:txBody>
      </p:sp>
    </p:spTree>
    <p:extLst>
      <p:ext uri="{BB962C8B-B14F-4D97-AF65-F5344CB8AC3E}">
        <p14:creationId xmlns:p14="http://schemas.microsoft.com/office/powerpoint/2010/main" val="8007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778258"/>
            <a:ext cx="7593623" cy="80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Inter" panose="020B0502030000000004" pitchFamily="34" charset="0"/>
              </a:rPr>
              <a:t>model.summary</a:t>
            </a:r>
            <a:r>
              <a:rPr lang="en-US" altLang="zh-CN" sz="2000" dirty="0">
                <a:latin typeface="Inter" panose="020B0502030000000004" pitchFamily="34" charset="0"/>
              </a:rPr>
              <a:t>()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zh-CN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fld id="{01C92930-73F8-B348-8FEB-D0D1FCF46FBA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forensics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778258"/>
            <a:ext cx="7593623" cy="80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Hill Climbing Algorithm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Let the model give a very high probability about the image</a:t>
            </a:r>
            <a:endParaRPr lang="zh-CN" altLang="zh-CN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fld id="{01C92930-73F8-B348-8FEB-D0D1FCF46FBA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inference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5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778258"/>
            <a:ext cx="7593623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Loop the input string and concatenate the argmax output</a:t>
            </a:r>
            <a:endParaRPr lang="zh-CN" altLang="zh-CN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fld id="{01C92930-73F8-B348-8FEB-D0D1FCF46FBA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leakage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3AD586-B6DB-E2F3-FE9A-3AB604B3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86" y="1371600"/>
            <a:ext cx="1055174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778258"/>
            <a:ext cx="7593623" cy="80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Use </a:t>
            </a:r>
            <a:r>
              <a:rPr lang="en-US" altLang="zh-CN" sz="2000" dirty="0" err="1">
                <a:latin typeface="Inter" panose="020B0502030000000004" pitchFamily="34" charset="0"/>
              </a:rPr>
              <a:t>lightgbm</a:t>
            </a:r>
            <a:r>
              <a:rPr lang="en-US" altLang="zh-CN" sz="2000" dirty="0">
                <a:latin typeface="Inter" panose="020B0502030000000004" pitchFamily="34" charset="0"/>
              </a:rPr>
              <a:t>, set the top 10 samples to 1, set the other to 0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Inter" panose="020B0502030000000004" pitchFamily="34" charset="0"/>
              </a:rPr>
              <a:t>Auc</a:t>
            </a:r>
            <a:r>
              <a:rPr lang="en-US" altLang="zh-CN" sz="2000" dirty="0">
                <a:latin typeface="Inter" panose="020B0502030000000004" pitchFamily="34" charset="0"/>
              </a:rPr>
              <a:t> can be 0.94</a:t>
            </a:r>
            <a:endParaRPr lang="zh-CN" altLang="zh-CN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fld id="{01C92930-73F8-B348-8FEB-D0D1FCF46FBA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Inter Semi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murderbots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E0B9C7-2458-8E68-DC03-B7AFCA90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83" y="2110778"/>
            <a:ext cx="5715000" cy="23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4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778258"/>
            <a:ext cx="7593623" cy="805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Try to add char before the string, get the whole dangerous string.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Decode it, then attack  /bin/bash () { :;};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fld id="{01C92930-73F8-B348-8FEB-D0D1FCF46FBA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Inter Semi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waf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7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670DDB1C-5244-2943-9FB6-BB0BC43E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88" y="898683"/>
            <a:ext cx="7743412" cy="265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 this problem, our goal is to make the model recognizes the face in the video as a normal one, while recognizing the video as the excat video given by the problem.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As we can see, there are some frames in the video which contain a normal face. I crop the face and put it at the top of the original video by PR, making it moving along with the lady’s head. </a:t>
            </a:r>
            <a:r>
              <a:rPr lang="en-US" altLang="zh-CN" sz="200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Consequently, it successfully cheat the model.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9D7CE32-E4F8-0C49-8403-2ED8C5D7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66CCD-EFAD-844F-9862-186A8F96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0D69B-24AD-9E45-91A6-A2B9CB13B5BB}"/>
              </a:ext>
            </a:extLst>
          </p:cNvPr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deepfake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2C87C1-2347-324E-9744-2637EC880E57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412834A-73D7-91C1-7BB8-6ABCCD44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819" y="3208219"/>
            <a:ext cx="1609843" cy="138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9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778258"/>
            <a:ext cx="7593623" cy="8043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Sort the input array by std, and then output the corresponding characters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fld id="{01C92930-73F8-B348-8FEB-D0D1FCF46FBA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Inter Semi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wifi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3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778258"/>
            <a:ext cx="7593623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Inter" panose="020B0502030000000004"/>
              </a:rPr>
              <a:t>fftpack.fft2</a:t>
            </a:r>
            <a:endParaRPr lang="en-US" altLang="zh-CN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fld id="{01C92930-73F8-B348-8FEB-D0D1FCF46FBA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secret.sloth</a:t>
            </a:r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C105A3-C72F-2FE9-B017-323E7ECF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73832"/>
            <a:ext cx="5599620" cy="12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2ADE36-1B8B-CA4E-B435-EB366DE14504}"/>
              </a:ext>
            </a:extLst>
          </p:cNvPr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CDE30-8CF9-784C-8D89-54674CFB5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87" y="2190750"/>
            <a:ext cx="1972925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89E5D-2869-564D-9CA3-BAB0C370D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E9D46-8069-A243-BB5B-D35DF930349C}"/>
              </a:ext>
            </a:extLst>
          </p:cNvPr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5612D-15C1-5B41-B212-F88D5A581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3834">
            <a:off x="-1351692" y="-341884"/>
            <a:ext cx="4189629" cy="244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58A77C-D0B2-FD40-B8A3-215F748DB4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9246">
            <a:off x="5926798" y="2601165"/>
            <a:ext cx="5190308" cy="29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817728"/>
            <a:ext cx="7593623" cy="80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marR="0" lvl="0" indent="-285750" algn="l" defTabSz="91435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Inter" panose="020B0502030000000004" pitchFamily="34" charset="0"/>
              <a:ea typeface="ヒラギノ角ゴ Pro W3" charset="-128"/>
              <a:cs typeface="+mn-cs"/>
            </a:endParaRPr>
          </a:p>
          <a:p>
            <a:pPr marL="285750" marR="0" lvl="0" indent="-285750" algn="l" defTabSz="91435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Inter" panose="020B0502030000000004" pitchFamily="34" charset="0"/>
                <a:cs typeface="+mn-cs"/>
              </a:rPr>
              <a:t>CTRL+F find BLANK you can 2 outliers</a:t>
            </a:r>
            <a:r>
              <a:rPr lang="en-US" altLang="zh-CN" sz="2000" dirty="0">
                <a:solidFill>
                  <a:srgbClr val="262626"/>
                </a:solidFill>
                <a:latin typeface="Inter" panose="020B0502030000000004" pitchFamily="34" charset="0"/>
              </a:rPr>
              <a:t>,so</a:t>
            </a:r>
            <a:r>
              <a:rPr lang="zh-CN" altLang="en-US" sz="2000" dirty="0">
                <a:solidFill>
                  <a:srgbClr val="262626"/>
                </a:solidFill>
                <a:latin typeface="Inter" panose="020B0502030000000004" pitchFamily="34" charset="0"/>
              </a:rPr>
              <a:t> </a:t>
            </a:r>
            <a:r>
              <a:rPr lang="en-US" altLang="zh-CN" sz="2000" dirty="0">
                <a:solidFill>
                  <a:srgbClr val="262626"/>
                </a:solidFill>
                <a:latin typeface="Inter" panose="020B0502030000000004" pitchFamily="34" charset="0"/>
              </a:rPr>
              <a:t>…</a:t>
            </a:r>
            <a:r>
              <a:rPr lang="zh-CN" altLang="en-US" sz="2000" dirty="0">
                <a:solidFill>
                  <a:srgbClr val="262626"/>
                </a:solidFill>
                <a:latin typeface="Inter" panose="020B0502030000000004" pitchFamily="34" charset="0"/>
              </a:rPr>
              <a:t> </a:t>
            </a:r>
            <a:r>
              <a:rPr lang="en-US" altLang="zh-CN" sz="2000" dirty="0">
                <a:solidFill>
                  <a:srgbClr val="262626"/>
                </a:solidFill>
                <a:latin typeface="Inter" panose="020B0502030000000004" pitchFamily="34" charset="0"/>
              </a:rPr>
              <a:t>you can guess the answer.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Inter" panose="020B0502030000000004" pitchFamily="34" charset="0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C92930-73F8-B348-8FEB-D0D1FCF46FB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Inter" panose="020B0502030000000004" pitchFamily="34" charset="0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Inter" panose="020B05020300000000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token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FD53E3-63E5-B8AD-A1ED-059E55DD2C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3247"/>
            <a:ext cx="5399546" cy="3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1055133"/>
            <a:ext cx="7010400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Find a hotdog picture.</a:t>
            </a:r>
            <a:endParaRPr lang="en-US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hotdog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1A04C4F-B0A3-02F3-F5C2-F5C58CDE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90821"/>
            <a:ext cx="5988358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85800" y="1657350"/>
            <a:ext cx="7010400" cy="80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brute-force search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</a:rPr>
              <a:t>Enumeration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 111-999</a:t>
            </a:r>
            <a:endParaRPr lang="en-US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Math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41B1D37-C1FC-229B-BE0E-162C5A73ADBC}"/>
              </a:ext>
            </a:extLst>
          </p:cNvPr>
          <p:cNvSpPr txBox="1"/>
          <p:nvPr/>
        </p:nvSpPr>
        <p:spPr>
          <a:xfrm>
            <a:off x="838200" y="11239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Math1-3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08F52-A672-D99A-5F78-E32D16357632}"/>
              </a:ext>
            </a:extLst>
          </p:cNvPr>
          <p:cNvSpPr txBox="1"/>
          <p:nvPr/>
        </p:nvSpPr>
        <p:spPr>
          <a:xfrm>
            <a:off x="838200" y="253441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Math4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76721F8-0DD6-DC57-D6C0-33D2D61A2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94887"/>
            <a:ext cx="7010400" cy="80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purpose is to obtain the order of cluster size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</a:rPr>
              <a:t>Enumerate all permutations</a:t>
            </a:r>
          </a:p>
        </p:txBody>
      </p:sp>
    </p:spTree>
    <p:extLst>
      <p:ext uri="{BB962C8B-B14F-4D97-AF65-F5344CB8AC3E}">
        <p14:creationId xmlns:p14="http://schemas.microsoft.com/office/powerpoint/2010/main" val="42548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1055133"/>
            <a:ext cx="7010400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Ps is all you need.</a:t>
            </a:r>
            <a:endParaRPr lang="en-US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honorstudent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3CD96C3-171D-2AFC-CB5D-A58050A2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30" y="1733550"/>
            <a:ext cx="2860870" cy="27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1055133"/>
            <a:ext cx="7010400" cy="19139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Use the way in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3"/>
              </a:rPr>
              <a:t>https://tcode2k16.github.io/blog/posts/picoctf-2018-writeup/general-skills/#solution-20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</a:rPr>
              <a:t>The salt need change the threshold to 0.02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Hotterdog</a:t>
            </a:r>
            <a:r>
              <a:rPr lang="en-US" altLang="zh-CN" sz="1200" b="1" dirty="0" err="1">
                <a:latin typeface="Inter Semi" panose="020B0502030000000004" pitchFamily="34" charset="0"/>
              </a:rPr>
              <a:t>,</a:t>
            </a:r>
            <a:r>
              <a:rPr lang="en-US" altLang="zh-CN" sz="1200" dirty="0" err="1"/>
              <a:t>theft</a:t>
            </a:r>
            <a:r>
              <a:rPr lang="en-US" altLang="zh-CN" sz="1200" dirty="0"/>
              <a:t>, salt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662171F-D880-E4EE-B092-72693B28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025042"/>
            <a:ext cx="3727642" cy="584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00C9A8-2282-45F4-4E53-1186737D1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943350"/>
            <a:ext cx="408326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1055133"/>
            <a:ext cx="7010400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Adjust the parameters of certain columns to extreme values.</a:t>
            </a:r>
            <a:endParaRPr lang="en-US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</a:t>
            </a:r>
            <a:r>
              <a:rPr lang="en-US" altLang="zh-CN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d2Good</a:t>
            </a:r>
            <a:endParaRPr lang="en-US" sz="1200" b="1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778258"/>
            <a:ext cx="7593623" cy="1914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Hill Climbing Algorithm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keep trying to make the situation favorable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Inter" panose="020B0502030000000004" pitchFamily="34" charset="0"/>
              </a:rPr>
              <a:t>Define a favorable situation as currently being henry and increasing probability, or not being henry and decreasing probability 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fld id="{01C92930-73F8-B348-8FEB-D0D1FCF46FBA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baseball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D91FFA-EC2A-D58D-110D-2DB76DE8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88" y="2692628"/>
            <a:ext cx="6383024" cy="13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2872" y="778258"/>
            <a:ext cx="7593623" cy="15357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Hill Climbing Algorithm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Inter" panose="020B0502030000000004" pitchFamily="34" charset="0"/>
              </a:rPr>
              <a:t>First let the score for the center drop below 1e7, because the sides drop to at most 1.3e7 and the corners to 1.7e7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Inter" panose="020B0502030000000004" pitchFamily="34" charset="0"/>
              </a:rPr>
              <a:t>Finally let the model choose the center point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0577" y="4794706"/>
            <a:ext cx="2057400" cy="274637"/>
          </a:xfrm>
        </p:spPr>
        <p:txBody>
          <a:bodyPr/>
          <a:lstStyle/>
          <a:p>
            <a:fld id="{01C92930-73F8-B348-8FEB-D0D1FCF46FBA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301360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crop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31177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3B33D8-7C40-A01A-4598-BC10BA50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7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116284-44AB-949C-FE62-58D536171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330556"/>
            <a:ext cx="2057400" cy="24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ggle (All Grey)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60051</TotalTime>
  <Words>409</Words>
  <Application>Microsoft Office PowerPoint</Application>
  <PresentationFormat>全屏显示(16:9)</PresentationFormat>
  <Paragraphs>86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Inter</vt:lpstr>
      <vt:lpstr>Inter Semi</vt:lpstr>
      <vt:lpstr>Arial</vt:lpstr>
      <vt:lpstr>Arial Narrow</vt:lpstr>
      <vt:lpstr>Calibri</vt:lpstr>
      <vt:lpstr>Calibri Light</vt:lpstr>
      <vt:lpstr>Consolas</vt:lpstr>
      <vt:lpstr>Verdana</vt:lpstr>
      <vt:lpstr>Kaggle</vt:lpstr>
      <vt:lpstr>Custom Design</vt:lpstr>
      <vt:lpstr>Kaggle (All Grey)</vt:lpstr>
      <vt:lpstr>AI Village Capture the Flag @ DEFCON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赖 澄宇</cp:lastModifiedBy>
  <cp:revision>946</cp:revision>
  <dcterms:created xsi:type="dcterms:W3CDTF">2012-07-01T20:21:58Z</dcterms:created>
  <dcterms:modified xsi:type="dcterms:W3CDTF">2022-09-15T06:20:43Z</dcterms:modified>
</cp:coreProperties>
</file>