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1" r:id="rId6"/>
    <p:sldId id="262" r:id="rId7"/>
    <p:sldId id="265" r:id="rId8"/>
    <p:sldId id="263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6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DD42-5051-41E9-85F3-E7CA983D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7D80-8CA6-4580-A7B5-A308854C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E37A-3780-41E7-8F59-7D2E4E23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271F-1ED3-42C6-B272-0B63AD46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C388-207A-4D44-A9ED-86537B3A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6F34-A639-47DE-BD68-49F230C5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EB6D-0852-4814-88F6-B01381B3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2F59-4F96-47AD-9758-651D1313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C74A-5189-4CDB-80CB-9C0EAADE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1FA23-AC2D-45A9-BED2-CC13B73E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3A7F2-8742-4FB4-B95F-697E3E0A4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E910-2887-4706-B1D3-37A0EE68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40AA-7135-4658-8C57-E64C7AEF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82E7-5DBF-4037-AD5A-242E1A6E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DD32-F371-4C0A-9A24-208CA9AE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7D1F-1E3C-40A5-8E8E-D6B69B7D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82C3-B403-4111-92E4-1FB9B61D9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2C4E-D637-429B-B55F-554382FB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7536-4724-40AD-A292-F2B791A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3566-ADCD-4939-B06C-C6797994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FD8A-60FA-4D94-8A0B-B868DE8A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7359-8DD1-42F9-9D48-8A871E66D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56CA-CDD3-4856-9D52-23155648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AB3BD-6C61-4F36-81E1-B8061D2C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4C36-34A5-4D37-A6CB-9C1BCA02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735B-A491-484A-B327-617061B4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C557-D65C-4E09-BBB1-FB08235FB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89030-3F38-499B-BB78-F8A86C15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D5484-B65B-412D-A333-E8FF4690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AED93-E276-4A26-AC96-76F7E02B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E3E53-876D-42C9-9A14-9EFDCF3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3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09FB-182C-4A96-BE0C-5CB5A10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E2BC-A8B8-40AB-9A60-50BDA787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4FF2-DE39-4D6E-A0D8-73FF57F7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3A159-E8F6-40A6-BBB2-0DD940364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8C85E-6D76-4E50-B5D4-A239C25B3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37AC9-1FE9-4A11-9E75-47CA0555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2EDAD-8E06-4743-8F8C-B17EF732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D7289-0377-40CC-9B71-3F35FF0B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0777-6398-4A2D-82EE-766C7840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F3B04-80DB-4CDE-BF09-54255D62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83E7C-62D4-4C98-BB83-95B3A5FC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3A60-CF8D-4C31-9AB9-218799F9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FD101-4B90-4F5E-B2F7-BF60483E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73AA3-5032-462C-BCC4-BAE7549D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2FD3-F8AE-43CB-A1FE-D7C3B5B5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D643-A694-47F4-B1A9-2226116A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D9D9-770F-494D-9890-E4FDF59A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5B861-449E-4F6B-8314-009A720D2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92B2-C58F-44DE-A25B-D3BCEF90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9401-C599-4208-B7C6-93471765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FE683-6CA5-420E-AA2D-0187A0B0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1FD3-DF26-48E5-A965-ADD0458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3F651-D8D0-478E-88EE-7C428D9DD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9968F-EA45-482A-8AD9-9401DED9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75082-DDC4-4F33-8415-C14760E4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2DB3B-03F4-4ECE-B13D-CA68ED94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06610-0FBD-49A3-A1BB-E8E22009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5893-5C61-4696-9F5B-5D38B47B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B0213-A6EA-49A6-A308-0812A846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CAC7-D57C-4EE1-A991-ACAB633A2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97C0-C1E6-44E0-A859-7BBD9A0C4B9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91E5-69C4-46AC-AACA-04696227A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2319-284C-4294-A01B-527D24A37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14AF-3853-4CE9-B71A-C759C0C42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7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C3ED-4680-485E-847F-17E6AA8E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561" y="585305"/>
            <a:ext cx="9544878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Phylogenetic theory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D4222-DF81-4C6F-BCE9-F0DF7DD1D5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Stanford Earth </a:t>
            </a:r>
            <a:r>
              <a:rPr lang="en-US" sz="3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Skillshare</a:t>
            </a:r>
            <a:endParaRPr lang="en-US" sz="3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November 8, 2019</a:t>
            </a:r>
          </a:p>
          <a:p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Please make a free account at https://www.phylo.org/portal2/register.action</a:t>
            </a:r>
          </a:p>
        </p:txBody>
      </p:sp>
    </p:spTree>
    <p:extLst>
      <p:ext uri="{BB962C8B-B14F-4D97-AF65-F5344CB8AC3E}">
        <p14:creationId xmlns:p14="http://schemas.microsoft.com/office/powerpoint/2010/main" val="321741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Exit ticket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A35-42B4-4EBC-AF66-B1465865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458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One thing that was unclear or confusing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One thing that was exciting, new, or newly clear</a:t>
            </a:r>
          </a:p>
        </p:txBody>
      </p:sp>
    </p:spTree>
    <p:extLst>
      <p:ext uri="{BB962C8B-B14F-4D97-AF65-F5344CB8AC3E}">
        <p14:creationId xmlns:p14="http://schemas.microsoft.com/office/powerpoint/2010/main" val="308262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Plan for today!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A35-42B4-4EBC-AF66-B1465865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5854" cy="4351338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Introduce ourselves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Make some trees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Theory: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Evolutionary models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Maximum likelihood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Bayesian algorithms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Other methods</a:t>
            </a:r>
          </a:p>
        </p:txBody>
      </p:sp>
      <p:pic>
        <p:nvPicPr>
          <p:cNvPr id="4098" name="Picture 2" descr="Darwin's Tree of Life | Adapted from Charles Darwin's &quot;I thi… | Flickr">
            <a:extLst>
              <a:ext uri="{FF2B5EF4-FFF2-40B4-BE49-F238E27FC236}">
                <a16:creationId xmlns:a16="http://schemas.microsoft.com/office/drawing/2014/main" id="{139CBFA5-3ED5-4F66-81C7-AB66BEF1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91953"/>
            <a:ext cx="4762870" cy="476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7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Making some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A35-42B4-4EBC-AF66-B1465865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07137" cy="4351338"/>
          </a:xfrm>
        </p:spPr>
        <p:txBody>
          <a:bodyPr/>
          <a:lstStyle/>
          <a:p>
            <a:pPr lvl="1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B21D0-FDC6-47F8-8D58-C55D567E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91" y="1532851"/>
            <a:ext cx="6638417" cy="1298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EF85A-6527-4FB9-AA50-FE23D00D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91" y="3284245"/>
            <a:ext cx="6638417" cy="28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8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590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ea typeface="Source Sans Pro" panose="020B0503030403020204" pitchFamily="34" charset="0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</m:e>
                    </m:d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Start with a tree, perturb the tree, calculate likelihood, search,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𝑜𝑙𝑑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accept new tree if R &gt; 1 (or if R very slightly &lt; 1) 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Perturbations until better tree cannot be found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59066" cy="4351338"/>
              </a:xfrm>
              <a:blipFill>
                <a:blip r:embed="rId2"/>
                <a:stretch>
                  <a:fillRect l="-131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7ADF33-6B68-42CD-873A-3733335C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275" y="1091953"/>
            <a:ext cx="8391525" cy="459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98A72-44B1-406A-A854-6BACF997F933}"/>
              </a:ext>
            </a:extLst>
          </p:cNvPr>
          <p:cNvSpPr txBox="1"/>
          <p:nvPr/>
        </p:nvSpPr>
        <p:spPr>
          <a:xfrm>
            <a:off x="6914686" y="5683003"/>
            <a:ext cx="456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Heiko A. Schmidt and Arndt von Haeseler 2009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Maximum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590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ea typeface="Source Sans Pro" panose="020B0503030403020204" pitchFamily="34" charset="0"/>
                  </a:rPr>
                  <a:t>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</m:e>
                    </m:d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Start with a tree, perturb the tree, calculate likelihood, search,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𝑜𝑙𝑑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accept new tree if R &gt; 1 (or if R very slightly &lt; 1) 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Perturbations until better tree cannot be found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Parametric; special case of Bayesian inference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Pros: pretty fast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Cons: can get stuck in local optima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59066" cy="4351338"/>
              </a:xfrm>
              <a:blipFill>
                <a:blip r:embed="rId2"/>
                <a:stretch>
                  <a:fillRect l="-131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83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Bayesian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452758" cy="48364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𝑡𝑟𝑒𝑒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Start with a tree, search,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𝑜𝑙𝑑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accept new tree if R &gt; 1 (for R &lt; 1, accept with probability R) 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Run several “chains” of different temperatures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452758" cy="4836432"/>
              </a:xfr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D711F5D-7A29-4B9D-8ED9-5D651CD07DE0}"/>
              </a:ext>
            </a:extLst>
          </p:cNvPr>
          <p:cNvSpPr txBox="1"/>
          <p:nvPr/>
        </p:nvSpPr>
        <p:spPr>
          <a:xfrm>
            <a:off x="1616529" y="1456293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“posterior”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58B2C-BBE0-4A71-AD97-BEDE6FEE5C07}"/>
              </a:ext>
            </a:extLst>
          </p:cNvPr>
          <p:cNvSpPr txBox="1"/>
          <p:nvPr/>
        </p:nvSpPr>
        <p:spPr>
          <a:xfrm>
            <a:off x="5950663" y="1456293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“prior”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73E43-C781-4AD5-9831-A7164BEBFAC6}"/>
              </a:ext>
            </a:extLst>
          </p:cNvPr>
          <p:cNvSpPr txBox="1"/>
          <p:nvPr/>
        </p:nvSpPr>
        <p:spPr>
          <a:xfrm>
            <a:off x="3817063" y="1456293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Likelihood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DFD28-5372-449F-8F93-AE71CEA963CA}"/>
              </a:ext>
            </a:extLst>
          </p:cNvPr>
          <p:cNvSpPr txBox="1"/>
          <p:nvPr/>
        </p:nvSpPr>
        <p:spPr>
          <a:xfrm>
            <a:off x="5604980" y="2374631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Impossible to calculate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12C04F-F1BF-47DF-BDFC-383297DC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3" y="987150"/>
            <a:ext cx="8452758" cy="4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55C2D7-1082-4318-BE87-FC746DCFA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713" y="1304696"/>
            <a:ext cx="8562975" cy="43529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EBA73-C68B-4EBC-BEAF-45015719BB76}"/>
              </a:ext>
            </a:extLst>
          </p:cNvPr>
          <p:cNvSpPr/>
          <p:nvPr/>
        </p:nvSpPr>
        <p:spPr>
          <a:xfrm>
            <a:off x="6220699" y="5581450"/>
            <a:ext cx="4607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Ronquist</a:t>
            </a:r>
            <a:r>
              <a:rPr lang="en-US" dirty="0"/>
              <a:t>, van der Mark, and </a:t>
            </a:r>
            <a:r>
              <a:rPr lang="en-US" dirty="0" err="1"/>
              <a:t>Huelsenbeck</a:t>
            </a:r>
            <a:r>
              <a:rPr lang="en-US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0485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Bayesian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8021716" cy="483643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𝑑𝑎𝑡𝑎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Source Sans Pro" panose="020B0503030403020204" pitchFamily="34" charset="0"/>
                              </a:rPr>
                              <m:t>𝑡𝑟𝑒𝑒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Start with a tree, search,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𝑜𝑙𝑑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𝑡𝑟𝑒𝑒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accept new tree if R &gt; 1 (for R &lt; 1, accept with probability R) 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Run several “chains” of different temperatures</a:t>
                </a: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Parametric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Pros: </a:t>
                </a:r>
                <a:r>
                  <a:rPr lang="en-US" i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very</a:t>
                </a:r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thorough search of parameter space</a:t>
                </a:r>
              </a:p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Cons: can take a while; choice of priors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7CA35-42B4-4EBC-AF66-B1465865E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8021716" cy="4836432"/>
              </a:xfrm>
              <a:blipFill>
                <a:blip r:embed="rId2"/>
                <a:stretch>
                  <a:fillRect l="-1140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D711F5D-7A29-4B9D-8ED9-5D651CD07DE0}"/>
              </a:ext>
            </a:extLst>
          </p:cNvPr>
          <p:cNvSpPr txBox="1"/>
          <p:nvPr/>
        </p:nvSpPr>
        <p:spPr>
          <a:xfrm>
            <a:off x="1616529" y="1456293"/>
            <a:ext cx="126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“posterior”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58B2C-BBE0-4A71-AD97-BEDE6FEE5C07}"/>
              </a:ext>
            </a:extLst>
          </p:cNvPr>
          <p:cNvSpPr txBox="1"/>
          <p:nvPr/>
        </p:nvSpPr>
        <p:spPr>
          <a:xfrm>
            <a:off x="5950663" y="1456293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“prior”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73E43-C781-4AD5-9831-A7164BEBFAC6}"/>
              </a:ext>
            </a:extLst>
          </p:cNvPr>
          <p:cNvSpPr txBox="1"/>
          <p:nvPr/>
        </p:nvSpPr>
        <p:spPr>
          <a:xfrm>
            <a:off x="3817063" y="1456293"/>
            <a:ext cx="20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Likelihood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DFD28-5372-449F-8F93-AE71CEA963CA}"/>
              </a:ext>
            </a:extLst>
          </p:cNvPr>
          <p:cNvSpPr txBox="1"/>
          <p:nvPr/>
        </p:nvSpPr>
        <p:spPr>
          <a:xfrm>
            <a:off x="5604980" y="2374631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Impossible to calculate</a:t>
            </a:r>
          </a:p>
        </p:txBody>
      </p:sp>
    </p:spTree>
    <p:extLst>
      <p:ext uri="{BB962C8B-B14F-4D97-AF65-F5344CB8AC3E}">
        <p14:creationId xmlns:p14="http://schemas.microsoft.com/office/powerpoint/2010/main" val="14659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A35-42B4-4EBC-AF66-B1465865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585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Maximum parsimony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Nonparametric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Distance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Fast</a:t>
            </a:r>
          </a:p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Both often used to create starting trees for likelihood-based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5429B-94FB-480C-84E5-DAACCF6C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30" y="1667669"/>
            <a:ext cx="6934200" cy="2333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5B8DAD-1B1E-43D1-AE41-A984FB7153F7}"/>
              </a:ext>
            </a:extLst>
          </p:cNvPr>
          <p:cNvSpPr/>
          <p:nvPr/>
        </p:nvSpPr>
        <p:spPr>
          <a:xfrm>
            <a:off x="10675311" y="3862794"/>
            <a:ext cx="1277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Van de Peer 2009</a:t>
            </a:r>
          </a:p>
        </p:txBody>
      </p:sp>
    </p:spTree>
    <p:extLst>
      <p:ext uri="{BB962C8B-B14F-4D97-AF65-F5344CB8AC3E}">
        <p14:creationId xmlns:p14="http://schemas.microsoft.com/office/powerpoint/2010/main" val="304547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8CFF-CFFB-4366-A892-FDF3974D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953"/>
          </a:xfrm>
        </p:spPr>
        <p:txBody>
          <a:bodyPr/>
          <a:lstStyle/>
          <a:p>
            <a:r>
              <a:rPr lang="en-US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A35-42B4-4EBC-AF66-B1465865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786" cy="4351338"/>
          </a:xfrm>
        </p:spPr>
        <p:txBody>
          <a:bodyPr>
            <a:normAutofit/>
          </a:bodyPr>
          <a:lstStyle/>
          <a:p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 Introduction to Molecular Evolution and Phylogenetics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Bromham</a:t>
            </a:r>
          </a:p>
          <a:p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Phylogenetic Handbook: a Practical Approach to Phylogenetic Analysis and Hypothesis Testing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Ed.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Lemey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Salemi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Vandamme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3880C8-CDA2-4D6C-8D30-6EAE28267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t="8304" b="2140"/>
          <a:stretch/>
        </p:blipFill>
        <p:spPr bwMode="auto">
          <a:xfrm rot="5400000">
            <a:off x="9111200" y="664363"/>
            <a:ext cx="3341460" cy="23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09A9564-367B-47FA-8897-55815D0B69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9" r="3657" b="4680"/>
          <a:stretch/>
        </p:blipFill>
        <p:spPr bwMode="auto">
          <a:xfrm>
            <a:off x="6860062" y="296710"/>
            <a:ext cx="2511798" cy="287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0B290-8A56-4567-B18D-A6A2FA9A7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961" y="3799217"/>
            <a:ext cx="2184865" cy="28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384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Source Sans Pro</vt:lpstr>
      <vt:lpstr>Source Serif Pro</vt:lpstr>
      <vt:lpstr>Office Theme</vt:lpstr>
      <vt:lpstr>Phylogenetic theory and analysis</vt:lpstr>
      <vt:lpstr>Plan for today!</vt:lpstr>
      <vt:lpstr>Making some trees</vt:lpstr>
      <vt:lpstr>Maximum likelihood</vt:lpstr>
      <vt:lpstr>Maximum likelihood</vt:lpstr>
      <vt:lpstr>Bayesian method</vt:lpstr>
      <vt:lpstr>Bayesian method</vt:lpstr>
      <vt:lpstr>Other methods</vt:lpstr>
      <vt:lpstr>Resources</vt:lpstr>
      <vt:lpstr>Exit ticket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theory and analysis</dc:title>
  <dc:creator>Hanon McShea</dc:creator>
  <cp:lastModifiedBy>Hanon McShea</cp:lastModifiedBy>
  <cp:revision>23</cp:revision>
  <dcterms:created xsi:type="dcterms:W3CDTF">2019-11-06T22:36:18Z</dcterms:created>
  <dcterms:modified xsi:type="dcterms:W3CDTF">2019-11-08T17:21:43Z</dcterms:modified>
</cp:coreProperties>
</file>